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6" r:id="rId23"/>
    <p:sldId id="378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3" d="100"/>
          <a:sy n="123" d="100"/>
        </p:scale>
        <p:origin x="14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</a:t>
            </a:r>
            <a:r>
              <a:rPr lang="sv-SE" altLang="en-US" sz="1200" b="1" dirty="0" smtClean="0">
                <a:latin typeface="Arial "/>
              </a:rPr>
              <a:t>#100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Taipei,</a:t>
            </a:r>
            <a:r>
              <a:rPr lang="en-US" altLang="en-US" sz="1200" b="1" baseline="0" dirty="0" smtClean="0">
                <a:latin typeface="Arial "/>
              </a:rPr>
              <a:t> Taiwan,</a:t>
            </a:r>
            <a:r>
              <a:rPr lang="en-US" altLang="en-US" sz="1200" b="1" dirty="0" smtClean="0">
                <a:latin typeface="Arial "/>
              </a:rPr>
              <a:t> 12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- </a:t>
            </a:r>
            <a:r>
              <a:rPr lang="en-US" altLang="en-US" sz="1200" b="1" baseline="0" dirty="0" smtClean="0">
                <a:latin typeface="Arial "/>
              </a:rPr>
              <a:t>13 June </a:t>
            </a:r>
            <a:r>
              <a:rPr lang="en-US" altLang="en-US" sz="1200" b="1" dirty="0" smtClean="0">
                <a:latin typeface="Arial "/>
              </a:rPr>
              <a:t>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</a:t>
            </a:r>
            <a:r>
              <a:rPr lang="sv-SE" altLang="en-US" sz="1200" b="1" baseline="0" dirty="0" smtClean="0">
                <a:latin typeface="Arial "/>
              </a:rPr>
              <a:t>31019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CT#100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</a:t>
            </a:r>
            <a:r>
              <a:rPr lang="en-GB" altLang="en-US" dirty="0" smtClean="0"/>
              <a:t>chair, </a:t>
            </a:r>
            <a:r>
              <a:rPr lang="en-GB" altLang="en-US" dirty="0"/>
              <a:t>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0176"/>
              </p:ext>
            </p:extLst>
          </p:nvPr>
        </p:nvGraphicFramePr>
        <p:xfrm>
          <a:off x="809898" y="1999343"/>
          <a:ext cx="10411095" cy="1072219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much input on Rel-18. No progress on open work items.</a:t>
            </a:r>
          </a:p>
          <a:p>
            <a:r>
              <a:rPr lang="en-US" dirty="0" smtClean="0"/>
              <a:t>4 new work items agreed / endorsed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New work item for Rel-17 conformance testing</a:t>
            </a: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work </a:t>
            </a:r>
            <a:r>
              <a:rPr lang="en-US" dirty="0"/>
              <a:t>item for conformance test specification enhancements for </a:t>
            </a:r>
            <a:r>
              <a:rPr lang="en-US" dirty="0" smtClean="0"/>
              <a:t>Rel-16.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 smtClean="0"/>
              <a:t>Vote during CT6#115 on a CR to TS 31.130 to extend USIM API to support SUCI calculation for NSWO was avoided by finding a compromise.</a:t>
            </a:r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smtClean="0"/>
              <a:t>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CT6#115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hlinkClick r:id="rId4"/>
              </a:rPr>
              <a:t>heiko.kruse@idemia.com</a:t>
            </a:r>
            <a:endParaRPr lang="en-US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</a:t>
            </a:r>
            <a:r>
              <a:rPr lang="fr-FR" altLang="en-US" sz="1800" smtClean="0"/>
              <a:t>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663050"/>
              </p:ext>
            </p:extLst>
          </p:nvPr>
        </p:nvGraphicFramePr>
        <p:xfrm>
          <a:off x="666572" y="1800441"/>
          <a:ext cx="10767702" cy="4365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CP-231019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</a:t>
                      </a:r>
                      <a:r>
                        <a:rPr lang="en-US" sz="1400" dirty="0" smtClean="0">
                          <a:effectLst/>
                        </a:rPr>
                        <a:t>draft meeting report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slice-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authorization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31.124 Rel-16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CP-231099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31.121 Release 16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31.124 Release 16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31.111 Rel-17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31.130 Rel-17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31.122 Rel-17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31.102 Rel-17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31.111 Rel-18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pre-configuration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5MBS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GBA_U </a:t>
                      </a: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APIs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CT6#115</a:t>
            </a:r>
            <a:endParaRPr lang="en-US" altLang="fr-FR" dirty="0"/>
          </a:p>
          <a:p>
            <a:pPr lvl="3"/>
            <a:r>
              <a:rPr lang="en-US" altLang="fr-FR" dirty="0" smtClean="0"/>
              <a:t>(23 </a:t>
            </a:r>
            <a:r>
              <a:rPr lang="en-US" altLang="fr-FR" dirty="0"/>
              <a:t>– </a:t>
            </a:r>
            <a:r>
              <a:rPr lang="en-US" altLang="fr-FR" dirty="0" smtClean="0"/>
              <a:t>26 May 2023, Bratislava, SK)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CT6#116</a:t>
            </a:r>
            <a:endParaRPr lang="en-US" altLang="fr-FR" dirty="0"/>
          </a:p>
          <a:p>
            <a:pPr lvl="3"/>
            <a:r>
              <a:rPr lang="en-US" altLang="fr-FR" dirty="0" smtClean="0"/>
              <a:t>(22 – 25 August 2023, Goteborg, SE)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125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31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A(1)/</a:t>
            </a:r>
            <a:r>
              <a:rPr lang="en-US" dirty="0"/>
              <a:t>B </a:t>
            </a:r>
            <a:r>
              <a:rPr lang="en-US" dirty="0" smtClean="0"/>
              <a:t>(</a:t>
            </a:r>
            <a:r>
              <a:rPr lang="en-US" dirty="0"/>
              <a:t>5</a:t>
            </a:r>
            <a:r>
              <a:rPr lang="en-US" dirty="0" smtClean="0"/>
              <a:t>)/</a:t>
            </a:r>
            <a:r>
              <a:rPr lang="en-US" dirty="0"/>
              <a:t>C </a:t>
            </a:r>
            <a:r>
              <a:rPr lang="en-US" dirty="0" smtClean="0"/>
              <a:t>(0)/</a:t>
            </a:r>
            <a:r>
              <a:rPr lang="en-US" dirty="0"/>
              <a:t>F </a:t>
            </a:r>
            <a:r>
              <a:rPr lang="en-US" dirty="0" smtClean="0"/>
              <a:t>(16)/</a:t>
            </a:r>
            <a:r>
              <a:rPr lang="en-US" dirty="0"/>
              <a:t>D </a:t>
            </a:r>
            <a:r>
              <a:rPr lang="en-US" dirty="0" smtClean="0"/>
              <a:t>(5) </a:t>
            </a:r>
            <a:endParaRPr lang="en-US" dirty="0"/>
          </a:p>
          <a:p>
            <a:pPr lvl="1"/>
            <a:r>
              <a:rPr lang="en-US" dirty="0" smtClean="0"/>
              <a:t>Rel-15(0) </a:t>
            </a:r>
            <a:r>
              <a:rPr lang="en-US" dirty="0"/>
              <a:t>/ </a:t>
            </a:r>
            <a:r>
              <a:rPr lang="en-US" dirty="0" smtClean="0"/>
              <a:t>Rel-16(19) </a:t>
            </a:r>
            <a:r>
              <a:rPr lang="en-US" dirty="0"/>
              <a:t>/ </a:t>
            </a:r>
            <a:r>
              <a:rPr lang="en-US" dirty="0" smtClean="0"/>
              <a:t>Rel-17(10) / Rel-18 (2)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4</a:t>
            </a:r>
            <a:r>
              <a:rPr lang="en-GB" dirty="0" smtClean="0"/>
              <a:t> CRs </a:t>
            </a:r>
            <a:endParaRPr lang="en-US" dirty="0" smtClean="0"/>
          </a:p>
          <a:p>
            <a:r>
              <a:rPr lang="en-US" dirty="0" smtClean="0"/>
              <a:t>Agreed </a:t>
            </a:r>
            <a:r>
              <a:rPr lang="en-US" dirty="0" err="1" smtClean="0"/>
              <a:t>pCRs</a:t>
            </a:r>
            <a:endParaRPr lang="en-US" dirty="0" smtClean="0"/>
          </a:p>
          <a:p>
            <a:pPr lvl="1"/>
            <a:r>
              <a:rPr lang="en-US" dirty="0"/>
              <a:t>0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CT6#114: 125 registered, 36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 smtClean="0"/>
              <a:t>Election of chair during CT6#115. Current chair re-elected by acclamation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09243"/>
              </p:ext>
            </p:extLst>
          </p:nvPr>
        </p:nvGraphicFramePr>
        <p:xfrm>
          <a:off x="209550" y="2282825"/>
          <a:ext cx="11742738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24949"/>
              </p:ext>
            </p:extLst>
          </p:nvPr>
        </p:nvGraphicFramePr>
        <p:xfrm>
          <a:off x="209550" y="1917065"/>
          <a:ext cx="11742738" cy="323791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CP-231xxx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C6-230285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MBS support for V2X services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enhancement of the USIM in order to provision parameters related to V2X communication via MBS over the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Uu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reference point.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C6-230318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GBA_U Based APIs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(China</a:t>
                      </a:r>
                      <a:r>
                        <a:rPr lang="fr-FR" sz="1600" b="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Mobile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Define GBA_U_APIs based on </a:t>
                      </a: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Ks_int_NAF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which is derived from the Long Term Key of ISIM/USIM applications on the UICC.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Define access control which specifies the AID that could call GBA_U_APIs with NAF_ID or through install parameters (e.g. ETSI DAP) of any applet requiring API usage.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CP-231097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C6-230315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slice-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authorization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(Thales)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objective of this work item is to specify the stage 3 aspects to support network slice-specific authentication and authorization (NSSAA) from the UICC.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CP-231xxx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C6-230296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Slice-based PLMN Selection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(ZTE)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Potential impacts on USIM to support the prioritization information of the VPLMNs with which the UE may register for the network slice for slice-based PLMN selection.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394883"/>
              </p:ext>
            </p:extLst>
          </p:nvPr>
        </p:nvGraphicFramePr>
        <p:xfrm>
          <a:off x="662530" y="1855068"/>
          <a:ext cx="10691270" cy="339271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05024"/>
              </p:ext>
            </p:extLst>
          </p:nvPr>
        </p:nvGraphicFramePr>
        <p:xfrm>
          <a:off x="662530" y="1855068"/>
          <a:ext cx="10691270" cy="3372405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en-US" sz="90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5GC/EPC enhancement for satellite access Phase 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5GSAT_Ph2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CT Aspect of Further Architecture Enhancement for UAV and UAM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UAS_Ph2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Update UE conformance test specification to Rel-17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UEConTest_R17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 pre-configuration for 5MBS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UEConfig5MBS</a:t>
                      </a:r>
                      <a:endParaRPr lang="de-DE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CT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  <a:endParaRPr lang="en-GB" sz="900" b="0" i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GBA_U Based 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  <a:endParaRPr lang="de-DE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1307</Words>
  <Application>Microsoft Office PowerPoint</Application>
  <PresentationFormat>Breitbild</PresentationFormat>
  <Paragraphs>403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CT#100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663</cp:revision>
  <dcterms:created xsi:type="dcterms:W3CDTF">2010-02-05T13:52:04Z</dcterms:created>
  <dcterms:modified xsi:type="dcterms:W3CDTF">2023-06-02T13:59:47Z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