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37"/>
  </p:notesMasterIdLst>
  <p:handoutMasterIdLst>
    <p:handoutMasterId r:id="rId38"/>
  </p:handoutMasterIdLst>
  <p:sldIdLst>
    <p:sldId id="341" r:id="rId2"/>
    <p:sldId id="363" r:id="rId3"/>
    <p:sldId id="366" r:id="rId4"/>
    <p:sldId id="377" r:id="rId5"/>
    <p:sldId id="448" r:id="rId6"/>
    <p:sldId id="449" r:id="rId7"/>
    <p:sldId id="450" r:id="rId8"/>
    <p:sldId id="451" r:id="rId9"/>
    <p:sldId id="452" r:id="rId10"/>
    <p:sldId id="445" r:id="rId11"/>
    <p:sldId id="455" r:id="rId12"/>
    <p:sldId id="456" r:id="rId13"/>
    <p:sldId id="457" r:id="rId14"/>
    <p:sldId id="458" r:id="rId15"/>
    <p:sldId id="370" r:id="rId16"/>
    <p:sldId id="394" r:id="rId17"/>
    <p:sldId id="395" r:id="rId18"/>
    <p:sldId id="459" r:id="rId19"/>
    <p:sldId id="419" r:id="rId20"/>
    <p:sldId id="469" r:id="rId21"/>
    <p:sldId id="470" r:id="rId22"/>
    <p:sldId id="373" r:id="rId23"/>
    <p:sldId id="467" r:id="rId24"/>
    <p:sldId id="375" r:id="rId25"/>
    <p:sldId id="365" r:id="rId26"/>
    <p:sldId id="471" r:id="rId27"/>
    <p:sldId id="376" r:id="rId28"/>
    <p:sldId id="426" r:id="rId29"/>
    <p:sldId id="460" r:id="rId30"/>
    <p:sldId id="461" r:id="rId31"/>
    <p:sldId id="462" r:id="rId32"/>
    <p:sldId id="463" r:id="rId33"/>
    <p:sldId id="464" r:id="rId34"/>
    <p:sldId id="465" r:id="rId35"/>
    <p:sldId id="379" r:id="rId36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P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5B91A"/>
    <a:srgbClr val="FF6600"/>
    <a:srgbClr val="24FC24"/>
    <a:srgbClr val="FF0000"/>
    <a:srgbClr val="33CC33"/>
    <a:srgbClr val="000000"/>
    <a:srgbClr val="FFFFFF"/>
    <a:srgbClr val="694646"/>
    <a:srgbClr val="1A4669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1" autoAdjust="0"/>
    <p:restoredTop sz="96513" autoAdjust="0"/>
  </p:normalViewPr>
  <p:slideViewPr>
    <p:cSldViewPr snapToGrid="0">
      <p:cViewPr varScale="1">
        <p:scale>
          <a:sx n="78" d="100"/>
          <a:sy n="78" d="100"/>
        </p:scale>
        <p:origin x="755" y="8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00" y="40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ommentAuthors" Target="commentAuthor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dirty="0"/>
              <a:t>R16  FASMO CRs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CT#95</c:v>
                </c:pt>
                <c:pt idx="1">
                  <c:v>CT#96</c:v>
                </c:pt>
                <c:pt idx="2">
                  <c:v>CT#97</c:v>
                </c:pt>
                <c:pt idx="3">
                  <c:v>CT#98</c:v>
                </c:pt>
                <c:pt idx="4">
                  <c:v>CT#99</c:v>
                </c:pt>
                <c:pt idx="5">
                  <c:v>CT#100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47</c:v>
                </c:pt>
                <c:pt idx="1">
                  <c:v>23</c:v>
                </c:pt>
                <c:pt idx="2">
                  <c:v>26</c:v>
                </c:pt>
                <c:pt idx="3">
                  <c:v>11</c:v>
                </c:pt>
                <c:pt idx="4">
                  <c:v>9</c:v>
                </c:pt>
                <c:pt idx="5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89-4CFC-B589-CA43B29C0184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38900511"/>
        <c:axId val="1238900991"/>
      </c:barChart>
      <c:catAx>
        <c:axId val="1238900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38900991"/>
        <c:crosses val="autoZero"/>
        <c:auto val="1"/>
        <c:lblAlgn val="ctr"/>
        <c:lblOffset val="100"/>
        <c:noMultiLvlLbl val="0"/>
      </c:catAx>
      <c:valAx>
        <c:axId val="1238900991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38900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dirty="0"/>
              <a:t>R17</a:t>
            </a:r>
            <a:r>
              <a:rPr lang="en-US" sz="1400" baseline="0" dirty="0"/>
              <a:t> CAT F</a:t>
            </a:r>
            <a:r>
              <a:rPr lang="en-US" sz="1400" dirty="0"/>
              <a:t> CRs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CT#95</c:v>
                </c:pt>
                <c:pt idx="1">
                  <c:v>CT#96</c:v>
                </c:pt>
                <c:pt idx="2">
                  <c:v>CT#97</c:v>
                </c:pt>
                <c:pt idx="3">
                  <c:v>CT#98</c:v>
                </c:pt>
                <c:pt idx="4">
                  <c:v>CT#99</c:v>
                </c:pt>
                <c:pt idx="5">
                  <c:v>CT#100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152</c:v>
                </c:pt>
                <c:pt idx="1">
                  <c:v>128</c:v>
                </c:pt>
                <c:pt idx="2">
                  <c:v>187</c:v>
                </c:pt>
                <c:pt idx="3">
                  <c:v>81</c:v>
                </c:pt>
                <c:pt idx="4">
                  <c:v>46</c:v>
                </c:pt>
                <c:pt idx="5">
                  <c:v>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89-4CFC-B589-CA43B29C0184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38900511"/>
        <c:axId val="1238900991"/>
      </c:barChart>
      <c:catAx>
        <c:axId val="1238900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38900991"/>
        <c:crosses val="autoZero"/>
        <c:auto val="1"/>
        <c:lblAlgn val="ctr"/>
        <c:lblOffset val="100"/>
        <c:noMultiLvlLbl val="0"/>
      </c:catAx>
      <c:valAx>
        <c:axId val="1238900991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38900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600" dirty="0"/>
              <a:t>R18 CRs/</a:t>
            </a:r>
            <a:r>
              <a:rPr lang="en-US" altLang="zh-CN" sz="1600" dirty="0" err="1"/>
              <a:t>pCRs</a:t>
            </a:r>
            <a:endParaRPr lang="zh-CN" altLang="en-US" sz="16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CAT B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CT#97</c:v>
                </c:pt>
                <c:pt idx="1">
                  <c:v>CT#98</c:v>
                </c:pt>
                <c:pt idx="2">
                  <c:v>CT#99</c:v>
                </c:pt>
                <c:pt idx="3">
                  <c:v>CT#100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</c:v>
                </c:pt>
                <c:pt idx="1">
                  <c:v>18</c:v>
                </c:pt>
                <c:pt idx="2">
                  <c:v>88</c:v>
                </c:pt>
                <c:pt idx="3">
                  <c:v>162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F3E-4DCB-A92C-6E388E61D6C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CAT F/D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CT#97</c:v>
                </c:pt>
                <c:pt idx="1">
                  <c:v>CT#98</c:v>
                </c:pt>
                <c:pt idx="2">
                  <c:v>CT#99</c:v>
                </c:pt>
                <c:pt idx="3">
                  <c:v>CT#100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8</c:v>
                </c:pt>
                <c:pt idx="1">
                  <c:v>103</c:v>
                </c:pt>
                <c:pt idx="2">
                  <c:v>86</c:v>
                </c:pt>
                <c:pt idx="3">
                  <c:v>118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F3E-4DCB-A92C-6E388E61D6C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pCR </c:v>
                </c:pt>
              </c:strCache>
            </c:strRef>
          </c:tx>
          <c:spPr>
            <a:solidFill>
              <a:srgbClr val="75B91A">
                <a:alpha val="85000"/>
              </a:srgb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CT#97</c:v>
                </c:pt>
                <c:pt idx="1">
                  <c:v>CT#98</c:v>
                </c:pt>
                <c:pt idx="2">
                  <c:v>CT#99</c:v>
                </c:pt>
                <c:pt idx="3">
                  <c:v>CT#100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17</c:v>
                </c:pt>
                <c:pt idx="1">
                  <c:v>10</c:v>
                </c:pt>
                <c:pt idx="2">
                  <c:v>5</c:v>
                </c:pt>
                <c:pt idx="3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F3E-4DCB-A92C-6E388E61D6C7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38900511"/>
        <c:axId val="1238900991"/>
      </c:barChart>
      <c:catAx>
        <c:axId val="1238900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38900991"/>
        <c:crosses val="autoZero"/>
        <c:auto val="1"/>
        <c:lblAlgn val="ctr"/>
        <c:lblOffset val="100"/>
        <c:noMultiLvlLbl val="0"/>
      </c:catAx>
      <c:valAx>
        <c:axId val="1238900991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3890051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489" y="1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995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489" y="8830995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489" y="1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792" y="4415498"/>
            <a:ext cx="5138816" cy="4184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995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489" y="8830995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899079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 dirty="0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4488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47464"/>
            <a:ext cx="58102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3599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CT#100</a:t>
            </a:r>
          </a:p>
          <a:p>
            <a:pPr eaLnBrk="1" hangingPunct="1">
              <a:defRPr/>
            </a:pPr>
            <a:r>
              <a:rPr lang="en-GB" sz="1000" b="1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Taipei, 12</a:t>
            </a:r>
            <a:r>
              <a:rPr lang="en-US" altLang="zh-CN" sz="1000" b="1" kern="1200" baseline="3000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th</a:t>
            </a:r>
            <a:r>
              <a:rPr lang="en-GB" sz="1000" b="1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– 13</a:t>
            </a:r>
            <a:r>
              <a:rPr lang="en-GB" sz="1000" b="1" kern="1200" baseline="300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th</a:t>
            </a:r>
            <a:r>
              <a:rPr lang="en-GB" sz="1000" b="1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n-US" altLang="zh-CN" sz="1000" b="1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June</a:t>
            </a:r>
            <a:r>
              <a:rPr lang="en-GB" sz="1000" b="1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202</a:t>
            </a:r>
            <a:r>
              <a:rPr lang="en-DE" sz="1000" b="1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CP-231017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TSG_CT/TSGC_100_Taipei/Docs/CP-231023.zip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mailto:iroshi.ishikawa.ev@nttdocomo.com" TargetMode="External"/><Relationship Id="rId3" Type="http://schemas.openxmlformats.org/officeDocument/2006/relationships/image" Target="../media/image2.jpeg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11" Type="http://schemas.openxmlformats.org/officeDocument/2006/relationships/image" Target="../media/image6.jpeg"/><Relationship Id="rId5" Type="http://schemas.openxmlformats.org/officeDocument/2006/relationships/hyperlink" Target="mailto:kimmo.kymalainen@3gpp.org" TargetMode="External"/><Relationship Id="rId10" Type="http://schemas.openxmlformats.org/officeDocument/2006/relationships/hyperlink" Target="mailto:li.zhijun3@zte.com.cn" TargetMode="External"/><Relationship Id="rId4" Type="http://schemas.openxmlformats.org/officeDocument/2006/relationships/hyperlink" Target="mailto:songyue@chinamobile.com" TargetMode="External"/><Relationship Id="rId9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WG4_protocollars_ex-CN4/TSGCT4_116_Bratislava/Docs/C4-232633.zip" TargetMode="External"/><Relationship Id="rId2" Type="http://schemas.openxmlformats.org/officeDocument/2006/relationships/hyperlink" Target="https://www.3gpp.org/ftp/tsg_ct/WG4_protocollars_ex-CN4/TSGCT4_115e_meeting/Docs/C4-231310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ct/WG4_protocollars_ex-CN4/TSGCT4_116_Bratislava/Docs/C4-232332.zip" TargetMode="External"/><Relationship Id="rId4" Type="http://schemas.openxmlformats.org/officeDocument/2006/relationships/hyperlink" Target="https://www.3gpp.org/ftp/tsg_ct/WG4_protocollars_ex-CN4/TSGCT4_116_Bratislava/Docs/C4-232322.zip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100_Taipei/Docs/CP-231117.zip" TargetMode="External"/><Relationship Id="rId2" Type="http://schemas.openxmlformats.org/officeDocument/2006/relationships/hyperlink" Target="http://3gpp.org/ftp/tsg_sa/TSG_SA/TSGS_99_Rotterdam_2023-03/Docs/SP-230391.zip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TSG_CT/TSGC_100_Taipei/Docs/CP-231021.zip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100_Taipei/Docs/CP-231024.zip" TargetMode="External"/><Relationship Id="rId2" Type="http://schemas.openxmlformats.org/officeDocument/2006/relationships/hyperlink" Target="https://www.3gpp.org/ftp/tsg_ct/TSG_CT/TSGC_100_Taipei/Docs/CP-231022.zip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WG4_protocollars_ex-CN4/TSGCT4_116_Bratislava/Docs/C4-232638.zip" TargetMode="External"/><Relationship Id="rId2" Type="http://schemas.openxmlformats.org/officeDocument/2006/relationships/hyperlink" Target="https://www.3gpp.org/ftp/tsg_ct/WG4_protocollars_ex-CN4/TSGCT4_116_Bratislava/Docs/C4-232432.zip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WG4_protocollars_ex-CN4/TSGCT4_115e_meeting/Docs/C4-231483.zip" TargetMode="External"/><Relationship Id="rId2" Type="http://schemas.openxmlformats.org/officeDocument/2006/relationships/hyperlink" Target="https://www.3gpp.org/ftp/tsg_ct/WG4_protocollars_ex-CN4/TSGCT4_115e_meeting/Docs/C4-231177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WG4_protocollars_ex-CN4/TSGCT4_116_Bratislava/Docs/C4-232229.zip" TargetMode="External"/><Relationship Id="rId5" Type="http://schemas.openxmlformats.org/officeDocument/2006/relationships/hyperlink" Target="https://www.3gpp.org/ftp/tsg_ct/WG4_protocollars_ex-CN4/TSGCT4_115e_meeting/Docs/C4-231530.zip" TargetMode="External"/><Relationship Id="rId4" Type="http://schemas.openxmlformats.org/officeDocument/2006/relationships/hyperlink" Target="https://www.3gpp.org/ftp/tsg_ct/WG4_protocollars_ex-CN4/TSGCT4_115e_meeting/Docs/C4-231496.zip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WG4_protocollars_ex-CN4/TSGCT4_116_Bratislava/Docs/C4-232537.zip" TargetMode="External"/><Relationship Id="rId2" Type="http://schemas.openxmlformats.org/officeDocument/2006/relationships/hyperlink" Target="https://www.3gpp.org/ftp/tsg_ct/WG4_protocollars_ex-CN4/TSGCT4_116_Bratislava/Docs/C4-232339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ct/WG4_protocollars_ex-CN4/TSGCT4_116_Bratislava/Docs/C4-232639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524000" y="1539806"/>
            <a:ext cx="9144000" cy="2387600"/>
          </a:xfrm>
        </p:spPr>
        <p:txBody>
          <a:bodyPr/>
          <a:lstStyle/>
          <a:p>
            <a:pPr eaLnBrk="1" hangingPunct="1"/>
            <a:r>
              <a:rPr lang="en-US" altLang="en-US" dirty="0"/>
              <a:t>CT WG4 Status Report </a:t>
            </a:r>
            <a:br>
              <a:rPr lang="en-US" altLang="en-US" dirty="0"/>
            </a:br>
            <a:r>
              <a:rPr lang="en-US" altLang="en-US" dirty="0"/>
              <a:t>to TSG CT#100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524000" y="4317650"/>
            <a:ext cx="9144000" cy="16557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zh-CN" dirty="0"/>
              <a:t>Yue Song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fi-FI" altLang="en-US" sz="2000" dirty="0"/>
              <a:t>3GPP TSG CT WG4 Chair</a:t>
            </a:r>
            <a:r>
              <a:rPr lang="en-GB" altLang="en-US" sz="2000" dirty="0"/>
              <a:t>, China Mobile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CT4 Led (1/2)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56356" y="5439328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Exception sheet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</a:rPr>
              <a:t>     -  Updated text since last plenary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0391456"/>
              </p:ext>
            </p:extLst>
          </p:nvPr>
        </p:nvGraphicFramePr>
        <p:xfrm>
          <a:off x="402774" y="1795005"/>
          <a:ext cx="11062397" cy="3267991"/>
        </p:xfrm>
        <a:graphic>
          <a:graphicData uri="http://schemas.openxmlformats.org/drawingml/2006/table">
            <a:tbl>
              <a:tblPr firstRow="1" firstCol="1" bandRow="1"/>
              <a:tblGrid>
                <a:gridCol w="918197">
                  <a:extLst>
                    <a:ext uri="{9D8B030D-6E8A-4147-A177-3AD203B41FA5}">
                      <a16:colId xmlns:a16="http://schemas.microsoft.com/office/drawing/2014/main" val="37050211"/>
                    </a:ext>
                  </a:extLst>
                </a:gridCol>
                <a:gridCol w="56224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464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4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54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556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924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2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</a:t>
                      </a:r>
                      <a:r>
                        <a:rPr lang="en-US" sz="12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</a:t>
                      </a:r>
                      <a:endParaRPr lang="en-US" sz="12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new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980059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5G_eLCS_Ph3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5G_eLCS_Ph3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990077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for 5MBS_Ph2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5MBS_Ph2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2981826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980068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NR_REDCAP_Ph2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NR_REDCAP_Ph2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507045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990002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UPF enhancement for exposure and SBA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UPEAS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4054746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980077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EDGE_Ph2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EDGE_Ph2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2814632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980087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eNSAC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eNSAC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2023-6-6 </a:t>
                      </a: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(*)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905707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980002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CT aspects on TEI18_MLR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TEI18_MLR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9651093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980004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Enhancement of Shared Data ID and Handling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ShDatID_H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5058008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990003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Enhancements on Service-based support for SMS in 5GC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eSMS_SBI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4168393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960002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NRF API enhancements to avoid signalling and storing of redundant data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FS_NRFe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2023-6-6 </a:t>
                      </a: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(*)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990038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9FBC51-D9E1-16E3-3DF6-A44C77F8393A}"/>
              </a:ext>
            </a:extLst>
          </p:cNvPr>
          <p:cNvSpPr txBox="1">
            <a:spLocks/>
          </p:cNvSpPr>
          <p:nvPr/>
        </p:nvSpPr>
        <p:spPr bwMode="auto">
          <a:xfrm>
            <a:off x="3864197" y="5569952"/>
            <a:ext cx="4745844" cy="40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50" dirty="0">
                <a:latin typeface="Arial" panose="020B0604020202020204" pitchFamily="34" charset="0"/>
              </a:rPr>
              <a:t>* :  to be revised on this plenary</a:t>
            </a:r>
          </a:p>
        </p:txBody>
      </p:sp>
    </p:spTree>
    <p:extLst>
      <p:ext uri="{BB962C8B-B14F-4D97-AF65-F5344CB8AC3E}">
        <p14:creationId xmlns:p14="http://schemas.microsoft.com/office/powerpoint/2010/main" val="1338845280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CT4 Led (2/2)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56356" y="5439328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Exception sheet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</a:rPr>
              <a:t>     -  Updated text since last plenary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9257034"/>
              </p:ext>
            </p:extLst>
          </p:nvPr>
        </p:nvGraphicFramePr>
        <p:xfrm>
          <a:off x="402774" y="1795005"/>
          <a:ext cx="11062397" cy="3312703"/>
        </p:xfrm>
        <a:graphic>
          <a:graphicData uri="http://schemas.openxmlformats.org/drawingml/2006/table">
            <a:tbl>
              <a:tblPr firstRow="1" firstCol="1" bandRow="1"/>
              <a:tblGrid>
                <a:gridCol w="918197">
                  <a:extLst>
                    <a:ext uri="{9D8B030D-6E8A-4147-A177-3AD203B41FA5}">
                      <a16:colId xmlns:a16="http://schemas.microsoft.com/office/drawing/2014/main" val="37050211"/>
                    </a:ext>
                  </a:extLst>
                </a:gridCol>
                <a:gridCol w="56224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464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4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54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556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924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2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</a:t>
                      </a:r>
                      <a:r>
                        <a:rPr lang="en-US" sz="12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</a:t>
                      </a:r>
                      <a:endParaRPr lang="en-US" sz="12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new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960001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CT4 aspects of SBIProtoc18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SBIProtoc18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2023-12-12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800045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Study on IETF QUIC Transport for Service Based Interfaces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FS_QUIC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2023-12-12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80%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80%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2981826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641009</a:t>
                      </a:r>
                    </a:p>
                  </a:txBody>
                  <a:tcPr marL="6350" marR="6350" marT="698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(IETF) CT4 part of Extended IMS media plane security features (draft-schwarz-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mmusic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sdp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-for-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gw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6350" marR="6350" marT="698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eMEDIASEC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-CT</a:t>
                      </a:r>
                    </a:p>
                  </a:txBody>
                  <a:tcPr marL="6350" marR="6350" marT="698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09/12/2014</a:t>
                      </a:r>
                    </a:p>
                  </a:txBody>
                  <a:tcPr marL="6350" marR="6350" marT="698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98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4054746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1000001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Reducing Information Exposure over SBI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FS_RedInfExp_SBI</a:t>
                      </a:r>
                      <a:endParaRPr lang="en-US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2023-12-12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new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new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2814632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905707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9651093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5058008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4168393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0132452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990038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9FBC51-D9E1-16E3-3DF6-A44C77F8393A}"/>
              </a:ext>
            </a:extLst>
          </p:cNvPr>
          <p:cNvSpPr txBox="1">
            <a:spLocks/>
          </p:cNvSpPr>
          <p:nvPr/>
        </p:nvSpPr>
        <p:spPr bwMode="auto">
          <a:xfrm>
            <a:off x="3864197" y="5569952"/>
            <a:ext cx="4745844" cy="40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50" dirty="0">
                <a:latin typeface="Arial" panose="020B0604020202020204" pitchFamily="34" charset="0"/>
              </a:rPr>
              <a:t>* :  to be revised on this plenary</a:t>
            </a:r>
          </a:p>
        </p:txBody>
      </p:sp>
    </p:spTree>
    <p:extLst>
      <p:ext uri="{BB962C8B-B14F-4D97-AF65-F5344CB8AC3E}">
        <p14:creationId xmlns:p14="http://schemas.microsoft.com/office/powerpoint/2010/main" val="3736367908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CT4 Supported (1/3)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56356" y="5439328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Exception sheet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</a:rPr>
              <a:t>     -  Updated text since last plenary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3625235"/>
              </p:ext>
            </p:extLst>
          </p:nvPr>
        </p:nvGraphicFramePr>
        <p:xfrm>
          <a:off x="402774" y="1795005"/>
          <a:ext cx="11062397" cy="3267991"/>
        </p:xfrm>
        <a:graphic>
          <a:graphicData uri="http://schemas.openxmlformats.org/drawingml/2006/table">
            <a:tbl>
              <a:tblPr firstRow="1" firstCol="1" bandRow="1"/>
              <a:tblGrid>
                <a:gridCol w="918197">
                  <a:extLst>
                    <a:ext uri="{9D8B030D-6E8A-4147-A177-3AD203B41FA5}">
                      <a16:colId xmlns:a16="http://schemas.microsoft.com/office/drawing/2014/main" val="37050211"/>
                    </a:ext>
                  </a:extLst>
                </a:gridCol>
                <a:gridCol w="56224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464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4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54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556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924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2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</a:t>
                      </a:r>
                      <a:r>
                        <a:rPr lang="en-US" sz="12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</a:t>
                      </a:r>
                      <a:endParaRPr lang="en-US" sz="12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new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980054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5GSATB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5GSATB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2023-12-12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990059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PIN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PIN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2981826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990064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UAS 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UAS_Ph2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507045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990067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</a:t>
                      </a:r>
                      <a:r>
                        <a:rPr lang="en-US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Ranging_SL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Ranging_SL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4054746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980062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5G_ProSe_Ph2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5G_ProSe_Ph2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2023-12-12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2814632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990071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GMEC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GMEC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905707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990074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AIML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AIMLsys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9651093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990082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Network Slicing Phase 3 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eNS_Ph3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5058008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990084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XRM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XRM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4168393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980071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</a:t>
                      </a:r>
                      <a:r>
                        <a:rPr lang="en-US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eMCSMI_IRail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eMCSMI_IRail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2023-12-12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990038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9FBC51-D9E1-16E3-3DF6-A44C77F8393A}"/>
              </a:ext>
            </a:extLst>
          </p:cNvPr>
          <p:cNvSpPr txBox="1">
            <a:spLocks/>
          </p:cNvSpPr>
          <p:nvPr/>
        </p:nvSpPr>
        <p:spPr bwMode="auto">
          <a:xfrm>
            <a:off x="3864197" y="5569952"/>
            <a:ext cx="4745844" cy="40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50" dirty="0">
                <a:latin typeface="Arial" panose="020B0604020202020204" pitchFamily="34" charset="0"/>
              </a:rPr>
              <a:t>* :  to be revised on this plenary</a:t>
            </a:r>
          </a:p>
        </p:txBody>
      </p:sp>
    </p:spTree>
    <p:extLst>
      <p:ext uri="{BB962C8B-B14F-4D97-AF65-F5344CB8AC3E}">
        <p14:creationId xmlns:p14="http://schemas.microsoft.com/office/powerpoint/2010/main" val="2306383240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CT4 Supported (2/3)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56356" y="5439328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Exception sheet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</a:rPr>
              <a:t>     -  Updated text since last plenary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7514464"/>
              </p:ext>
            </p:extLst>
          </p:nvPr>
        </p:nvGraphicFramePr>
        <p:xfrm>
          <a:off x="402774" y="1795005"/>
          <a:ext cx="11062397" cy="3267991"/>
        </p:xfrm>
        <a:graphic>
          <a:graphicData uri="http://schemas.openxmlformats.org/drawingml/2006/table">
            <a:tbl>
              <a:tblPr firstRow="1" firstCol="1" bandRow="1"/>
              <a:tblGrid>
                <a:gridCol w="918197">
                  <a:extLst>
                    <a:ext uri="{9D8B030D-6E8A-4147-A177-3AD203B41FA5}">
                      <a16:colId xmlns:a16="http://schemas.microsoft.com/office/drawing/2014/main" val="37050211"/>
                    </a:ext>
                  </a:extLst>
                </a:gridCol>
                <a:gridCol w="56224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464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4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54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556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924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2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</a:t>
                      </a:r>
                      <a:r>
                        <a:rPr lang="en-US" sz="12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</a:t>
                      </a:r>
                      <a:endParaRPr lang="en-US" sz="12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new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990087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NG_RTC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NG_RTC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990090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ATSSS_Ph3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ATSSS_Ph3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2981826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980080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eNPN_Ph2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eNPN_Ph2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507045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990093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</a:t>
                      </a:r>
                      <a:r>
                        <a:rPr lang="en-US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eUEPO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eUEPO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4054746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970046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CT4 aspects of UEP18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UEP18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2023-12-12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2814632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990095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5G AM Policy 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AMP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2023-6-6 (*)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905707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980085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5WWC_Ph2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5WWC_Ph2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9651093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980090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Seamless UE context recovery 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SUECR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2023-9-9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5058008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980092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SFC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SFC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2023-12-12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4168393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980095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Detnet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DetNet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2023-12-12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990038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9FBC51-D9E1-16E3-3DF6-A44C77F8393A}"/>
              </a:ext>
            </a:extLst>
          </p:cNvPr>
          <p:cNvSpPr txBox="1">
            <a:spLocks/>
          </p:cNvSpPr>
          <p:nvPr/>
        </p:nvSpPr>
        <p:spPr bwMode="auto">
          <a:xfrm>
            <a:off x="3864197" y="5569952"/>
            <a:ext cx="4745844" cy="40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50" dirty="0">
                <a:latin typeface="Arial" panose="020B0604020202020204" pitchFamily="34" charset="0"/>
              </a:rPr>
              <a:t>* :  to be revised on this plenary</a:t>
            </a:r>
          </a:p>
        </p:txBody>
      </p:sp>
    </p:spTree>
    <p:extLst>
      <p:ext uri="{BB962C8B-B14F-4D97-AF65-F5344CB8AC3E}">
        <p14:creationId xmlns:p14="http://schemas.microsoft.com/office/powerpoint/2010/main" val="4244077608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CT4 Supported (3/3)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56356" y="5439328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Exception sheet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</a:rPr>
              <a:t>     -  Updated text since last plenary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5595330"/>
              </p:ext>
            </p:extLst>
          </p:nvPr>
        </p:nvGraphicFramePr>
        <p:xfrm>
          <a:off x="402774" y="1795005"/>
          <a:ext cx="11062397" cy="3267991"/>
        </p:xfrm>
        <a:graphic>
          <a:graphicData uri="http://schemas.openxmlformats.org/drawingml/2006/table">
            <a:tbl>
              <a:tblPr firstRow="1" firstCol="1" bandRow="1"/>
              <a:tblGrid>
                <a:gridCol w="918197">
                  <a:extLst>
                    <a:ext uri="{9D8B030D-6E8A-4147-A177-3AD203B41FA5}">
                      <a16:colId xmlns:a16="http://schemas.microsoft.com/office/drawing/2014/main" val="37050211"/>
                    </a:ext>
                  </a:extLst>
                </a:gridCol>
                <a:gridCol w="56224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464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4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54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556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924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2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</a:t>
                      </a:r>
                      <a:r>
                        <a:rPr lang="en-US" sz="12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</a:t>
                      </a:r>
                      <a:endParaRPr lang="en-US" sz="12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new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980098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TEI18_IPv6PD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TEI18_IPv6PD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2023-12-12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980101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TEI18_SDNAEPC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TEI18_SDNAEPC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2981826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980104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TRS_URLLC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TRS_URLLC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2023-12-12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507045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990102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VMR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VMR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4054746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980107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CT4 aspects of MCProtoc18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MCProtoc18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2023-12-12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2814632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990104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eNA_Ph3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eNA_Ph3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905707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Slice-based PLMN Selection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SbPS</a:t>
                      </a:r>
                      <a:endParaRPr lang="en-US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new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new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9651093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endParaRPr lang="en-US" altLang="zh-CN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CT4 aspects of MPS_WLAN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MPS_WLAN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new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new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5058008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endParaRPr lang="en-US" altLang="zh-CN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4168393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endParaRPr lang="en-US" altLang="zh-CN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990038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9FBC51-D9E1-16E3-3DF6-A44C77F8393A}"/>
              </a:ext>
            </a:extLst>
          </p:cNvPr>
          <p:cNvSpPr txBox="1">
            <a:spLocks/>
          </p:cNvSpPr>
          <p:nvPr/>
        </p:nvSpPr>
        <p:spPr bwMode="auto">
          <a:xfrm>
            <a:off x="3864197" y="5569952"/>
            <a:ext cx="4745844" cy="40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50" dirty="0">
                <a:latin typeface="Arial" panose="020B0604020202020204" pitchFamily="34" charset="0"/>
              </a:rPr>
              <a:t>* :  to be revised on this plenary</a:t>
            </a:r>
          </a:p>
        </p:txBody>
      </p:sp>
    </p:spTree>
    <p:extLst>
      <p:ext uri="{BB962C8B-B14F-4D97-AF65-F5344CB8AC3E}">
        <p14:creationId xmlns:p14="http://schemas.microsoft.com/office/powerpoint/2010/main" val="2198564231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2708988"/>
              </p:ext>
            </p:extLst>
          </p:nvPr>
        </p:nvGraphicFramePr>
        <p:xfrm>
          <a:off x="776032" y="2116664"/>
          <a:ext cx="10411095" cy="822812"/>
        </p:xfrm>
        <a:graphic>
          <a:graphicData uri="http://schemas.openxmlformats.org/drawingml/2006/table">
            <a:tbl>
              <a:tblPr firstRow="1" firstCol="1" bandRow="1"/>
              <a:tblGrid>
                <a:gridCol w="11934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24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35132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19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/>
                        </a:rPr>
                        <a:t>CP-231023</a:t>
                      </a:r>
                      <a:endParaRPr lang="en-US" sz="16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TR 29.831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1.0.0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Wiehe</a:t>
                      </a:r>
                      <a:r>
                        <a:rPr lang="en-US" altLang="zh-CN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Ulrich (Nokia)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Information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0293966"/>
              </p:ext>
            </p:extLst>
          </p:nvPr>
        </p:nvGraphicFramePr>
        <p:xfrm>
          <a:off x="776032" y="1855410"/>
          <a:ext cx="9047522" cy="1512864"/>
        </p:xfrm>
        <a:graphic>
          <a:graphicData uri="http://schemas.openxmlformats.org/drawingml/2006/table">
            <a:tbl>
              <a:tblPr firstRow="1" firstCol="1" bandRow="1"/>
              <a:tblGrid>
                <a:gridCol w="10241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93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2661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50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u="sng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endParaRPr lang="en-GB" sz="1000" kern="1200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06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u="sng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endParaRPr lang="en-GB" sz="1000" kern="1200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0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endParaRPr lang="en-GB" sz="1000" kern="1200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Exception sheets to CT plenary</a:t>
            </a:r>
          </a:p>
        </p:txBody>
      </p:sp>
      <p:sp>
        <p:nvSpPr>
          <p:cNvPr id="5" name="TextBox 4"/>
          <p:cNvSpPr txBox="1"/>
          <p:nvPr/>
        </p:nvSpPr>
        <p:spPr>
          <a:xfrm rot="20522904">
            <a:off x="3910590" y="2736587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None this time</a:t>
            </a:r>
          </a:p>
        </p:txBody>
      </p:sp>
    </p:spTree>
    <p:extLst>
      <p:ext uri="{BB962C8B-B14F-4D97-AF65-F5344CB8AC3E}">
        <p14:creationId xmlns:p14="http://schemas.microsoft.com/office/powerpoint/2010/main" val="2838521691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36268" y="2162801"/>
            <a:ext cx="6788499" cy="4014161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Overall Rel-16 </a:t>
            </a:r>
          </a:p>
          <a:p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essential corrections were agreed for Rel-16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corrections were in the area of the following WIs:</a:t>
            </a:r>
          </a:p>
          <a:p>
            <a:pPr lvl="1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5G_</a:t>
            </a:r>
            <a:r>
              <a:rPr lang="en-DE" sz="1100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GB" sz="11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DE" sz="1100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GB" sz="11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5G_CIoT,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Vertical_LAN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5G_eLCS, 5WWC, TEI16. 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All CRs are agreed by consensus and we agreed that they fulfill FASMO criteria.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indent="0">
              <a:spcBef>
                <a:spcPts val="1000"/>
              </a:spcBef>
              <a:buNone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A1C92AA4-00B8-54D8-F51B-6945517232E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90785547"/>
              </p:ext>
            </p:extLst>
          </p:nvPr>
        </p:nvGraphicFramePr>
        <p:xfrm>
          <a:off x="7295103" y="2152750"/>
          <a:ext cx="4230356" cy="24292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04411494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36268" y="2162801"/>
            <a:ext cx="6788499" cy="4014161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Overall Rel-17 </a:t>
            </a:r>
          </a:p>
          <a:p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47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CAT F CRs were agreed for Rel-17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corrections were in the area of the following WIs:</a:t>
            </a:r>
          </a:p>
          <a:p>
            <a:pPr lvl="1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5G_ProSe,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eNPN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eNS_Ph2, 5MBS, SMS_SBI, SBIProtoc17, 5WWC, RPCPSET, 5G_eLCS_ph2,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IIoT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ReP_UDR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eNA_Ph2, TEI17 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A1C92AA4-00B8-54D8-F51B-6945517232E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54489728"/>
              </p:ext>
            </p:extLst>
          </p:nvPr>
        </p:nvGraphicFramePr>
        <p:xfrm>
          <a:off x="7295103" y="2152750"/>
          <a:ext cx="4230356" cy="2369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34496196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18 Status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89B6A2AF-515E-318C-C0CD-75E87BE6C0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269" y="2162801"/>
            <a:ext cx="5659732" cy="4014161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Overall Rel-18 </a:t>
            </a:r>
          </a:p>
          <a:p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162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CAT B CRs were agreed for Rel-18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118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CAT F/D CRs were agreed for Rel-18</a:t>
            </a: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pRs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were agreed for Rel-18</a:t>
            </a: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Rel-18 has become the focus of CT4 work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84ACC878-07B3-8648-A48B-7F02A2640C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03606975"/>
              </p:ext>
            </p:extLst>
          </p:nvPr>
        </p:nvGraphicFramePr>
        <p:xfrm>
          <a:off x="6226624" y="2244495"/>
          <a:ext cx="4866752" cy="2970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16075995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altLang="en-US" dirty="0"/>
              <a:t>TSG CT4 Officials</a:t>
            </a:r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2051201" y="2420518"/>
            <a:ext cx="3343275" cy="156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en-US" altLang="zh-CN" sz="1800" dirty="0"/>
              <a:t>C</a:t>
            </a:r>
            <a:r>
              <a:rPr lang="fr-FR" altLang="en-US" sz="1800" dirty="0"/>
              <a:t>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>
                <a:hlinkClick r:id="rId4"/>
              </a:rPr>
              <a:t>songyue@chinamobile.com</a:t>
            </a:r>
            <a:endParaRPr 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523780" y="2507878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56354" y="4524188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5"/>
              </a:rPr>
              <a:t>kimmo.kymalainen@3gpp.org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600389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307" y="2303864"/>
            <a:ext cx="1093276" cy="1602076"/>
          </a:xfrm>
          <a:prstGeom prst="rect">
            <a:avLst/>
          </a:prstGeom>
        </p:spPr>
      </p:pic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7458075" y="2357764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Hiroshi Ishikawa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>
                <a:hlinkClick r:id="rId8"/>
              </a:rPr>
              <a:t>hiroshi.ishikawa.ev</a:t>
            </a:r>
            <a:r>
              <a:rPr lang="en-US" altLang="en-US" sz="1800" dirty="0">
                <a:hlinkClick r:id="rId8"/>
              </a:rPr>
              <a:t>@nttdocomo.</a:t>
            </a:r>
            <a:r>
              <a:rPr lang="en-US" sz="1800" dirty="0">
                <a:hlinkClick r:id="rId8"/>
              </a:rPr>
              <a:t>com</a:t>
            </a:r>
            <a:endParaRPr 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6231" y="2456497"/>
            <a:ext cx="1133893" cy="148672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96E5874-55E8-4584-8877-C5ECDC717923}"/>
              </a:ext>
            </a:extLst>
          </p:cNvPr>
          <p:cNvSpPr txBox="1"/>
          <p:nvPr/>
        </p:nvSpPr>
        <p:spPr>
          <a:xfrm>
            <a:off x="3226519" y="1802283"/>
            <a:ext cx="4677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New CT4 officials elected on #115e meeting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2DC9D45-E89F-34E7-7BB9-9A8CFA2CB0E0}"/>
              </a:ext>
            </a:extLst>
          </p:cNvPr>
          <p:cNvSpPr txBox="1">
            <a:spLocks/>
          </p:cNvSpPr>
          <p:nvPr/>
        </p:nvSpPr>
        <p:spPr bwMode="auto">
          <a:xfrm>
            <a:off x="7458075" y="4352946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/>
              <a:t>Li Zhijun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zh-CN" sz="1800" dirty="0">
                <a:hlinkClick r:id="rId10"/>
              </a:rPr>
              <a:t>li.zhijun3</a:t>
            </a:r>
            <a:r>
              <a:rPr lang="en-US" altLang="en-US" sz="1800" dirty="0">
                <a:hlinkClick r:id="rId10"/>
              </a:rPr>
              <a:t>@zte.com.cn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C2520BF-DF7C-8135-34DE-D086C62B84D2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27" b="8344"/>
          <a:stretch/>
        </p:blipFill>
        <p:spPr>
          <a:xfrm>
            <a:off x="5996000" y="4228099"/>
            <a:ext cx="1313758" cy="1571418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791C6A04-E16B-17A3-67CC-286FF2955F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15076"/>
            <a:ext cx="10005391" cy="4351338"/>
          </a:xfrm>
        </p:spPr>
        <p:txBody>
          <a:bodyPr/>
          <a:lstStyle/>
          <a:p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Title</a:t>
            </a:r>
          </a:p>
          <a:p>
            <a:pPr lvl="1"/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Service Based Interface Protocol Improvements Release 18</a:t>
            </a:r>
          </a:p>
          <a:p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Objectives (e.g.)</a:t>
            </a:r>
          </a:p>
          <a:p>
            <a:pPr lvl="1"/>
            <a:r>
              <a:rPr lang="de-DE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Introduction  of optimisations and improvements on SBI services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Key Highlights for CT’s attention</a:t>
            </a:r>
          </a:p>
          <a:p>
            <a:pPr lvl="1">
              <a:spcAft>
                <a:spcPts val="600"/>
              </a:spcAft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One discussion paper on “Canary Testing” (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C4-231310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) was submitted to CT4#115e, and related CR (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C4-232633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) was submitted to CT4#116.  CT4 agreed on the principle of canary testing, detailed solution will be further discussed. It is FFS whether canary testing has also impacts on existing SBIs.</a:t>
            </a:r>
          </a:p>
          <a:p>
            <a:pPr lvl="1">
              <a:spcAft>
                <a:spcPts val="600"/>
              </a:spcAft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There was a joint discussion b/w CT4 and CT3 on handling of misalignment between main body and </a:t>
            </a:r>
            <a:r>
              <a:rPr lang="en-US" altLang="zh-CN" sz="1600" dirty="0" err="1">
                <a:latin typeface="Arial" panose="020B0604020202020204" pitchFamily="34" charset="0"/>
                <a:cs typeface="Arial" panose="020B0604020202020204" pitchFamily="34" charset="0"/>
              </a:rPr>
              <a:t>OpenAPI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regarding attributes presence condition, see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C4-232322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C4-232332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. Two proposals were raised:</a:t>
            </a:r>
            <a:b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1)  to enforce presence condition in </a:t>
            </a:r>
            <a:r>
              <a:rPr lang="en-US" altLang="zh-CN" sz="1600" dirty="0" err="1">
                <a:latin typeface="Arial" panose="020B0604020202020204" pitchFamily="34" charset="0"/>
                <a:cs typeface="Arial" panose="020B0604020202020204" pitchFamily="34" charset="0"/>
              </a:rPr>
              <a:t>OpenAPI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for all existing attributes (when applicable)</a:t>
            </a:r>
            <a:b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2)  only to enforce presence condition for newly introduced attributes from now on (when applicable)</a:t>
            </a:r>
            <a:b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Consensus was not reached, further discussion needed.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1776E7D2-DAB0-B18A-DEE3-50E1B525C7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18 Status</a:t>
            </a:r>
          </a:p>
        </p:txBody>
      </p:sp>
    </p:spTree>
    <p:extLst>
      <p:ext uri="{BB962C8B-B14F-4D97-AF65-F5344CB8AC3E}">
        <p14:creationId xmlns:p14="http://schemas.microsoft.com/office/powerpoint/2010/main" val="529672038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791C6A04-E16B-17A3-67CC-286FF2955F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95198"/>
            <a:ext cx="10515600" cy="4351338"/>
          </a:xfrm>
        </p:spPr>
        <p:txBody>
          <a:bodyPr/>
          <a:lstStyle/>
          <a:p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Title</a:t>
            </a:r>
          </a:p>
          <a:p>
            <a:pPr lvl="1"/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Enhancement of NSAC for maximum number of UEs with at least one PDU session/PDN connection</a:t>
            </a:r>
          </a:p>
          <a:p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Objectives (e.g.)</a:t>
            </a:r>
          </a:p>
          <a:p>
            <a:pPr lvl="1"/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To support new NEST attribute (i.e. "Maximum number of UEs with at least one PDU session and PDN connection")</a:t>
            </a:r>
          </a:p>
          <a:p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Key Highlights for CT’s attention</a:t>
            </a:r>
          </a:p>
          <a:p>
            <a:pPr lvl="1"/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SA2 has not yet reached consensus on which service operation is exactly used and whether a combination of </a:t>
            </a:r>
            <a:r>
              <a:rPr lang="en-US" altLang="zh-CN" sz="1800" dirty="0" err="1">
                <a:latin typeface="Arial" panose="020B0604020202020204" pitchFamily="34" charset="0"/>
                <a:cs typeface="Arial" panose="020B0604020202020204" pitchFamily="34" charset="0"/>
              </a:rPr>
              <a:t>NumOfUEsUpdate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altLang="zh-CN" sz="1800" dirty="0" err="1">
                <a:latin typeface="Arial" panose="020B0604020202020204" pitchFamily="34" charset="0"/>
                <a:cs typeface="Arial" panose="020B0604020202020204" pitchFamily="34" charset="0"/>
              </a:rPr>
              <a:t>NumOfPDUsUpdate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 is invoked, the work in CT WGs is not able to proceed.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1776E7D2-DAB0-B18A-DEE3-50E1B525C7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18 Status</a:t>
            </a:r>
          </a:p>
        </p:txBody>
      </p:sp>
    </p:spTree>
    <p:extLst>
      <p:ext uri="{BB962C8B-B14F-4D97-AF65-F5344CB8AC3E}">
        <p14:creationId xmlns:p14="http://schemas.microsoft.com/office/powerpoint/2010/main" val="507977761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5038503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 rot="21197728">
            <a:off x="2768600" y="3334038"/>
            <a:ext cx="5891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No CR was marked as backward incompatible this time.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CB852093-2BE7-9FAF-8287-3C2F27259B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altLang="zh-CN" sz="28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Rel-17 </a:t>
            </a:r>
            <a:r>
              <a:rPr lang="en-GB" altLang="zh-CN" sz="28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and</a:t>
            </a:r>
            <a:r>
              <a:rPr lang="de-DE" altLang="zh-CN" sz="28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earlier releases corrections</a:t>
            </a:r>
          </a:p>
          <a:p>
            <a:pPr lvl="1"/>
            <a:r>
              <a:rPr lang="de-DE" altLang="zh-CN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The number of corrections to Rel-16/17 is decreasing gradually</a:t>
            </a:r>
          </a:p>
          <a:p>
            <a:pPr lvl="1"/>
            <a:r>
              <a:rPr lang="de-DE" altLang="zh-CN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No Rel-15 correction this time</a:t>
            </a:r>
          </a:p>
          <a:p>
            <a:r>
              <a:rPr lang="de-DE" altLang="zh-CN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Rel-18</a:t>
            </a:r>
          </a:p>
          <a:p>
            <a:pPr lvl="1"/>
            <a:r>
              <a:rPr lang="en-GB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number (54) of CT4 CRs having dependency on SA2 CRs, see details in Annex.</a:t>
            </a:r>
            <a:endParaRPr lang="de-DE" altLang="zh-CN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01979517-CB98-F2A3-9381-8F8A8215B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For Information to CT</a:t>
            </a:r>
          </a:p>
        </p:txBody>
      </p:sp>
    </p:spTree>
    <p:extLst>
      <p:ext uri="{BB962C8B-B14F-4D97-AF65-F5344CB8AC3E}">
        <p14:creationId xmlns:p14="http://schemas.microsoft.com/office/powerpoint/2010/main" val="1814211094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ADCD8A9-D265-BF5F-7563-8B4ECA7378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95198"/>
            <a:ext cx="10515600" cy="4351338"/>
          </a:xfrm>
        </p:spPr>
        <p:txBody>
          <a:bodyPr/>
          <a:lstStyle/>
          <a:p>
            <a:r>
              <a:rPr lang="en-US" altLang="zh-CN" dirty="0"/>
              <a:t>Using Forge-Git as the primary storage for Code ?</a:t>
            </a:r>
          </a:p>
          <a:p>
            <a:pPr lvl="1"/>
            <a:r>
              <a:rPr lang="en-US" altLang="zh-CN" dirty="0"/>
              <a:t>CT4 and CT3 had a joint session discussing the proposal in </a:t>
            </a:r>
            <a:r>
              <a:rPr lang="en-US" altLang="zh-CN" dirty="0">
                <a:hlinkClick r:id="rId2"/>
              </a:rPr>
              <a:t>SP-230391</a:t>
            </a:r>
            <a:endParaRPr lang="en-US" altLang="zh-CN" dirty="0"/>
          </a:p>
          <a:p>
            <a:pPr lvl="1"/>
            <a:r>
              <a:rPr lang="en-US" altLang="zh-CN" dirty="0"/>
              <a:t>CT4 (CT3 as well) will stick to the existing methodology, see LS in </a:t>
            </a:r>
            <a:r>
              <a:rPr lang="en-US" altLang="zh-CN" dirty="0">
                <a:hlinkClick r:id="rId3"/>
              </a:rPr>
              <a:t>CP-231117</a:t>
            </a:r>
            <a:endParaRPr lang="en-US" altLang="zh-CN" dirty="0"/>
          </a:p>
          <a:p>
            <a:pPr lvl="1"/>
            <a:r>
              <a:rPr lang="en-US" altLang="zh-CN" dirty="0"/>
              <a:t>CT is kindly asked to take into account the decisions of all relevant CT WGs, and report to SA correspondingly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788505" y="1905137"/>
            <a:ext cx="10515600" cy="4351338"/>
          </a:xfrm>
        </p:spPr>
        <p:txBody>
          <a:bodyPr/>
          <a:lstStyle/>
          <a:p>
            <a:r>
              <a:rPr lang="en-US" altLang="ja-JP" sz="3200" dirty="0">
                <a:ea typeface="MS PGothic" pitchFamily="34" charset="-128"/>
                <a:cs typeface="Arial" pitchFamily="34" charset="0"/>
              </a:rPr>
              <a:t>The Chair wants to: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CT4 delegates for their hard work,  their dedication and their excellent team spirit and to be open for compromises during the discussions and in the offline discussion.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the CT4 vice chairs for chairing the parallel sessions, their support  before and during the meeting. 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the WI and spec rapporteurs for their priceless coordination work and the pre-editing work of the 5GC specifications and check of the Open API files. The number of open API files are increasing but handled by the same number of delegates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Kimmo for his excellent work and support as MCC. 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Thanks to the Host of the meeting (</a:t>
            </a:r>
            <a:r>
              <a:rPr lang="en-GB" dirty="0"/>
              <a:t>E3MAG</a:t>
            </a:r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) and the support during the meeting. </a:t>
            </a:r>
            <a:endParaRPr lang="en-US" altLang="ja-JP" sz="2000" dirty="0">
              <a:latin typeface="Arial "/>
              <a:ea typeface="MS PGothic" pitchFamily="34" charset="-128"/>
              <a:cs typeface="Arial" pitchFamily="34" charset="0"/>
            </a:endParaRPr>
          </a:p>
          <a:p>
            <a:pPr lvl="1"/>
            <a:endParaRPr lang="en-GB" altLang="ja-JP" sz="2000" dirty="0">
              <a:latin typeface="Arial "/>
              <a:ea typeface="MS PGothic" pitchFamily="34" charset="-128"/>
              <a:cs typeface="Arial" pitchFamily="34" charset="0"/>
            </a:endParaRPr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zh-CN" dirty="0"/>
              <a:t>Special </a:t>
            </a:r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788505" y="1905137"/>
            <a:ext cx="10515600" cy="4351338"/>
          </a:xfrm>
        </p:spPr>
        <p:txBody>
          <a:bodyPr/>
          <a:lstStyle/>
          <a:p>
            <a:r>
              <a:rPr lang="en-US" altLang="ja-JP" sz="3200" dirty="0">
                <a:ea typeface="MS PGothic" pitchFamily="34" charset="-128"/>
                <a:cs typeface="Arial" pitchFamily="34" charset="0"/>
              </a:rPr>
              <a:t>The CT4 group wants to: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former </a:t>
            </a:r>
            <a:r>
              <a:rPr lang="en-GB" altLang="ja-JP" sz="2000">
                <a:latin typeface="Arial "/>
                <a:ea typeface="MS PGothic" pitchFamily="34" charset="-128"/>
                <a:cs typeface="Arial" pitchFamily="34" charset="0"/>
              </a:rPr>
              <a:t>CT4 Chair, Peter Schmitt, </a:t>
            </a:r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for his continuous commitment to the community in the past decades, as Chair, Vice Chair, delegate and rapporteur.</a:t>
            </a:r>
            <a:endParaRPr lang="en-US" altLang="ja-JP" sz="2000" dirty="0">
              <a:latin typeface="Arial "/>
              <a:ea typeface="MS PGothic" pitchFamily="34" charset="-128"/>
              <a:cs typeface="Arial" pitchFamily="34" charset="0"/>
            </a:endParaRPr>
          </a:p>
          <a:p>
            <a:pPr lvl="1"/>
            <a:endParaRPr lang="en-GB" altLang="ja-JP" sz="2000" dirty="0">
              <a:latin typeface="Arial "/>
              <a:ea typeface="MS PGothic" pitchFamily="34" charset="-128"/>
              <a:cs typeface="Arial" pitchFamily="34" charset="0"/>
            </a:endParaRP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74137949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Approval(1/7)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4617835"/>
              </p:ext>
            </p:extLst>
          </p:nvPr>
        </p:nvGraphicFramePr>
        <p:xfrm>
          <a:off x="607923" y="2387241"/>
          <a:ext cx="10967779" cy="3716961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8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C4-232353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Visited Country Emergency SNPN FQDN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23.003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0671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23.501-4300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2776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C4-232548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FQDN for SNPN N3IWF supporting Onboarding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23.003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0674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23.501-4238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4055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C4-232354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of N5CW device using decorated NAI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23.003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0675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23.502-4019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C4-232424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NAI format for N5CW roaming case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23.003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0679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23.502-3873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C4-232425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NAI format for N5CW roaming case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23.003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0680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23.502-3874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100" b="1" kern="1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C4-232426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NAI format for 5GWC roaming case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23.003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0681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23.502-3875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100" b="1" kern="1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C4-232410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of Event Report Allowed Area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24.080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0095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23.273-0336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100" b="1" kern="1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C4-232040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N6 Jitter Measurement and Reporting and Marking End of Data Burst Indication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29.244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0697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23.501-4322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C4-232451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Direct reporting of TSC Management Information from UPF to TSN AF or TSCTSF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29.244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0725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23.501-4404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C4-232440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for non-3GPP access path switching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0639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23.502-3963</a:t>
                      </a:r>
                      <a:b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23.502-4138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100" b="1" kern="1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7333764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Approval(2/7)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1664930"/>
              </p:ext>
            </p:extLst>
          </p:nvPr>
        </p:nvGraphicFramePr>
        <p:xfrm>
          <a:off x="607923" y="2387241"/>
          <a:ext cx="10967779" cy="3498785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8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C4-232101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H-SMF updating the HR-SBO information to V-SMF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0652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23.502-4060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2776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C4-232375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HPLMN address information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0658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23.502-4060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4055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C4-232188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 of the HR-SBO Ind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0659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23.502-4053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C4-232435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Change of Network Slice instance for PDU Sessions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0660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23.502-4024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C4-232601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 on LADN aspects for SMF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0661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23.502-4009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C4-231568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of event report allowed area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1060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23.273-0336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C4-232514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Application Specific UE Behaviour Data in Nudm_PP API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23.502-3955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C4-232629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Application Specific UE Behaviour Data in SM Subscription Data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1073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23.502-3955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C4-232420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Clock Quality parameters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1075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23.501-4216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C4-232517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UE Member Selection with QoS filtering criteria in Nudm_EE API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1080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23.502-3953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046166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CT4#116 Bratislava (</a:t>
            </a:r>
            <a:r>
              <a:rPr lang="en-GB" altLang="fr-FR" dirty="0"/>
              <a:t>SK</a:t>
            </a:r>
            <a:r>
              <a:rPr lang="en-US" altLang="fr-FR" dirty="0"/>
              <a:t>)</a:t>
            </a:r>
          </a:p>
          <a:p>
            <a:pPr lvl="2"/>
            <a:endParaRPr lang="en-US" altLang="fr-FR" dirty="0"/>
          </a:p>
          <a:p>
            <a:pPr lvl="1"/>
            <a:r>
              <a:rPr lang="en-US" altLang="fr-FR" dirty="0"/>
              <a:t>E-meetings replacing ordinary meeting:</a:t>
            </a:r>
          </a:p>
          <a:p>
            <a:pPr lvl="2"/>
            <a:r>
              <a:rPr lang="en-US" altLang="fr-FR" dirty="0"/>
              <a:t>CT4#115-e</a:t>
            </a:r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5477404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CT4#117 Goteborg (SE)</a:t>
            </a:r>
          </a:p>
          <a:p>
            <a:pPr marL="914400" lvl="2" indent="0">
              <a:buNone/>
            </a:pPr>
            <a:endParaRPr lang="en-US" altLang="fr-FR" dirty="0"/>
          </a:p>
          <a:p>
            <a:pPr lvl="1"/>
            <a:r>
              <a:rPr lang="en-US" altLang="fr-FR" dirty="0"/>
              <a:t>E-meetings replacing ordinary meeting :</a:t>
            </a:r>
          </a:p>
          <a:p>
            <a:pPr lvl="2"/>
            <a:r>
              <a:rPr lang="en-US" altLang="fr-FR" dirty="0"/>
              <a:t>none</a:t>
            </a:r>
          </a:p>
          <a:p>
            <a:pPr marL="914400" lvl="2" indent="0">
              <a:buNone/>
            </a:pPr>
            <a:endParaRPr lang="en-US" altLang="fr-FR" dirty="0"/>
          </a:p>
          <a:p>
            <a:pPr marL="0" indent="0">
              <a:buNone/>
            </a:pPr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Approval(3/7)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451301"/>
              </p:ext>
            </p:extLst>
          </p:nvPr>
        </p:nvGraphicFramePr>
        <p:xfrm>
          <a:off x="607923" y="2387241"/>
          <a:ext cx="10967779" cy="3498785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8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C4-232409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Change the type of pruInd to enum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1081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23.273-0328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2776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C4-232545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Add area usage indication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1088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23.273-0335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4055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C4-232419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 on U2U relay capabilities and subscription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1089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23.304-0261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C4-232406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 the description of hrSboAllowed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1090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23.502-4053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C4-232421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Variable reporting periodicity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1091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23.502-4003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C4-232603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 on cross-SMF VN group communication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1092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23.501-4313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C4-231558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PRU serving LMF(s) discovery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0820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23.273-0348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C4-232136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Add PCF capability of supporting 5G ProSe UE-to-UE relay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0843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23.304-0261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C4-232197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Accuracy checking capability in NWDAF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0850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23.502-3743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C4-232549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NWDAF containing MTLF selection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0851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23.502-3883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9694937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Approval(4/7)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986400"/>
              </p:ext>
            </p:extLst>
          </p:nvPr>
        </p:nvGraphicFramePr>
        <p:xfrm>
          <a:off x="607923" y="2387241"/>
          <a:ext cx="10967779" cy="3553329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8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C4-231569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of event report allowed area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0105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23.272-0336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2776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C4-232540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Add reporting indication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0112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23.273-0335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4055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C4-232443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Service Operations for Subscription and management of network timing synchronization status monitoring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0899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23.502-4130</a:t>
                      </a:r>
                      <a:b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23.501-4216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US" sz="11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1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C4-232445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Data Type for Subscription and management of network timing synchronization status monitoring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0900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23.502-4130</a:t>
                      </a:r>
                      <a:b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23.501-4216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US" sz="11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1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C4-232366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SMF as the NF consumer of Namf_MT_enableUeReachability service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0901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23.501-4007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C4-232448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Variable reporting periodicity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0910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23.502-4003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C4-232544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Add reporting indication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0914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23.273-0335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C4-232356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 on ProseContext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0915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23.304-0261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C4-232434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Partially allowed Network slice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0919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23.502-3849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C4-232546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Requested LMF ID is not available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0920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23.273-0373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3335999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Approval(5/7)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6961400"/>
              </p:ext>
            </p:extLst>
          </p:nvPr>
        </p:nvGraphicFramePr>
        <p:xfrm>
          <a:off x="607923" y="2387241"/>
          <a:ext cx="10967779" cy="3549203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8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C4-232636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Updates to procedure description for reporting the number of UEs with at least one PDU session/PDN connection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29.536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0034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23.501-4500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2776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C4-232449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Variable reporting periodicity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29.536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0034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23.502-4003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4055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C4-232598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 NumOfUEsUpdate service operation for hierarchical NSACF architecture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29.536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0040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23.502-3930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C4-232599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 NumOfPDUsUpdate service operation for hierarchical NSACF architecture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29.536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0041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23.502-3930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C4-232438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Add LocalNumberUpdate service operation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29.536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0043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23.502-3930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C4-232439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 OpenApis for the primary NSACF communication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29.536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0046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23.502-3930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C4-232381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Including SUPI in the response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29.564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0036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23.502-4124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C4-232385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Modification of a subscription for UPF events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29.564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0040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23.502-3962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C4-232386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Resource and data type of modification of a subscription for UPF events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29.564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0041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23.502-3962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C4-232463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Partially Allowed NSSAI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0423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23.502-3849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3161254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Approval(6/7)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4659320"/>
              </p:ext>
            </p:extLst>
          </p:nvPr>
        </p:nvGraphicFramePr>
        <p:xfrm>
          <a:off x="607923" y="2387241"/>
          <a:ext cx="10967779" cy="3605713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8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C4-232550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Variable reporting periodicity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0426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23.502-4003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2776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C4-232252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 on Update on U2U relay capabilities and subscription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0428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23.304-0261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4055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C4-232542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Clarification of the location QoS mapping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0175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23.273-0349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C4-232541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Add reporting indication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0176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23.273-0335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C4-232389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Congestion information monitoring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29.244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0724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29.244-0723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100" kern="10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C4-231536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PGW-C TEID in Update Bearer Response during PGW triggered PDN connection restoration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29.274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2075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23.007-0385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100" kern="10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C4-231537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PGW-C TEID in Update Bearer Response during PGW triggered PDN connection restoration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29.274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2076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23.007-0386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100" kern="10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C4-231474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for A2X service parameters provisioning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0210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29.519-0400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100" kern="10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C4-231092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for subscribed V2X policy data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0211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29.519-0403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100" kern="10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C4-232325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New feature URSP provisioning in EPS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0214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29.519-0411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100" kern="10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5876889"/>
      </p:ext>
    </p:extLst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Approval(7/7)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775201"/>
              </p:ext>
            </p:extLst>
          </p:nvPr>
        </p:nvGraphicFramePr>
        <p:xfrm>
          <a:off x="607923" y="2387241"/>
          <a:ext cx="10967779" cy="3498785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8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C4-232041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DCAMP Roaming LBO feature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0221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29.519-0410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100" kern="10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2776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C4-232502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of new feature "GMEC" in UDR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0223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29.519-0406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100" kern="10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4055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9155641"/>
      </p:ext>
    </p:extLst>
  </p:cSld>
  <p:clrMapOvr>
    <a:masterClrMapping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45499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Yue Song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WG4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songyue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@chinamobile.com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TSG WG CT4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781878" y="1842325"/>
            <a:ext cx="5257800" cy="4351338"/>
          </a:xfrm>
        </p:spPr>
        <p:txBody>
          <a:bodyPr/>
          <a:lstStyle/>
          <a:p>
            <a:r>
              <a:rPr lang="en-US" sz="2400" dirty="0"/>
              <a:t>Number of handled documents</a:t>
            </a:r>
          </a:p>
          <a:p>
            <a:pPr lvl="1"/>
            <a:r>
              <a:rPr lang="en-US" sz="1600" dirty="0"/>
              <a:t>CT4#115e: </a:t>
            </a:r>
            <a:r>
              <a:rPr lang="en-US" sz="1600" b="1" dirty="0">
                <a:solidFill>
                  <a:srgbClr val="0070C0"/>
                </a:solidFill>
              </a:rPr>
              <a:t>589</a:t>
            </a:r>
          </a:p>
          <a:p>
            <a:pPr lvl="1"/>
            <a:r>
              <a:rPr lang="en-US" sz="1600" dirty="0"/>
              <a:t>CT4#116: </a:t>
            </a:r>
            <a:r>
              <a:rPr lang="en-US" sz="1600" b="1" dirty="0">
                <a:solidFill>
                  <a:srgbClr val="0070C0"/>
                </a:solidFill>
              </a:rPr>
              <a:t>643</a:t>
            </a:r>
            <a:endParaRPr lang="en-GB" sz="1200" b="1" dirty="0">
              <a:solidFill>
                <a:srgbClr val="0070C0"/>
              </a:solidFill>
            </a:endParaRPr>
          </a:p>
          <a:p>
            <a:r>
              <a:rPr lang="en-US" sz="2400" dirty="0"/>
              <a:t>Agreed CRs </a:t>
            </a:r>
          </a:p>
          <a:p>
            <a:pPr lvl="1"/>
            <a:r>
              <a:rPr lang="en-US" altLang="zh-CN" sz="1600" dirty="0"/>
              <a:t>CT4#115e: </a:t>
            </a:r>
            <a:r>
              <a:rPr lang="en-US" altLang="zh-CN" sz="1600" b="1" dirty="0">
                <a:solidFill>
                  <a:srgbClr val="0070C0"/>
                </a:solidFill>
              </a:rPr>
              <a:t>179</a:t>
            </a:r>
            <a:r>
              <a:rPr lang="en-US" altLang="zh-CN" sz="1600" dirty="0"/>
              <a:t>  71 (B), 83 (F), 24 (A), 1 (D) </a:t>
            </a:r>
          </a:p>
          <a:p>
            <a:pPr lvl="1"/>
            <a:r>
              <a:rPr lang="en-US" altLang="zh-CN" sz="1600" dirty="0"/>
              <a:t>CT4#116: </a:t>
            </a:r>
            <a:r>
              <a:rPr lang="en-US" altLang="zh-CN" sz="1600" b="1" dirty="0">
                <a:solidFill>
                  <a:srgbClr val="0070C0"/>
                </a:solidFill>
              </a:rPr>
              <a:t>206</a:t>
            </a:r>
            <a:r>
              <a:rPr lang="en-US" altLang="zh-CN" sz="1600" dirty="0"/>
              <a:t>  91 (B), 91 (F), 22 (A), 2 (D) </a:t>
            </a:r>
          </a:p>
          <a:p>
            <a:r>
              <a:rPr lang="en-US" sz="2400" dirty="0"/>
              <a:t>Agreed pCRs</a:t>
            </a:r>
          </a:p>
          <a:p>
            <a:pPr lvl="1"/>
            <a:r>
              <a:rPr lang="en-US" altLang="zh-CN" sz="1600" dirty="0"/>
              <a:t>CT4#115e: </a:t>
            </a:r>
            <a:r>
              <a:rPr lang="en-US" altLang="zh-CN" sz="1600" b="1" dirty="0">
                <a:solidFill>
                  <a:srgbClr val="0070C0"/>
                </a:solidFill>
              </a:rPr>
              <a:t>12  </a:t>
            </a:r>
            <a:r>
              <a:rPr lang="en-US" altLang="zh-CN" sz="1600" dirty="0"/>
              <a:t>8 (29.175), 2 (29.176), 2 (29.831)</a:t>
            </a:r>
            <a:endParaRPr lang="en-GB" altLang="zh-CN" sz="1200" dirty="0"/>
          </a:p>
          <a:p>
            <a:pPr lvl="1"/>
            <a:r>
              <a:rPr lang="en-US" altLang="zh-CN" sz="1600" dirty="0"/>
              <a:t>CT4#116: </a:t>
            </a:r>
            <a:r>
              <a:rPr lang="en-US" altLang="zh-CN" sz="1600" b="1" dirty="0">
                <a:solidFill>
                  <a:srgbClr val="0070C0"/>
                </a:solidFill>
              </a:rPr>
              <a:t>13    </a:t>
            </a:r>
            <a:r>
              <a:rPr lang="en-US" altLang="zh-CN" sz="1600" dirty="0"/>
              <a:t>4 (29.175), 5 (29.176), 4 (29.831)</a:t>
            </a:r>
            <a:endParaRPr lang="en-GB" altLang="zh-CN" sz="1600" dirty="0"/>
          </a:p>
          <a:p>
            <a:r>
              <a:rPr lang="en-US" sz="2400" dirty="0"/>
              <a:t>Attendances</a:t>
            </a:r>
          </a:p>
          <a:p>
            <a:pPr marL="630238" lvl="2"/>
            <a:r>
              <a:rPr lang="en-US" altLang="fr-FR" sz="1600" dirty="0"/>
              <a:t>CT4#115e:  </a:t>
            </a:r>
            <a:r>
              <a:rPr lang="en-US" altLang="fr-FR" sz="1600" b="1" dirty="0">
                <a:solidFill>
                  <a:srgbClr val="0070C0"/>
                </a:solidFill>
              </a:rPr>
              <a:t>236/247</a:t>
            </a:r>
            <a:br>
              <a:rPr lang="en-US" altLang="fr-FR" sz="1600" b="1" dirty="0">
                <a:solidFill>
                  <a:srgbClr val="0070C0"/>
                </a:solidFill>
              </a:rPr>
            </a:br>
            <a:r>
              <a:rPr lang="en-US" altLang="fr-FR" sz="1600" dirty="0"/>
              <a:t>active on reflector and during conference calls: </a:t>
            </a:r>
            <a:r>
              <a:rPr lang="en-US" altLang="fr-FR" sz="1600" b="1" dirty="0">
                <a:solidFill>
                  <a:srgbClr val="0070C0"/>
                </a:solidFill>
              </a:rPr>
              <a:t>~30</a:t>
            </a:r>
          </a:p>
          <a:p>
            <a:pPr marL="630238" lvl="2"/>
            <a:r>
              <a:rPr lang="en-US" altLang="fr-FR" sz="1600" dirty="0"/>
              <a:t>CT4#116:</a:t>
            </a:r>
            <a:r>
              <a:rPr lang="zh-CN" altLang="en-US" sz="1600" dirty="0"/>
              <a:t>    </a:t>
            </a:r>
            <a:r>
              <a:rPr lang="en-US" altLang="zh-CN" sz="1600" b="1" dirty="0">
                <a:solidFill>
                  <a:srgbClr val="0070C0"/>
                </a:solidFill>
              </a:rPr>
              <a:t>95/136</a:t>
            </a:r>
            <a:r>
              <a:rPr lang="en-US" altLang="zh-CN" sz="1600" dirty="0"/>
              <a:t> (F2F) ,  </a:t>
            </a:r>
            <a:r>
              <a:rPr lang="en-US" altLang="zh-CN" sz="1600" b="1" dirty="0">
                <a:solidFill>
                  <a:srgbClr val="0070C0"/>
                </a:solidFill>
              </a:rPr>
              <a:t>0/24</a:t>
            </a:r>
            <a:r>
              <a:rPr lang="en-US" altLang="zh-CN" sz="1600" dirty="0"/>
              <a:t> (online)</a:t>
            </a:r>
            <a:br>
              <a:rPr lang="en-US" altLang="zh-CN" sz="1600" dirty="0"/>
            </a:br>
            <a:r>
              <a:rPr lang="en-US" altLang="fr-FR" sz="1600" dirty="0"/>
              <a:t>active on remote access: </a:t>
            </a:r>
            <a:r>
              <a:rPr lang="en-US" altLang="fr-FR" sz="1600" b="1" dirty="0">
                <a:solidFill>
                  <a:srgbClr val="0070C0"/>
                </a:solidFill>
              </a:rPr>
              <a:t>~5</a:t>
            </a:r>
            <a:br>
              <a:rPr lang="en-US" altLang="fr-FR" sz="1600" dirty="0"/>
            </a:br>
            <a:endParaRPr lang="en-US" altLang="fr-FR" sz="1000" dirty="0"/>
          </a:p>
          <a:p>
            <a:pPr lvl="2"/>
            <a:endParaRPr lang="en-US" altLang="fr-FR" sz="1600" dirty="0"/>
          </a:p>
          <a:p>
            <a:pPr lvl="2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64806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</a:t>
            </a:r>
          </a:p>
          <a:p>
            <a:pPr marL="685800" lvl="2">
              <a:spcBef>
                <a:spcPts val="1000"/>
              </a:spcBef>
              <a:buBlip>
                <a:blip r:embed="rId2"/>
              </a:buBlip>
            </a:pPr>
            <a:r>
              <a:rPr lang="de-DE" sz="2400" dirty="0"/>
              <a:t>some statistics</a:t>
            </a:r>
          </a:p>
          <a:p>
            <a:pPr lvl="1"/>
            <a:r>
              <a:rPr lang="en-US" sz="2000" dirty="0"/>
              <a:t>In Meeting rooms  we  had 10 to 50 delegates depending on the topic.</a:t>
            </a:r>
          </a:p>
          <a:p>
            <a:pPr lvl="1"/>
            <a:r>
              <a:rPr lang="en-US" sz="2000" dirty="0"/>
              <a:t>Up to 5 delegates followed the  CT4 meeting</a:t>
            </a:r>
            <a:r>
              <a:rPr lang="de-DE" sz="2000" dirty="0"/>
              <a:t> using Microsoft Teams</a:t>
            </a:r>
          </a:p>
          <a:p>
            <a:pPr lvl="1"/>
            <a:r>
              <a:rPr lang="de-DE" sz="2000" dirty="0"/>
              <a:t>CT4#115e was 5 </a:t>
            </a:r>
            <a:r>
              <a:rPr lang="en-GB" sz="2000" dirty="0"/>
              <a:t>days</a:t>
            </a:r>
            <a:r>
              <a:rPr lang="de-DE" sz="2000" dirty="0"/>
              <a:t> </a:t>
            </a:r>
            <a:r>
              <a:rPr lang="en-GB" sz="2000" dirty="0"/>
              <a:t>long</a:t>
            </a:r>
          </a:p>
          <a:p>
            <a:pPr lvl="1"/>
            <a:r>
              <a:rPr lang="de-DE" altLang="zh-CN" sz="2000" dirty="0"/>
              <a:t>CT4#116 was 5 </a:t>
            </a:r>
            <a:r>
              <a:rPr lang="en-GB" altLang="zh-CN" sz="2000" dirty="0"/>
              <a:t>days</a:t>
            </a:r>
            <a:r>
              <a:rPr lang="de-DE" altLang="zh-CN" sz="2000" dirty="0"/>
              <a:t> </a:t>
            </a:r>
            <a:r>
              <a:rPr lang="en-GB" altLang="zh-CN" sz="2000" dirty="0"/>
              <a:t>long</a:t>
            </a:r>
          </a:p>
          <a:p>
            <a:pPr lvl="1"/>
            <a:endParaRPr lang="de-DE" sz="2000" dirty="0"/>
          </a:p>
          <a:p>
            <a:pPr marL="457200" lvl="2" indent="0">
              <a:spcBef>
                <a:spcPts val="1000"/>
              </a:spcBef>
              <a:buNone/>
            </a:pPr>
            <a:endParaRPr lang="de-DE" sz="2400" dirty="0"/>
          </a:p>
          <a:p>
            <a:pPr marL="457200" lvl="2" indent="0">
              <a:spcBef>
                <a:spcPts val="1000"/>
              </a:spcBef>
              <a:buNone/>
            </a:pPr>
            <a:endParaRPr lang="de-DE" sz="2000" dirty="0"/>
          </a:p>
          <a:p>
            <a:pPr lvl="1"/>
            <a:endParaRPr lang="de-DE" sz="2000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fr-FR" sz="3600" dirty="0"/>
              <a:t>New Agreed Study/Work Items led by CT4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4092196"/>
              </p:ext>
            </p:extLst>
          </p:nvPr>
        </p:nvGraphicFramePr>
        <p:xfrm>
          <a:off x="439184" y="1906316"/>
          <a:ext cx="11022714" cy="2121657"/>
        </p:xfrm>
        <a:graphic>
          <a:graphicData uri="http://schemas.openxmlformats.org/drawingml/2006/table">
            <a:tbl>
              <a:tblPr firstRow="1" firstCol="1" bandRow="1"/>
              <a:tblGrid>
                <a:gridCol w="1365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304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71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492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9935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6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/>
                        </a:rPr>
                        <a:t>CP-231021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Reducing Information Exposure over SBI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Samsung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 study the need and potential solutions for avoiding excessive data exposure over SBI. 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 study the need and potential solutions for avoiding indirect access to data via, e.g. subscriptions, even as direct access to the data-set is not allowed. 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5268690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zh-CN" sz="3600" dirty="0"/>
              <a:t>Revised</a:t>
            </a:r>
            <a:r>
              <a:rPr lang="en-US" altLang="fr-FR" sz="3600" dirty="0"/>
              <a:t> Study/Work Items led by CT4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9818897"/>
              </p:ext>
            </p:extLst>
          </p:nvPr>
        </p:nvGraphicFramePr>
        <p:xfrm>
          <a:off x="439184" y="1906316"/>
          <a:ext cx="11022714" cy="1919663"/>
        </p:xfrm>
        <a:graphic>
          <a:graphicData uri="http://schemas.openxmlformats.org/drawingml/2006/table">
            <a:tbl>
              <a:tblPr firstRow="1" firstCol="1" bandRow="1"/>
              <a:tblGrid>
                <a:gridCol w="1365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304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71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492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9935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/>
                        </a:rPr>
                        <a:t>CP-231022</a:t>
                      </a:r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Revised SID on NRF API enhancements to avoid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signalling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and storing of redundant data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Nokia, Nokia Shanghai Bell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Delta: To extend the working period by one plenary cycle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6127"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3"/>
                        </a:rPr>
                        <a:t>CP-231024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Revised WID on CT aspects for the architectural enhancements for 5G Multicast-Broadcast services Phase 2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Huawei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Delta: To remove the objectives related to UE power saving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702711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fr-FR" sz="3600" dirty="0"/>
              <a:t>New Agreed Study/Work Items endorsed by CT4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2012762"/>
              </p:ext>
            </p:extLst>
          </p:nvPr>
        </p:nvGraphicFramePr>
        <p:xfrm>
          <a:off x="439184" y="1906316"/>
          <a:ext cx="11022714" cy="1314238"/>
        </p:xfrm>
        <a:graphic>
          <a:graphicData uri="http://schemas.openxmlformats.org/drawingml/2006/table">
            <a:tbl>
              <a:tblPr firstRow="1" firstCol="1" bandRow="1"/>
              <a:tblGrid>
                <a:gridCol w="1365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304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71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492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9935"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2"/>
                        </a:rPr>
                        <a:t>C4-232432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New WID on Slice-based PLMN Selection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ZTE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6127"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3"/>
                        </a:rPr>
                        <a:t>C4-232638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New WID on MPS when access to EPC/5GC is WLAN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Peraton</a:t>
                      </a: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Labs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97109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zh-CN" sz="3600" dirty="0"/>
              <a:t>Revised</a:t>
            </a:r>
            <a:r>
              <a:rPr lang="en-US" altLang="fr-FR" sz="3600" dirty="0"/>
              <a:t> Study/Work Items endorsed by CT4 (1/2)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3260061"/>
              </p:ext>
            </p:extLst>
          </p:nvPr>
        </p:nvGraphicFramePr>
        <p:xfrm>
          <a:off x="439184" y="1956556"/>
          <a:ext cx="11022714" cy="3138863"/>
        </p:xfrm>
        <a:graphic>
          <a:graphicData uri="http://schemas.openxmlformats.org/drawingml/2006/table">
            <a:tbl>
              <a:tblPr firstRow="1" firstCol="1" bandRow="1"/>
              <a:tblGrid>
                <a:gridCol w="1365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304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71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492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9935"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2"/>
                        </a:rPr>
                        <a:t>C4-231177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Revised WID on Rel-18 Generic Group Management, Exposure and Communication Enhancements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Huawei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6127"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3"/>
                        </a:rPr>
                        <a:t>C4-231483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CT aspects of Enhanced support of Non-Public Networks Phase 2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Ericsson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9935"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4"/>
                        </a:rPr>
                        <a:t>C4-231496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Revised WID on CT aspects of enhancement of 5G UE Policy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Intel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4885"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5"/>
                        </a:rPr>
                        <a:t>C4-231530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 on CT aspects of 5G System Enabler for Service Function Chaining</a:t>
                      </a:r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Intel, China Telecom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4885"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6"/>
                        </a:rPr>
                        <a:t>C4-232229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Extensions to the TSC Framework to support </a:t>
                      </a:r>
                      <a:r>
                        <a:rPr lang="en-US" sz="16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DetNet</a:t>
                      </a:r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Ericsson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57501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9806839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zh-CN" sz="3600" dirty="0"/>
              <a:t>Revised</a:t>
            </a:r>
            <a:r>
              <a:rPr lang="en-US" altLang="fr-FR" sz="3600" dirty="0"/>
              <a:t> Study/Work Items endorsed by CT4 (2/2)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5032638"/>
              </p:ext>
            </p:extLst>
          </p:nvPr>
        </p:nvGraphicFramePr>
        <p:xfrm>
          <a:off x="439184" y="1936460"/>
          <a:ext cx="11022714" cy="2407343"/>
        </p:xfrm>
        <a:graphic>
          <a:graphicData uri="http://schemas.openxmlformats.org/drawingml/2006/table">
            <a:tbl>
              <a:tblPr firstRow="1" firstCol="1" bandRow="1"/>
              <a:tblGrid>
                <a:gridCol w="1365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304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71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492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9935"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2"/>
                        </a:rPr>
                        <a:t>C4-232339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 on Architecture Enhancements for XR and media services</a:t>
                      </a:r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China Mobile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6127"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3"/>
                        </a:rPr>
                        <a:t>C4-232537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 on support for Support for Wireless and Wireline Convergence Phase 2 Phase 2</a:t>
                      </a:r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Nokia, Nokia Shanghai Bell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9935"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4"/>
                        </a:rPr>
                        <a:t>C4-232639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Revised WID on 5G Timing Resiliency and TSC &amp; URLLC enhancements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Nokia, Nokia Shanghai Bell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221005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108061</TotalTime>
  <Words>3227</Words>
  <Application>Microsoft Office PowerPoint</Application>
  <PresentationFormat>宽屏</PresentationFormat>
  <Paragraphs>943</Paragraphs>
  <Slides>35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2" baseType="lpstr">
      <vt:lpstr>Arial </vt:lpstr>
      <vt:lpstr>等线</vt:lpstr>
      <vt:lpstr>Arial</vt:lpstr>
      <vt:lpstr>Calibri</vt:lpstr>
      <vt:lpstr>Calibri Light</vt:lpstr>
      <vt:lpstr>Times New Roman</vt:lpstr>
      <vt:lpstr>Office Theme</vt:lpstr>
      <vt:lpstr>CT WG4 Status Report  to TSG CT#100</vt:lpstr>
      <vt:lpstr>TSG CT4 Officials</vt:lpstr>
      <vt:lpstr>Meeting Calendar</vt:lpstr>
      <vt:lpstr>TSG WG CT4 Statistics</vt:lpstr>
      <vt:lpstr>New Agreed Study/Work Items led by CT4</vt:lpstr>
      <vt:lpstr>Revised Study/Work Items led by CT4</vt:lpstr>
      <vt:lpstr>New Agreed Study/Work Items endorsed by CT4</vt:lpstr>
      <vt:lpstr>Revised Study/Work Items endorsed by CT4 (1/2)</vt:lpstr>
      <vt:lpstr>Revised Study/Work Items endorsed by CT4 (2/2)</vt:lpstr>
      <vt:lpstr>Work Plan CT4 Led (1/2)</vt:lpstr>
      <vt:lpstr>Work Plan CT4 Led (2/2)</vt:lpstr>
      <vt:lpstr>Work Plan CT4 Supported (1/3)</vt:lpstr>
      <vt:lpstr>Work Plan CT4 Supported (2/3)</vt:lpstr>
      <vt:lpstr>Work Plan CT4 Supported (3/3)</vt:lpstr>
      <vt:lpstr>TS/TR sent to CT plenary</vt:lpstr>
      <vt:lpstr>Exception sheets to CT plenary</vt:lpstr>
      <vt:lpstr>Release 16 Status</vt:lpstr>
      <vt:lpstr>Release 17 Status</vt:lpstr>
      <vt:lpstr>Release 18 Status</vt:lpstr>
      <vt:lpstr>Release 18 Status</vt:lpstr>
      <vt:lpstr>Release 18 Status</vt:lpstr>
      <vt:lpstr>Backward Incompatible Changes</vt:lpstr>
      <vt:lpstr>For Information to CT</vt:lpstr>
      <vt:lpstr>For Action to CT</vt:lpstr>
      <vt:lpstr>Acknowledgement</vt:lpstr>
      <vt:lpstr>Special Acknowledgement</vt:lpstr>
      <vt:lpstr>Annex</vt:lpstr>
      <vt:lpstr>CRs for Conditional Approval(1/7)</vt:lpstr>
      <vt:lpstr>CRs for Conditional Approval(2/7)</vt:lpstr>
      <vt:lpstr>CRs for Conditional Approval(3/7)</vt:lpstr>
      <vt:lpstr>CRs for Conditional Approval(4/7)</vt:lpstr>
      <vt:lpstr>CRs for Conditional Approval(5/7)</vt:lpstr>
      <vt:lpstr>CRs for Conditional Approval(6/7)</vt:lpstr>
      <vt:lpstr>CRs for Conditional Approval(7/7)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C4-232258</cp:lastModifiedBy>
  <cp:revision>1761</cp:revision>
  <cp:lastPrinted>2021-03-17T12:26:32Z</cp:lastPrinted>
  <dcterms:created xsi:type="dcterms:W3CDTF">2010-02-05T13:52:04Z</dcterms:created>
  <dcterms:modified xsi:type="dcterms:W3CDTF">2023-06-02T15:34:22Z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(3)MIp/u5V4cj/vEHrRuyIlQFU2y46mzIUrt68gj/EXkdHgrizv0qxQja0AmufhoBXhUZmZpPo6
jFzoxKVeJCTjhzDTFG5TdOLBa+rKjkKIJBPOJiPXrORuDySY6Z2TGaok5rLlK7aemum884GU
O6E3ZVqhg85aT0sqMaq8XMky2VvteNnybFDj+U3uBW9aTcXuUiZAGktlRGqS9OXlqFWwRgjm
uA9+ez0H+MIoIol1d6</vt:lpwstr>
  </property>
  <property fmtid="{D5CDD505-2E9C-101B-9397-08002B2CF9AE}" pid="3" name="_2015_ms_pID_7253431">
    <vt:lpwstr>CYB3VuTlKwIUEWR+/a10o0nMun+4VbSU52RtkkYuMWm/TB6mEISEQ8
aOCpbuCdI6i3mUwMSPqg61l708QlxC+ERqMG/AP5NE0ZexvZeM3MZRD0BOYQAXSPRsFL3+1Z
+zcKP1dZNCia/+LMsq+uRTtPcdcx62vftP6M1ckRXS9V90xQYFmt7QF8cbfU3N2w6c34JiC+
17QAMRB41weoT6ogUW2wJhakktpGlLklw1NY</vt:lpwstr>
  </property>
  <property fmtid="{D5CDD505-2E9C-101B-9397-08002B2CF9AE}" pid="4" name="_2015_ms_pID_7253432">
    <vt:lpwstr>wQ==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1678464151</vt:lpwstr>
  </property>
</Properties>
</file>