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40"/>
  </p:notesMasterIdLst>
  <p:handoutMasterIdLst>
    <p:handoutMasterId r:id="rId41"/>
  </p:handoutMasterIdLst>
  <p:sldIdLst>
    <p:sldId id="341" r:id="rId2"/>
    <p:sldId id="444" r:id="rId3"/>
    <p:sldId id="366" r:id="rId4"/>
    <p:sldId id="405" r:id="rId5"/>
    <p:sldId id="445" r:id="rId6"/>
    <p:sldId id="480" r:id="rId7"/>
    <p:sldId id="495" r:id="rId8"/>
    <p:sldId id="476" r:id="rId9"/>
    <p:sldId id="496" r:id="rId10"/>
    <p:sldId id="492" r:id="rId11"/>
    <p:sldId id="477" r:id="rId12"/>
    <p:sldId id="458" r:id="rId13"/>
    <p:sldId id="441" r:id="rId14"/>
    <p:sldId id="474" r:id="rId15"/>
    <p:sldId id="478" r:id="rId16"/>
    <p:sldId id="479" r:id="rId17"/>
    <p:sldId id="487" r:id="rId18"/>
    <p:sldId id="481" r:id="rId19"/>
    <p:sldId id="482" r:id="rId20"/>
    <p:sldId id="485" r:id="rId21"/>
    <p:sldId id="486" r:id="rId22"/>
    <p:sldId id="497" r:id="rId23"/>
    <p:sldId id="498" r:id="rId24"/>
    <p:sldId id="499" r:id="rId25"/>
    <p:sldId id="401" r:id="rId26"/>
    <p:sldId id="475" r:id="rId27"/>
    <p:sldId id="373" r:id="rId28"/>
    <p:sldId id="374" r:id="rId29"/>
    <p:sldId id="375" r:id="rId30"/>
    <p:sldId id="365" r:id="rId31"/>
    <p:sldId id="376" r:id="rId32"/>
    <p:sldId id="387" r:id="rId33"/>
    <p:sldId id="493" r:id="rId34"/>
    <p:sldId id="494" r:id="rId35"/>
    <p:sldId id="489" r:id="rId36"/>
    <p:sldId id="490" r:id="rId37"/>
    <p:sldId id="491" r:id="rId38"/>
    <p:sldId id="379" r:id="rId3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43E53B"/>
    <a:srgbClr val="2A6EA8"/>
    <a:srgbClr val="FFFFFF"/>
    <a:srgbClr val="FF6600"/>
    <a:srgbClr val="1A4669"/>
    <a:srgbClr val="C6D254"/>
    <a:srgbClr val="B1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86410" autoAdjust="0"/>
  </p:normalViewPr>
  <p:slideViewPr>
    <p:cSldViewPr snapToGrid="0">
      <p:cViewPr varScale="1">
        <p:scale>
          <a:sx n="116" d="100"/>
          <a:sy n="116" d="100"/>
        </p:scale>
        <p:origin x="336" y="1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5" d="100"/>
          <a:sy n="45" d="100"/>
        </p:scale>
        <p:origin x="2808" y="6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extLst>
      <p:ext uri="{BB962C8B-B14F-4D97-AF65-F5344CB8AC3E}">
        <p14:creationId xmlns:p14="http://schemas.microsoft.com/office/powerpoint/2010/main" val="35335364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258799"/>
            <a:ext cx="10515600" cy="1325563"/>
          </a:xfrm>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2021</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a:latin typeface="Calibri" pitchFamily="34" charset="0"/>
            </a:endParaRPr>
          </a:p>
        </p:txBody>
      </p:sp>
      <p:sp>
        <p:nvSpPr>
          <p:cNvPr id="11" name="Text Box 14"/>
          <p:cNvSpPr txBox="1">
            <a:spLocks noChangeArrowheads="1"/>
          </p:cNvSpPr>
          <p:nvPr userDrawn="1"/>
        </p:nvSpPr>
        <p:spPr bwMode="auto">
          <a:xfrm>
            <a:off x="111762" y="84287"/>
            <a:ext cx="39163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pitchFamily="34" charset="0"/>
                <a:cs typeface="Arial" panose="020B0604020202020204" pitchFamily="34" charset="0"/>
              </a:rPr>
              <a:t>3GPP TSG-CT Meeting #100</a:t>
            </a:r>
          </a:p>
          <a:p>
            <a:r>
              <a:rPr lang="en-GB" altLang="zh-CN" sz="1200" b="1" kern="1200" dirty="0">
                <a:solidFill>
                  <a:schemeClr val="tx1"/>
                </a:solidFill>
                <a:effectLst/>
                <a:latin typeface="Arial" panose="020B0604020202020204" pitchFamily="34" charset="0"/>
                <a:ea typeface="+mn-ea"/>
                <a:cs typeface="Arial" panose="020B0604020202020204" pitchFamily="34" charset="0"/>
              </a:rPr>
              <a:t>Taipei, 12</a:t>
            </a:r>
            <a:r>
              <a:rPr lang="en-US" altLang="zh-CN" sz="1200" b="1" kern="1200" dirty="0" err="1">
                <a:solidFill>
                  <a:schemeClr val="tx1"/>
                </a:solidFill>
                <a:effectLst/>
                <a:latin typeface="Arial" panose="020B0604020202020204" pitchFamily="34" charset="0"/>
                <a:ea typeface="+mn-ea"/>
                <a:cs typeface="Arial" panose="020B0604020202020204" pitchFamily="34" charset="0"/>
              </a:rPr>
              <a:t>th</a:t>
            </a:r>
            <a:r>
              <a:rPr lang="en-GB" altLang="zh-CN" sz="1200" b="1" kern="1200" dirty="0">
                <a:solidFill>
                  <a:schemeClr val="tx1"/>
                </a:solidFill>
                <a:effectLst/>
                <a:latin typeface="Arial" panose="020B0604020202020204" pitchFamily="34" charset="0"/>
                <a:ea typeface="+mn-ea"/>
                <a:cs typeface="Arial" panose="020B0604020202020204" pitchFamily="34" charset="0"/>
              </a:rPr>
              <a:t> – 13th June 2023 </a:t>
            </a:r>
            <a:endParaRPr lang="es-ES" sz="1200" kern="1200" dirty="0">
              <a:solidFill>
                <a:schemeClr val="tx1"/>
              </a:solidFill>
              <a:effectLst/>
              <a:latin typeface="Arial" panose="020B0604020202020204" pitchFamily="34" charset="0"/>
              <a:ea typeface="+mn-ea"/>
              <a:cs typeface="Arial" panose="020B0604020202020204" pitchFamily="34" charset="0"/>
            </a:endParaRPr>
          </a:p>
        </p:txBody>
      </p:sp>
      <p:sp>
        <p:nvSpPr>
          <p:cNvPr id="13" name="Text Box 14"/>
          <p:cNvSpPr txBox="1">
            <a:spLocks noChangeArrowheads="1"/>
          </p:cNvSpPr>
          <p:nvPr userDrawn="1"/>
        </p:nvSpPr>
        <p:spPr bwMode="auto">
          <a:xfrm>
            <a:off x="8894763" y="12700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panose="020B0604020202020204" pitchFamily="34" charset="0"/>
                <a:cs typeface="Arial" panose="020B0604020202020204" pitchFamily="34" charset="0"/>
              </a:rPr>
              <a:t>CP-231015</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image" Target="../media/image2.jpeg"/><Relationship Id="rId7"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hyperlink" Target="mailto:susana.fernandez@ericsson.com" TargetMode="External"/><Relationship Id="rId11" Type="http://schemas.openxmlformats.org/officeDocument/2006/relationships/image" Target="../media/image6.jpeg"/><Relationship Id="rId5" Type="http://schemas.openxmlformats.org/officeDocument/2006/relationships/hyperlink" Target="mailto:n.tangudu@samsung.com" TargetMode="External"/><Relationship Id="rId10" Type="http://schemas.openxmlformats.org/officeDocument/2006/relationships/hyperlink" Target="mailto:Dongwook.Kim@etsi.org" TargetMode="External"/><Relationship Id="rId4" Type="http://schemas.openxmlformats.org/officeDocument/2006/relationships/hyperlink" Target="mailto:yanyali@huawei.com" TargetMode="External"/><Relationship Id="rId9" Type="http://schemas.openxmlformats.org/officeDocument/2006/relationships/image" Target="../media/image5.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941942" y="820051"/>
            <a:ext cx="7886700" cy="2852737"/>
          </a:xfrm>
        </p:spPr>
        <p:txBody>
          <a:bodyPr/>
          <a:lstStyle/>
          <a:p>
            <a:pPr eaLnBrk="1" hangingPunct="1"/>
            <a:r>
              <a:rPr lang="en-US" altLang="en-US" dirty="0"/>
              <a:t>CT WG3 Status Report </a:t>
            </a:r>
            <a:br>
              <a:rPr lang="en-US" altLang="en-US" dirty="0"/>
            </a:br>
            <a:r>
              <a:rPr lang="en-US" altLang="en-US" dirty="0"/>
              <a:t>to TSG CT#100</a:t>
            </a:r>
            <a:endParaRPr lang="en-GB" altLang="en-US" dirty="0"/>
          </a:p>
        </p:txBody>
      </p:sp>
      <p:sp>
        <p:nvSpPr>
          <p:cNvPr id="3075" name="Text Placeholder 2"/>
          <p:cNvSpPr>
            <a:spLocks noGrp="1"/>
          </p:cNvSpPr>
          <p:nvPr>
            <p:ph type="body" idx="4294967295"/>
          </p:nvPr>
        </p:nvSpPr>
        <p:spPr>
          <a:xfrm>
            <a:off x="2131412" y="4301138"/>
            <a:ext cx="7886700" cy="1500187"/>
          </a:xfrm>
        </p:spPr>
        <p:txBody>
          <a:bodyPr/>
          <a:lstStyle/>
          <a:p>
            <a:pPr marL="0" indent="0" eaLnBrk="1" hangingPunct="1">
              <a:buFontTx/>
              <a:buNone/>
            </a:pPr>
            <a:r>
              <a:rPr lang="en-GB" altLang="en-US" dirty="0"/>
              <a:t>Yali Yan</a:t>
            </a:r>
          </a:p>
          <a:p>
            <a:pPr marL="0" indent="0" eaLnBrk="1" hangingPunct="1">
              <a:buNone/>
            </a:pPr>
            <a:r>
              <a:rPr lang="en-GB" altLang="de-DE" dirty="0"/>
              <a:t>TSG CT WG3 Chair</a:t>
            </a:r>
          </a:p>
          <a:p>
            <a:pPr marL="0" indent="0" eaLnBrk="1" hangingPunct="1">
              <a:buFontTx/>
              <a:buNone/>
            </a:pPr>
            <a:r>
              <a:rPr lang="en-GB" altLang="en-US" dirty="0"/>
              <a:t>Huawei</a:t>
            </a:r>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8119" y="465807"/>
            <a:ext cx="10515600" cy="1325563"/>
          </a:xfrm>
        </p:spPr>
        <p:txBody>
          <a:bodyPr/>
          <a:lstStyle/>
          <a:p>
            <a:r>
              <a:rPr lang="en-US" dirty="0"/>
              <a:t>Rel-18 Work Plan – Non-CT3 led         (1/2) </a:t>
            </a:r>
          </a:p>
        </p:txBody>
      </p:sp>
      <p:sp>
        <p:nvSpPr>
          <p:cNvPr id="7" name="Content Placeholder 2">
            <a:extLst>
              <a:ext uri="{FF2B5EF4-FFF2-40B4-BE49-F238E27FC236}">
                <a16:creationId xmlns="" xmlns:a16="http://schemas.microsoft.com/office/drawing/2014/main" id="{77A3C99B-30CB-4F52-BAAD-E83536627EEA}"/>
              </a:ext>
            </a:extLst>
          </p:cNvPr>
          <p:cNvSpPr txBox="1">
            <a:spLocks/>
          </p:cNvSpPr>
          <p:nvPr/>
        </p:nvSpPr>
        <p:spPr bwMode="auto">
          <a:xfrm>
            <a:off x="198119" y="5540630"/>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Legend</a:t>
            </a:r>
            <a:b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br>
            <a:r>
              <a:rPr kumimoji="0" lang="fi-FI" altLang="de-DE" sz="1000" b="0" i="0" u="none" strike="noStrike" kern="1200" cap="none" spc="0" normalizeH="0" baseline="0" noProof="0" dirty="0">
                <a:ln>
                  <a:noFill/>
                </a:ln>
                <a:solidFill>
                  <a:prstClr val="black"/>
                </a:solidFill>
                <a:effectLst/>
                <a:highlight>
                  <a:srgbClr val="00FF00"/>
                </a:highlight>
                <a:uLnTx/>
                <a:uFillTx/>
                <a:latin typeface="Arial" panose="020B0604020202020204" pitchFamily="34" charset="0"/>
                <a:ea typeface="+mn-ea"/>
                <a:cs typeface="Arial" pitchFamily="34" charset="0"/>
              </a:rPr>
              <a:t>Green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Newly completed</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a:t>
            </a:r>
            <a:r>
              <a:rPr kumimoji="0" lang="fi-FI" altLang="de-DE" sz="1000" b="0" i="0" u="none" strike="noStrike" kern="1200" cap="none" spc="0" normalizeH="0" baseline="0" noProof="0" dirty="0">
                <a:ln>
                  <a:noFill/>
                </a:ln>
                <a:solidFill>
                  <a:prstClr val="black"/>
                </a:solidFill>
                <a:effectLst/>
                <a:highlight>
                  <a:srgbClr val="FFFF00"/>
                </a:highlight>
                <a:uLnTx/>
                <a:uFillTx/>
                <a:latin typeface="Arial" panose="020B0604020202020204" pitchFamily="34" charset="0"/>
                <a:ea typeface="+mn-ea"/>
                <a:cs typeface="Arial" pitchFamily="34" charset="0"/>
              </a:rPr>
              <a:t>Yellow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small outstanding issues</a:t>
            </a:r>
            <a:b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br>
            <a:r>
              <a:rPr kumimoji="0" lang="fi-FI" altLang="de-DE" sz="1000" b="0" i="0" u="none" strike="noStrike" kern="1200" cap="none" spc="0" normalizeH="0" baseline="0" noProof="0" dirty="0">
                <a:ln>
                  <a:noFill/>
                </a:ln>
                <a:solidFill>
                  <a:prstClr val="black"/>
                </a:solidFill>
                <a:effectLst/>
                <a:highlight>
                  <a:srgbClr val="FF0000"/>
                </a:highlight>
                <a:uLnTx/>
                <a:uFillTx/>
                <a:latin typeface="Arial" panose="020B0604020202020204" pitchFamily="34" charset="0"/>
                <a:ea typeface="+mn-ea"/>
                <a:cs typeface="Arial" pitchFamily="34" charset="0"/>
              </a:rPr>
              <a:t>Red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Exception sheet </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black text    -  no change since the last plenary</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a:t>
            </a:r>
            <a:r>
              <a:rPr kumimoji="0" lang="fi-FI" altLang="de-DE" sz="1000" b="0" i="0" u="none" strike="noStrike" kern="1200" cap="none" spc="0" normalizeH="0" baseline="0" noProof="0" dirty="0">
                <a:ln>
                  <a:noFill/>
                </a:ln>
                <a:solidFill>
                  <a:srgbClr val="0070C0"/>
                </a:solidFill>
                <a:effectLst/>
                <a:uLnTx/>
                <a:uFillTx/>
                <a:latin typeface="Arial" panose="020B0604020202020204" pitchFamily="34" charset="0"/>
                <a:ea typeface="+mn-ea"/>
                <a:cs typeface="Arial" pitchFamily="34" charset="0"/>
              </a:rPr>
              <a:t>blue text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  Updated text since last plenary</a:t>
            </a:r>
          </a:p>
        </p:txBody>
      </p:sp>
      <p:graphicFrame>
        <p:nvGraphicFramePr>
          <p:cNvPr id="8" name="Table 7">
            <a:extLst>
              <a:ext uri="{FF2B5EF4-FFF2-40B4-BE49-F238E27FC236}">
                <a16:creationId xmlns="" xmlns:a16="http://schemas.microsoft.com/office/drawing/2014/main" id="{8E889731-152D-4C2F-89F3-D05B3B382934}"/>
              </a:ext>
            </a:extLst>
          </p:cNvPr>
          <p:cNvGraphicFramePr>
            <a:graphicFrameLocks noGrp="1"/>
          </p:cNvGraphicFramePr>
          <p:nvPr>
            <p:extLst>
              <p:ext uri="{D42A27DB-BD31-4B8C-83A1-F6EECF244321}">
                <p14:modId xmlns:p14="http://schemas.microsoft.com/office/powerpoint/2010/main" val="909884320"/>
              </p:ext>
            </p:extLst>
          </p:nvPr>
        </p:nvGraphicFramePr>
        <p:xfrm>
          <a:off x="284585" y="1791370"/>
          <a:ext cx="11013394" cy="3873985"/>
        </p:xfrm>
        <a:graphic>
          <a:graphicData uri="http://schemas.openxmlformats.org/drawingml/2006/table">
            <a:tbl>
              <a:tblPr firstRow="1" firstCol="1" bandRow="1"/>
              <a:tblGrid>
                <a:gridCol w="690728">
                  <a:extLst>
                    <a:ext uri="{9D8B030D-6E8A-4147-A177-3AD203B41FA5}">
                      <a16:colId xmlns="" xmlns:a16="http://schemas.microsoft.com/office/drawing/2014/main" val="20000"/>
                    </a:ext>
                  </a:extLst>
                </a:gridCol>
                <a:gridCol w="4284475">
                  <a:extLst>
                    <a:ext uri="{9D8B030D-6E8A-4147-A177-3AD203B41FA5}">
                      <a16:colId xmlns="" xmlns:a16="http://schemas.microsoft.com/office/drawing/2014/main" val="20001"/>
                    </a:ext>
                  </a:extLst>
                </a:gridCol>
                <a:gridCol w="1180843">
                  <a:extLst>
                    <a:ext uri="{9D8B030D-6E8A-4147-A177-3AD203B41FA5}">
                      <a16:colId xmlns="" xmlns:a16="http://schemas.microsoft.com/office/drawing/2014/main" val="20002"/>
                    </a:ext>
                  </a:extLst>
                </a:gridCol>
                <a:gridCol w="747635">
                  <a:extLst>
                    <a:ext uri="{9D8B030D-6E8A-4147-A177-3AD203B41FA5}">
                      <a16:colId xmlns="" xmlns:a16="http://schemas.microsoft.com/office/drawing/2014/main" val="20003"/>
                    </a:ext>
                  </a:extLst>
                </a:gridCol>
                <a:gridCol w="653792">
                  <a:extLst>
                    <a:ext uri="{9D8B030D-6E8A-4147-A177-3AD203B41FA5}">
                      <a16:colId xmlns="" xmlns:a16="http://schemas.microsoft.com/office/drawing/2014/main" val="20004"/>
                    </a:ext>
                  </a:extLst>
                </a:gridCol>
                <a:gridCol w="687105">
                  <a:extLst>
                    <a:ext uri="{9D8B030D-6E8A-4147-A177-3AD203B41FA5}">
                      <a16:colId xmlns="" xmlns:a16="http://schemas.microsoft.com/office/drawing/2014/main" val="20005"/>
                    </a:ext>
                  </a:extLst>
                </a:gridCol>
                <a:gridCol w="616825">
                  <a:extLst>
                    <a:ext uri="{9D8B030D-6E8A-4147-A177-3AD203B41FA5}">
                      <a16:colId xmlns="" xmlns:a16="http://schemas.microsoft.com/office/drawing/2014/main" val="20006"/>
                    </a:ext>
                  </a:extLst>
                </a:gridCol>
                <a:gridCol w="638503">
                  <a:extLst>
                    <a:ext uri="{9D8B030D-6E8A-4147-A177-3AD203B41FA5}">
                      <a16:colId xmlns="" xmlns:a16="http://schemas.microsoft.com/office/drawing/2014/main" val="1432858994"/>
                    </a:ext>
                  </a:extLst>
                </a:gridCol>
                <a:gridCol w="873264">
                  <a:extLst>
                    <a:ext uri="{9D8B030D-6E8A-4147-A177-3AD203B41FA5}">
                      <a16:colId xmlns="" xmlns:a16="http://schemas.microsoft.com/office/drawing/2014/main" val="979862970"/>
                    </a:ext>
                  </a:extLst>
                </a:gridCol>
                <a:gridCol w="640224">
                  <a:extLst>
                    <a:ext uri="{9D8B030D-6E8A-4147-A177-3AD203B41FA5}">
                      <a16:colId xmlns="" xmlns:a16="http://schemas.microsoft.com/office/drawing/2014/main" val="3618433566"/>
                    </a:ext>
                  </a:extLst>
                </a:gridCol>
              </a:tblGrid>
              <a:tr h="393837">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UID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Name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panose="020B0604020202020204" pitchFamily="34" charset="0"/>
                          <a:ea typeface="Calibri" panose="020F0502020204030204" pitchFamily="34" charset="0"/>
                          <a:cs typeface="Arial" panose="020B0604020202020204" pitchFamily="34" charset="0"/>
                        </a:rPr>
                        <a:t>Acronym</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Release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Group</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End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a:t>
                      </a:r>
                      <a:r>
                        <a:rPr lang="en-US" sz="1000" b="1" noProof="0" dirty="0">
                          <a:effectLst/>
                          <a:latin typeface="Arial" panose="020B0604020202020204" pitchFamily="34" charset="0"/>
                          <a:ea typeface="Calibri" panose="020F0502020204030204" pitchFamily="34" charset="0"/>
                          <a:cs typeface="Arial" panose="020B0604020202020204" pitchFamily="34" charset="0"/>
                        </a:rPr>
                        <a:t>old</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new</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b="1" dirty="0">
                          <a:effectLst/>
                          <a:latin typeface="Arial" panose="020B0604020202020204" pitchFamily="34" charset="0"/>
                          <a:ea typeface="Calibri" panose="020F0502020204030204" pitchFamily="34" charset="0"/>
                          <a:cs typeface="Arial" panose="020B0604020202020204" pitchFamily="34" charset="0"/>
                        </a:rPr>
                        <a:t>Notes</a:t>
                      </a:r>
                      <a:endParaRPr lang="en-US" altLang="zh-CN"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201414">
                <a:tc>
                  <a:txBody>
                    <a:bodyPr/>
                    <a:lstStyle/>
                    <a:p>
                      <a:pPr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960060</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Service Based Interface Protocol Improvements Release 18</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SBIProtoc18</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panose="020B0604020202020204" pitchFamily="34" charset="0"/>
                          <a:ea typeface="Calibri" panose="020F0502020204030204" pitchFamily="34" charset="0"/>
                          <a:cs typeface="Arial" panose="020B0604020202020204" pitchFamily="34" charset="0"/>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30%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60%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hangingPunct="0">
                        <a:spcAft>
                          <a:spcPts val="1200"/>
                        </a:spcAft>
                      </a:pPr>
                      <a:r>
                        <a:rPr lang="fr-FR" altLang="zh-CN" sz="1000" kern="1200" dirty="0">
                          <a:solidFill>
                            <a:schemeClr val="tx1"/>
                          </a:solidFill>
                          <a:effectLst/>
                          <a:latin typeface="Arial"/>
                          <a:ea typeface="+mn-ea"/>
                          <a:cs typeface="+mn-cs"/>
                        </a:rPr>
                        <a:t>CP-221083</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hangingPunct="0">
                        <a:spcAft>
                          <a:spcPts val="1200"/>
                        </a:spcAft>
                      </a:pPr>
                      <a:endParaRPr lang="fr-FR" altLang="zh-CN" sz="10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10001"/>
                  </a:ext>
                </a:extLst>
              </a:tr>
              <a:tr h="201414">
                <a:tc>
                  <a:txBody>
                    <a:bodyPr/>
                    <a:lstStyle/>
                    <a:p>
                      <a:pPr marL="0" indent="18415" algn="l" defTabSz="914400" rtl="0" eaLnBrk="1" latinLnBrk="0" hangingPunct="0">
                        <a:spcAft>
                          <a:spcPts val="900"/>
                        </a:spcAft>
                      </a:pPr>
                      <a:r>
                        <a:rPr lang="en-GB" altLang="zh-CN" sz="1000" kern="1200" dirty="0">
                          <a:solidFill>
                            <a:srgbClr val="000000"/>
                          </a:solidFill>
                          <a:effectLst/>
                          <a:latin typeface="Arial" panose="020B0604020202020204" pitchFamily="34" charset="0"/>
                          <a:ea typeface="宋体" panose="02010600030101010101" pitchFamily="2" charset="-122"/>
                          <a:cs typeface="+mn-cs"/>
                        </a:rPr>
                        <a:t>970048</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IMS Stage-3 IETF Protocol Alignment</a:t>
                      </a:r>
                      <a:endParaRPr lang="zh-CN"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IMSProtoc18</a:t>
                      </a:r>
                      <a:endParaRPr lang="zh-CN"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30%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60%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fr-FR" altLang="zh-CN" sz="1000" kern="1200" dirty="0">
                          <a:solidFill>
                            <a:schemeClr val="tx1"/>
                          </a:solidFill>
                          <a:effectLst/>
                          <a:latin typeface="Arial" panose="020B0604020202020204" pitchFamily="34" charset="0"/>
                          <a:ea typeface="宋体" panose="02010600030101010101" pitchFamily="2" charset="-122"/>
                          <a:cs typeface="+mn-cs"/>
                        </a:rPr>
                        <a:t>CP-223102</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10003"/>
                  </a:ext>
                </a:extLst>
              </a:tr>
              <a:tr h="201414">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980065</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Enhanced Service Enabler Architecture Layer for Verticals Phase 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a:solidFill>
                            <a:schemeClr val="tx1"/>
                          </a:solidFill>
                          <a:effectLst/>
                          <a:latin typeface="Arial" panose="020B0604020202020204" pitchFamily="34" charset="0"/>
                          <a:ea typeface="宋体" panose="02010600030101010101" pitchFamily="2" charset="-122"/>
                          <a:cs typeface="+mn-cs"/>
                        </a:rPr>
                        <a:t>SEAL_Ph3</a:t>
                      </a:r>
                      <a:endParaRPr lang="zh-CN" altLang="en-US" sz="1000" kern="120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15%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45%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宋体" panose="02010600030101010101" pitchFamily="2" charset="-122"/>
                          <a:cs typeface="+mn-cs"/>
                        </a:rPr>
                        <a:t>CP-223273</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2A6EA8"/>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478039153"/>
                  </a:ext>
                </a:extLst>
              </a:tr>
              <a:tr h="201414">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980079</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CT aspects of Enhanced support of Non-Public Networks Phase 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eNPN_Ph2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30%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60%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smtClean="0">
                          <a:solidFill>
                            <a:srgbClr val="0070C0"/>
                          </a:solidFill>
                          <a:effectLst/>
                          <a:latin typeface="Arial" panose="020B0604020202020204" pitchFamily="34" charset="0"/>
                          <a:ea typeface="Calibri" panose="020F0502020204030204" pitchFamily="34" charset="0"/>
                          <a:cs typeface="Arial" panose="020B0604020202020204" pitchFamily="34" charset="0"/>
                        </a:rPr>
                        <a:t>CP-231286</a:t>
                      </a:r>
                      <a:endParaRPr lang="fr-FR" altLang="zh-CN" sz="1000" kern="1200" noProof="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2A6EA8"/>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1395364329"/>
                  </a:ext>
                </a:extLst>
              </a:tr>
              <a:tr h="201414">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980084</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Support for </a:t>
                      </a:r>
                      <a:r>
                        <a:rPr lang="en-GB" altLang="zh-CN" sz="1000" kern="1200" dirty="0">
                          <a:solidFill>
                            <a:schemeClr val="tx1"/>
                          </a:solidFill>
                          <a:effectLst/>
                          <a:latin typeface="Arial" panose="020B0604020202020204" pitchFamily="34" charset="0"/>
                          <a:ea typeface="宋体" panose="02010600030101010101" pitchFamily="2" charset="-122"/>
                          <a:cs typeface="+mn-cs"/>
                        </a:rPr>
                        <a:t>wireless and wireline convergence for the 5G system architecture</a:t>
                      </a:r>
                      <a:r>
                        <a:rPr lang="en-GB" sz="1000" kern="1200" dirty="0">
                          <a:solidFill>
                            <a:schemeClr val="tx1"/>
                          </a:solidFill>
                          <a:effectLst/>
                          <a:latin typeface="Arial" panose="020B0604020202020204" pitchFamily="34" charset="0"/>
                          <a:ea typeface="宋体" panose="02010600030101010101" pitchFamily="2" charset="-122"/>
                          <a:cs typeface="+mn-cs"/>
                        </a:rPr>
                        <a:t> Phase 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5WWC_Ph2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mn-ea"/>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15%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40%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smtClean="0">
                          <a:solidFill>
                            <a:srgbClr val="0070C0"/>
                          </a:solidFill>
                          <a:effectLst/>
                          <a:latin typeface="Arial" panose="020B0604020202020204" pitchFamily="34" charset="0"/>
                          <a:ea typeface="Calibri" panose="020F0502020204030204" pitchFamily="34" charset="0"/>
                          <a:cs typeface="Arial" panose="020B0604020202020204" pitchFamily="34" charset="0"/>
                        </a:rPr>
                        <a:t>CP-231287</a:t>
                      </a:r>
                      <a:endParaRPr lang="fr-FR" altLang="zh-CN" sz="1000" kern="1200" noProof="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2A6EA8"/>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1436643651"/>
                  </a:ext>
                </a:extLst>
              </a:tr>
              <a:tr h="201414">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980100</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Secondary DN authentication and authorization in EPC IWK cases</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TEI18_SDNAEPC</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96%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CP-230188</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2A6EA8"/>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2139629726"/>
                  </a:ext>
                </a:extLst>
              </a:tr>
              <a:tr h="393837">
                <a:tc>
                  <a:txBody>
                    <a:bodyPr/>
                    <a:lstStyle/>
                    <a:p>
                      <a:pPr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980086</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Enhancement of NSAC for maximum number of UEs with at least one PDU session/PDN connection</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err="1">
                          <a:solidFill>
                            <a:schemeClr val="tx1"/>
                          </a:solidFill>
                          <a:effectLst/>
                          <a:latin typeface="Arial" panose="020B0604020202020204" pitchFamily="34" charset="0"/>
                          <a:ea typeface="宋体" panose="02010600030101010101" pitchFamily="2" charset="-122"/>
                          <a:cs typeface="+mn-cs"/>
                        </a:rPr>
                        <a:t>eNSAC</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06/23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smtClean="0">
                          <a:solidFill>
                            <a:schemeClr val="tx1"/>
                          </a:solidFill>
                          <a:effectLst/>
                          <a:latin typeface="Arial" panose="020B0604020202020204" pitchFamily="34" charset="0"/>
                          <a:ea typeface="+mn-ea"/>
                          <a:cs typeface="Arial" panose="020B0604020202020204" pitchFamily="34" charset="0"/>
                        </a:rPr>
                        <a:t>CP-223026</a:t>
                      </a:r>
                      <a:endParaRPr lang="fr-FR" altLang="zh-CN" sz="1000" kern="1200" noProof="0" dirty="0">
                        <a:solidFill>
                          <a:schemeClr val="tx1"/>
                        </a:solidFill>
                        <a:effectLst/>
                        <a:latin typeface="Arial" panose="020B0604020202020204" pitchFamily="34" charset="0"/>
                        <a:ea typeface="+mn-ea"/>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453153360"/>
                  </a:ext>
                </a:extLst>
              </a:tr>
              <a:tr h="201414">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980073</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CT aspects of application layer support for V2X services; Phase 3</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V2XAPP_Ph3</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mn-ea"/>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smtClean="0">
                          <a:solidFill>
                            <a:srgbClr val="0070C0"/>
                          </a:solidFill>
                          <a:effectLst/>
                          <a:latin typeface="Arial" panose="020B0604020202020204" pitchFamily="34" charset="0"/>
                          <a:ea typeface="Calibri" panose="020F0502020204030204" pitchFamily="34" charset="0"/>
                          <a:cs typeface="Arial" panose="020B0604020202020204" pitchFamily="34" charset="0"/>
                        </a:rPr>
                        <a:t>CP-231285</a:t>
                      </a:r>
                      <a:endParaRPr lang="fr-FR" altLang="zh-CN" sz="1000" kern="1200" noProof="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800114282"/>
                  </a:ext>
                </a:extLst>
              </a:tr>
              <a:tr h="201414">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980067</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CT aspects of SEAL data delivery enabler for vertical applications</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SEALDD</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mn-ea"/>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smtClean="0">
                          <a:solidFill>
                            <a:srgbClr val="0070C0"/>
                          </a:solidFill>
                          <a:effectLst/>
                          <a:latin typeface="Arial" panose="020B0604020202020204" pitchFamily="34" charset="0"/>
                          <a:ea typeface="Calibri" panose="020F0502020204030204" pitchFamily="34" charset="0"/>
                          <a:cs typeface="Arial" panose="020B0604020202020204" pitchFamily="34" charset="0"/>
                        </a:rPr>
                        <a:t>CP-231284</a:t>
                      </a:r>
                      <a:endParaRPr lang="fr-FR" altLang="zh-CN" sz="1000" kern="1200" noProof="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236768404"/>
                  </a:ext>
                </a:extLst>
              </a:tr>
              <a:tr h="343207">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980056</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altLang="zh-CN" sz="1000" kern="1200" dirty="0">
                          <a:solidFill>
                            <a:schemeClr val="tx1"/>
                          </a:solidFill>
                          <a:effectLst/>
                          <a:latin typeface="Arial" panose="020B0604020202020204" pitchFamily="34" charset="0"/>
                          <a:ea typeface="宋体" panose="02010600030101010101" pitchFamily="2" charset="-122"/>
                          <a:cs typeface="+mn-cs"/>
                        </a:rPr>
                        <a:t>CT Aspects of Application Layer Support for </a:t>
                      </a:r>
                      <a:r>
                        <a:rPr lang="en-GB" altLang="zh-CN" sz="1000" kern="1200" dirty="0" err="1">
                          <a:solidFill>
                            <a:schemeClr val="tx1"/>
                          </a:solidFill>
                          <a:effectLst/>
                          <a:latin typeface="Arial" panose="020B0604020202020204" pitchFamily="34" charset="0"/>
                          <a:ea typeface="宋体" panose="02010600030101010101" pitchFamily="2" charset="-122"/>
                          <a:cs typeface="+mn-cs"/>
                        </a:rPr>
                        <a:t>Uncrewed</a:t>
                      </a:r>
                      <a:r>
                        <a:rPr lang="en-GB" altLang="zh-CN" sz="1000" kern="1200" dirty="0">
                          <a:solidFill>
                            <a:schemeClr val="tx1"/>
                          </a:solidFill>
                          <a:effectLst/>
                          <a:latin typeface="Arial" panose="020B0604020202020204" pitchFamily="34" charset="0"/>
                          <a:ea typeface="宋体" panose="02010600030101010101" pitchFamily="2" charset="-122"/>
                          <a:cs typeface="+mn-cs"/>
                        </a:rPr>
                        <a:t> Aerial Systems (UAS), Phase 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UASAPP_Ph2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40%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宋体" panose="02010600030101010101" pitchFamily="2" charset="-122"/>
                          <a:cs typeface="Arial" panose="020B0604020202020204" pitchFamily="34" charset="0"/>
                        </a:rPr>
                        <a:t>CP-230189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2031619841"/>
                  </a:ext>
                </a:extLst>
              </a:tr>
              <a:tr h="201414">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980061</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CT aspects of proximity based services in 5GS Phase 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5G_ProSe_Ph2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宋体" panose="02010600030101010101" pitchFamily="2" charset="-122"/>
                          <a:cs typeface="+mn-cs"/>
                        </a:rPr>
                        <a:t>CP-223110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2424933338"/>
                  </a:ext>
                </a:extLst>
              </a:tr>
              <a:tr h="201414">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980058</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CT aspects of enhancement to the 5GC location services - phase 3</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5G_eLCS_Ph3</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mn-ea"/>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30%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宋体" panose="02010600030101010101" pitchFamily="2" charset="-122"/>
                          <a:cs typeface="Arial" panose="020B0604020202020204" pitchFamily="34" charset="0"/>
                        </a:rPr>
                        <a:t>CP-230026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642859765"/>
                  </a:ext>
                </a:extLst>
              </a:tr>
              <a:tr h="201414">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980076</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CT Aspects of Edge Computing Phase 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EDGE_Ph2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30%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55%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宋体" panose="02010600030101010101" pitchFamily="2" charset="-122"/>
                          <a:cs typeface="+mn-cs"/>
                        </a:rPr>
                        <a:t>CP-223025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4052214144"/>
                  </a:ext>
                </a:extLst>
              </a:tr>
              <a:tr h="201414">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980089</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CT aspect of Seamless UE context recovery</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SUECR</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09/23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60%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80%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宋体" panose="02010600030101010101" pitchFamily="2" charset="-122"/>
                          <a:cs typeface="+mn-cs"/>
                        </a:rPr>
                        <a:t>CP-223262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3008495772"/>
                  </a:ext>
                </a:extLst>
              </a:tr>
              <a:tr h="201414">
                <a:tc>
                  <a:txBody>
                    <a:bodyPr/>
                    <a:lstStyle/>
                    <a:p>
                      <a:pPr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980106</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a:solidFill>
                            <a:schemeClr val="tx1"/>
                          </a:solidFill>
                          <a:effectLst/>
                          <a:latin typeface="Arial" panose="020B0604020202020204" pitchFamily="34" charset="0"/>
                          <a:ea typeface="宋体" panose="02010600030101010101" pitchFamily="2" charset="-122"/>
                          <a:cs typeface="+mn-cs"/>
                        </a:rPr>
                        <a:t>Protocol enhancements for Mission Critical Services</a:t>
                      </a:r>
                      <a:endParaRPr lang="zh-CN" altLang="en-US" sz="1000" kern="120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MCProtoc18</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10%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30%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宋体" panose="02010600030101010101" pitchFamily="2" charset="-122"/>
                          <a:cs typeface="+mn-cs"/>
                        </a:rPr>
                        <a:t>CP-223103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672419205"/>
                  </a:ext>
                </a:extLst>
              </a:tr>
            </a:tbl>
          </a:graphicData>
        </a:graphic>
      </p:graphicFrame>
    </p:spTree>
    <p:extLst>
      <p:ext uri="{BB962C8B-B14F-4D97-AF65-F5344CB8AC3E}">
        <p14:creationId xmlns:p14="http://schemas.microsoft.com/office/powerpoint/2010/main" val="2840326353"/>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8119" y="465807"/>
            <a:ext cx="10515600" cy="1325563"/>
          </a:xfrm>
        </p:spPr>
        <p:txBody>
          <a:bodyPr/>
          <a:lstStyle/>
          <a:p>
            <a:r>
              <a:rPr lang="en-US" dirty="0"/>
              <a:t>Rel-18 Work Plan – Non-CT3 led         (2/2) </a:t>
            </a:r>
          </a:p>
        </p:txBody>
      </p:sp>
      <p:sp>
        <p:nvSpPr>
          <p:cNvPr id="7" name="Content Placeholder 2">
            <a:extLst>
              <a:ext uri="{FF2B5EF4-FFF2-40B4-BE49-F238E27FC236}">
                <a16:creationId xmlns="" xmlns:a16="http://schemas.microsoft.com/office/drawing/2014/main" id="{77A3C99B-30CB-4F52-BAAD-E83536627EEA}"/>
              </a:ext>
            </a:extLst>
          </p:cNvPr>
          <p:cNvSpPr txBox="1">
            <a:spLocks/>
          </p:cNvSpPr>
          <p:nvPr/>
        </p:nvSpPr>
        <p:spPr bwMode="auto">
          <a:xfrm>
            <a:off x="198119" y="5540630"/>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Legend</a:t>
            </a:r>
            <a:b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br>
            <a:r>
              <a:rPr kumimoji="0" lang="fi-FI" altLang="de-DE" sz="1000" b="0" i="0" u="none" strike="noStrike" kern="1200" cap="none" spc="0" normalizeH="0" baseline="0" noProof="0" dirty="0">
                <a:ln>
                  <a:noFill/>
                </a:ln>
                <a:solidFill>
                  <a:prstClr val="black"/>
                </a:solidFill>
                <a:effectLst/>
                <a:highlight>
                  <a:srgbClr val="00FF00"/>
                </a:highlight>
                <a:uLnTx/>
                <a:uFillTx/>
                <a:latin typeface="Arial" panose="020B0604020202020204" pitchFamily="34" charset="0"/>
                <a:ea typeface="+mn-ea"/>
                <a:cs typeface="Arial" pitchFamily="34" charset="0"/>
              </a:rPr>
              <a:t>Green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Newly completed</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a:t>
            </a:r>
            <a:r>
              <a:rPr kumimoji="0" lang="fi-FI" altLang="de-DE" sz="1000" b="0" i="0" u="none" strike="noStrike" kern="1200" cap="none" spc="0" normalizeH="0" baseline="0" noProof="0" dirty="0">
                <a:ln>
                  <a:noFill/>
                </a:ln>
                <a:solidFill>
                  <a:prstClr val="black"/>
                </a:solidFill>
                <a:effectLst/>
                <a:highlight>
                  <a:srgbClr val="FFFF00"/>
                </a:highlight>
                <a:uLnTx/>
                <a:uFillTx/>
                <a:latin typeface="Arial" panose="020B0604020202020204" pitchFamily="34" charset="0"/>
                <a:ea typeface="+mn-ea"/>
                <a:cs typeface="Arial" pitchFamily="34" charset="0"/>
              </a:rPr>
              <a:t>Yellow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small outstanding issues</a:t>
            </a:r>
            <a:b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br>
            <a:r>
              <a:rPr kumimoji="0" lang="fi-FI" altLang="de-DE" sz="1000" b="0" i="0" u="none" strike="noStrike" kern="1200" cap="none" spc="0" normalizeH="0" baseline="0" noProof="0" dirty="0">
                <a:ln>
                  <a:noFill/>
                </a:ln>
                <a:solidFill>
                  <a:prstClr val="black"/>
                </a:solidFill>
                <a:effectLst/>
                <a:highlight>
                  <a:srgbClr val="FF0000"/>
                </a:highlight>
                <a:uLnTx/>
                <a:uFillTx/>
                <a:latin typeface="Arial" panose="020B0604020202020204" pitchFamily="34" charset="0"/>
                <a:ea typeface="+mn-ea"/>
                <a:cs typeface="Arial" pitchFamily="34" charset="0"/>
              </a:rPr>
              <a:t>Red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Exception sheet </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black text    -  no change since the last plenary</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a:t>
            </a:r>
            <a:r>
              <a:rPr kumimoji="0" lang="fi-FI" altLang="de-DE" sz="1000" b="0" i="0" u="none" strike="noStrike" kern="1200" cap="none" spc="0" normalizeH="0" baseline="0" noProof="0" dirty="0">
                <a:ln>
                  <a:noFill/>
                </a:ln>
                <a:solidFill>
                  <a:srgbClr val="0070C0"/>
                </a:solidFill>
                <a:effectLst/>
                <a:uLnTx/>
                <a:uFillTx/>
                <a:latin typeface="Arial" panose="020B0604020202020204" pitchFamily="34" charset="0"/>
                <a:ea typeface="+mn-ea"/>
                <a:cs typeface="Arial" pitchFamily="34" charset="0"/>
              </a:rPr>
              <a:t>blue text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  Updated text since last plenary</a:t>
            </a:r>
          </a:p>
        </p:txBody>
      </p:sp>
      <p:graphicFrame>
        <p:nvGraphicFramePr>
          <p:cNvPr id="8" name="Table 7">
            <a:extLst>
              <a:ext uri="{FF2B5EF4-FFF2-40B4-BE49-F238E27FC236}">
                <a16:creationId xmlns="" xmlns:a16="http://schemas.microsoft.com/office/drawing/2014/main" id="{8E889731-152D-4C2F-89F3-D05B3B382934}"/>
              </a:ext>
            </a:extLst>
          </p:cNvPr>
          <p:cNvGraphicFramePr>
            <a:graphicFrameLocks noGrp="1"/>
          </p:cNvGraphicFramePr>
          <p:nvPr>
            <p:extLst>
              <p:ext uri="{D42A27DB-BD31-4B8C-83A1-F6EECF244321}">
                <p14:modId xmlns:p14="http://schemas.microsoft.com/office/powerpoint/2010/main" val="574217063"/>
              </p:ext>
            </p:extLst>
          </p:nvPr>
        </p:nvGraphicFramePr>
        <p:xfrm>
          <a:off x="361425" y="1791374"/>
          <a:ext cx="11013394" cy="3671975"/>
        </p:xfrm>
        <a:graphic>
          <a:graphicData uri="http://schemas.openxmlformats.org/drawingml/2006/table">
            <a:tbl>
              <a:tblPr firstRow="1" firstCol="1" bandRow="1"/>
              <a:tblGrid>
                <a:gridCol w="690728">
                  <a:extLst>
                    <a:ext uri="{9D8B030D-6E8A-4147-A177-3AD203B41FA5}">
                      <a16:colId xmlns="" xmlns:a16="http://schemas.microsoft.com/office/drawing/2014/main" val="20000"/>
                    </a:ext>
                  </a:extLst>
                </a:gridCol>
                <a:gridCol w="4284475">
                  <a:extLst>
                    <a:ext uri="{9D8B030D-6E8A-4147-A177-3AD203B41FA5}">
                      <a16:colId xmlns="" xmlns:a16="http://schemas.microsoft.com/office/drawing/2014/main" val="20001"/>
                    </a:ext>
                  </a:extLst>
                </a:gridCol>
                <a:gridCol w="1180843">
                  <a:extLst>
                    <a:ext uri="{9D8B030D-6E8A-4147-A177-3AD203B41FA5}">
                      <a16:colId xmlns="" xmlns:a16="http://schemas.microsoft.com/office/drawing/2014/main" val="20002"/>
                    </a:ext>
                  </a:extLst>
                </a:gridCol>
                <a:gridCol w="747635">
                  <a:extLst>
                    <a:ext uri="{9D8B030D-6E8A-4147-A177-3AD203B41FA5}">
                      <a16:colId xmlns="" xmlns:a16="http://schemas.microsoft.com/office/drawing/2014/main" val="20003"/>
                    </a:ext>
                  </a:extLst>
                </a:gridCol>
                <a:gridCol w="653792">
                  <a:extLst>
                    <a:ext uri="{9D8B030D-6E8A-4147-A177-3AD203B41FA5}">
                      <a16:colId xmlns="" xmlns:a16="http://schemas.microsoft.com/office/drawing/2014/main" val="20004"/>
                    </a:ext>
                  </a:extLst>
                </a:gridCol>
                <a:gridCol w="687105">
                  <a:extLst>
                    <a:ext uri="{9D8B030D-6E8A-4147-A177-3AD203B41FA5}">
                      <a16:colId xmlns="" xmlns:a16="http://schemas.microsoft.com/office/drawing/2014/main" val="20005"/>
                    </a:ext>
                  </a:extLst>
                </a:gridCol>
                <a:gridCol w="616825">
                  <a:extLst>
                    <a:ext uri="{9D8B030D-6E8A-4147-A177-3AD203B41FA5}">
                      <a16:colId xmlns="" xmlns:a16="http://schemas.microsoft.com/office/drawing/2014/main" val="20006"/>
                    </a:ext>
                  </a:extLst>
                </a:gridCol>
                <a:gridCol w="638503">
                  <a:extLst>
                    <a:ext uri="{9D8B030D-6E8A-4147-A177-3AD203B41FA5}">
                      <a16:colId xmlns="" xmlns:a16="http://schemas.microsoft.com/office/drawing/2014/main" val="1432858994"/>
                    </a:ext>
                  </a:extLst>
                </a:gridCol>
                <a:gridCol w="873264">
                  <a:extLst>
                    <a:ext uri="{9D8B030D-6E8A-4147-A177-3AD203B41FA5}">
                      <a16:colId xmlns="" xmlns:a16="http://schemas.microsoft.com/office/drawing/2014/main" val="979862970"/>
                    </a:ext>
                  </a:extLst>
                </a:gridCol>
                <a:gridCol w="640224">
                  <a:extLst>
                    <a:ext uri="{9D8B030D-6E8A-4147-A177-3AD203B41FA5}">
                      <a16:colId xmlns="" xmlns:a16="http://schemas.microsoft.com/office/drawing/2014/main" val="3618433566"/>
                    </a:ext>
                  </a:extLst>
                </a:gridCol>
              </a:tblGrid>
              <a:tr h="400985">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UID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Name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panose="020B0604020202020204" pitchFamily="34" charset="0"/>
                          <a:ea typeface="Calibri" panose="020F0502020204030204" pitchFamily="34" charset="0"/>
                          <a:cs typeface="Arial" panose="020B0604020202020204" pitchFamily="34" charset="0"/>
                        </a:rPr>
                        <a:t>Acronym</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Release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Group</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End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a:t>
                      </a:r>
                      <a:r>
                        <a:rPr lang="en-US" sz="1000" b="1" noProof="0" dirty="0">
                          <a:effectLst/>
                          <a:latin typeface="Arial" panose="020B0604020202020204" pitchFamily="34" charset="0"/>
                          <a:ea typeface="Calibri" panose="020F0502020204030204" pitchFamily="34" charset="0"/>
                          <a:cs typeface="Arial" panose="020B0604020202020204" pitchFamily="34" charset="0"/>
                        </a:rPr>
                        <a:t>old</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new</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b="1" dirty="0">
                          <a:effectLst/>
                          <a:latin typeface="Arial" panose="020B0604020202020204" pitchFamily="34" charset="0"/>
                          <a:ea typeface="Calibri" panose="020F0502020204030204" pitchFamily="34" charset="0"/>
                          <a:cs typeface="Arial" panose="020B0604020202020204" pitchFamily="34" charset="0"/>
                        </a:rPr>
                        <a:t>Notes</a:t>
                      </a:r>
                      <a:endParaRPr lang="en-US" altLang="zh-CN"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400985">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990076</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for the architectural enhancements for 5G Multicast-Broadcast services Phase 2</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a:solidFill>
                            <a:srgbClr val="000000"/>
                          </a:solidFill>
                          <a:effectLst/>
                          <a:latin typeface="Arial" panose="020B0604020202020204" pitchFamily="34" charset="0"/>
                          <a:ea typeface="宋体" panose="02010600030101010101" pitchFamily="2" charset="-122"/>
                          <a:cs typeface="+mn-cs"/>
                        </a:rPr>
                        <a:t>5MBS_Ph2</a:t>
                      </a:r>
                      <a:endParaRPr lang="zh-CN" altLang="en-US" sz="1000"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altLang="zh-CN" sz="1000" kern="1200" dirty="0">
                          <a:solidFill>
                            <a:srgbClr val="000000"/>
                          </a:solidFill>
                          <a:effectLst/>
                          <a:latin typeface="Arial" panose="020B0604020202020204" pitchFamily="34" charset="0"/>
                          <a:ea typeface="宋体" panose="02010600030101010101" pitchFamily="2" charset="-122"/>
                          <a:cs typeface="+mn-cs"/>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40%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fr-FR"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CP-231024</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hangingPunct="0">
                        <a:spcAft>
                          <a:spcPts val="1200"/>
                        </a:spcAft>
                      </a:pPr>
                      <a:endParaRPr lang="fr-FR" altLang="zh-CN" sz="10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10001"/>
                  </a:ext>
                </a:extLst>
              </a:tr>
              <a:tr h="205071">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990061</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Application layer support for Personal </a:t>
                      </a:r>
                      <a:r>
                        <a:rPr lang="en-GB" sz="1000" kern="1200" dirty="0" err="1">
                          <a:solidFill>
                            <a:srgbClr val="000000"/>
                          </a:solidFill>
                          <a:effectLst/>
                          <a:latin typeface="Arial" panose="020B0604020202020204" pitchFamily="34" charset="0"/>
                          <a:ea typeface="宋体" panose="02010600030101010101" pitchFamily="2" charset="-122"/>
                          <a:cs typeface="+mn-cs"/>
                        </a:rPr>
                        <a:t>IoT</a:t>
                      </a:r>
                      <a:r>
                        <a:rPr lang="en-GB" sz="1000" kern="1200" dirty="0">
                          <a:solidFill>
                            <a:srgbClr val="000000"/>
                          </a:solidFill>
                          <a:effectLst/>
                          <a:latin typeface="Arial" panose="020B0604020202020204" pitchFamily="34" charset="0"/>
                          <a:ea typeface="宋体" panose="02010600030101010101" pitchFamily="2" charset="-122"/>
                          <a:cs typeface="+mn-cs"/>
                        </a:rPr>
                        <a:t> Network</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a:solidFill>
                            <a:srgbClr val="000000"/>
                          </a:solidFill>
                          <a:effectLst/>
                          <a:latin typeface="Arial" panose="020B0604020202020204" pitchFamily="34" charset="0"/>
                          <a:ea typeface="宋体" panose="02010600030101010101" pitchFamily="2" charset="-122"/>
                          <a:cs typeface="+mn-cs"/>
                        </a:rPr>
                        <a:t>PINAPP</a:t>
                      </a:r>
                      <a:endParaRPr lang="zh-CN" altLang="en-US" sz="1000"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en-US" altLang="zh-CN" sz="1000" kern="1200" noProof="0">
                          <a:solidFill>
                            <a:srgbClr val="000000"/>
                          </a:solidFill>
                          <a:effectLst/>
                          <a:latin typeface="Arial" panose="020B0604020202020204" pitchFamily="34" charset="0"/>
                          <a:ea typeface="宋体" panose="02010600030101010101" pitchFamily="2" charset="-122"/>
                          <a:cs typeface="+mn-cs"/>
                        </a:rPr>
                        <a:t>03/24</a:t>
                      </a:r>
                      <a:endParaRPr lang="en-US" altLang="zh-CN" sz="1000" kern="1200" noProof="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10%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fr-FR" altLang="zh-CN" sz="10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rPr>
                        <a:t>CP-230332</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10003"/>
                  </a:ext>
                </a:extLst>
              </a:tr>
              <a:tr h="205071">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990101</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 of Architecture Enhancements for Vehicle Mounted Relays</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a:solidFill>
                            <a:srgbClr val="000000"/>
                          </a:solidFill>
                          <a:effectLst/>
                          <a:latin typeface="Arial" panose="020B0604020202020204" pitchFamily="34" charset="0"/>
                          <a:ea typeface="宋体" panose="02010600030101010101" pitchFamily="2" charset="-122"/>
                          <a:cs typeface="+mn-cs"/>
                        </a:rPr>
                        <a:t>VMR</a:t>
                      </a:r>
                      <a:endParaRPr lang="zh-CN" altLang="en-US" sz="1000"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en-US" altLang="zh-CN" sz="1000" kern="1200" noProof="0">
                          <a:solidFill>
                            <a:srgbClr val="000000"/>
                          </a:solidFill>
                          <a:effectLst/>
                          <a:latin typeface="Arial" panose="020B0604020202020204" pitchFamily="34" charset="0"/>
                          <a:ea typeface="宋体" panose="02010600030101010101" pitchFamily="2" charset="-122"/>
                          <a:cs typeface="+mn-cs"/>
                        </a:rPr>
                        <a:t>03/24</a:t>
                      </a:r>
                      <a:endParaRPr lang="en-US" altLang="zh-CN" sz="1000" kern="1200" noProof="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endParaRPr lang="en-US"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fr-FR" altLang="zh-CN" sz="10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rPr>
                        <a:t>CP-230192</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2A6EA8"/>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478039153"/>
                  </a:ext>
                </a:extLst>
              </a:tr>
              <a:tr h="205071">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990097</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Application Data Analytics Enablement Service</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a:solidFill>
                            <a:srgbClr val="000000"/>
                          </a:solidFill>
                          <a:effectLst/>
                          <a:latin typeface="Arial" panose="020B0604020202020204" pitchFamily="34" charset="0"/>
                          <a:ea typeface="宋体" panose="02010600030101010101" pitchFamily="2" charset="-122"/>
                          <a:cs typeface="+mn-cs"/>
                        </a:rPr>
                        <a:t>ADAES</a:t>
                      </a:r>
                      <a:endParaRPr lang="zh-CN" altLang="en-US" sz="1000"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en-US" altLang="zh-CN" sz="1000" kern="1200" noProof="0">
                          <a:solidFill>
                            <a:srgbClr val="000000"/>
                          </a:solidFill>
                          <a:effectLst/>
                          <a:latin typeface="Arial" panose="020B0604020202020204" pitchFamily="34" charset="0"/>
                          <a:ea typeface="宋体" panose="02010600030101010101" pitchFamily="2" charset="-122"/>
                          <a:cs typeface="+mn-cs"/>
                        </a:rPr>
                        <a:t>03/24</a:t>
                      </a:r>
                      <a:endParaRPr lang="en-US" altLang="zh-CN" sz="1000" kern="1200" noProof="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fr-FR" altLang="zh-CN" sz="10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rPr>
                        <a:t>CP-230333</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2A6EA8"/>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1395364329"/>
                  </a:ext>
                </a:extLst>
              </a:tr>
              <a:tr h="400985">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990089</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Access Traffic Steering, Switching and Splitting support in 5G system – Phase 3</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ATSSS_Ph3</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en-US" altLang="zh-CN" sz="1000" kern="1200" noProof="0">
                          <a:solidFill>
                            <a:srgbClr val="000000"/>
                          </a:solidFill>
                          <a:effectLst/>
                          <a:latin typeface="Arial" panose="020B0604020202020204" pitchFamily="34" charset="0"/>
                          <a:ea typeface="宋体" panose="02010600030101010101" pitchFamily="2" charset="-122"/>
                          <a:cs typeface="+mn-cs"/>
                        </a:rPr>
                        <a:t>03/24</a:t>
                      </a:r>
                      <a:endParaRPr lang="en-US" altLang="zh-CN" sz="1000" kern="1200" noProof="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60%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fr-FR" altLang="zh-CN" sz="10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rPr>
                        <a:t>CP-230334</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2A6EA8"/>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1436643651"/>
                  </a:ext>
                </a:extLst>
              </a:tr>
              <a:tr h="205071">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990058</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a:solidFill>
                            <a:srgbClr val="000000"/>
                          </a:solidFill>
                          <a:effectLst/>
                          <a:latin typeface="Arial" panose="020B0604020202020204" pitchFamily="34" charset="0"/>
                          <a:ea typeface="宋体" panose="02010600030101010101" pitchFamily="2" charset="-122"/>
                          <a:cs typeface="+mn-cs"/>
                        </a:rPr>
                        <a:t>CT aspects of Personal IoT Network</a:t>
                      </a:r>
                      <a:endParaRPr lang="zh-CN" altLang="en-US" sz="1000"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PIN</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en-US" altLang="zh-CN" sz="1000" kern="1200" noProof="0">
                          <a:solidFill>
                            <a:srgbClr val="000000"/>
                          </a:solidFill>
                          <a:effectLst/>
                          <a:latin typeface="Arial" panose="020B0604020202020204" pitchFamily="34" charset="0"/>
                          <a:ea typeface="宋体" panose="02010600030101010101" pitchFamily="2" charset="-122"/>
                          <a:cs typeface="+mn-cs"/>
                        </a:rPr>
                        <a:t>03/24</a:t>
                      </a:r>
                      <a:endParaRPr lang="en-US" altLang="zh-CN" sz="1000" kern="1200" noProof="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fr-FR" altLang="zh-CN" sz="10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rPr>
                        <a:t>CP-230197</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2A6EA8"/>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2139629726"/>
                  </a:ext>
                </a:extLst>
              </a:tr>
              <a:tr h="213239">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990092</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UPF enhancement for exposure and SBA</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UPEAS</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18415" algn="just" defTabSz="914400" rtl="0" eaLnBrk="1" fontAlgn="auto" latinLnBrk="0" hangingPunct="1">
                        <a:lnSpc>
                          <a:spcPct val="107000"/>
                        </a:lnSpc>
                        <a:spcBef>
                          <a:spcPts val="0"/>
                        </a:spcBef>
                        <a:spcAft>
                          <a:spcPts val="0"/>
                        </a:spcAft>
                        <a:buClrTx/>
                        <a:buSzTx/>
                        <a:buFontTx/>
                        <a:buNone/>
                        <a:tabLst/>
                        <a:defRPr/>
                      </a:pPr>
                      <a:r>
                        <a:rPr lang="en-US" altLang="zh-CN" sz="1000" kern="1200" noProof="0" dirty="0">
                          <a:solidFill>
                            <a:srgbClr val="000000"/>
                          </a:solidFill>
                          <a:effectLst/>
                          <a:latin typeface="Arial" panose="020B0604020202020204" pitchFamily="34" charset="0"/>
                          <a:ea typeface="宋体" panose="02010600030101010101" pitchFamily="2" charset="-122"/>
                          <a:cs typeface="+mn-cs"/>
                        </a:rPr>
                        <a:t>03/24</a:t>
                      </a: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0%</a:t>
                      </a: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US" sz="1000" kern="1200" dirty="0">
                          <a:solidFill>
                            <a:srgbClr val="0070C0"/>
                          </a:solidFill>
                          <a:effectLst/>
                          <a:latin typeface="Arial" panose="020B0604020202020204" pitchFamily="34" charset="0"/>
                          <a:ea typeface="宋体" panose="02010600030101010101" pitchFamily="2" charset="-122"/>
                          <a:cs typeface="Arial" panose="020B0604020202020204" pitchFamily="34" charset="0"/>
                        </a:rPr>
                        <a:t>90%</a:t>
                      </a: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宋体" panose="02010600030101010101" pitchFamily="2" charset="-122"/>
                          <a:cs typeface="Arial" panose="020B0604020202020204" pitchFamily="34" charset="0"/>
                        </a:rPr>
                        <a:t>CP-230337</a:t>
                      </a: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453153360"/>
                  </a:ext>
                </a:extLst>
              </a:tr>
              <a:tr h="205071">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990086</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Next Generation Real time Communication services</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a:solidFill>
                            <a:srgbClr val="000000"/>
                          </a:solidFill>
                          <a:effectLst/>
                          <a:latin typeface="Arial" panose="020B0604020202020204" pitchFamily="34" charset="0"/>
                          <a:ea typeface="宋体" panose="02010600030101010101" pitchFamily="2" charset="-122"/>
                          <a:cs typeface="+mn-cs"/>
                        </a:rPr>
                        <a:t>NG_RTC</a:t>
                      </a:r>
                      <a:endParaRPr lang="zh-CN" altLang="en-US" sz="1000"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en-US" altLang="zh-CN" sz="1000" kern="1200" noProof="0">
                          <a:solidFill>
                            <a:srgbClr val="000000"/>
                          </a:solidFill>
                          <a:effectLst/>
                          <a:latin typeface="Arial" panose="020B0604020202020204" pitchFamily="34" charset="0"/>
                          <a:ea typeface="宋体" panose="02010600030101010101" pitchFamily="2" charset="-122"/>
                          <a:cs typeface="+mn-cs"/>
                        </a:rPr>
                        <a:t>03/24</a:t>
                      </a:r>
                      <a:endParaRPr lang="en-US" altLang="zh-CN" sz="1000" kern="1200" noProof="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endParaRPr lang="en-US"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fr-FR" altLang="zh-CN" sz="10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rPr>
                        <a:t>CP-230335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800114282"/>
                  </a:ext>
                </a:extLst>
              </a:tr>
              <a:tr h="205071">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990063</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 of Further Architecture Enhancement for UAV and UAM</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UAS_Ph2</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en-US" altLang="zh-CN" sz="1000" kern="1200" noProof="0">
                          <a:solidFill>
                            <a:srgbClr val="000000"/>
                          </a:solidFill>
                          <a:effectLst/>
                          <a:latin typeface="Arial" panose="020B0604020202020204" pitchFamily="34" charset="0"/>
                          <a:ea typeface="宋体" panose="02010600030101010101" pitchFamily="2" charset="-122"/>
                          <a:cs typeface="+mn-cs"/>
                        </a:rPr>
                        <a:t>03/24</a:t>
                      </a:r>
                      <a:endParaRPr lang="en-US" altLang="zh-CN" sz="1000" kern="1200" noProof="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30%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fr-FR" altLang="zh-CN" sz="10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rPr>
                        <a:t>CP-230330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236768404"/>
                  </a:ext>
                </a:extLst>
              </a:tr>
              <a:tr h="205071">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990055</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a:solidFill>
                            <a:srgbClr val="000000"/>
                          </a:solidFill>
                          <a:effectLst/>
                          <a:latin typeface="Arial" panose="020B0604020202020204" pitchFamily="34" charset="0"/>
                          <a:ea typeface="宋体" panose="02010600030101010101" pitchFamily="2" charset="-122"/>
                          <a:cs typeface="+mn-cs"/>
                        </a:rPr>
                        <a:t>5GC/EPC enhancement for satellite access Phase 2</a:t>
                      </a:r>
                      <a:endParaRPr lang="zh-CN" altLang="en-US" sz="1000"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a:solidFill>
                            <a:srgbClr val="000000"/>
                          </a:solidFill>
                          <a:effectLst/>
                          <a:latin typeface="Arial" panose="020B0604020202020204" pitchFamily="34" charset="0"/>
                          <a:ea typeface="宋体" panose="02010600030101010101" pitchFamily="2" charset="-122"/>
                          <a:cs typeface="+mn-cs"/>
                        </a:rPr>
                        <a:t>5GSAT_Ph2</a:t>
                      </a:r>
                      <a:endParaRPr lang="zh-CN" altLang="en-US" sz="1000"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en-US" altLang="zh-CN" sz="1000" kern="1200" noProof="0" dirty="0">
                          <a:solidFill>
                            <a:srgbClr val="000000"/>
                          </a:solidFill>
                          <a:effectLst/>
                          <a:latin typeface="Arial" panose="020B0604020202020204" pitchFamily="34" charset="0"/>
                          <a:ea typeface="宋体" panose="02010600030101010101" pitchFamily="2" charset="-122"/>
                          <a:cs typeface="+mn-cs"/>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endParaRPr lang="en-US"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fr-FR" altLang="zh-CN" sz="10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rPr>
                        <a:t>CP-230203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2031619841"/>
                  </a:ext>
                </a:extLst>
              </a:tr>
              <a:tr h="205071">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990099</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a:solidFill>
                            <a:srgbClr val="000000"/>
                          </a:solidFill>
                          <a:effectLst/>
                          <a:latin typeface="Arial" panose="020B0604020202020204" pitchFamily="34" charset="0"/>
                          <a:ea typeface="宋体" panose="02010600030101010101" pitchFamily="2" charset="-122"/>
                          <a:cs typeface="+mn-cs"/>
                        </a:rPr>
                        <a:t>CT aspects for enabling MSGin5G Service phase 2</a:t>
                      </a:r>
                      <a:endParaRPr lang="zh-CN" altLang="en-US" sz="1000"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a:solidFill>
                            <a:srgbClr val="000000"/>
                          </a:solidFill>
                          <a:effectLst/>
                          <a:latin typeface="Arial" panose="020B0604020202020204" pitchFamily="34" charset="0"/>
                          <a:ea typeface="宋体" panose="02010600030101010101" pitchFamily="2" charset="-122"/>
                          <a:cs typeface="+mn-cs"/>
                        </a:rPr>
                        <a:t>5GMARCH_Ph2</a:t>
                      </a:r>
                      <a:endParaRPr lang="zh-CN" altLang="en-US" sz="1000"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altLang="zh-CN" sz="1000" kern="1200" dirty="0">
                          <a:solidFill>
                            <a:srgbClr val="000000"/>
                          </a:solidFill>
                          <a:effectLst/>
                          <a:latin typeface="Arial" panose="020B0604020202020204" pitchFamily="34" charset="0"/>
                          <a:ea typeface="宋体" panose="02010600030101010101" pitchFamily="2" charset="-122"/>
                          <a:cs typeface="+mn-cs"/>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80%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fr-FR" altLang="zh-CN" sz="10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rPr>
                        <a:t>CP-230198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2424933338"/>
                  </a:ext>
                </a:extLst>
              </a:tr>
              <a:tr h="205071">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990066</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a:solidFill>
                            <a:srgbClr val="000000"/>
                          </a:solidFill>
                          <a:effectLst/>
                          <a:latin typeface="Arial" panose="020B0604020202020204" pitchFamily="34" charset="0"/>
                          <a:ea typeface="宋体" panose="02010600030101010101" pitchFamily="2" charset="-122"/>
                          <a:cs typeface="+mn-cs"/>
                        </a:rPr>
                        <a:t>CT aspects of Ranging based services and sidelink positioning</a:t>
                      </a:r>
                      <a:endParaRPr lang="zh-CN" altLang="en-US" sz="1000"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a:solidFill>
                            <a:srgbClr val="000000"/>
                          </a:solidFill>
                          <a:effectLst/>
                          <a:latin typeface="Arial" panose="020B0604020202020204" pitchFamily="34" charset="0"/>
                          <a:ea typeface="宋体" panose="02010600030101010101" pitchFamily="2" charset="-122"/>
                          <a:cs typeface="+mn-cs"/>
                        </a:rPr>
                        <a:t>Ranging_SL</a:t>
                      </a:r>
                      <a:endParaRPr lang="zh-CN" altLang="en-US" sz="1000"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en-US" altLang="zh-CN" sz="1000" kern="1200" noProof="0">
                          <a:solidFill>
                            <a:srgbClr val="000000"/>
                          </a:solidFill>
                          <a:effectLst/>
                          <a:latin typeface="Arial" panose="020B0604020202020204" pitchFamily="34" charset="0"/>
                          <a:ea typeface="宋体" panose="02010600030101010101" pitchFamily="2" charset="-122"/>
                          <a:cs typeface="+mn-cs"/>
                        </a:rPr>
                        <a:t>03/24</a:t>
                      </a:r>
                      <a:endParaRPr lang="en-US" altLang="zh-CN" sz="1000" kern="1200" noProof="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fr-FR" altLang="zh-CN" sz="10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rPr>
                        <a:t>CP-230331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642859765"/>
                  </a:ext>
                </a:extLst>
              </a:tr>
              <a:tr h="205071">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990081</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a:solidFill>
                            <a:srgbClr val="000000"/>
                          </a:solidFill>
                          <a:effectLst/>
                          <a:latin typeface="Arial" panose="020B0604020202020204" pitchFamily="34" charset="0"/>
                          <a:ea typeface="宋体" panose="02010600030101010101" pitchFamily="2" charset="-122"/>
                          <a:cs typeface="+mn-cs"/>
                        </a:rPr>
                        <a:t>Stage 3 of Network Slicing Phase 3</a:t>
                      </a:r>
                      <a:endParaRPr lang="zh-CN" altLang="en-US" sz="1000"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a:solidFill>
                            <a:srgbClr val="000000"/>
                          </a:solidFill>
                          <a:effectLst/>
                          <a:latin typeface="Arial" panose="020B0604020202020204" pitchFamily="34" charset="0"/>
                          <a:ea typeface="宋体" panose="02010600030101010101" pitchFamily="2" charset="-122"/>
                          <a:cs typeface="+mn-cs"/>
                        </a:rPr>
                        <a:t>eNS_Ph3</a:t>
                      </a:r>
                      <a:endParaRPr lang="zh-CN" altLang="en-US" sz="1000"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en-US" altLang="zh-CN" sz="1000" kern="1200" noProof="0">
                          <a:solidFill>
                            <a:srgbClr val="000000"/>
                          </a:solidFill>
                          <a:effectLst/>
                          <a:latin typeface="Arial" panose="020B0604020202020204" pitchFamily="34" charset="0"/>
                          <a:ea typeface="宋体" panose="02010600030101010101" pitchFamily="2" charset="-122"/>
                          <a:cs typeface="+mn-cs"/>
                        </a:rPr>
                        <a:t>03/24</a:t>
                      </a:r>
                      <a:endParaRPr lang="en-US" altLang="zh-CN" sz="1000" kern="1200" noProof="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30%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fr-FR" altLang="zh-CN" sz="10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rPr>
                        <a:t>CP-230194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4052214144"/>
                  </a:ext>
                </a:extLst>
              </a:tr>
              <a:tr h="205071">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990069</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a:solidFill>
                            <a:srgbClr val="000000"/>
                          </a:solidFill>
                          <a:effectLst/>
                          <a:latin typeface="Arial" panose="020B0604020202020204" pitchFamily="34" charset="0"/>
                          <a:ea typeface="宋体" panose="02010600030101010101" pitchFamily="2" charset="-122"/>
                          <a:cs typeface="+mn-cs"/>
                        </a:rPr>
                        <a:t>CT aspects of 5G-enabled fused location service capability exposure</a:t>
                      </a:r>
                      <a:endParaRPr lang="zh-CN" altLang="en-US" sz="1000"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5GFLS</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en-US" altLang="zh-CN" sz="1000" kern="1200" noProof="0" dirty="0">
                          <a:solidFill>
                            <a:srgbClr val="000000"/>
                          </a:solidFill>
                          <a:effectLst/>
                          <a:latin typeface="Arial" panose="020B0604020202020204" pitchFamily="34" charset="0"/>
                          <a:ea typeface="宋体" panose="02010600030101010101" pitchFamily="2" charset="-122"/>
                          <a:cs typeface="+mn-cs"/>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70%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fr-FR" altLang="zh-CN" sz="10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rPr>
                        <a:t>CP-230195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3008495772"/>
                  </a:ext>
                </a:extLst>
              </a:tr>
            </a:tbl>
          </a:graphicData>
        </a:graphic>
      </p:graphicFrame>
    </p:spTree>
    <p:extLst>
      <p:ext uri="{BB962C8B-B14F-4D97-AF65-F5344CB8AC3E}">
        <p14:creationId xmlns:p14="http://schemas.microsoft.com/office/powerpoint/2010/main" val="2403834092"/>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81667" y="442777"/>
            <a:ext cx="10515600" cy="1325563"/>
          </a:xfrm>
        </p:spPr>
        <p:txBody>
          <a:bodyPr/>
          <a:lstStyle/>
          <a:p>
            <a:r>
              <a:rPr lang="en-US" dirty="0"/>
              <a:t>TS/TR sent to CT Plenary</a:t>
            </a:r>
          </a:p>
        </p:txBody>
      </p:sp>
      <p:graphicFrame>
        <p:nvGraphicFramePr>
          <p:cNvPr id="5" name="Tableau 3">
            <a:extLst>
              <a:ext uri="{FF2B5EF4-FFF2-40B4-BE49-F238E27FC236}">
                <a16:creationId xmlns="" xmlns:a16="http://schemas.microsoft.com/office/drawing/2014/main" id="{CCBFFC8F-EDCB-4E4F-9118-93D416A7C6D3}"/>
              </a:ext>
            </a:extLst>
          </p:cNvPr>
          <p:cNvGraphicFramePr>
            <a:graphicFrameLocks noGrp="1"/>
          </p:cNvGraphicFramePr>
          <p:nvPr>
            <p:extLst>
              <p:ext uri="{D42A27DB-BD31-4B8C-83A1-F6EECF244321}">
                <p14:modId xmlns:p14="http://schemas.microsoft.com/office/powerpoint/2010/main" val="4103588651"/>
              </p:ext>
            </p:extLst>
          </p:nvPr>
        </p:nvGraphicFramePr>
        <p:xfrm>
          <a:off x="381667" y="2006146"/>
          <a:ext cx="10515600" cy="1087249"/>
        </p:xfrm>
        <a:graphic>
          <a:graphicData uri="http://schemas.openxmlformats.org/drawingml/2006/table">
            <a:tbl>
              <a:tblPr firstRow="1" firstCol="1" bandRow="1"/>
              <a:tblGrid>
                <a:gridCol w="1396076">
                  <a:extLst>
                    <a:ext uri="{9D8B030D-6E8A-4147-A177-3AD203B41FA5}">
                      <a16:colId xmlns="" xmlns:a16="http://schemas.microsoft.com/office/drawing/2014/main" val="20000"/>
                    </a:ext>
                  </a:extLst>
                </a:gridCol>
                <a:gridCol w="4110734">
                  <a:extLst>
                    <a:ext uri="{9D8B030D-6E8A-4147-A177-3AD203B41FA5}">
                      <a16:colId xmlns="" xmlns:a16="http://schemas.microsoft.com/office/drawing/2014/main" val="20001"/>
                    </a:ext>
                  </a:extLst>
                </a:gridCol>
                <a:gridCol w="1364464">
                  <a:extLst>
                    <a:ext uri="{9D8B030D-6E8A-4147-A177-3AD203B41FA5}">
                      <a16:colId xmlns="" xmlns:a16="http://schemas.microsoft.com/office/drawing/2014/main" val="20002"/>
                    </a:ext>
                  </a:extLst>
                </a:gridCol>
                <a:gridCol w="1571723">
                  <a:extLst>
                    <a:ext uri="{9D8B030D-6E8A-4147-A177-3AD203B41FA5}">
                      <a16:colId xmlns="" xmlns:a16="http://schemas.microsoft.com/office/drawing/2014/main" val="20003"/>
                    </a:ext>
                  </a:extLst>
                </a:gridCol>
                <a:gridCol w="2072603">
                  <a:extLst>
                    <a:ext uri="{9D8B030D-6E8A-4147-A177-3AD203B41FA5}">
                      <a16:colId xmlns="" xmlns:a16="http://schemas.microsoft.com/office/drawing/2014/main" val="1391414016"/>
                    </a:ext>
                  </a:extLst>
                </a:gridCol>
              </a:tblGrid>
              <a:tr h="244293">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Version</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400" b="1" kern="1200" dirty="0">
                          <a:solidFill>
                            <a:srgbClr val="FFFFFF"/>
                          </a:solidFill>
                          <a:effectLst/>
                          <a:latin typeface="Arial"/>
                          <a:ea typeface="Times New Roman"/>
                          <a:cs typeface="+mn-cs"/>
                        </a:rPr>
                        <a:t>Sent for</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421478">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altLang="zh-CN" sz="1400" kern="1200" dirty="0">
                          <a:solidFill>
                            <a:srgbClr val="000000"/>
                          </a:solidFill>
                          <a:effectLst/>
                          <a:latin typeface="Arial"/>
                          <a:ea typeface="+mn-ea"/>
                          <a:cs typeface="+mn-cs"/>
                        </a:rPr>
                        <a:t>N/A</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endParaRPr lang="fr-FR" altLang="zh-CN"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endParaRPr lang="fr-FR" sz="1400" dirty="0">
                        <a:solidFill>
                          <a:srgbClr val="000000"/>
                        </a:solidFill>
                        <a:effectLst/>
                        <a:latin typeface="Arial"/>
                        <a:ea typeface="Times New Roman"/>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ltLang="zh-CN"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r h="421478">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endParaRPr lang="fr-FR" altLang="zh-CN"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endParaRPr lang="fr-FR" altLang="zh-CN"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endParaRPr lang="fr-FR" sz="1400" dirty="0">
                        <a:solidFill>
                          <a:srgbClr val="000000"/>
                        </a:solidFill>
                        <a:effectLst/>
                        <a:latin typeface="Arial"/>
                        <a:ea typeface="Times New Roman"/>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ltLang="zh-CN"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9"/>
                  </a:ext>
                </a:extLst>
              </a:tr>
            </a:tbl>
          </a:graphicData>
        </a:graphic>
      </p:graphicFrame>
    </p:spTree>
    <p:extLst>
      <p:ext uri="{BB962C8B-B14F-4D97-AF65-F5344CB8AC3E}">
        <p14:creationId xmlns:p14="http://schemas.microsoft.com/office/powerpoint/2010/main" val="1122420187"/>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81667" y="442777"/>
            <a:ext cx="10515600" cy="1325563"/>
          </a:xfrm>
        </p:spPr>
        <p:txBody>
          <a:bodyPr/>
          <a:lstStyle/>
          <a:p>
            <a:r>
              <a:rPr lang="en-US" dirty="0"/>
              <a:t>Exception sheet for work item</a:t>
            </a:r>
          </a:p>
        </p:txBody>
      </p:sp>
      <p:graphicFrame>
        <p:nvGraphicFramePr>
          <p:cNvPr id="5" name="Tableau 3">
            <a:extLst>
              <a:ext uri="{FF2B5EF4-FFF2-40B4-BE49-F238E27FC236}">
                <a16:creationId xmlns="" xmlns:a16="http://schemas.microsoft.com/office/drawing/2014/main" id="{CCBFFC8F-EDCB-4E4F-9118-93D416A7C6D3}"/>
              </a:ext>
            </a:extLst>
          </p:cNvPr>
          <p:cNvGraphicFramePr>
            <a:graphicFrameLocks noGrp="1"/>
          </p:cNvGraphicFramePr>
          <p:nvPr>
            <p:extLst>
              <p:ext uri="{D42A27DB-BD31-4B8C-83A1-F6EECF244321}">
                <p14:modId xmlns:p14="http://schemas.microsoft.com/office/powerpoint/2010/main" val="245254337"/>
              </p:ext>
            </p:extLst>
          </p:nvPr>
        </p:nvGraphicFramePr>
        <p:xfrm>
          <a:off x="381667" y="1940243"/>
          <a:ext cx="10830029" cy="1512257"/>
        </p:xfrm>
        <a:graphic>
          <a:graphicData uri="http://schemas.openxmlformats.org/drawingml/2006/table">
            <a:tbl>
              <a:tblPr firstRow="1" firstCol="1" bandRow="1"/>
              <a:tblGrid>
                <a:gridCol w="1441336">
                  <a:extLst>
                    <a:ext uri="{9D8B030D-6E8A-4147-A177-3AD203B41FA5}">
                      <a16:colId xmlns="" xmlns:a16="http://schemas.microsoft.com/office/drawing/2014/main" val="20000"/>
                    </a:ext>
                  </a:extLst>
                </a:gridCol>
                <a:gridCol w="3119487">
                  <a:extLst>
                    <a:ext uri="{9D8B030D-6E8A-4147-A177-3AD203B41FA5}">
                      <a16:colId xmlns="" xmlns:a16="http://schemas.microsoft.com/office/drawing/2014/main" val="20001"/>
                    </a:ext>
                  </a:extLst>
                </a:gridCol>
                <a:gridCol w="1324303">
                  <a:extLst>
                    <a:ext uri="{9D8B030D-6E8A-4147-A177-3AD203B41FA5}">
                      <a16:colId xmlns="" xmlns:a16="http://schemas.microsoft.com/office/drawing/2014/main" val="20003"/>
                    </a:ext>
                  </a:extLst>
                </a:gridCol>
                <a:gridCol w="3405352">
                  <a:extLst>
                    <a:ext uri="{9D8B030D-6E8A-4147-A177-3AD203B41FA5}">
                      <a16:colId xmlns="" xmlns:a16="http://schemas.microsoft.com/office/drawing/2014/main" val="3630095427"/>
                    </a:ext>
                  </a:extLst>
                </a:gridCol>
                <a:gridCol w="1539551">
                  <a:extLst>
                    <a:ext uri="{9D8B030D-6E8A-4147-A177-3AD203B41FA5}">
                      <a16:colId xmlns="" xmlns:a16="http://schemas.microsoft.com/office/drawing/2014/main" val="1391414016"/>
                    </a:ext>
                  </a:extLst>
                </a:gridCol>
              </a:tblGrid>
              <a:tr h="386890">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kern="1200" dirty="0">
                          <a:solidFill>
                            <a:srgbClr val="FFFFFF"/>
                          </a:solidFill>
                          <a:effectLst/>
                          <a:latin typeface="Arial"/>
                          <a:ea typeface="Times New Roman"/>
                          <a:cs typeface="+mn-cs"/>
                        </a:rPr>
                        <a:t>Remaining Issues</a:t>
                      </a: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zh-CN" sz="1400" b="1" kern="1200" dirty="0">
                          <a:solidFill>
                            <a:srgbClr val="FFFFFF"/>
                          </a:solidFill>
                          <a:effectLst/>
                          <a:latin typeface="Arial"/>
                          <a:ea typeface="Times New Roman"/>
                          <a:cs typeface="+mn-cs"/>
                        </a:rPr>
                        <a:t>Expected Completion Date </a:t>
                      </a:r>
                      <a:endParaRPr lang="fr-FR" sz="1400" b="1" kern="1200" dirty="0">
                        <a:solidFill>
                          <a:srgbClr val="FFFFFF"/>
                        </a:solidFill>
                        <a:effectLst/>
                        <a:latin typeface="Arial"/>
                        <a:ea typeface="Times New Roman"/>
                        <a:cs typeface="+mn-cs"/>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519333">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altLang="zh-CN" sz="1400" kern="1200" dirty="0">
                          <a:solidFill>
                            <a:srgbClr val="000000"/>
                          </a:solidFill>
                          <a:effectLst/>
                          <a:latin typeface="Arial"/>
                          <a:ea typeface="+mn-ea"/>
                          <a:cs typeface="+mn-cs"/>
                        </a:rPr>
                        <a:t>N/A</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endParaRPr lang="fr-FR"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endParaRPr lang="en-US" altLang="zh-CN"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566204">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endParaRPr lang="fr-FR" altLang="zh-CN"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endParaRPr lang="fr-FR"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endParaRPr lang="en-US" altLang="zh-CN"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985026804"/>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a:t>Release 18 Status          -   General</a:t>
            </a:r>
            <a:endParaRPr lang="es-ES" dirty="0"/>
          </a:p>
        </p:txBody>
      </p:sp>
      <p:sp>
        <p:nvSpPr>
          <p:cNvPr id="3" name="Content Placeholder 2">
            <a:extLst>
              <a:ext uri="{FF2B5EF4-FFF2-40B4-BE49-F238E27FC236}">
                <a16:creationId xmlns="" xmlns:a16="http://schemas.microsoft.com/office/drawing/2014/main" id="{0E155232-FDB5-4FCF-8D65-33C4D8EB6FAF}"/>
              </a:ext>
            </a:extLst>
          </p:cNvPr>
          <p:cNvSpPr>
            <a:spLocks noGrp="1"/>
          </p:cNvSpPr>
          <p:nvPr>
            <p:ph idx="1"/>
          </p:nvPr>
        </p:nvSpPr>
        <p:spPr>
          <a:xfrm>
            <a:off x="300369" y="1788974"/>
            <a:ext cx="11263637" cy="4539712"/>
          </a:xfrm>
        </p:spPr>
        <p:txBody>
          <a:bodyPr/>
          <a:lstStyle/>
          <a:p>
            <a:r>
              <a:rPr lang="es-ES" altLang="zh-CN" sz="2400" dirty="0"/>
              <a:t>Agreement or endorsement of new/revised Rel-18 WIDs: </a:t>
            </a:r>
          </a:p>
          <a:p>
            <a:pPr lvl="1"/>
            <a:r>
              <a:rPr lang="es-ES" altLang="zh-CN" dirty="0"/>
              <a:t>1 new </a:t>
            </a:r>
            <a:r>
              <a:rPr lang="es-ES" altLang="zh-CN" dirty="0" smtClean="0"/>
              <a:t>WID </a:t>
            </a:r>
            <a:r>
              <a:rPr lang="es-ES" altLang="zh-CN" dirty="0"/>
              <a:t>(i.e. </a:t>
            </a:r>
            <a:r>
              <a:rPr lang="en-US" altLang="zh-CN" dirty="0"/>
              <a:t>TEI18_SLAMUP</a:t>
            </a:r>
            <a:r>
              <a:rPr lang="es-ES" altLang="zh-CN" dirty="0"/>
              <a:t>) is agreed, depending on Rel-18 stage 2 </a:t>
            </a:r>
            <a:r>
              <a:rPr lang="es-ES" altLang="zh-CN" dirty="0" smtClean="0"/>
              <a:t>requirement;</a:t>
            </a:r>
            <a:endParaRPr lang="es-ES" altLang="zh-CN" dirty="0"/>
          </a:p>
          <a:p>
            <a:pPr lvl="1"/>
            <a:r>
              <a:rPr lang="es-ES" altLang="zh-CN" dirty="0"/>
              <a:t>9 revised WID</a:t>
            </a:r>
            <a:r>
              <a:rPr lang="en-US" altLang="zh-CN" dirty="0"/>
              <a:t>s</a:t>
            </a:r>
            <a:r>
              <a:rPr lang="es-ES" altLang="zh-CN" dirty="0"/>
              <a:t> (i.e. </a:t>
            </a:r>
            <a:r>
              <a:rPr lang="en-GB" altLang="zh-CN" dirty="0"/>
              <a:t>NBI18, </a:t>
            </a:r>
            <a:r>
              <a:rPr lang="en-GB" altLang="zh-CN" dirty="0" err="1"/>
              <a:t>eNetAE</a:t>
            </a:r>
            <a:r>
              <a:rPr lang="en-GB" altLang="zh-CN" dirty="0"/>
              <a:t>, </a:t>
            </a:r>
            <a:r>
              <a:rPr lang="en-GB" altLang="zh-CN" dirty="0" err="1"/>
              <a:t>eUEPO</a:t>
            </a:r>
            <a:r>
              <a:rPr lang="en-GB" altLang="zh-CN" dirty="0"/>
              <a:t>, SFC, GMEC, TRS_URLLC, XRM, EDGEAPP_P</a:t>
            </a:r>
            <a:r>
              <a:rPr lang="en-US" altLang="zh-CN" dirty="0"/>
              <a:t>h2 and </a:t>
            </a:r>
            <a:r>
              <a:rPr lang="en-US" altLang="zh-CN" dirty="0" err="1"/>
              <a:t>DetNet</a:t>
            </a:r>
            <a:r>
              <a:rPr lang="es-ES" altLang="zh-CN" dirty="0"/>
              <a:t>) are agreed;</a:t>
            </a:r>
          </a:p>
          <a:p>
            <a:pPr lvl="1"/>
            <a:r>
              <a:rPr lang="es-ES" altLang="zh-CN" dirty="0"/>
              <a:t>6 revised WIDs (i.e. </a:t>
            </a:r>
            <a:r>
              <a:rPr lang="en-US" altLang="zh-CN" dirty="0"/>
              <a:t>SEALDD, 5MBS_Ph2, eNPN_Ph2, V2XAPP_Ph3, 5G_eLCS_Ph3, 5WWC_Ph2</a:t>
            </a:r>
            <a:r>
              <a:rPr lang="es-ES" altLang="zh-CN" dirty="0"/>
              <a:t>) are endorsed.</a:t>
            </a:r>
          </a:p>
          <a:p>
            <a:r>
              <a:rPr lang="es-ES" altLang="zh-CN" sz="2400" dirty="0"/>
              <a:t>381 CRs with Category B and 103 CRs with Category F are agreed in </a:t>
            </a:r>
            <a:r>
              <a:rPr lang="es-ES" altLang="zh-CN" sz="2400" dirty="0" smtClean="0"/>
              <a:t>Rel-18, impacting 39 work items in total.</a:t>
            </a:r>
            <a:endParaRPr lang="es-ES" altLang="zh-CN" sz="2400" dirty="0"/>
          </a:p>
          <a:p>
            <a:r>
              <a:rPr lang="es-ES" altLang="zh-CN" sz="2400" dirty="0" err="1"/>
              <a:t>Progress</a:t>
            </a:r>
            <a:r>
              <a:rPr lang="es-ES" altLang="zh-CN" sz="2400" dirty="0"/>
              <a:t> </a:t>
            </a:r>
            <a:r>
              <a:rPr lang="es-ES" altLang="zh-CN" sz="2400" dirty="0" err="1"/>
              <a:t>is</a:t>
            </a:r>
            <a:r>
              <a:rPr lang="es-ES" altLang="zh-CN" sz="2400" dirty="0"/>
              <a:t> quite well, </a:t>
            </a:r>
            <a:r>
              <a:rPr lang="es-ES" altLang="zh-CN" sz="2400" dirty="0" err="1"/>
              <a:t>many</a:t>
            </a:r>
            <a:r>
              <a:rPr lang="es-ES" altLang="zh-CN" sz="2400" dirty="0"/>
              <a:t> </a:t>
            </a:r>
            <a:r>
              <a:rPr lang="es-ES" altLang="zh-CN" sz="2400" dirty="0" err="1"/>
              <a:t>WIs</a:t>
            </a:r>
            <a:r>
              <a:rPr lang="es-ES" altLang="zh-CN" sz="2400" dirty="0"/>
              <a:t> are already over 60% completion rate. </a:t>
            </a:r>
          </a:p>
          <a:p>
            <a:r>
              <a:rPr lang="es-ES" altLang="zh-CN" sz="2400" dirty="0"/>
              <a:t>Few LSs are sent to stage 2 </a:t>
            </a:r>
            <a:r>
              <a:rPr lang="es-ES" altLang="zh-CN" sz="2400" dirty="0" err="1"/>
              <a:t>requesting</a:t>
            </a:r>
            <a:r>
              <a:rPr lang="es-ES" altLang="zh-CN" sz="2400" dirty="0"/>
              <a:t> </a:t>
            </a:r>
            <a:r>
              <a:rPr lang="es-ES" altLang="zh-CN" sz="2400" dirty="0" err="1"/>
              <a:t>further</a:t>
            </a:r>
            <a:r>
              <a:rPr lang="es-ES" altLang="zh-CN" sz="2400" dirty="0"/>
              <a:t> </a:t>
            </a:r>
            <a:r>
              <a:rPr lang="es-ES" altLang="zh-CN" sz="2400" dirty="0" err="1"/>
              <a:t>clarifications</a:t>
            </a:r>
            <a:r>
              <a:rPr lang="es-ES" altLang="zh-CN" sz="2400" dirty="0"/>
              <a:t> and EN are added for the time being for further study.</a:t>
            </a:r>
          </a:p>
          <a:p>
            <a:pPr marL="457200" lvl="1" indent="0">
              <a:buNone/>
            </a:pPr>
            <a:endParaRPr lang="es-ES" dirty="0"/>
          </a:p>
          <a:p>
            <a:pPr marL="0" indent="0">
              <a:buNone/>
            </a:pPr>
            <a:endParaRPr lang="es-ES" dirty="0"/>
          </a:p>
        </p:txBody>
      </p:sp>
    </p:spTree>
    <p:extLst>
      <p:ext uri="{BB962C8B-B14F-4D97-AF65-F5344CB8AC3E}">
        <p14:creationId xmlns:p14="http://schemas.microsoft.com/office/powerpoint/2010/main" val="1242428994"/>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a:t>Release 18 Status                              (1/10)</a:t>
            </a:r>
            <a:endParaRPr lang="es-ES" dirty="0"/>
          </a:p>
        </p:txBody>
      </p:sp>
      <p:sp>
        <p:nvSpPr>
          <p:cNvPr id="3" name="Content Placeholder 2">
            <a:extLst>
              <a:ext uri="{FF2B5EF4-FFF2-40B4-BE49-F238E27FC236}">
                <a16:creationId xmlns="" xmlns:a16="http://schemas.microsoft.com/office/drawing/2014/main" id="{0E155232-FDB5-4FCF-8D65-33C4D8EB6FAF}"/>
              </a:ext>
            </a:extLst>
          </p:cNvPr>
          <p:cNvSpPr>
            <a:spLocks noGrp="1"/>
          </p:cNvSpPr>
          <p:nvPr>
            <p:ph idx="1"/>
          </p:nvPr>
        </p:nvSpPr>
        <p:spPr>
          <a:xfrm>
            <a:off x="300370" y="1788974"/>
            <a:ext cx="11183176" cy="4539712"/>
          </a:xfrm>
        </p:spPr>
        <p:txBody>
          <a:bodyPr/>
          <a:lstStyle/>
          <a:p>
            <a:r>
              <a:rPr lang="es-ES" altLang="zh-CN" sz="2000" dirty="0"/>
              <a:t>NBI18 [</a:t>
            </a:r>
            <a:r>
              <a:rPr lang="en-US" altLang="zh-CN" sz="2000" i="1" dirty="0"/>
              <a:t>Enhancements of 3GPP Northbound and Application Layer interfaces and APIs Rel-18</a:t>
            </a:r>
            <a:r>
              <a:rPr lang="es-ES" altLang="zh-CN" sz="2000" dirty="0"/>
              <a:t>] </a:t>
            </a:r>
            <a:r>
              <a:rPr lang="es-ES" altLang="zh-CN" sz="2000" dirty="0">
                <a:solidFill>
                  <a:srgbClr val="2A6EA8"/>
                </a:solidFill>
              </a:rPr>
              <a:t>with 60% completion</a:t>
            </a:r>
            <a:endParaRPr lang="es-ES" altLang="zh-CN" sz="2000" dirty="0">
              <a:highlight>
                <a:srgbClr val="FFFF00"/>
              </a:highlight>
            </a:endParaRPr>
          </a:p>
          <a:p>
            <a:pPr lvl="1">
              <a:spcAft>
                <a:spcPts val="600"/>
              </a:spcAft>
            </a:pPr>
            <a:r>
              <a:rPr lang="es-ES" altLang="zh-CN" sz="1800" dirty="0"/>
              <a:t>The agreed CRs are </a:t>
            </a:r>
            <a:r>
              <a:rPr lang="es-ES" altLang="zh-CN" sz="1800" dirty="0" err="1"/>
              <a:t>mainly</a:t>
            </a:r>
            <a:r>
              <a:rPr lang="es-ES" altLang="zh-CN" sz="1800" dirty="0"/>
              <a:t> </a:t>
            </a:r>
            <a:r>
              <a:rPr lang="es-ES" altLang="zh-CN" sz="1800" dirty="0" err="1"/>
              <a:t>to</a:t>
            </a:r>
            <a:r>
              <a:rPr lang="es-ES" altLang="zh-CN" sz="1800" dirty="0"/>
              <a:t> </a:t>
            </a:r>
            <a:r>
              <a:rPr lang="es-ES" altLang="zh-CN" sz="1800" dirty="0" err="1"/>
              <a:t>support</a:t>
            </a:r>
            <a:r>
              <a:rPr lang="es-ES" altLang="zh-CN" sz="1800" dirty="0"/>
              <a:t> CAPIF </a:t>
            </a:r>
            <a:r>
              <a:rPr lang="es-ES" altLang="zh-CN" sz="1800" dirty="0" err="1"/>
              <a:t>extensibility</a:t>
            </a:r>
            <a:r>
              <a:rPr lang="es-ES" altLang="zh-CN" sz="1800" dirty="0"/>
              <a:t> </a:t>
            </a:r>
            <a:r>
              <a:rPr lang="es-ES" altLang="zh-CN" sz="1800" dirty="0" err="1"/>
              <a:t>requirements</a:t>
            </a:r>
            <a:r>
              <a:rPr lang="es-ES" altLang="zh-CN" sz="1800" dirty="0"/>
              <a:t> </a:t>
            </a:r>
            <a:r>
              <a:rPr lang="es-ES" altLang="zh-CN" sz="1800" dirty="0" err="1"/>
              <a:t>from</a:t>
            </a:r>
            <a:r>
              <a:rPr lang="es-ES" altLang="zh-CN" sz="1800" dirty="0"/>
              <a:t> ETSI ISG MEC, </a:t>
            </a:r>
            <a:r>
              <a:rPr lang="es-ES" altLang="zh-CN" sz="1800" dirty="0" err="1"/>
              <a:t>correct</a:t>
            </a:r>
            <a:r>
              <a:rPr lang="es-ES" altLang="zh-CN" sz="1800" dirty="0"/>
              <a:t> </a:t>
            </a:r>
            <a:r>
              <a:rPr lang="es-ES" altLang="zh-CN" sz="1800" dirty="0" err="1"/>
              <a:t>the</a:t>
            </a:r>
            <a:r>
              <a:rPr lang="es-ES" altLang="zh-CN" sz="1800" dirty="0"/>
              <a:t> </a:t>
            </a:r>
            <a:r>
              <a:rPr lang="es-ES" altLang="zh-CN" sz="1800" dirty="0" err="1"/>
              <a:t>immediate</a:t>
            </a:r>
            <a:r>
              <a:rPr lang="es-ES" altLang="zh-CN" sz="1800" dirty="0"/>
              <a:t> </a:t>
            </a:r>
            <a:r>
              <a:rPr lang="es-ES" altLang="zh-CN" sz="1800" dirty="0" err="1"/>
              <a:t>reporting</a:t>
            </a:r>
            <a:r>
              <a:rPr lang="es-ES" altLang="zh-CN" sz="1800" dirty="0"/>
              <a:t> </a:t>
            </a:r>
            <a:r>
              <a:rPr lang="es-ES" altLang="zh-CN" sz="1800" dirty="0" err="1"/>
              <a:t>mechanism</a:t>
            </a:r>
            <a:r>
              <a:rPr lang="es-ES" altLang="zh-CN" sz="1800" dirty="0"/>
              <a:t> </a:t>
            </a:r>
            <a:r>
              <a:rPr lang="es-ES" altLang="zh-CN" sz="1800" dirty="0" err="1"/>
              <a:t>for</a:t>
            </a:r>
            <a:r>
              <a:rPr lang="es-ES" altLang="zh-CN" sz="1800" dirty="0"/>
              <a:t> </a:t>
            </a:r>
            <a:r>
              <a:rPr lang="es-ES" altLang="zh-CN" sz="1800" dirty="0" err="1"/>
              <a:t>the</a:t>
            </a:r>
            <a:r>
              <a:rPr lang="es-ES" altLang="zh-CN" sz="1800" dirty="0"/>
              <a:t> </a:t>
            </a:r>
            <a:r>
              <a:rPr lang="es-ES" altLang="zh-CN" sz="1800" dirty="0" err="1"/>
              <a:t>MonitoringEvent</a:t>
            </a:r>
            <a:r>
              <a:rPr lang="es-ES" altLang="zh-CN" sz="1800" dirty="0"/>
              <a:t> API, </a:t>
            </a:r>
            <a:r>
              <a:rPr lang="es-ES" altLang="zh-CN" sz="1800" dirty="0" err="1"/>
              <a:t>various</a:t>
            </a:r>
            <a:r>
              <a:rPr lang="es-ES" altLang="zh-CN" sz="1800" dirty="0"/>
              <a:t> editorial corrections, etc.</a:t>
            </a:r>
          </a:p>
          <a:p>
            <a:r>
              <a:rPr lang="en-US" altLang="zh-CN" sz="2000" dirty="0"/>
              <a:t>SBIProtoc18</a:t>
            </a:r>
            <a:r>
              <a:rPr lang="es-ES" altLang="zh-CN" sz="2000" dirty="0"/>
              <a:t> [</a:t>
            </a:r>
            <a:r>
              <a:rPr lang="en-US" altLang="zh-CN" sz="2000" i="1" dirty="0"/>
              <a:t>Service Based Interface Protocol Improvements Release 18</a:t>
            </a:r>
            <a:r>
              <a:rPr lang="es-ES" altLang="zh-CN" sz="2000" dirty="0"/>
              <a:t>] </a:t>
            </a:r>
            <a:r>
              <a:rPr lang="es-ES" altLang="zh-CN" sz="2000" dirty="0">
                <a:solidFill>
                  <a:srgbClr val="2A6EA8"/>
                </a:solidFill>
              </a:rPr>
              <a:t>with 60% completion</a:t>
            </a:r>
            <a:endParaRPr lang="es-ES" altLang="zh-CN" sz="2000" dirty="0"/>
          </a:p>
          <a:p>
            <a:pPr lvl="1">
              <a:spcAft>
                <a:spcPts val="600"/>
              </a:spcAft>
            </a:pPr>
            <a:r>
              <a:rPr lang="es-ES" altLang="zh-CN" sz="1800" dirty="0"/>
              <a:t>Most CRs related to corrections on usage of redirection mechanism via 5GC APIs.</a:t>
            </a:r>
          </a:p>
          <a:p>
            <a:r>
              <a:rPr lang="en-US" altLang="zh-CN" sz="2000" dirty="0"/>
              <a:t>UEP18</a:t>
            </a:r>
            <a:r>
              <a:rPr lang="es-ES" altLang="zh-CN" sz="2000" dirty="0"/>
              <a:t> [</a:t>
            </a:r>
            <a:r>
              <a:rPr lang="en-US" altLang="zh-CN" sz="2000" i="1" dirty="0"/>
              <a:t>Enhancements of UE Policy Release 18</a:t>
            </a:r>
            <a:r>
              <a:rPr lang="es-ES" altLang="zh-CN" sz="2000" dirty="0"/>
              <a:t>] </a:t>
            </a:r>
            <a:r>
              <a:rPr lang="es-ES" altLang="zh-CN" sz="2000" dirty="0">
                <a:solidFill>
                  <a:srgbClr val="2A6EA8"/>
                </a:solidFill>
              </a:rPr>
              <a:t>with 50% completion</a:t>
            </a:r>
            <a:endParaRPr lang="es-ES" altLang="zh-CN" sz="2000" dirty="0">
              <a:highlight>
                <a:srgbClr val="FFFF00"/>
              </a:highlight>
            </a:endParaRPr>
          </a:p>
          <a:p>
            <a:pPr lvl="1">
              <a:spcAft>
                <a:spcPts val="600"/>
              </a:spcAft>
            </a:pPr>
            <a:r>
              <a:rPr lang="en-US" altLang="zh-CN" sz="1800" dirty="0"/>
              <a:t>Complete the feature negotiation during the AMF relocation</a:t>
            </a:r>
          </a:p>
          <a:p>
            <a:r>
              <a:rPr lang="en-US" altLang="zh-CN" sz="2000" dirty="0"/>
              <a:t>IMSProtoc18</a:t>
            </a:r>
            <a:r>
              <a:rPr lang="es-ES" altLang="zh-CN" sz="2000" dirty="0"/>
              <a:t> [</a:t>
            </a:r>
            <a:r>
              <a:rPr lang="en-US" altLang="zh-CN" sz="2000" i="1" dirty="0"/>
              <a:t>IMS Stage-3 IETF Protocol Alignment</a:t>
            </a:r>
            <a:r>
              <a:rPr lang="es-ES" altLang="zh-CN" sz="2000" dirty="0"/>
              <a:t>] </a:t>
            </a:r>
            <a:r>
              <a:rPr lang="es-ES" altLang="zh-CN" sz="2000" dirty="0">
                <a:solidFill>
                  <a:srgbClr val="2A6EA8"/>
                </a:solidFill>
              </a:rPr>
              <a:t>with 60% completion</a:t>
            </a:r>
            <a:endParaRPr lang="es-ES" altLang="zh-CN" sz="2000" dirty="0">
              <a:highlight>
                <a:srgbClr val="FFFF00"/>
              </a:highlight>
            </a:endParaRPr>
          </a:p>
          <a:p>
            <a:pPr lvl="1"/>
            <a:r>
              <a:rPr lang="es-ES" altLang="zh-CN" sz="1800" dirty="0"/>
              <a:t>No contributions during this Plenary cycle. Progressive increase of the percentage of completion in every meeting.</a:t>
            </a:r>
          </a:p>
          <a:p>
            <a:pPr lvl="1"/>
            <a:endParaRPr lang="es-ES" altLang="zh-CN" sz="1800" dirty="0"/>
          </a:p>
        </p:txBody>
      </p:sp>
    </p:spTree>
    <p:extLst>
      <p:ext uri="{BB962C8B-B14F-4D97-AF65-F5344CB8AC3E}">
        <p14:creationId xmlns:p14="http://schemas.microsoft.com/office/powerpoint/2010/main" val="1256952081"/>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a:t>Release 18 Status                              (2/10)</a:t>
            </a:r>
            <a:endParaRPr lang="es-ES" dirty="0"/>
          </a:p>
        </p:txBody>
      </p:sp>
      <p:sp>
        <p:nvSpPr>
          <p:cNvPr id="3" name="Content Placeholder 2">
            <a:extLst>
              <a:ext uri="{FF2B5EF4-FFF2-40B4-BE49-F238E27FC236}">
                <a16:creationId xmlns="" xmlns:a16="http://schemas.microsoft.com/office/drawing/2014/main" id="{0E155232-FDB5-4FCF-8D65-33C4D8EB6FAF}"/>
              </a:ext>
            </a:extLst>
          </p:cNvPr>
          <p:cNvSpPr>
            <a:spLocks noGrp="1"/>
          </p:cNvSpPr>
          <p:nvPr>
            <p:ph idx="1"/>
          </p:nvPr>
        </p:nvSpPr>
        <p:spPr>
          <a:xfrm>
            <a:off x="300370" y="1723071"/>
            <a:ext cx="11183176" cy="4539712"/>
          </a:xfrm>
        </p:spPr>
        <p:txBody>
          <a:bodyPr/>
          <a:lstStyle/>
          <a:p>
            <a:r>
              <a:rPr lang="en-US" altLang="zh-CN" sz="2000" dirty="0" err="1"/>
              <a:t>eNetAE</a:t>
            </a:r>
            <a:r>
              <a:rPr lang="es-ES" altLang="zh-CN" sz="2000" dirty="0"/>
              <a:t> [</a:t>
            </a:r>
            <a:r>
              <a:rPr lang="en-US" altLang="zh-CN" sz="2000" i="1" dirty="0"/>
              <a:t>Enhancement of Network Automation Enablers</a:t>
            </a:r>
            <a:r>
              <a:rPr lang="es-ES" altLang="zh-CN" sz="2000" dirty="0"/>
              <a:t>] </a:t>
            </a:r>
            <a:r>
              <a:rPr lang="es-ES" altLang="zh-CN" sz="2000" dirty="0">
                <a:solidFill>
                  <a:srgbClr val="2A6EA8"/>
                </a:solidFill>
              </a:rPr>
              <a:t>with 90% completion</a:t>
            </a:r>
            <a:endParaRPr lang="es-ES" altLang="zh-CN" sz="2000" dirty="0">
              <a:highlight>
                <a:srgbClr val="FFFF00"/>
              </a:highlight>
            </a:endParaRPr>
          </a:p>
          <a:p>
            <a:pPr lvl="1">
              <a:spcAft>
                <a:spcPts val="0"/>
              </a:spcAft>
              <a:tabLst>
                <a:tab pos="1980565" algn="l"/>
              </a:tabLst>
            </a:pPr>
            <a:r>
              <a:rPr lang="en-US" altLang="zh-CN" sz="1800" dirty="0"/>
              <a:t>Support of ordering criterion for UE communication, user data congestion, UE mobility etc.</a:t>
            </a:r>
          </a:p>
          <a:p>
            <a:pPr lvl="1">
              <a:spcAft>
                <a:spcPts val="0"/>
              </a:spcAft>
              <a:tabLst>
                <a:tab pos="1980565" algn="l"/>
              </a:tabLst>
            </a:pPr>
            <a:r>
              <a:rPr lang="en-US" altLang="zh-CN" sz="1800" dirty="0"/>
              <a:t>Update NRF procedure for NWDAF discovery supporting ML model provisioning</a:t>
            </a:r>
          </a:p>
          <a:p>
            <a:pPr lvl="1">
              <a:spcAft>
                <a:spcPts val="600"/>
              </a:spcAft>
              <a:tabLst>
                <a:tab pos="1980565" algn="l"/>
              </a:tabLst>
            </a:pPr>
            <a:r>
              <a:rPr lang="en-US" altLang="zh-CN" sz="1800" dirty="0"/>
              <a:t>Implementing immediate reports for DCCF subscriptions/ NWDAF Data Management subscriptions</a:t>
            </a:r>
            <a:endParaRPr lang="en-US" altLang="zh-CN" sz="1800" dirty="0">
              <a:solidFill>
                <a:prstClr val="black"/>
              </a:solidFill>
            </a:endParaRPr>
          </a:p>
          <a:p>
            <a:r>
              <a:rPr lang="en-US" altLang="zh-CN" sz="2000" dirty="0"/>
              <a:t>SEAL_Ph3 </a:t>
            </a:r>
            <a:r>
              <a:rPr lang="es-ES" altLang="zh-CN" sz="2000" dirty="0"/>
              <a:t>[</a:t>
            </a:r>
            <a:r>
              <a:rPr lang="en-US" altLang="zh-CN" sz="2000" i="1" dirty="0"/>
              <a:t>Service Enabler Architecture Layer for Vertical Phase 3</a:t>
            </a:r>
            <a:r>
              <a:rPr lang="es-ES" altLang="zh-CN" sz="2000" dirty="0"/>
              <a:t>]</a:t>
            </a:r>
            <a:r>
              <a:rPr lang="es-ES" altLang="zh-CN" sz="2000" dirty="0">
                <a:solidFill>
                  <a:srgbClr val="2A6EA8"/>
                </a:solidFill>
              </a:rPr>
              <a:t> with 45% completion</a:t>
            </a:r>
            <a:endParaRPr lang="es-ES" altLang="zh-CN" sz="2000" dirty="0"/>
          </a:p>
          <a:p>
            <a:pPr lvl="1"/>
            <a:r>
              <a:rPr lang="en-GB" altLang="zh-CN" sz="1800" dirty="0"/>
              <a:t>Start the definition of the </a:t>
            </a:r>
            <a:r>
              <a:rPr lang="en-GB" altLang="zh-CN" sz="1800" dirty="0" err="1"/>
              <a:t>SS_VALServiceAreaConfiguration</a:t>
            </a:r>
            <a:r>
              <a:rPr lang="en-GB" altLang="zh-CN" sz="1800" dirty="0"/>
              <a:t>, </a:t>
            </a:r>
            <a:r>
              <a:rPr lang="en-GB" altLang="zh-CN" sz="1800" dirty="0" err="1"/>
              <a:t>SS_IdmParameterProvisioning</a:t>
            </a:r>
            <a:r>
              <a:rPr lang="en-GB" altLang="zh-CN" sz="1800" dirty="0"/>
              <a:t> and </a:t>
            </a:r>
            <a:r>
              <a:rPr lang="en-US" altLang="zh-CN" sz="1800" dirty="0" err="1"/>
              <a:t>SS_VALServiceData</a:t>
            </a:r>
            <a:r>
              <a:rPr lang="en-US" altLang="zh-CN" sz="1800" dirty="0"/>
              <a:t> APIs</a:t>
            </a:r>
            <a:r>
              <a:rPr lang="en-GB" altLang="zh-CN" sz="1800" dirty="0"/>
              <a:t>.</a:t>
            </a:r>
          </a:p>
          <a:p>
            <a:pPr lvl="1">
              <a:spcAft>
                <a:spcPts val="600"/>
              </a:spcAft>
            </a:pPr>
            <a:r>
              <a:rPr lang="en-GB" altLang="zh-CN" sz="1800" dirty="0"/>
              <a:t>Start the definition of MBS resources management related new service operations in the </a:t>
            </a:r>
            <a:r>
              <a:rPr lang="en-GB" altLang="zh-CN" sz="1800" dirty="0" err="1"/>
              <a:t>SS_NetworkResourceAdaptation</a:t>
            </a:r>
            <a:r>
              <a:rPr lang="en-GB" altLang="zh-CN" sz="1800" dirty="0"/>
              <a:t> API.</a:t>
            </a:r>
            <a:endParaRPr lang="en-US" altLang="zh-CN" sz="1800" dirty="0"/>
          </a:p>
          <a:p>
            <a:r>
              <a:rPr lang="en-US" altLang="zh-CN" sz="2000" dirty="0"/>
              <a:t>eNPN_Ph2</a:t>
            </a:r>
            <a:r>
              <a:rPr lang="es-ES" altLang="zh-CN" sz="2000" dirty="0"/>
              <a:t> [</a:t>
            </a:r>
            <a:r>
              <a:rPr lang="en-US" altLang="zh-CN" sz="2000" i="1" dirty="0"/>
              <a:t>CT aspects of Enhanced support of Non-Public Networks Phase 2</a:t>
            </a:r>
            <a:r>
              <a:rPr lang="es-ES" altLang="zh-CN" sz="2000" dirty="0"/>
              <a:t>] </a:t>
            </a:r>
            <a:r>
              <a:rPr lang="es-ES" altLang="zh-CN" sz="2000" dirty="0">
                <a:solidFill>
                  <a:srgbClr val="2A6EA8"/>
                </a:solidFill>
              </a:rPr>
              <a:t>with 60% completion</a:t>
            </a:r>
            <a:endParaRPr lang="es-ES" altLang="zh-CN" sz="2000" dirty="0">
              <a:highlight>
                <a:srgbClr val="FFFF00"/>
              </a:highlight>
            </a:endParaRPr>
          </a:p>
          <a:p>
            <a:pPr lvl="1">
              <a:spcAft>
                <a:spcPts val="600"/>
              </a:spcAft>
            </a:pPr>
            <a:r>
              <a:rPr lang="es-ES" altLang="zh-CN" sz="1800" dirty="0"/>
              <a:t>Work focused on </a:t>
            </a:r>
            <a:r>
              <a:rPr lang="en-US" altLang="zh-CN" sz="1800" dirty="0"/>
              <a:t>Non-3GPP access for SNPN scenarios</a:t>
            </a:r>
          </a:p>
          <a:p>
            <a:r>
              <a:rPr lang="en-US" altLang="zh-CN" sz="2000" dirty="0"/>
              <a:t>TRS_URLLC </a:t>
            </a:r>
            <a:r>
              <a:rPr lang="es-ES" altLang="zh-CN" sz="2000" dirty="0"/>
              <a:t>[</a:t>
            </a:r>
            <a:r>
              <a:rPr lang="en-US" altLang="zh-CN" sz="2000" i="1" dirty="0"/>
              <a:t>Timing Resiliency and URLLC enhancements</a:t>
            </a:r>
            <a:r>
              <a:rPr lang="es-ES" altLang="zh-CN" sz="2000" dirty="0"/>
              <a:t>] </a:t>
            </a:r>
            <a:r>
              <a:rPr lang="es-ES" altLang="zh-CN" sz="2000" dirty="0">
                <a:solidFill>
                  <a:srgbClr val="2A6EA8"/>
                </a:solidFill>
              </a:rPr>
              <a:t>with 75% completion</a:t>
            </a:r>
            <a:endParaRPr lang="es-ES" altLang="zh-CN" sz="2000" dirty="0">
              <a:highlight>
                <a:srgbClr val="FFFF00"/>
              </a:highlight>
            </a:endParaRPr>
          </a:p>
          <a:p>
            <a:pPr lvl="1"/>
            <a:r>
              <a:rPr lang="en-US" altLang="zh-CN" sz="1800" dirty="0"/>
              <a:t>Support for network timing synchronization status and reporting</a:t>
            </a:r>
            <a:endParaRPr lang="en-GB" altLang="zh-CN" sz="1800" dirty="0"/>
          </a:p>
          <a:p>
            <a:pPr lvl="1"/>
            <a:r>
              <a:rPr lang="en-GB" altLang="zh-CN" sz="1800" dirty="0"/>
              <a:t>Completion of BAT window and capability for BAT adaptation and</a:t>
            </a:r>
            <a:r>
              <a:rPr lang="zh-CN" altLang="en-US" sz="1800" dirty="0"/>
              <a:t> </a:t>
            </a:r>
            <a:r>
              <a:rPr lang="en-GB" altLang="zh-CN" sz="1800" dirty="0"/>
              <a:t>periodicity range</a:t>
            </a:r>
          </a:p>
          <a:p>
            <a:pPr marL="457200" lvl="1" indent="0">
              <a:buNone/>
            </a:pPr>
            <a:endParaRPr lang="en-US" altLang="zh-CN" sz="1800" dirty="0">
              <a:solidFill>
                <a:prstClr val="black"/>
              </a:solidFill>
            </a:endParaRPr>
          </a:p>
          <a:p>
            <a:pPr marL="457200" lvl="1" indent="0">
              <a:buNone/>
            </a:pPr>
            <a:endParaRPr lang="en-US" altLang="zh-CN" sz="1800" dirty="0"/>
          </a:p>
        </p:txBody>
      </p:sp>
    </p:spTree>
    <p:extLst>
      <p:ext uri="{BB962C8B-B14F-4D97-AF65-F5344CB8AC3E}">
        <p14:creationId xmlns:p14="http://schemas.microsoft.com/office/powerpoint/2010/main" val="755437836"/>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a:t>Release 18 Status                              (3/10)</a:t>
            </a:r>
            <a:endParaRPr lang="es-ES" dirty="0"/>
          </a:p>
        </p:txBody>
      </p:sp>
      <p:sp>
        <p:nvSpPr>
          <p:cNvPr id="3" name="Content Placeholder 2">
            <a:extLst>
              <a:ext uri="{FF2B5EF4-FFF2-40B4-BE49-F238E27FC236}">
                <a16:creationId xmlns="" xmlns:a16="http://schemas.microsoft.com/office/drawing/2014/main" id="{0E155232-FDB5-4FCF-8D65-33C4D8EB6FAF}"/>
              </a:ext>
            </a:extLst>
          </p:cNvPr>
          <p:cNvSpPr>
            <a:spLocks noGrp="1"/>
          </p:cNvSpPr>
          <p:nvPr>
            <p:ph idx="1"/>
          </p:nvPr>
        </p:nvSpPr>
        <p:spPr>
          <a:xfrm>
            <a:off x="300370" y="1747784"/>
            <a:ext cx="11183176" cy="4539712"/>
          </a:xfrm>
        </p:spPr>
        <p:txBody>
          <a:bodyPr/>
          <a:lstStyle/>
          <a:p>
            <a:r>
              <a:rPr lang="en-US" altLang="zh-CN" sz="2000" dirty="0" err="1"/>
              <a:t>DetNet</a:t>
            </a:r>
            <a:r>
              <a:rPr lang="es-ES" altLang="zh-CN" sz="2000" dirty="0"/>
              <a:t> [</a:t>
            </a:r>
            <a:r>
              <a:rPr lang="en-US" altLang="zh-CN" sz="2000" i="1" dirty="0"/>
              <a:t>Extensions to the TSC Framework to support </a:t>
            </a:r>
            <a:r>
              <a:rPr lang="en-US" altLang="zh-CN" sz="2000" i="1" dirty="0" err="1"/>
              <a:t>DetNet</a:t>
            </a:r>
            <a:r>
              <a:rPr lang="es-ES" altLang="zh-CN" sz="2000" dirty="0"/>
              <a:t>] </a:t>
            </a:r>
            <a:r>
              <a:rPr lang="es-ES" altLang="zh-CN" sz="2000" dirty="0">
                <a:solidFill>
                  <a:srgbClr val="2A6EA8"/>
                </a:solidFill>
              </a:rPr>
              <a:t>with 80% completion</a:t>
            </a:r>
            <a:endParaRPr lang="es-ES" altLang="zh-CN" sz="2000" dirty="0">
              <a:highlight>
                <a:srgbClr val="FFFF00"/>
              </a:highlight>
            </a:endParaRPr>
          </a:p>
          <a:p>
            <a:pPr lvl="1">
              <a:spcAft>
                <a:spcPts val="600"/>
              </a:spcAft>
              <a:tabLst>
                <a:tab pos="1980565" algn="l"/>
              </a:tabLst>
            </a:pPr>
            <a:r>
              <a:rPr lang="en-US" altLang="zh-CN" sz="1800" dirty="0"/>
              <a:t>Support of 3GPP extensions for </a:t>
            </a:r>
            <a:r>
              <a:rPr lang="en-US" altLang="zh-CN" sz="1800" dirty="0" err="1"/>
              <a:t>DetNet</a:t>
            </a:r>
            <a:endParaRPr lang="en-GB" altLang="zh-CN" sz="1800" dirty="0">
              <a:solidFill>
                <a:prstClr val="black"/>
              </a:solidFill>
            </a:endParaRPr>
          </a:p>
          <a:p>
            <a:r>
              <a:rPr lang="en-US" altLang="zh-CN" sz="2000" dirty="0"/>
              <a:t>5GSATB </a:t>
            </a:r>
            <a:r>
              <a:rPr lang="es-ES" altLang="zh-CN" sz="2000" dirty="0"/>
              <a:t>[</a:t>
            </a:r>
            <a:r>
              <a:rPr lang="en-US" altLang="zh-CN" sz="2000" i="1" dirty="0"/>
              <a:t>CT aspects of 5G System with Satellite Backhaul</a:t>
            </a:r>
            <a:r>
              <a:rPr lang="es-ES" altLang="zh-CN" sz="2000" dirty="0"/>
              <a:t>]</a:t>
            </a:r>
            <a:r>
              <a:rPr lang="es-ES" altLang="zh-CN" sz="2000" dirty="0">
                <a:solidFill>
                  <a:srgbClr val="2A6EA8"/>
                </a:solidFill>
              </a:rPr>
              <a:t> with 60% completion</a:t>
            </a:r>
            <a:endParaRPr lang="es-ES" altLang="zh-CN" sz="2000" dirty="0"/>
          </a:p>
          <a:p>
            <a:pPr lvl="1"/>
            <a:r>
              <a:rPr lang="en-US" altLang="zh-CN" sz="1800" dirty="0"/>
              <a:t>Support of SMF event exposure related to dynamic satellite backhaul</a:t>
            </a:r>
          </a:p>
          <a:p>
            <a:pPr lvl="1">
              <a:spcAft>
                <a:spcPts val="600"/>
              </a:spcAft>
            </a:pPr>
            <a:r>
              <a:rPr lang="en-US" altLang="zh-CN" sz="1800" dirty="0"/>
              <a:t>A LS is sent to stage 2 for further clarification about whether and how the PCF determines to request packet delay reports for dynamic satellite backhaul</a:t>
            </a:r>
            <a:endParaRPr lang="en-GB" altLang="zh-CN" sz="1800" dirty="0"/>
          </a:p>
          <a:p>
            <a:r>
              <a:rPr lang="en-US" altLang="zh-CN" sz="2000" dirty="0"/>
              <a:t>SFC </a:t>
            </a:r>
            <a:r>
              <a:rPr lang="es-ES" altLang="zh-CN" sz="2000" dirty="0"/>
              <a:t>[</a:t>
            </a:r>
            <a:r>
              <a:rPr lang="en-US" altLang="zh-CN" sz="2000" i="1" dirty="0"/>
              <a:t>CT aspects of 5G System Enabler for Service Function Chaining</a:t>
            </a:r>
            <a:r>
              <a:rPr lang="es-ES" altLang="zh-CN" sz="2000" dirty="0"/>
              <a:t>] </a:t>
            </a:r>
            <a:r>
              <a:rPr lang="es-ES" altLang="zh-CN" sz="2000" dirty="0">
                <a:solidFill>
                  <a:srgbClr val="2A6EA8"/>
                </a:solidFill>
              </a:rPr>
              <a:t>with 90% completion</a:t>
            </a:r>
            <a:endParaRPr lang="es-ES" altLang="zh-CN" sz="2000" dirty="0">
              <a:highlight>
                <a:srgbClr val="FFFF00"/>
              </a:highlight>
            </a:endParaRPr>
          </a:p>
          <a:p>
            <a:pPr lvl="1">
              <a:spcAft>
                <a:spcPts val="600"/>
              </a:spcAft>
            </a:pPr>
            <a:r>
              <a:rPr lang="en-US" altLang="zh-CN" sz="1800" dirty="0"/>
              <a:t>Correction to AF influence on Service Function Chaining</a:t>
            </a:r>
          </a:p>
          <a:p>
            <a:r>
              <a:rPr lang="en-US" altLang="zh-CN" sz="2000" dirty="0" err="1"/>
              <a:t>eUEPO</a:t>
            </a:r>
            <a:r>
              <a:rPr lang="en-US" altLang="zh-CN" sz="2000" dirty="0"/>
              <a:t> </a:t>
            </a:r>
            <a:r>
              <a:rPr lang="es-ES" altLang="zh-CN" sz="2000" dirty="0"/>
              <a:t>[</a:t>
            </a:r>
            <a:r>
              <a:rPr lang="en-US" altLang="zh-CN" sz="2000" i="1" dirty="0"/>
              <a:t>CT aspects of enhancement of 5G UE Policy</a:t>
            </a:r>
            <a:r>
              <a:rPr lang="es-ES" altLang="zh-CN" sz="2000" dirty="0"/>
              <a:t>] </a:t>
            </a:r>
            <a:r>
              <a:rPr lang="es-ES" altLang="zh-CN" sz="2000" dirty="0">
                <a:solidFill>
                  <a:srgbClr val="2A6EA8"/>
                </a:solidFill>
              </a:rPr>
              <a:t>with 40% completion</a:t>
            </a:r>
            <a:endParaRPr lang="es-ES" altLang="zh-CN" sz="2000" dirty="0">
              <a:highlight>
                <a:srgbClr val="FFFF00"/>
              </a:highlight>
            </a:endParaRPr>
          </a:p>
          <a:p>
            <a:pPr lvl="1"/>
            <a:r>
              <a:rPr lang="en-US" altLang="zh-CN" sz="1800" dirty="0"/>
              <a:t>Description of URSP provisioning procedures in EPS.</a:t>
            </a:r>
          </a:p>
          <a:p>
            <a:pPr lvl="1"/>
            <a:r>
              <a:rPr lang="en-US" altLang="zh-CN" sz="1800" dirty="0"/>
              <a:t>NWDAF support the PDU Session traffic analytics.</a:t>
            </a:r>
          </a:p>
          <a:p>
            <a:pPr lvl="1"/>
            <a:r>
              <a:rPr lang="en-US" altLang="zh-CN" sz="1800" dirty="0"/>
              <a:t>Support for URSP awareness</a:t>
            </a:r>
          </a:p>
          <a:p>
            <a:pPr lvl="1"/>
            <a:endParaRPr lang="en-US" altLang="zh-CN" sz="1800" dirty="0"/>
          </a:p>
          <a:p>
            <a:pPr lvl="1"/>
            <a:endParaRPr lang="en-US" altLang="zh-CN" sz="1800" dirty="0">
              <a:solidFill>
                <a:prstClr val="black"/>
              </a:solidFill>
            </a:endParaRPr>
          </a:p>
          <a:p>
            <a:pPr marL="457200" lvl="1" indent="0">
              <a:buNone/>
            </a:pPr>
            <a:endParaRPr lang="en-US" altLang="zh-CN" sz="1800" dirty="0"/>
          </a:p>
        </p:txBody>
      </p:sp>
    </p:spTree>
    <p:extLst>
      <p:ext uri="{BB962C8B-B14F-4D97-AF65-F5344CB8AC3E}">
        <p14:creationId xmlns:p14="http://schemas.microsoft.com/office/powerpoint/2010/main" val="1837916172"/>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a:t>Release 18 Status                              (4/10)</a:t>
            </a:r>
            <a:endParaRPr lang="es-ES" dirty="0"/>
          </a:p>
        </p:txBody>
      </p:sp>
      <p:sp>
        <p:nvSpPr>
          <p:cNvPr id="3" name="Content Placeholder 2">
            <a:extLst>
              <a:ext uri="{FF2B5EF4-FFF2-40B4-BE49-F238E27FC236}">
                <a16:creationId xmlns="" xmlns:a16="http://schemas.microsoft.com/office/drawing/2014/main" id="{0E155232-FDB5-4FCF-8D65-33C4D8EB6FAF}"/>
              </a:ext>
            </a:extLst>
          </p:cNvPr>
          <p:cNvSpPr>
            <a:spLocks noGrp="1"/>
          </p:cNvSpPr>
          <p:nvPr>
            <p:ph idx="1"/>
          </p:nvPr>
        </p:nvSpPr>
        <p:spPr>
          <a:xfrm>
            <a:off x="300370" y="1788974"/>
            <a:ext cx="11183176" cy="4539712"/>
          </a:xfrm>
        </p:spPr>
        <p:txBody>
          <a:bodyPr/>
          <a:lstStyle/>
          <a:p>
            <a:r>
              <a:rPr lang="en-US" altLang="zh-CN" sz="2000" dirty="0"/>
              <a:t>EDGEAPP_Ph2 </a:t>
            </a:r>
            <a:r>
              <a:rPr lang="es-ES" altLang="zh-CN" sz="2000" dirty="0"/>
              <a:t>[</a:t>
            </a:r>
            <a:r>
              <a:rPr lang="en-US" altLang="zh-CN" sz="2000" i="1" dirty="0"/>
              <a:t>CT aspects for Enabling Edge Applications Phase 2</a:t>
            </a:r>
            <a:r>
              <a:rPr lang="es-ES" altLang="zh-CN" sz="2000" dirty="0"/>
              <a:t>] </a:t>
            </a:r>
            <a:r>
              <a:rPr lang="es-ES" altLang="zh-CN" sz="2000" dirty="0">
                <a:solidFill>
                  <a:srgbClr val="2A6EA8"/>
                </a:solidFill>
              </a:rPr>
              <a:t>with 40% completion</a:t>
            </a:r>
            <a:endParaRPr lang="es-ES" altLang="zh-CN" sz="2000" dirty="0">
              <a:highlight>
                <a:srgbClr val="FFFF00"/>
              </a:highlight>
            </a:endParaRPr>
          </a:p>
          <a:p>
            <a:pPr lvl="1"/>
            <a:r>
              <a:rPr lang="en-US" altLang="zh-CN" sz="1800" dirty="0"/>
              <a:t>Start the definition of the new </a:t>
            </a:r>
            <a:r>
              <a:rPr lang="en-US" altLang="zh-CN" sz="1800" dirty="0" err="1"/>
              <a:t>Eees_ACRParameterInformation</a:t>
            </a:r>
            <a:r>
              <a:rPr lang="en-US" altLang="zh-CN" sz="1800" dirty="0"/>
              <a:t> API.</a:t>
            </a:r>
          </a:p>
          <a:p>
            <a:pPr lvl="1"/>
            <a:r>
              <a:rPr lang="en-US" altLang="zh-CN" sz="1800" dirty="0"/>
              <a:t>Support various new small functionalities, e.g. EAS bundle information, UE mobility requirements, the general context holding time duration, instantiable EAS information, ACR scenario re-selection after successful ACR</a:t>
            </a:r>
            <a:r>
              <a:rPr lang="fr-FR" altLang="zh-CN" sz="1800" dirty="0"/>
              <a:t>, etc.</a:t>
            </a:r>
          </a:p>
          <a:p>
            <a:pPr lvl="1">
              <a:spcAft>
                <a:spcPts val="600"/>
              </a:spcAft>
            </a:pPr>
            <a:r>
              <a:rPr lang="en-US" altLang="zh-CN" sz="1800" dirty="0"/>
              <a:t>Start the definition of the support for the new EDGE-10 interface.</a:t>
            </a:r>
            <a:endParaRPr lang="en-GB" altLang="zh-CN" sz="1800" dirty="0"/>
          </a:p>
          <a:p>
            <a:r>
              <a:rPr lang="en-US" altLang="zh-CN" sz="2000" dirty="0"/>
              <a:t>SMPC18</a:t>
            </a:r>
            <a:r>
              <a:rPr lang="es-ES" altLang="zh-CN" sz="2000" dirty="0"/>
              <a:t> [</a:t>
            </a:r>
            <a:r>
              <a:rPr lang="en-US" altLang="zh-CN" sz="2000" i="1" dirty="0"/>
              <a:t>Rel-18 enhancements of session management policy control </a:t>
            </a:r>
            <a:r>
              <a:rPr lang="es-ES" altLang="zh-CN" sz="2000" dirty="0"/>
              <a:t>] </a:t>
            </a:r>
            <a:r>
              <a:rPr lang="es-ES" altLang="zh-CN" sz="2000" dirty="0">
                <a:solidFill>
                  <a:srgbClr val="2A6EA8"/>
                </a:solidFill>
              </a:rPr>
              <a:t>with 60% completion</a:t>
            </a:r>
            <a:endParaRPr lang="es-ES" altLang="zh-CN" sz="2000" dirty="0">
              <a:highlight>
                <a:srgbClr val="FFFF00"/>
              </a:highlight>
            </a:endParaRPr>
          </a:p>
          <a:p>
            <a:pPr lvl="1">
              <a:spcAft>
                <a:spcPts val="0"/>
              </a:spcAft>
              <a:tabLst>
                <a:tab pos="1980565" algn="l"/>
              </a:tabLst>
            </a:pPr>
            <a:r>
              <a:rPr lang="en-GB" altLang="zh-CN" sz="1800" dirty="0"/>
              <a:t>Handling of RAN/NAS release cause values</a:t>
            </a:r>
          </a:p>
          <a:p>
            <a:pPr lvl="1">
              <a:spcAft>
                <a:spcPts val="600"/>
              </a:spcAft>
              <a:tabLst>
                <a:tab pos="1980565" algn="l"/>
              </a:tabLst>
            </a:pPr>
            <a:r>
              <a:rPr lang="en-US" altLang="zh-CN" sz="1800" dirty="0"/>
              <a:t>Support of provision of the caller and </a:t>
            </a:r>
            <a:r>
              <a:rPr lang="en-US" altLang="zh-CN" sz="1800" dirty="0" err="1"/>
              <a:t>callee</a:t>
            </a:r>
            <a:r>
              <a:rPr lang="en-US" altLang="zh-CN" sz="1800" dirty="0"/>
              <a:t> information in volume based charging for IMS</a:t>
            </a:r>
          </a:p>
          <a:p>
            <a:r>
              <a:rPr lang="en-US" altLang="zh-CN" sz="2000" dirty="0"/>
              <a:t>TEI18_ADEE </a:t>
            </a:r>
            <a:r>
              <a:rPr lang="es-ES" altLang="zh-CN" sz="2000" dirty="0"/>
              <a:t>[</a:t>
            </a:r>
            <a:r>
              <a:rPr lang="en-US" altLang="zh-CN" sz="2000" i="1" dirty="0"/>
              <a:t>TEI18 on Enhancement of Application Detection Event Exposure</a:t>
            </a:r>
            <a:r>
              <a:rPr lang="es-ES" altLang="zh-CN" sz="2000" dirty="0"/>
              <a:t>]</a:t>
            </a:r>
            <a:r>
              <a:rPr lang="es-ES" altLang="zh-CN" sz="2000" dirty="0">
                <a:solidFill>
                  <a:srgbClr val="2A6EA8"/>
                </a:solidFill>
              </a:rPr>
              <a:t> with 100% completion</a:t>
            </a:r>
            <a:endParaRPr lang="es-ES" altLang="zh-CN" sz="2000" dirty="0"/>
          </a:p>
          <a:p>
            <a:pPr lvl="1">
              <a:spcAft>
                <a:spcPts val="600"/>
              </a:spcAft>
            </a:pPr>
            <a:r>
              <a:rPr lang="en-US" altLang="zh-CN" sz="1800" dirty="0"/>
              <a:t>Support of application detection event exposure</a:t>
            </a:r>
          </a:p>
          <a:p>
            <a:r>
              <a:rPr lang="en-US" altLang="zh-CN" sz="2000" dirty="0"/>
              <a:t>5WWC_Ph2</a:t>
            </a:r>
            <a:r>
              <a:rPr lang="es-ES" altLang="zh-CN" sz="2000" dirty="0"/>
              <a:t> [</a:t>
            </a:r>
            <a:r>
              <a:rPr lang="en-US" altLang="zh-CN" sz="2000" i="1" dirty="0"/>
              <a:t>Support for 5WWC Phase 2</a:t>
            </a:r>
            <a:r>
              <a:rPr lang="es-ES" altLang="zh-CN" sz="2000" dirty="0"/>
              <a:t>] </a:t>
            </a:r>
            <a:r>
              <a:rPr lang="es-ES" altLang="zh-CN" sz="2000" dirty="0">
                <a:solidFill>
                  <a:srgbClr val="2A6EA8"/>
                </a:solidFill>
              </a:rPr>
              <a:t>with 40% completion</a:t>
            </a:r>
            <a:endParaRPr lang="es-ES" altLang="zh-CN" sz="2000" dirty="0">
              <a:highlight>
                <a:srgbClr val="FFFF00"/>
              </a:highlight>
            </a:endParaRPr>
          </a:p>
          <a:p>
            <a:pPr lvl="1"/>
            <a:r>
              <a:rPr lang="en-US" altLang="zh-CN" sz="1800" dirty="0"/>
              <a:t>Definition of a new policy control request trigger which is used to indicate non-3GPP node reselection.</a:t>
            </a:r>
          </a:p>
          <a:p>
            <a:pPr lvl="1"/>
            <a:endParaRPr lang="en-US" altLang="zh-CN" sz="1800" dirty="0"/>
          </a:p>
          <a:p>
            <a:pPr lvl="1"/>
            <a:endParaRPr lang="en-US" altLang="zh-CN" sz="1800" dirty="0"/>
          </a:p>
          <a:p>
            <a:pPr marL="457200" lvl="1" indent="0">
              <a:buNone/>
            </a:pPr>
            <a:endParaRPr lang="en-US" altLang="zh-CN" sz="1800" dirty="0"/>
          </a:p>
        </p:txBody>
      </p:sp>
    </p:spTree>
    <p:extLst>
      <p:ext uri="{BB962C8B-B14F-4D97-AF65-F5344CB8AC3E}">
        <p14:creationId xmlns:p14="http://schemas.microsoft.com/office/powerpoint/2010/main" val="1913894131"/>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a:t>Release 18 Status                              (5/10)</a:t>
            </a:r>
            <a:endParaRPr lang="es-ES" dirty="0"/>
          </a:p>
        </p:txBody>
      </p:sp>
      <p:sp>
        <p:nvSpPr>
          <p:cNvPr id="3" name="Content Placeholder 2">
            <a:extLst>
              <a:ext uri="{FF2B5EF4-FFF2-40B4-BE49-F238E27FC236}">
                <a16:creationId xmlns="" xmlns:a16="http://schemas.microsoft.com/office/drawing/2014/main" id="{0E155232-FDB5-4FCF-8D65-33C4D8EB6FAF}"/>
              </a:ext>
            </a:extLst>
          </p:cNvPr>
          <p:cNvSpPr>
            <a:spLocks noGrp="1"/>
          </p:cNvSpPr>
          <p:nvPr>
            <p:ph idx="1"/>
          </p:nvPr>
        </p:nvSpPr>
        <p:spPr>
          <a:xfrm>
            <a:off x="246582" y="1854877"/>
            <a:ext cx="11183176" cy="4539712"/>
          </a:xfrm>
        </p:spPr>
        <p:txBody>
          <a:bodyPr/>
          <a:lstStyle/>
          <a:p>
            <a:r>
              <a:rPr lang="en-US" altLang="zh-CN" sz="2000" dirty="0"/>
              <a:t>SEALDD </a:t>
            </a:r>
            <a:r>
              <a:rPr lang="es-ES" altLang="zh-CN" sz="2000" dirty="0"/>
              <a:t>[</a:t>
            </a:r>
            <a:r>
              <a:rPr lang="en-US" altLang="zh-CN" sz="2000" i="1" dirty="0"/>
              <a:t>CT aspects of SEAL data delivery enabler for vertical applications</a:t>
            </a:r>
            <a:r>
              <a:rPr lang="es-ES" altLang="zh-CN" sz="2000" dirty="0"/>
              <a:t>] </a:t>
            </a:r>
            <a:r>
              <a:rPr lang="es-ES" altLang="zh-CN" sz="2000" dirty="0">
                <a:solidFill>
                  <a:srgbClr val="2A6EA8"/>
                </a:solidFill>
              </a:rPr>
              <a:t>with 25% completion</a:t>
            </a:r>
            <a:endParaRPr lang="es-ES" altLang="zh-CN" sz="2000" dirty="0">
              <a:highlight>
                <a:srgbClr val="FFFF00"/>
              </a:highlight>
            </a:endParaRPr>
          </a:p>
          <a:p>
            <a:pPr lvl="1">
              <a:spcAft>
                <a:spcPts val="600"/>
              </a:spcAft>
            </a:pPr>
            <a:r>
              <a:rPr lang="fr-FR" altLang="zh-CN" sz="1800" dirty="0"/>
              <a:t>Agreement of the TS skeleton of the new SEALDD Server Services </a:t>
            </a:r>
            <a:r>
              <a:rPr lang="fr-FR" altLang="zh-CN" sz="1800" dirty="0" err="1"/>
              <a:t>technical</a:t>
            </a:r>
            <a:r>
              <a:rPr lang="fr-FR" altLang="zh-CN" sz="1800" dirty="0"/>
              <a:t> </a:t>
            </a:r>
            <a:r>
              <a:rPr lang="fr-FR" altLang="zh-CN" sz="1800" dirty="0" err="1"/>
              <a:t>specification</a:t>
            </a:r>
            <a:r>
              <a:rPr lang="fr-FR" altLang="zh-CN" sz="1800" dirty="0"/>
              <a:t>.</a:t>
            </a:r>
          </a:p>
          <a:p>
            <a:pPr lvl="1">
              <a:spcAft>
                <a:spcPts val="600"/>
              </a:spcAft>
            </a:pPr>
            <a:r>
              <a:rPr lang="en-US" altLang="zh-CN" sz="1800" dirty="0"/>
              <a:t>Support </a:t>
            </a:r>
            <a:r>
              <a:rPr lang="fr-FR" altLang="zh-CN" sz="1800" dirty="0"/>
              <a:t>the provisioning of the support of </a:t>
            </a:r>
            <a:r>
              <a:rPr lang="en-US" altLang="zh-CN" sz="1800" dirty="0"/>
              <a:t>seamless service continuity for transport layer </a:t>
            </a:r>
            <a:r>
              <a:rPr lang="fr-FR" altLang="zh-CN" sz="1800" dirty="0"/>
              <a:t>within the EAS profile.</a:t>
            </a:r>
          </a:p>
          <a:p>
            <a:pPr lvl="1">
              <a:spcAft>
                <a:spcPts val="600"/>
              </a:spcAft>
            </a:pPr>
            <a:r>
              <a:rPr lang="fr-FR" altLang="zh-CN" sz="1800" dirty="0"/>
              <a:t>Start the </a:t>
            </a:r>
            <a:r>
              <a:rPr lang="fr-FR" altLang="zh-CN" sz="1800" dirty="0" err="1"/>
              <a:t>definition</a:t>
            </a:r>
            <a:r>
              <a:rPr lang="fr-FR" altLang="zh-CN" sz="1800" dirty="0"/>
              <a:t> of the </a:t>
            </a:r>
            <a:r>
              <a:rPr lang="fr-FR" altLang="zh-CN" sz="1800" dirty="0" err="1"/>
              <a:t>Sdd_DDContext</a:t>
            </a:r>
            <a:r>
              <a:rPr lang="fr-FR" altLang="zh-CN" sz="1800" dirty="0"/>
              <a:t> and </a:t>
            </a:r>
            <a:r>
              <a:rPr lang="fr-FR" altLang="zh-CN" sz="1800" dirty="0" err="1"/>
              <a:t>SDD_TransmissionQualityMeasurement</a:t>
            </a:r>
            <a:r>
              <a:rPr lang="fr-FR" altLang="zh-CN" sz="1800" dirty="0"/>
              <a:t> APIs.</a:t>
            </a:r>
            <a:endParaRPr lang="en-GB" altLang="zh-CN" sz="1800" dirty="0"/>
          </a:p>
          <a:p>
            <a:r>
              <a:rPr lang="en-US" altLang="zh-CN" sz="2000" dirty="0"/>
              <a:t>UASAPP_Ph2 </a:t>
            </a:r>
            <a:r>
              <a:rPr lang="es-ES" altLang="zh-CN" sz="2000" dirty="0"/>
              <a:t>[</a:t>
            </a:r>
            <a:r>
              <a:rPr lang="en-US" altLang="zh-CN" sz="2000" i="1" dirty="0"/>
              <a:t>CT Aspects of Application Layer Support for </a:t>
            </a:r>
            <a:r>
              <a:rPr lang="en-US" altLang="zh-CN" sz="2000" i="1" dirty="0" err="1"/>
              <a:t>Uncrewed</a:t>
            </a:r>
            <a:r>
              <a:rPr lang="en-US" altLang="zh-CN" sz="2000" i="1" dirty="0"/>
              <a:t> Aerial Systems (UAS), Phase 2</a:t>
            </a:r>
            <a:r>
              <a:rPr lang="es-ES" altLang="zh-CN" sz="2000" dirty="0"/>
              <a:t>] </a:t>
            </a:r>
            <a:r>
              <a:rPr lang="es-ES" altLang="zh-CN" sz="2000" dirty="0">
                <a:solidFill>
                  <a:srgbClr val="2A6EA8"/>
                </a:solidFill>
              </a:rPr>
              <a:t>with 40% completion</a:t>
            </a:r>
            <a:endParaRPr lang="es-ES" altLang="zh-CN" sz="2000" dirty="0">
              <a:highlight>
                <a:srgbClr val="FFFF00"/>
              </a:highlight>
            </a:endParaRPr>
          </a:p>
          <a:p>
            <a:pPr lvl="1"/>
            <a:r>
              <a:rPr lang="en-US" altLang="zh-CN" sz="1800" dirty="0"/>
              <a:t>Start the definition of the new </a:t>
            </a:r>
            <a:r>
              <a:rPr lang="en-GB" altLang="zh-CN" sz="1800" dirty="0" err="1"/>
              <a:t>UAE_ChangeUSSManagement</a:t>
            </a:r>
            <a:r>
              <a:rPr lang="en-GB" altLang="zh-CN" sz="1800" dirty="0"/>
              <a:t> and </a:t>
            </a:r>
            <a:r>
              <a:rPr lang="en-US" altLang="zh-CN" sz="1800" dirty="0" err="1"/>
              <a:t>UAE_DAASupport</a:t>
            </a:r>
            <a:r>
              <a:rPr lang="en-US" altLang="zh-CN" sz="1800" dirty="0"/>
              <a:t> </a:t>
            </a:r>
            <a:r>
              <a:rPr lang="en-GB" altLang="zh-CN" sz="1800" dirty="0"/>
              <a:t>APIs exposed by the UAE Server.</a:t>
            </a:r>
          </a:p>
          <a:p>
            <a:r>
              <a:rPr lang="en-US" altLang="zh-CN" sz="2000" dirty="0"/>
              <a:t>5G_ProSe_Ph2 </a:t>
            </a:r>
            <a:r>
              <a:rPr lang="es-ES" altLang="zh-CN" sz="2000" dirty="0"/>
              <a:t>[</a:t>
            </a:r>
            <a:r>
              <a:rPr lang="en-US" altLang="zh-CN" sz="2000" i="1" dirty="0"/>
              <a:t>CT aspects of proximity based services in 5GS Phase 2</a:t>
            </a:r>
            <a:r>
              <a:rPr lang="es-ES" altLang="zh-CN" sz="2000" dirty="0"/>
              <a:t>] </a:t>
            </a:r>
            <a:r>
              <a:rPr lang="es-ES" altLang="zh-CN" sz="2000" dirty="0">
                <a:solidFill>
                  <a:srgbClr val="2A6EA8"/>
                </a:solidFill>
              </a:rPr>
              <a:t>with 20% completion</a:t>
            </a:r>
            <a:endParaRPr lang="es-ES" altLang="zh-CN" sz="2000" dirty="0">
              <a:highlight>
                <a:srgbClr val="FFFF00"/>
              </a:highlight>
            </a:endParaRPr>
          </a:p>
          <a:p>
            <a:pPr lvl="1">
              <a:spcAft>
                <a:spcPts val="600"/>
              </a:spcAft>
            </a:pPr>
            <a:r>
              <a:rPr lang="en-US" altLang="zh-CN" sz="1800" dirty="0"/>
              <a:t>Support of UE capability / UE policy and </a:t>
            </a:r>
            <a:r>
              <a:rPr lang="en-GB" altLang="zh-CN" sz="1800" dirty="0"/>
              <a:t>Service parameter provisioning</a:t>
            </a:r>
            <a:r>
              <a:rPr lang="en-US" altLang="zh-CN" sz="1800" dirty="0"/>
              <a:t> for 5G </a:t>
            </a:r>
            <a:r>
              <a:rPr lang="en-US" altLang="zh-CN" sz="1800" dirty="0" err="1"/>
              <a:t>ProSe</a:t>
            </a:r>
            <a:r>
              <a:rPr lang="en-US" altLang="zh-CN" sz="1800" dirty="0"/>
              <a:t> UE-to-UE relay.</a:t>
            </a:r>
            <a:endParaRPr lang="en-US" altLang="zh-CN" sz="2000" dirty="0"/>
          </a:p>
          <a:p>
            <a:r>
              <a:rPr lang="en-US" altLang="zh-CN" sz="2000" dirty="0"/>
              <a:t>5G_eLCS_Ph3 </a:t>
            </a:r>
            <a:r>
              <a:rPr lang="es-ES" altLang="zh-CN" sz="2000" dirty="0"/>
              <a:t>[</a:t>
            </a:r>
            <a:r>
              <a:rPr lang="en-US" altLang="zh-CN" sz="2000" i="1" dirty="0"/>
              <a:t>CT aspects of enhancement to the 5GC location services - phase 3</a:t>
            </a:r>
            <a:r>
              <a:rPr lang="es-ES" altLang="zh-CN" sz="2000" dirty="0"/>
              <a:t>] </a:t>
            </a:r>
            <a:r>
              <a:rPr lang="es-ES" altLang="zh-CN" sz="2000" dirty="0">
                <a:solidFill>
                  <a:srgbClr val="2A6EA8"/>
                </a:solidFill>
              </a:rPr>
              <a:t>with 30% completion</a:t>
            </a:r>
            <a:endParaRPr lang="es-ES" altLang="zh-CN" sz="2000" dirty="0">
              <a:highlight>
                <a:srgbClr val="FFFF00"/>
              </a:highlight>
            </a:endParaRPr>
          </a:p>
          <a:p>
            <a:pPr lvl="1"/>
            <a:r>
              <a:rPr lang="en-US" altLang="zh-CN" sz="1800" dirty="0"/>
              <a:t>Start the definition of the support for </a:t>
            </a:r>
            <a:r>
              <a:rPr lang="en-GB" altLang="zh-CN" sz="1800" dirty="0"/>
              <a:t>GNSS Assistance Data information provisioning</a:t>
            </a:r>
            <a:r>
              <a:rPr lang="en-US" altLang="zh-CN" sz="1800" dirty="0"/>
              <a:t>.</a:t>
            </a:r>
            <a:endParaRPr lang="en-GB" altLang="zh-CN" sz="1800" dirty="0"/>
          </a:p>
          <a:p>
            <a:pPr marL="457200" lvl="1" indent="0">
              <a:buNone/>
            </a:pPr>
            <a:endParaRPr lang="en-US" altLang="zh-CN" sz="1800" dirty="0"/>
          </a:p>
        </p:txBody>
      </p:sp>
    </p:spTree>
    <p:extLst>
      <p:ext uri="{BB962C8B-B14F-4D97-AF65-F5344CB8AC3E}">
        <p14:creationId xmlns:p14="http://schemas.microsoft.com/office/powerpoint/2010/main" val="311456389"/>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605513" y="405925"/>
            <a:ext cx="10515600" cy="1325563"/>
          </a:xfrm>
        </p:spPr>
        <p:txBody>
          <a:bodyPr/>
          <a:lstStyle/>
          <a:p>
            <a:r>
              <a:rPr lang="en-GB" altLang="en-US" dirty="0"/>
              <a:t>TSG CT WG3 Officials</a:t>
            </a:r>
          </a:p>
        </p:txBody>
      </p:sp>
      <p:sp>
        <p:nvSpPr>
          <p:cNvPr id="4099" name="Content Placeholder 2"/>
          <p:cNvSpPr txBox="1">
            <a:spLocks/>
          </p:cNvSpPr>
          <p:nvPr/>
        </p:nvSpPr>
        <p:spPr bwMode="auto">
          <a:xfrm>
            <a:off x="1993467" y="1979496"/>
            <a:ext cx="3019425"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Yali Yan</a:t>
            </a:r>
          </a:p>
          <a:p>
            <a:pPr>
              <a:lnSpc>
                <a:spcPct val="100000"/>
              </a:lnSpc>
              <a:spcBef>
                <a:spcPct val="0"/>
              </a:spcBef>
              <a:buFontTx/>
              <a:buNone/>
            </a:pPr>
            <a:r>
              <a:rPr lang="fr-FR" altLang="en-US" sz="1800" dirty="0"/>
              <a:t>CT3 Chair</a:t>
            </a:r>
          </a:p>
          <a:p>
            <a:pPr>
              <a:lnSpc>
                <a:spcPct val="100000"/>
              </a:lnSpc>
              <a:spcBef>
                <a:spcPct val="0"/>
              </a:spcBef>
              <a:buFontTx/>
              <a:buNone/>
            </a:pPr>
            <a:r>
              <a:rPr lang="en-US" altLang="en-US" sz="1800" dirty="0">
                <a:hlinkClick r:id="rId4"/>
              </a:rPr>
              <a:t>yanyali@huawei.com</a:t>
            </a:r>
            <a:r>
              <a:rPr lang="en-US" altLang="en-US" sz="1800" dirty="0"/>
              <a:t> </a:t>
            </a:r>
          </a:p>
          <a:p>
            <a:pPr>
              <a:buFontTx/>
              <a:buNone/>
            </a:pPr>
            <a:endParaRPr lang="en-US" altLang="en-US" sz="1800" dirty="0"/>
          </a:p>
        </p:txBody>
      </p:sp>
      <p:sp>
        <p:nvSpPr>
          <p:cNvPr id="4100" name="Content Placeholder 2"/>
          <p:cNvSpPr txBox="1">
            <a:spLocks/>
          </p:cNvSpPr>
          <p:nvPr/>
        </p:nvSpPr>
        <p:spPr bwMode="auto">
          <a:xfrm>
            <a:off x="7248223" y="1979496"/>
            <a:ext cx="3343275"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Narendranath Durga Tangudu</a:t>
            </a:r>
          </a:p>
          <a:p>
            <a:pPr>
              <a:lnSpc>
                <a:spcPct val="100000"/>
              </a:lnSpc>
              <a:spcBef>
                <a:spcPct val="0"/>
              </a:spcBef>
              <a:buFontTx/>
              <a:buNone/>
            </a:pPr>
            <a:r>
              <a:rPr lang="fr-FR" altLang="en-US" sz="1800" dirty="0"/>
              <a:t>CT3 Vice Chair</a:t>
            </a:r>
            <a:br>
              <a:rPr lang="fr-FR" altLang="en-US" sz="1800" dirty="0"/>
            </a:br>
            <a:r>
              <a:rPr lang="en-US" altLang="en-US" sz="1800" dirty="0">
                <a:hlinkClick r:id="rId5"/>
              </a:rPr>
              <a:t>n.tangudu@samsung.com</a:t>
            </a:r>
            <a:r>
              <a:rPr lang="en-US" altLang="en-US" sz="1800" dirty="0"/>
              <a:t> </a:t>
            </a:r>
            <a:endParaRPr lang="fr-FR" altLang="en-US" sz="1800" dirty="0"/>
          </a:p>
          <a:p>
            <a:pPr>
              <a:buFontTx/>
              <a:buNone/>
            </a:pPr>
            <a:endParaRPr lang="fr-FR" altLang="en-US" sz="1800" dirty="0"/>
          </a:p>
          <a:p>
            <a:pPr>
              <a:buFontTx/>
              <a:buNone/>
            </a:pPr>
            <a:endParaRPr lang="en-US" altLang="en-US" sz="1800" dirty="0"/>
          </a:p>
        </p:txBody>
      </p:sp>
      <p:sp>
        <p:nvSpPr>
          <p:cNvPr id="4101" name="Content Placeholder 2"/>
          <p:cNvSpPr txBox="1">
            <a:spLocks/>
          </p:cNvSpPr>
          <p:nvPr/>
        </p:nvSpPr>
        <p:spPr bwMode="auto">
          <a:xfrm>
            <a:off x="7248223" y="3955551"/>
            <a:ext cx="3591999"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None/>
            </a:pPr>
            <a:r>
              <a:rPr lang="fr-FR" altLang="en-US" sz="1800" dirty="0"/>
              <a:t>Susana Fernández</a:t>
            </a:r>
          </a:p>
          <a:p>
            <a:pPr>
              <a:lnSpc>
                <a:spcPct val="100000"/>
              </a:lnSpc>
              <a:spcBef>
                <a:spcPct val="0"/>
              </a:spcBef>
              <a:buNone/>
            </a:pPr>
            <a:r>
              <a:rPr lang="fr-FR" altLang="en-US" sz="1800" dirty="0"/>
              <a:t>CT3 Vice Chair</a:t>
            </a:r>
          </a:p>
          <a:p>
            <a:pPr>
              <a:lnSpc>
                <a:spcPct val="100000"/>
              </a:lnSpc>
              <a:spcBef>
                <a:spcPct val="0"/>
              </a:spcBef>
              <a:buFontTx/>
              <a:buNone/>
            </a:pPr>
            <a:r>
              <a:rPr lang="fr-FR" altLang="en-US" sz="1800" dirty="0"/>
              <a:t> </a:t>
            </a:r>
            <a:r>
              <a:rPr lang="fr-FR" altLang="en-US" sz="1800" dirty="0">
                <a:hlinkClick r:id="rId6"/>
              </a:rPr>
              <a:t>susana.fernandez@ericsson.com</a:t>
            </a:r>
            <a:r>
              <a:rPr lang="fr-FR" altLang="en-US" sz="1800" dirty="0"/>
              <a:t> </a:t>
            </a:r>
          </a:p>
          <a:p>
            <a:pPr>
              <a:buFontTx/>
              <a:buNone/>
            </a:pPr>
            <a:endParaRPr lang="en-US" altLang="en-US" sz="1800" dirty="0"/>
          </a:p>
        </p:txBody>
      </p:sp>
      <p:pic>
        <p:nvPicPr>
          <p:cNvPr id="4" name="Picture 3">
            <a:extLst>
              <a:ext uri="{FF2B5EF4-FFF2-40B4-BE49-F238E27FC236}">
                <a16:creationId xmlns="" xmlns:a16="http://schemas.microsoft.com/office/drawing/2014/main" id="{842EC52A-6723-4BDA-8917-B92EE270996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520588" y="3955551"/>
            <a:ext cx="1161382" cy="1511088"/>
          </a:xfrm>
          <a:prstGeom prst="rect">
            <a:avLst/>
          </a:prstGeom>
        </p:spPr>
      </p:pic>
      <p:pic>
        <p:nvPicPr>
          <p:cNvPr id="7" name="Picture 6" descr="A person wearing a suit&#10;&#10;Description automatically generated with low confidence">
            <a:extLst>
              <a:ext uri="{FF2B5EF4-FFF2-40B4-BE49-F238E27FC236}">
                <a16:creationId xmlns="" xmlns:a16="http://schemas.microsoft.com/office/drawing/2014/main" id="{4FA32BC2-197B-4D2A-A846-611ABAE34BC7}"/>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05512" y="1885679"/>
            <a:ext cx="1198573" cy="1635079"/>
          </a:xfrm>
          <a:prstGeom prst="rect">
            <a:avLst/>
          </a:prstGeom>
        </p:spPr>
      </p:pic>
      <p:pic>
        <p:nvPicPr>
          <p:cNvPr id="11" name="Picture 2" descr="A person in a suit&#10;&#10;Description automatically generated with medium confidence">
            <a:extLst>
              <a:ext uri="{FF2B5EF4-FFF2-40B4-BE49-F238E27FC236}">
                <a16:creationId xmlns="" xmlns:a16="http://schemas.microsoft.com/office/drawing/2014/main" id="{8B07BF5F-4AFA-4A8B-9A03-4B35B048A8CD}"/>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r="6082"/>
          <a:stretch/>
        </p:blipFill>
        <p:spPr>
          <a:xfrm>
            <a:off x="5520588" y="2062247"/>
            <a:ext cx="1161535" cy="1325563"/>
          </a:xfrm>
          <a:prstGeom prst="rect">
            <a:avLst/>
          </a:prstGeom>
        </p:spPr>
      </p:pic>
      <p:sp>
        <p:nvSpPr>
          <p:cNvPr id="12" name="Content Placeholder 2"/>
          <p:cNvSpPr txBox="1">
            <a:spLocks/>
          </p:cNvSpPr>
          <p:nvPr/>
        </p:nvSpPr>
        <p:spPr bwMode="auto">
          <a:xfrm>
            <a:off x="1993467" y="3955551"/>
            <a:ext cx="3343275" cy="1384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Dongwook Kim</a:t>
            </a:r>
          </a:p>
          <a:p>
            <a:pPr>
              <a:lnSpc>
                <a:spcPct val="100000"/>
              </a:lnSpc>
              <a:spcBef>
                <a:spcPct val="0"/>
              </a:spcBef>
              <a:buFontTx/>
              <a:buNone/>
            </a:pPr>
            <a:r>
              <a:rPr lang="fr-FR" altLang="en-US" sz="1800" dirty="0" err="1"/>
              <a:t>Secretary</a:t>
            </a:r>
            <a:endParaRPr lang="fr-FR" altLang="en-US" sz="1800" dirty="0"/>
          </a:p>
          <a:p>
            <a:pPr>
              <a:lnSpc>
                <a:spcPct val="100000"/>
              </a:lnSpc>
              <a:spcBef>
                <a:spcPct val="0"/>
              </a:spcBef>
              <a:buFontTx/>
              <a:buNone/>
            </a:pPr>
            <a:r>
              <a:rPr lang="fr-FR" altLang="en-US" sz="1800" dirty="0"/>
              <a:t>MCC</a:t>
            </a:r>
          </a:p>
          <a:p>
            <a:pPr>
              <a:lnSpc>
                <a:spcPct val="100000"/>
              </a:lnSpc>
              <a:spcBef>
                <a:spcPct val="0"/>
              </a:spcBef>
              <a:buFontTx/>
              <a:buNone/>
            </a:pPr>
            <a:r>
              <a:rPr lang="de-DE" altLang="en-US" sz="1800" dirty="0">
                <a:hlinkClick r:id="rId10"/>
              </a:rPr>
              <a:t>Dongwook.Kim@etsi.org</a:t>
            </a:r>
            <a:r>
              <a:rPr lang="de-DE" altLang="en-US" sz="1800" dirty="0"/>
              <a:t> </a:t>
            </a:r>
            <a:endParaRPr lang="en-US" altLang="en-US" sz="1800" dirty="0">
              <a:solidFill>
                <a:srgbClr val="FF0000"/>
              </a:solidFill>
            </a:endParaRPr>
          </a:p>
          <a:p>
            <a:pPr>
              <a:lnSpc>
                <a:spcPct val="100000"/>
              </a:lnSpc>
              <a:spcBef>
                <a:spcPct val="0"/>
              </a:spcBef>
              <a:buFontTx/>
              <a:buNone/>
            </a:pPr>
            <a:endParaRPr lang="en-US" altLang="en-US" sz="1800" dirty="0">
              <a:solidFill>
                <a:srgbClr val="FF0000"/>
              </a:solidFill>
            </a:endParaRPr>
          </a:p>
          <a:p>
            <a:pPr>
              <a:lnSpc>
                <a:spcPct val="100000"/>
              </a:lnSpc>
              <a:spcBef>
                <a:spcPct val="0"/>
              </a:spcBef>
              <a:buFontTx/>
              <a:buNone/>
            </a:pPr>
            <a:endParaRPr lang="en-US" altLang="en-US" sz="1800" dirty="0">
              <a:solidFill>
                <a:srgbClr val="FF0000"/>
              </a:solidFill>
            </a:endParaRPr>
          </a:p>
          <a:p>
            <a:pPr>
              <a:lnSpc>
                <a:spcPct val="100000"/>
              </a:lnSpc>
              <a:spcBef>
                <a:spcPct val="0"/>
              </a:spcBef>
              <a:buFontTx/>
              <a:buNone/>
            </a:pPr>
            <a:endParaRPr lang="en-US" altLang="en-US" sz="1800" dirty="0"/>
          </a:p>
        </p:txBody>
      </p:sp>
      <p:pic>
        <p:nvPicPr>
          <p:cNvPr id="13" name="图片 12"/>
          <p:cNvPicPr>
            <a:picLocks noChangeAspect="1"/>
          </p:cNvPicPr>
          <p:nvPr/>
        </p:nvPicPr>
        <p:blipFill rotWithShape="1">
          <a:blip r:embed="rId11" cstate="print">
            <a:extLst>
              <a:ext uri="{28A0092B-C50C-407E-A947-70E740481C1C}">
                <a14:useLocalDpi xmlns:a14="http://schemas.microsoft.com/office/drawing/2010/main" val="0"/>
              </a:ext>
            </a:extLst>
          </a:blip>
          <a:srcRect l="11654" t="10090" r="15327" b="26748"/>
          <a:stretch/>
        </p:blipFill>
        <p:spPr>
          <a:xfrm>
            <a:off x="616495" y="3955551"/>
            <a:ext cx="1193126" cy="1511088"/>
          </a:xfrm>
          <a:prstGeom prst="rect">
            <a:avLst/>
          </a:prstGeom>
        </p:spPr>
      </p:pic>
    </p:spTree>
    <p:extLst>
      <p:ext uri="{BB962C8B-B14F-4D97-AF65-F5344CB8AC3E}">
        <p14:creationId xmlns:p14="http://schemas.microsoft.com/office/powerpoint/2010/main" val="1222006436"/>
      </p:ext>
    </p:extLst>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a:t>Release 18 Status                              (6/10)</a:t>
            </a:r>
            <a:endParaRPr lang="es-ES" dirty="0"/>
          </a:p>
        </p:txBody>
      </p:sp>
      <p:sp>
        <p:nvSpPr>
          <p:cNvPr id="3" name="Content Placeholder 2">
            <a:extLst>
              <a:ext uri="{FF2B5EF4-FFF2-40B4-BE49-F238E27FC236}">
                <a16:creationId xmlns="" xmlns:a16="http://schemas.microsoft.com/office/drawing/2014/main" id="{0E155232-FDB5-4FCF-8D65-33C4D8EB6FAF}"/>
              </a:ext>
            </a:extLst>
          </p:cNvPr>
          <p:cNvSpPr>
            <a:spLocks noGrp="1"/>
          </p:cNvSpPr>
          <p:nvPr>
            <p:ph idx="1"/>
          </p:nvPr>
        </p:nvSpPr>
        <p:spPr>
          <a:xfrm>
            <a:off x="290845" y="1760399"/>
            <a:ext cx="11183176" cy="4539712"/>
          </a:xfrm>
        </p:spPr>
        <p:txBody>
          <a:bodyPr/>
          <a:lstStyle/>
          <a:p>
            <a:r>
              <a:rPr lang="en-US" altLang="zh-CN" sz="2000" dirty="0"/>
              <a:t>EDGE_Ph2 </a:t>
            </a:r>
            <a:r>
              <a:rPr lang="es-ES" altLang="zh-CN" sz="2000" dirty="0"/>
              <a:t>[</a:t>
            </a:r>
            <a:r>
              <a:rPr lang="en-US" altLang="zh-CN" sz="2000" i="1" dirty="0"/>
              <a:t>CT Aspects of Edge Computing Phase 2</a:t>
            </a:r>
            <a:r>
              <a:rPr lang="es-ES" altLang="zh-CN" sz="2000" dirty="0"/>
              <a:t>]</a:t>
            </a:r>
            <a:r>
              <a:rPr lang="es-ES" altLang="zh-CN" sz="2000" dirty="0">
                <a:solidFill>
                  <a:srgbClr val="2A6EA8"/>
                </a:solidFill>
              </a:rPr>
              <a:t> with 55% completion</a:t>
            </a:r>
            <a:endParaRPr lang="es-ES" altLang="zh-CN" sz="2000" dirty="0"/>
          </a:p>
          <a:p>
            <a:pPr lvl="1"/>
            <a:r>
              <a:rPr lang="en-US" altLang="zh-CN" sz="1800" dirty="0"/>
              <a:t>Definition of the new DNAI Mapping service to support subscription of DNAI mapping information</a:t>
            </a:r>
          </a:p>
          <a:p>
            <a:pPr lvl="1"/>
            <a:r>
              <a:rPr lang="en-US" altLang="zh-CN" sz="1800" dirty="0"/>
              <a:t>Definition of the new Traffic Influence Data service to enable the V-SMF supporting HR-SBO to subscribe to Traffic influence data from AF in VPLMN</a:t>
            </a:r>
          </a:p>
          <a:p>
            <a:pPr lvl="1">
              <a:spcAft>
                <a:spcPts val="600"/>
              </a:spcAft>
            </a:pPr>
            <a:r>
              <a:rPr lang="en-US" altLang="zh-CN" sz="1800" dirty="0"/>
              <a:t>Definition of the new ECS address API to enable the V-SMF subscribe to ECS address </a:t>
            </a:r>
            <a:r>
              <a:rPr lang="en-US" altLang="zh-CN" sz="1800" dirty="0" err="1"/>
              <a:t>confirguation</a:t>
            </a:r>
            <a:r>
              <a:rPr lang="en-US" altLang="zh-CN" sz="1800" dirty="0"/>
              <a:t> information from AF in VPLMN</a:t>
            </a:r>
          </a:p>
          <a:p>
            <a:r>
              <a:rPr lang="en-US" altLang="zh-CN" sz="2000" dirty="0"/>
              <a:t>SUECR </a:t>
            </a:r>
            <a:r>
              <a:rPr lang="es-ES" altLang="zh-CN" sz="2000" dirty="0"/>
              <a:t>[</a:t>
            </a:r>
            <a:r>
              <a:rPr lang="en-US" altLang="zh-CN" sz="2000" i="1" dirty="0"/>
              <a:t>CT aspect of Seamless UE context recovery</a:t>
            </a:r>
            <a:r>
              <a:rPr lang="es-ES" altLang="zh-CN" sz="2000" dirty="0"/>
              <a:t>] </a:t>
            </a:r>
            <a:r>
              <a:rPr lang="es-ES" altLang="zh-CN" sz="2000" dirty="0">
                <a:solidFill>
                  <a:srgbClr val="2A6EA8"/>
                </a:solidFill>
              </a:rPr>
              <a:t>with 80% completion</a:t>
            </a:r>
            <a:endParaRPr lang="es-ES" altLang="zh-CN" sz="2000" dirty="0">
              <a:highlight>
                <a:srgbClr val="FFFF00"/>
              </a:highlight>
            </a:endParaRPr>
          </a:p>
          <a:p>
            <a:pPr lvl="1">
              <a:spcAft>
                <a:spcPts val="600"/>
              </a:spcAft>
            </a:pPr>
            <a:r>
              <a:rPr lang="en-US" altLang="zh-CN" sz="1800" dirty="0"/>
              <a:t>Clarification on certain</a:t>
            </a:r>
            <a:r>
              <a:rPr lang="en-GB" altLang="zh-CN" sz="1800" dirty="0"/>
              <a:t> feature which is not applicable to pre-5G.</a:t>
            </a:r>
            <a:endParaRPr lang="en-US" altLang="zh-CN" sz="1800" dirty="0"/>
          </a:p>
          <a:p>
            <a:r>
              <a:rPr lang="en-US" altLang="zh-CN" sz="2000" dirty="0"/>
              <a:t>MCProtoc18 </a:t>
            </a:r>
            <a:r>
              <a:rPr lang="es-ES" altLang="zh-CN" sz="2000" dirty="0"/>
              <a:t>[</a:t>
            </a:r>
            <a:r>
              <a:rPr lang="en-US" altLang="zh-CN" sz="2000" i="1" dirty="0"/>
              <a:t>Protocol enhancements for Mission Critical Services</a:t>
            </a:r>
            <a:r>
              <a:rPr lang="es-ES" altLang="zh-CN" sz="2000" dirty="0"/>
              <a:t>] </a:t>
            </a:r>
            <a:r>
              <a:rPr lang="es-ES" altLang="zh-CN" sz="2000" dirty="0">
                <a:solidFill>
                  <a:srgbClr val="2A6EA8"/>
                </a:solidFill>
              </a:rPr>
              <a:t>with 30% completion</a:t>
            </a:r>
            <a:endParaRPr lang="es-ES" altLang="zh-CN" sz="2000" dirty="0">
              <a:highlight>
                <a:srgbClr val="FFFF00"/>
              </a:highlight>
            </a:endParaRPr>
          </a:p>
          <a:p>
            <a:pPr lvl="1">
              <a:spcAft>
                <a:spcPts val="600"/>
              </a:spcAft>
            </a:pPr>
            <a:r>
              <a:rPr lang="es-ES" altLang="zh-CN" sz="1800" dirty="0"/>
              <a:t>No contributions during this Plenary cycle. Progressive increase of the percentage of completion in every meeting.</a:t>
            </a:r>
          </a:p>
          <a:p>
            <a:r>
              <a:rPr lang="en-US" altLang="zh-CN" sz="2000" dirty="0"/>
              <a:t>PINAPP </a:t>
            </a:r>
            <a:r>
              <a:rPr lang="es-ES" altLang="zh-CN" sz="2000" dirty="0"/>
              <a:t>[</a:t>
            </a:r>
            <a:r>
              <a:rPr lang="en-US" altLang="zh-CN" sz="2000" i="1" dirty="0"/>
              <a:t>CT aspects of Application layer support for Personal </a:t>
            </a:r>
            <a:r>
              <a:rPr lang="en-US" altLang="zh-CN" sz="2000" i="1" dirty="0" err="1"/>
              <a:t>IoT</a:t>
            </a:r>
            <a:r>
              <a:rPr lang="en-US" altLang="zh-CN" sz="2000" i="1" dirty="0"/>
              <a:t> Network</a:t>
            </a:r>
            <a:r>
              <a:rPr lang="es-ES" altLang="zh-CN" sz="2000" dirty="0"/>
              <a:t>] </a:t>
            </a:r>
            <a:r>
              <a:rPr lang="es-ES" altLang="zh-CN" sz="2000" dirty="0">
                <a:solidFill>
                  <a:srgbClr val="2A6EA8"/>
                </a:solidFill>
              </a:rPr>
              <a:t>with 10% completion</a:t>
            </a:r>
            <a:endParaRPr lang="es-ES" altLang="zh-CN" sz="2000" dirty="0">
              <a:highlight>
                <a:srgbClr val="FFFF00"/>
              </a:highlight>
            </a:endParaRPr>
          </a:p>
          <a:p>
            <a:pPr lvl="1"/>
            <a:r>
              <a:rPr lang="en-US" altLang="zh-CN" sz="1800" dirty="0"/>
              <a:t>Definition of the scope clause for the new PINAPP TS 29.583.</a:t>
            </a:r>
            <a:r>
              <a:rPr lang="en-GB" altLang="zh-CN" sz="1800" dirty="0"/>
              <a:t> </a:t>
            </a:r>
          </a:p>
          <a:p>
            <a:pPr marL="457200" lvl="1" indent="0">
              <a:spcAft>
                <a:spcPts val="600"/>
              </a:spcAft>
              <a:buNone/>
            </a:pPr>
            <a:endParaRPr lang="es-ES" altLang="zh-CN" sz="1800" dirty="0"/>
          </a:p>
          <a:p>
            <a:pPr lvl="1"/>
            <a:endParaRPr lang="en-US" altLang="zh-CN" sz="1800" dirty="0"/>
          </a:p>
          <a:p>
            <a:pPr lvl="1"/>
            <a:endParaRPr lang="en-US" altLang="zh-CN" sz="1800" dirty="0">
              <a:solidFill>
                <a:prstClr val="black"/>
              </a:solidFill>
            </a:endParaRPr>
          </a:p>
          <a:p>
            <a:pPr marL="457200" lvl="1" indent="0">
              <a:buNone/>
            </a:pPr>
            <a:endParaRPr lang="en-US" altLang="zh-CN" sz="1800" dirty="0"/>
          </a:p>
        </p:txBody>
      </p:sp>
    </p:spTree>
    <p:extLst>
      <p:ext uri="{BB962C8B-B14F-4D97-AF65-F5344CB8AC3E}">
        <p14:creationId xmlns:p14="http://schemas.microsoft.com/office/powerpoint/2010/main" val="2672239225"/>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a:t>Release 18 Status                              (7/10)</a:t>
            </a:r>
            <a:endParaRPr lang="es-ES" dirty="0"/>
          </a:p>
        </p:txBody>
      </p:sp>
      <p:sp>
        <p:nvSpPr>
          <p:cNvPr id="3" name="Content Placeholder 2">
            <a:extLst>
              <a:ext uri="{FF2B5EF4-FFF2-40B4-BE49-F238E27FC236}">
                <a16:creationId xmlns="" xmlns:a16="http://schemas.microsoft.com/office/drawing/2014/main" id="{0E155232-FDB5-4FCF-8D65-33C4D8EB6FAF}"/>
              </a:ext>
            </a:extLst>
          </p:cNvPr>
          <p:cNvSpPr>
            <a:spLocks noGrp="1"/>
          </p:cNvSpPr>
          <p:nvPr>
            <p:ph idx="1"/>
          </p:nvPr>
        </p:nvSpPr>
        <p:spPr>
          <a:xfrm>
            <a:off x="300370" y="1788973"/>
            <a:ext cx="11183176" cy="4784821"/>
          </a:xfrm>
        </p:spPr>
        <p:txBody>
          <a:bodyPr/>
          <a:lstStyle/>
          <a:p>
            <a:r>
              <a:rPr lang="en-US" altLang="zh-CN" sz="2000" dirty="0"/>
              <a:t>GMEC </a:t>
            </a:r>
            <a:r>
              <a:rPr lang="es-ES" altLang="zh-CN" sz="2000" dirty="0"/>
              <a:t>[</a:t>
            </a:r>
            <a:r>
              <a:rPr lang="en-US" altLang="zh-CN" sz="2000" i="1" dirty="0"/>
              <a:t>Generic Group Management, Exposure and Communication Enhancements</a:t>
            </a:r>
            <a:r>
              <a:rPr lang="es-ES" altLang="zh-CN" sz="2000" dirty="0"/>
              <a:t>] </a:t>
            </a:r>
            <a:r>
              <a:rPr lang="es-ES" altLang="zh-CN" sz="2000" dirty="0">
                <a:solidFill>
                  <a:srgbClr val="2A6EA8"/>
                </a:solidFill>
              </a:rPr>
              <a:t>with 40% completion</a:t>
            </a:r>
            <a:endParaRPr lang="es-ES" altLang="zh-CN" sz="2000" dirty="0">
              <a:highlight>
                <a:srgbClr val="FFFF00"/>
              </a:highlight>
            </a:endParaRPr>
          </a:p>
          <a:p>
            <a:pPr lvl="1"/>
            <a:r>
              <a:rPr lang="en-GB" altLang="zh-CN" sz="1800" dirty="0"/>
              <a:t>Definition of the new </a:t>
            </a:r>
            <a:r>
              <a:rPr lang="en-GB" altLang="zh-CN" sz="1800" dirty="0" err="1"/>
              <a:t>GroupParametersProvisioning</a:t>
            </a:r>
            <a:r>
              <a:rPr lang="en-GB" altLang="zh-CN" sz="1800" dirty="0"/>
              <a:t> API to support DNN and S-NSSAI specific Group Parameters provisioning</a:t>
            </a:r>
          </a:p>
          <a:p>
            <a:pPr lvl="1">
              <a:spcAft>
                <a:spcPts val="600"/>
              </a:spcAft>
            </a:pPr>
            <a:r>
              <a:rPr lang="en-US" altLang="zh-CN" sz="1800" dirty="0"/>
              <a:t>Support of the functionalities related to traffic characteristics and monitoring of performance characteristics</a:t>
            </a:r>
            <a:r>
              <a:rPr lang="en-GB" altLang="zh-CN" sz="1800" dirty="0"/>
              <a:t>.</a:t>
            </a:r>
          </a:p>
          <a:p>
            <a:r>
              <a:rPr lang="en-US" altLang="zh-CN" sz="2000" dirty="0"/>
              <a:t>5MBS_Ph2 </a:t>
            </a:r>
            <a:r>
              <a:rPr lang="es-ES" altLang="zh-CN" sz="2000" dirty="0"/>
              <a:t>[</a:t>
            </a:r>
            <a:r>
              <a:rPr lang="en-US" altLang="zh-CN" sz="2000" i="1" dirty="0"/>
              <a:t>CT aspects for the architectural enhancements for 5G Multicast-Broadcast services Phase 2</a:t>
            </a:r>
            <a:r>
              <a:rPr lang="es-ES" altLang="zh-CN" sz="2000" dirty="0"/>
              <a:t>] </a:t>
            </a:r>
            <a:r>
              <a:rPr lang="es-ES" altLang="zh-CN" sz="2000" dirty="0">
                <a:solidFill>
                  <a:srgbClr val="2A6EA8"/>
                </a:solidFill>
              </a:rPr>
              <a:t>with 40% completion</a:t>
            </a:r>
            <a:endParaRPr lang="es-ES" altLang="zh-CN" sz="2000" dirty="0">
              <a:highlight>
                <a:srgbClr val="FFFF00"/>
              </a:highlight>
            </a:endParaRPr>
          </a:p>
          <a:p>
            <a:pPr lvl="1"/>
            <a:r>
              <a:rPr lang="en-US" altLang="zh-CN" sz="1800" dirty="0"/>
              <a:t>Support of Associated Session ID</a:t>
            </a:r>
            <a:r>
              <a:rPr lang="fr-FR" altLang="zh-CN" sz="1800" dirty="0"/>
              <a:t> and start the </a:t>
            </a:r>
            <a:r>
              <a:rPr lang="fr-FR" altLang="zh-CN" sz="1800" dirty="0" err="1"/>
              <a:t>definition</a:t>
            </a:r>
            <a:r>
              <a:rPr lang="fr-FR" altLang="zh-CN" sz="1800" dirty="0"/>
              <a:t> of </a:t>
            </a:r>
            <a:r>
              <a:rPr lang="en-US" altLang="zh-CN" sz="1800" dirty="0"/>
              <a:t>MBS group message delivery and MBS Session Assistance information provisioning.</a:t>
            </a:r>
            <a:endParaRPr lang="en-GB" altLang="zh-CN" sz="1800" dirty="0"/>
          </a:p>
          <a:p>
            <a:r>
              <a:rPr lang="en-US" altLang="zh-CN" sz="2000" dirty="0" err="1"/>
              <a:t>AIMLsys</a:t>
            </a:r>
            <a:r>
              <a:rPr lang="en-US" altLang="zh-CN" sz="2000" dirty="0"/>
              <a:t> </a:t>
            </a:r>
            <a:r>
              <a:rPr lang="es-ES" altLang="zh-CN" sz="2000" dirty="0"/>
              <a:t>[C</a:t>
            </a:r>
            <a:r>
              <a:rPr lang="en-US" altLang="zh-CN" sz="2000" i="1" dirty="0"/>
              <a:t>T aspects of System Support for AI/ML-based Services</a:t>
            </a:r>
            <a:r>
              <a:rPr lang="es-ES" altLang="zh-CN" sz="2000" dirty="0"/>
              <a:t>] </a:t>
            </a:r>
            <a:r>
              <a:rPr lang="es-ES" altLang="zh-CN" sz="2000" dirty="0">
                <a:solidFill>
                  <a:srgbClr val="2A6EA8"/>
                </a:solidFill>
              </a:rPr>
              <a:t>with 50% completion</a:t>
            </a:r>
            <a:endParaRPr lang="es-ES" altLang="zh-CN" sz="2000" dirty="0">
              <a:highlight>
                <a:srgbClr val="FFFF00"/>
              </a:highlight>
            </a:endParaRPr>
          </a:p>
          <a:p>
            <a:pPr lvl="1"/>
            <a:r>
              <a:rPr lang="en-US" altLang="zh-CN" sz="1800" dirty="0"/>
              <a:t>Introduction of Planned Data Transfer with </a:t>
            </a:r>
            <a:r>
              <a:rPr lang="en-US" altLang="zh-CN" sz="1800" dirty="0" err="1"/>
              <a:t>QoS</a:t>
            </a:r>
            <a:r>
              <a:rPr lang="en-US" altLang="zh-CN" sz="1800" dirty="0"/>
              <a:t> requirements (PDTQ) policy control and negotiation functionality</a:t>
            </a:r>
          </a:p>
          <a:p>
            <a:pPr lvl="1"/>
            <a:r>
              <a:rPr lang="en-US" altLang="zh-CN" sz="1800" dirty="0"/>
              <a:t>Support of UE member selection assistance </a:t>
            </a:r>
          </a:p>
          <a:p>
            <a:pPr lvl="1"/>
            <a:r>
              <a:rPr lang="en-US" altLang="zh-CN" sz="1800" dirty="0"/>
              <a:t>Definition of End-to-end data volume transfer time analytics</a:t>
            </a:r>
          </a:p>
          <a:p>
            <a:pPr lvl="1"/>
            <a:r>
              <a:rPr lang="en-GB" altLang="zh-CN" sz="1800" dirty="0"/>
              <a:t>Extensions to UE mobility, UE performance, DN performance, WLAN performance and Network performance analytics etc. </a:t>
            </a:r>
          </a:p>
          <a:p>
            <a:endParaRPr lang="en-GB" altLang="zh-CN" sz="1800" dirty="0"/>
          </a:p>
          <a:p>
            <a:pPr lvl="1"/>
            <a:endParaRPr lang="en-US" altLang="zh-CN" sz="1800" dirty="0">
              <a:solidFill>
                <a:prstClr val="black"/>
              </a:solidFill>
            </a:endParaRPr>
          </a:p>
          <a:p>
            <a:pPr marL="457200" lvl="1" indent="0">
              <a:buNone/>
            </a:pPr>
            <a:endParaRPr lang="en-US" altLang="zh-CN" sz="1800" dirty="0"/>
          </a:p>
        </p:txBody>
      </p:sp>
    </p:spTree>
    <p:extLst>
      <p:ext uri="{BB962C8B-B14F-4D97-AF65-F5344CB8AC3E}">
        <p14:creationId xmlns:p14="http://schemas.microsoft.com/office/powerpoint/2010/main" val="2608941717"/>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a:t>Release 18 Status                              (8/10)</a:t>
            </a:r>
            <a:endParaRPr lang="es-ES" dirty="0"/>
          </a:p>
        </p:txBody>
      </p:sp>
      <p:sp>
        <p:nvSpPr>
          <p:cNvPr id="3" name="Content Placeholder 2">
            <a:extLst>
              <a:ext uri="{FF2B5EF4-FFF2-40B4-BE49-F238E27FC236}">
                <a16:creationId xmlns="" xmlns:a16="http://schemas.microsoft.com/office/drawing/2014/main" id="{0E155232-FDB5-4FCF-8D65-33C4D8EB6FAF}"/>
              </a:ext>
            </a:extLst>
          </p:cNvPr>
          <p:cNvSpPr>
            <a:spLocks noGrp="1"/>
          </p:cNvSpPr>
          <p:nvPr>
            <p:ph idx="1"/>
          </p:nvPr>
        </p:nvSpPr>
        <p:spPr>
          <a:xfrm>
            <a:off x="300370" y="1788974"/>
            <a:ext cx="11183176" cy="4539712"/>
          </a:xfrm>
        </p:spPr>
        <p:txBody>
          <a:bodyPr/>
          <a:lstStyle/>
          <a:p>
            <a:r>
              <a:rPr lang="en-US" altLang="zh-CN" sz="2000" dirty="0"/>
              <a:t>XRM </a:t>
            </a:r>
            <a:r>
              <a:rPr lang="es-ES" altLang="zh-CN" sz="2000" dirty="0"/>
              <a:t>[</a:t>
            </a:r>
            <a:r>
              <a:rPr lang="en-US" altLang="zh-CN" sz="2000" i="1" dirty="0"/>
              <a:t>Architecture Enhancements for XR and media services</a:t>
            </a:r>
            <a:r>
              <a:rPr lang="es-ES" altLang="zh-CN" sz="2000" dirty="0"/>
              <a:t>]</a:t>
            </a:r>
            <a:r>
              <a:rPr lang="es-ES" altLang="zh-CN" sz="2000" dirty="0">
                <a:solidFill>
                  <a:srgbClr val="2A6EA8"/>
                </a:solidFill>
              </a:rPr>
              <a:t> with 65% completion</a:t>
            </a:r>
            <a:endParaRPr lang="es-ES" altLang="zh-CN" sz="2000" dirty="0"/>
          </a:p>
          <a:p>
            <a:pPr lvl="1"/>
            <a:r>
              <a:rPr lang="en-US" altLang="zh-CN" sz="1800" dirty="0"/>
              <a:t>S</a:t>
            </a:r>
            <a:r>
              <a:rPr lang="en-US" altLang="zh-CN" sz="1800" dirty="0" smtClean="0"/>
              <a:t>upport </a:t>
            </a:r>
            <a:r>
              <a:rPr lang="en-US" altLang="zh-CN" sz="1800" dirty="0"/>
              <a:t>multi-modal services</a:t>
            </a:r>
          </a:p>
          <a:p>
            <a:pPr lvl="1"/>
            <a:r>
              <a:rPr lang="en-US" altLang="zh-CN" sz="1800" dirty="0"/>
              <a:t>Introduction of PDU set </a:t>
            </a:r>
            <a:r>
              <a:rPr lang="en-US" altLang="zh-CN" sz="1800" dirty="0" err="1"/>
              <a:t>QoS</a:t>
            </a:r>
            <a:r>
              <a:rPr lang="en-US" altLang="zh-CN" sz="1800" dirty="0"/>
              <a:t> handling</a:t>
            </a:r>
          </a:p>
          <a:p>
            <a:pPr lvl="1"/>
            <a:r>
              <a:rPr lang="en-US" altLang="zh-CN" sz="1800" dirty="0"/>
              <a:t>Support of ECN marking and Policy Control for L4S</a:t>
            </a:r>
          </a:p>
          <a:p>
            <a:pPr lvl="1"/>
            <a:r>
              <a:rPr lang="en-US" altLang="zh-CN" sz="1800" dirty="0"/>
              <a:t>Support of Uplink Downlink transmission coordination to meet RT latency requirement</a:t>
            </a:r>
          </a:p>
          <a:p>
            <a:r>
              <a:rPr lang="en-US" altLang="zh-CN" sz="2000" dirty="0"/>
              <a:t>eNA_Ph3</a:t>
            </a:r>
            <a:r>
              <a:rPr lang="es-ES" altLang="zh-CN" sz="2000" dirty="0"/>
              <a:t> [</a:t>
            </a:r>
            <a:r>
              <a:rPr lang="en-US" altLang="zh-CN" sz="2000" i="1" dirty="0"/>
              <a:t>Enablers for Network Automation for 5G - phase 3</a:t>
            </a:r>
            <a:r>
              <a:rPr lang="es-ES" altLang="zh-CN" sz="2000" dirty="0"/>
              <a:t>] </a:t>
            </a:r>
            <a:r>
              <a:rPr lang="es-ES" altLang="zh-CN" sz="2000" dirty="0">
                <a:solidFill>
                  <a:srgbClr val="2A6EA8"/>
                </a:solidFill>
              </a:rPr>
              <a:t>with 65% completion</a:t>
            </a:r>
            <a:endParaRPr lang="es-ES" altLang="zh-CN" sz="2000" dirty="0">
              <a:highlight>
                <a:srgbClr val="FFFF00"/>
              </a:highlight>
            </a:endParaRPr>
          </a:p>
          <a:p>
            <a:pPr lvl="1"/>
            <a:r>
              <a:rPr lang="en-US" altLang="zh-CN" sz="1800" dirty="0"/>
              <a:t>Event muting enhancements for PCF/AF/NEF/SMF event exposure, NWDAF/DCCF subscriptions etc.</a:t>
            </a:r>
          </a:p>
          <a:p>
            <a:pPr lvl="1"/>
            <a:r>
              <a:rPr lang="en-US" altLang="zh-CN" sz="1800" dirty="0"/>
              <a:t>Support of PFD determination analytics </a:t>
            </a:r>
          </a:p>
          <a:p>
            <a:pPr lvl="1"/>
            <a:r>
              <a:rPr lang="en-US" altLang="zh-CN" sz="1800" dirty="0"/>
              <a:t>Improvement of analytics accuracy correctness</a:t>
            </a:r>
          </a:p>
          <a:p>
            <a:pPr lvl="1"/>
            <a:r>
              <a:rPr lang="en-US" altLang="zh-CN" sz="1800" dirty="0"/>
              <a:t>Support NWDAF assisted URSPs in Service Experience</a:t>
            </a:r>
          </a:p>
          <a:p>
            <a:pPr lvl="1"/>
            <a:r>
              <a:rPr lang="en-US" altLang="zh-CN" sz="1800" dirty="0"/>
              <a:t>Enhancement of Storage Handling Information in NWDAF/DCCF/ARDF Data Management</a:t>
            </a:r>
          </a:p>
          <a:p>
            <a:r>
              <a:rPr lang="en-US" altLang="zh-CN" sz="2000" dirty="0"/>
              <a:t>AMP </a:t>
            </a:r>
            <a:r>
              <a:rPr lang="es-ES" altLang="zh-CN" sz="2000" dirty="0"/>
              <a:t>[</a:t>
            </a:r>
            <a:r>
              <a:rPr lang="en-US" altLang="zh-CN" sz="2000" i="1" dirty="0"/>
              <a:t>CT aspects on 5G AM Policy</a:t>
            </a:r>
            <a:r>
              <a:rPr lang="es-ES" altLang="zh-CN" sz="2000" dirty="0"/>
              <a:t>] </a:t>
            </a:r>
            <a:r>
              <a:rPr lang="es-ES" altLang="zh-CN" sz="2000" dirty="0">
                <a:solidFill>
                  <a:srgbClr val="2A6EA8"/>
                </a:solidFill>
              </a:rPr>
              <a:t>with 85% completion</a:t>
            </a:r>
            <a:endParaRPr lang="es-ES" altLang="zh-CN" sz="2000" dirty="0">
              <a:highlight>
                <a:srgbClr val="FFFF00"/>
              </a:highlight>
            </a:endParaRPr>
          </a:p>
          <a:p>
            <a:pPr lvl="1"/>
            <a:r>
              <a:rPr lang="en-GB" altLang="zh-CN" sz="1800" dirty="0"/>
              <a:t>During </a:t>
            </a:r>
            <a:r>
              <a:rPr lang="en-US" altLang="zh-CN" sz="1800" dirty="0"/>
              <a:t>PCF-triggered UE mobility from 5GS to EPS, </a:t>
            </a:r>
            <a:r>
              <a:rPr lang="en-GB" altLang="zh-CN" sz="1800" dirty="0"/>
              <a:t>the PCF determines a RFSP Index validity time to the AMF</a:t>
            </a:r>
            <a:r>
              <a:rPr lang="en-US" altLang="zh-CN" sz="1800" dirty="0"/>
              <a:t>, it indicates the time for which the RFSP Index will be used in the MME after 5GS to EPS mobility</a:t>
            </a:r>
            <a:endParaRPr lang="en-GB" altLang="zh-CN" sz="1800" dirty="0"/>
          </a:p>
          <a:p>
            <a:pPr lvl="1"/>
            <a:endParaRPr lang="en-US" altLang="zh-CN" sz="1800" dirty="0"/>
          </a:p>
        </p:txBody>
      </p:sp>
    </p:spTree>
    <p:extLst>
      <p:ext uri="{BB962C8B-B14F-4D97-AF65-F5344CB8AC3E}">
        <p14:creationId xmlns:p14="http://schemas.microsoft.com/office/powerpoint/2010/main" val="505222017"/>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a:t>Release 18 Status                              (9/10)</a:t>
            </a:r>
            <a:endParaRPr lang="es-ES" dirty="0"/>
          </a:p>
        </p:txBody>
      </p:sp>
      <p:sp>
        <p:nvSpPr>
          <p:cNvPr id="3" name="Content Placeholder 2">
            <a:extLst>
              <a:ext uri="{FF2B5EF4-FFF2-40B4-BE49-F238E27FC236}">
                <a16:creationId xmlns="" xmlns:a16="http://schemas.microsoft.com/office/drawing/2014/main" id="{0E155232-FDB5-4FCF-8D65-33C4D8EB6FAF}"/>
              </a:ext>
            </a:extLst>
          </p:cNvPr>
          <p:cNvSpPr>
            <a:spLocks noGrp="1"/>
          </p:cNvSpPr>
          <p:nvPr>
            <p:ph idx="1"/>
          </p:nvPr>
        </p:nvSpPr>
        <p:spPr>
          <a:xfrm>
            <a:off x="300369" y="1756022"/>
            <a:ext cx="11553879" cy="4539712"/>
          </a:xfrm>
        </p:spPr>
        <p:txBody>
          <a:bodyPr/>
          <a:lstStyle/>
          <a:p>
            <a:r>
              <a:rPr lang="en-US" altLang="zh-CN" sz="2000" dirty="0"/>
              <a:t>TEI18_DCAMP_Ph2 </a:t>
            </a:r>
            <a:r>
              <a:rPr lang="es-ES" altLang="zh-CN" sz="2000" dirty="0"/>
              <a:t>[</a:t>
            </a:r>
            <a:r>
              <a:rPr lang="en-US" altLang="zh-CN" sz="2000" i="1" dirty="0"/>
              <a:t>CT aspects on Dynamically Changing AM Policies in the 5GC Phase 2</a:t>
            </a:r>
            <a:r>
              <a:rPr lang="es-ES" altLang="zh-CN" sz="2000" dirty="0"/>
              <a:t>] </a:t>
            </a:r>
            <a:r>
              <a:rPr lang="es-ES" altLang="zh-CN" sz="2000" dirty="0">
                <a:solidFill>
                  <a:srgbClr val="2A6EA8"/>
                </a:solidFill>
              </a:rPr>
              <a:t>with 80% completion</a:t>
            </a:r>
            <a:endParaRPr lang="es-ES" altLang="zh-CN" sz="2000" dirty="0">
              <a:highlight>
                <a:srgbClr val="FFFF00"/>
              </a:highlight>
            </a:endParaRPr>
          </a:p>
          <a:p>
            <a:pPr lvl="1">
              <a:spcAft>
                <a:spcPts val="600"/>
              </a:spcAft>
            </a:pPr>
            <a:r>
              <a:rPr lang="en-US" altLang="zh-CN" sz="1800" dirty="0"/>
              <a:t>Adding list of PLMN ID(s) for inbound roaming UEs.</a:t>
            </a:r>
            <a:r>
              <a:rPr lang="en-GB" altLang="zh-CN" sz="1800" dirty="0"/>
              <a:t> </a:t>
            </a:r>
          </a:p>
          <a:p>
            <a:r>
              <a:rPr lang="en-US" altLang="zh-CN" sz="2000" dirty="0"/>
              <a:t>ADAES </a:t>
            </a:r>
            <a:r>
              <a:rPr lang="es-ES" altLang="zh-CN" sz="2000" dirty="0"/>
              <a:t>[</a:t>
            </a:r>
            <a:r>
              <a:rPr lang="en-US" altLang="zh-CN" sz="2000" i="1" dirty="0"/>
              <a:t>CT aspects of Application Data Analytics Enablement Service</a:t>
            </a:r>
            <a:r>
              <a:rPr lang="es-ES" altLang="zh-CN" sz="2000" dirty="0"/>
              <a:t>] </a:t>
            </a:r>
            <a:r>
              <a:rPr lang="es-ES" altLang="zh-CN" sz="2000" dirty="0">
                <a:solidFill>
                  <a:srgbClr val="2A6EA8"/>
                </a:solidFill>
              </a:rPr>
              <a:t>with 5% completion</a:t>
            </a:r>
            <a:endParaRPr lang="es-ES" altLang="zh-CN" sz="2000" dirty="0">
              <a:highlight>
                <a:srgbClr val="FFFF00"/>
              </a:highlight>
            </a:endParaRPr>
          </a:p>
          <a:p>
            <a:pPr lvl="1">
              <a:spcAft>
                <a:spcPts val="600"/>
              </a:spcAft>
            </a:pPr>
            <a:r>
              <a:rPr lang="en-GB" altLang="zh-CN" sz="1800" dirty="0"/>
              <a:t>Support of application data analytics enablement (ADAE) to SEAL architecture</a:t>
            </a:r>
            <a:r>
              <a:rPr lang="en-US" altLang="zh-CN" sz="1800" dirty="0"/>
              <a:t>.</a:t>
            </a:r>
            <a:r>
              <a:rPr lang="en-GB" altLang="zh-CN" sz="1800" dirty="0"/>
              <a:t> </a:t>
            </a:r>
          </a:p>
          <a:p>
            <a:r>
              <a:rPr lang="en-US" altLang="zh-CN" sz="2000" dirty="0"/>
              <a:t>ATSSS_Ph3 </a:t>
            </a:r>
            <a:r>
              <a:rPr lang="es-ES" altLang="zh-CN" sz="2000" dirty="0"/>
              <a:t>[</a:t>
            </a:r>
            <a:r>
              <a:rPr lang="en-US" altLang="zh-CN" sz="2000" i="1" dirty="0"/>
              <a:t>CT aspects of Access Traffic Steering, Switching and Splitting support in 5G system – Phase 3</a:t>
            </a:r>
            <a:r>
              <a:rPr lang="es-ES" altLang="zh-CN" sz="2000" dirty="0"/>
              <a:t>] </a:t>
            </a:r>
            <a:r>
              <a:rPr lang="es-ES" altLang="zh-CN" sz="2000" dirty="0">
                <a:solidFill>
                  <a:srgbClr val="2A6EA8"/>
                </a:solidFill>
              </a:rPr>
              <a:t>with 60% completion</a:t>
            </a:r>
            <a:endParaRPr lang="es-ES" altLang="zh-CN" sz="2000" dirty="0">
              <a:highlight>
                <a:srgbClr val="FFFF00"/>
              </a:highlight>
            </a:endParaRPr>
          </a:p>
          <a:p>
            <a:pPr lvl="1"/>
            <a:r>
              <a:rPr lang="en-US" altLang="zh-CN" sz="1800" dirty="0"/>
              <a:t>MP-QUIC support for traffic steering.</a:t>
            </a:r>
            <a:r>
              <a:rPr lang="en-GB" altLang="zh-CN" sz="1800" dirty="0"/>
              <a:t> </a:t>
            </a:r>
          </a:p>
          <a:p>
            <a:pPr lvl="1">
              <a:spcAft>
                <a:spcPts val="600"/>
              </a:spcAft>
            </a:pPr>
            <a:r>
              <a:rPr lang="en-GB" altLang="zh-CN" sz="1800" dirty="0"/>
              <a:t>MA PDU sessions with connectivity over 5GC and non-3GPP access to EPC.</a:t>
            </a:r>
          </a:p>
          <a:p>
            <a:r>
              <a:rPr lang="en-US" altLang="zh-CN" sz="2000" dirty="0"/>
              <a:t>PIN </a:t>
            </a:r>
            <a:r>
              <a:rPr lang="es-ES" altLang="zh-CN" sz="2000" dirty="0"/>
              <a:t>[</a:t>
            </a:r>
            <a:r>
              <a:rPr lang="en-US" altLang="zh-CN" sz="2000" i="1" dirty="0"/>
              <a:t>CT aspects of Personal </a:t>
            </a:r>
            <a:r>
              <a:rPr lang="en-US" altLang="zh-CN" sz="2000" i="1" dirty="0" err="1"/>
              <a:t>IoT</a:t>
            </a:r>
            <a:r>
              <a:rPr lang="en-US" altLang="zh-CN" sz="2000" i="1" dirty="0"/>
              <a:t> Network</a:t>
            </a:r>
            <a:r>
              <a:rPr lang="es-ES" altLang="zh-CN" sz="2000" dirty="0"/>
              <a:t>] </a:t>
            </a:r>
            <a:r>
              <a:rPr lang="es-ES" altLang="zh-CN" sz="2000" dirty="0">
                <a:solidFill>
                  <a:srgbClr val="2A6EA8"/>
                </a:solidFill>
              </a:rPr>
              <a:t>with 20% completion</a:t>
            </a:r>
            <a:endParaRPr lang="es-ES" altLang="zh-CN" sz="2000" dirty="0">
              <a:highlight>
                <a:srgbClr val="FFFF00"/>
              </a:highlight>
            </a:endParaRPr>
          </a:p>
          <a:p>
            <a:pPr lvl="1">
              <a:spcAft>
                <a:spcPts val="600"/>
              </a:spcAft>
            </a:pPr>
            <a:r>
              <a:rPr lang="en-US" altLang="zh-CN" sz="1800" dirty="0"/>
              <a:t>Support of PIN ID in URSP.</a:t>
            </a:r>
            <a:r>
              <a:rPr lang="en-GB" altLang="zh-CN" sz="1800" dirty="0"/>
              <a:t> </a:t>
            </a:r>
          </a:p>
          <a:p>
            <a:r>
              <a:rPr lang="en-US" altLang="zh-CN" sz="2000" dirty="0"/>
              <a:t>UAS_Ph2 </a:t>
            </a:r>
            <a:r>
              <a:rPr lang="es-ES" altLang="zh-CN" sz="2000" dirty="0"/>
              <a:t>[</a:t>
            </a:r>
            <a:r>
              <a:rPr lang="en-US" altLang="zh-CN" sz="2000" i="1" dirty="0"/>
              <a:t>CT Aspect of Further Architecture Enhancement for UAV and UAM</a:t>
            </a:r>
            <a:r>
              <a:rPr lang="es-ES" altLang="zh-CN" sz="2000" dirty="0"/>
              <a:t>] </a:t>
            </a:r>
            <a:r>
              <a:rPr lang="es-ES" altLang="zh-CN" sz="2000" dirty="0">
                <a:solidFill>
                  <a:srgbClr val="2A6EA8"/>
                </a:solidFill>
              </a:rPr>
              <a:t>with 30% completion</a:t>
            </a:r>
            <a:endParaRPr lang="es-ES" altLang="zh-CN" sz="2000" dirty="0">
              <a:highlight>
                <a:srgbClr val="FFFF00"/>
              </a:highlight>
            </a:endParaRPr>
          </a:p>
          <a:p>
            <a:pPr lvl="1"/>
            <a:r>
              <a:rPr lang="en-US" altLang="zh-CN" sz="1800" dirty="0"/>
              <a:t>Support for A2X communication.</a:t>
            </a:r>
            <a:r>
              <a:rPr lang="en-GB" altLang="zh-CN" sz="1800" dirty="0"/>
              <a:t> </a:t>
            </a:r>
          </a:p>
          <a:p>
            <a:pPr lvl="1"/>
            <a:endParaRPr lang="en-US" altLang="zh-CN" sz="1800" dirty="0"/>
          </a:p>
          <a:p>
            <a:pPr lvl="1"/>
            <a:endParaRPr lang="en-US" altLang="zh-CN" sz="1800" dirty="0">
              <a:solidFill>
                <a:prstClr val="black"/>
              </a:solidFill>
            </a:endParaRPr>
          </a:p>
          <a:p>
            <a:pPr marL="457200" lvl="1" indent="0">
              <a:buNone/>
            </a:pPr>
            <a:endParaRPr lang="en-US" altLang="zh-CN" sz="1800" dirty="0"/>
          </a:p>
        </p:txBody>
      </p:sp>
    </p:spTree>
    <p:extLst>
      <p:ext uri="{BB962C8B-B14F-4D97-AF65-F5344CB8AC3E}">
        <p14:creationId xmlns:p14="http://schemas.microsoft.com/office/powerpoint/2010/main" val="2417062781"/>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a:t>Release 18 Status                              (10/10)</a:t>
            </a:r>
            <a:endParaRPr lang="es-ES" dirty="0"/>
          </a:p>
        </p:txBody>
      </p:sp>
      <p:sp>
        <p:nvSpPr>
          <p:cNvPr id="3" name="Content Placeholder 2">
            <a:extLst>
              <a:ext uri="{FF2B5EF4-FFF2-40B4-BE49-F238E27FC236}">
                <a16:creationId xmlns="" xmlns:a16="http://schemas.microsoft.com/office/drawing/2014/main" id="{0E155232-FDB5-4FCF-8D65-33C4D8EB6FAF}"/>
              </a:ext>
            </a:extLst>
          </p:cNvPr>
          <p:cNvSpPr>
            <a:spLocks noGrp="1"/>
          </p:cNvSpPr>
          <p:nvPr>
            <p:ph idx="1"/>
          </p:nvPr>
        </p:nvSpPr>
        <p:spPr>
          <a:xfrm>
            <a:off x="300369" y="1756022"/>
            <a:ext cx="11553879" cy="4539712"/>
          </a:xfrm>
        </p:spPr>
        <p:txBody>
          <a:bodyPr/>
          <a:lstStyle/>
          <a:p>
            <a:r>
              <a:rPr lang="en-US" altLang="zh-CN" sz="2000" dirty="0"/>
              <a:t>UPEAS </a:t>
            </a:r>
            <a:r>
              <a:rPr lang="es-ES" altLang="zh-CN" sz="2000" dirty="0"/>
              <a:t>[</a:t>
            </a:r>
            <a:r>
              <a:rPr lang="en-US" altLang="zh-CN" sz="2000" i="1" dirty="0"/>
              <a:t>CT aspects of UPF enhancement for exposure and SBA</a:t>
            </a:r>
            <a:r>
              <a:rPr lang="es-ES" altLang="zh-CN" sz="2000" dirty="0"/>
              <a:t>] </a:t>
            </a:r>
            <a:r>
              <a:rPr lang="es-ES" altLang="zh-CN" sz="2000" dirty="0">
                <a:solidFill>
                  <a:srgbClr val="2A6EA8"/>
                </a:solidFill>
              </a:rPr>
              <a:t>with 90% completion</a:t>
            </a:r>
            <a:endParaRPr lang="es-ES" altLang="zh-CN" sz="2000" dirty="0">
              <a:highlight>
                <a:srgbClr val="FFFF00"/>
              </a:highlight>
            </a:endParaRPr>
          </a:p>
          <a:p>
            <a:pPr lvl="1"/>
            <a:r>
              <a:rPr lang="en-US" altLang="zh-CN" sz="1800" dirty="0"/>
              <a:t>Support of the direct event notification of TSC management information.</a:t>
            </a:r>
            <a:r>
              <a:rPr lang="en-GB" altLang="zh-CN" sz="1800" dirty="0"/>
              <a:t> </a:t>
            </a:r>
          </a:p>
          <a:p>
            <a:pPr lvl="1">
              <a:spcAft>
                <a:spcPts val="600"/>
              </a:spcAft>
            </a:pPr>
            <a:r>
              <a:rPr lang="en-GB" altLang="zh-CN" sz="1800" dirty="0"/>
              <a:t>NWDAF can subscribe UPF events directly to the UPF.  A LS is sent to stage 2 for further clarification about </a:t>
            </a:r>
            <a:r>
              <a:rPr lang="en-US" altLang="zh-CN" sz="1800" dirty="0"/>
              <a:t>whether the NWDAF can subscribe to the UPF via the DCCF.</a:t>
            </a:r>
            <a:endParaRPr lang="en-GB" altLang="zh-CN" sz="1800" dirty="0"/>
          </a:p>
          <a:p>
            <a:r>
              <a:rPr lang="en-US" altLang="zh-CN" sz="2000" dirty="0"/>
              <a:t>5GMARCH_Ph2 </a:t>
            </a:r>
            <a:r>
              <a:rPr lang="es-ES" altLang="zh-CN" sz="2000" dirty="0"/>
              <a:t>[</a:t>
            </a:r>
            <a:r>
              <a:rPr lang="en-US" altLang="zh-CN" sz="2000" i="1" dirty="0"/>
              <a:t>CT aspects for enabling MSGin5G Service phase 2</a:t>
            </a:r>
            <a:r>
              <a:rPr lang="es-ES" altLang="zh-CN" sz="2000" dirty="0"/>
              <a:t>] </a:t>
            </a:r>
            <a:r>
              <a:rPr lang="es-ES" altLang="zh-CN" sz="2000" dirty="0">
                <a:solidFill>
                  <a:srgbClr val="2A6EA8"/>
                </a:solidFill>
              </a:rPr>
              <a:t>with 80% completion</a:t>
            </a:r>
            <a:endParaRPr lang="es-ES" altLang="zh-CN" sz="2000" dirty="0">
              <a:highlight>
                <a:srgbClr val="FFFF00"/>
              </a:highlight>
            </a:endParaRPr>
          </a:p>
          <a:p>
            <a:pPr lvl="1">
              <a:spcAft>
                <a:spcPts val="600"/>
              </a:spcAft>
            </a:pPr>
            <a:r>
              <a:rPr lang="en-US" altLang="zh-CN" sz="1800" dirty="0"/>
              <a:t>Definition of the new </a:t>
            </a:r>
            <a:r>
              <a:rPr lang="en-US" altLang="zh-CN" sz="1800" dirty="0" err="1"/>
              <a:t>MSGG_BGDelivery</a:t>
            </a:r>
            <a:r>
              <a:rPr lang="en-US" altLang="zh-CN" sz="1800" dirty="0"/>
              <a:t> Service API.</a:t>
            </a:r>
            <a:r>
              <a:rPr lang="en-GB" altLang="zh-CN" sz="1800" dirty="0"/>
              <a:t> </a:t>
            </a:r>
          </a:p>
          <a:p>
            <a:r>
              <a:rPr lang="en-US" altLang="zh-CN" sz="2000" dirty="0"/>
              <a:t>eNS_Ph2 </a:t>
            </a:r>
            <a:r>
              <a:rPr lang="es-ES" altLang="zh-CN" sz="2000" dirty="0"/>
              <a:t>[</a:t>
            </a:r>
            <a:r>
              <a:rPr lang="en-US" altLang="zh-CN" sz="2000" i="1" dirty="0"/>
              <a:t>Stage 3 of Network Slicing Phase 3</a:t>
            </a:r>
            <a:r>
              <a:rPr lang="es-ES" altLang="zh-CN" sz="2000" dirty="0"/>
              <a:t>] </a:t>
            </a:r>
            <a:r>
              <a:rPr lang="es-ES" altLang="zh-CN" sz="2000" dirty="0">
                <a:solidFill>
                  <a:srgbClr val="2A6EA8"/>
                </a:solidFill>
              </a:rPr>
              <a:t>with 30% completion</a:t>
            </a:r>
            <a:endParaRPr lang="es-ES" altLang="zh-CN" sz="2000" dirty="0">
              <a:highlight>
                <a:srgbClr val="FFFF00"/>
              </a:highlight>
            </a:endParaRPr>
          </a:p>
          <a:p>
            <a:pPr lvl="1">
              <a:spcAft>
                <a:spcPts val="600"/>
              </a:spcAft>
            </a:pPr>
            <a:r>
              <a:rPr lang="en-US" altLang="zh-CN" sz="1800" dirty="0"/>
              <a:t>Start the definition of the support of alternative S-NSSAI handling, S-NSSAI replacement, partially allowed S-NSSAI, multiple NSACFs, the provisioning of slice deregistration inactivity timer and PDU Session inactivity timer, etc.</a:t>
            </a:r>
            <a:r>
              <a:rPr lang="en-GB" altLang="zh-CN" sz="1800" dirty="0"/>
              <a:t> </a:t>
            </a:r>
          </a:p>
          <a:p>
            <a:r>
              <a:rPr lang="en-US" altLang="zh-CN" sz="2000" dirty="0"/>
              <a:t>5GFLS </a:t>
            </a:r>
            <a:r>
              <a:rPr lang="es-ES" altLang="zh-CN" sz="2000" dirty="0"/>
              <a:t>[</a:t>
            </a:r>
            <a:r>
              <a:rPr lang="en-US" altLang="zh-CN" sz="2000" i="1" dirty="0"/>
              <a:t>CT aspects of 5G-enabled fused location service capability exposure</a:t>
            </a:r>
            <a:r>
              <a:rPr lang="es-ES" altLang="zh-CN" sz="2000" dirty="0"/>
              <a:t>] </a:t>
            </a:r>
            <a:r>
              <a:rPr lang="es-ES" altLang="zh-CN" sz="2000" dirty="0">
                <a:solidFill>
                  <a:srgbClr val="2A6EA8"/>
                </a:solidFill>
              </a:rPr>
              <a:t>with 70% completion</a:t>
            </a:r>
            <a:endParaRPr lang="es-ES" altLang="zh-CN" sz="2000" dirty="0">
              <a:highlight>
                <a:srgbClr val="FFFF00"/>
              </a:highlight>
            </a:endParaRPr>
          </a:p>
          <a:p>
            <a:pPr lvl="1">
              <a:spcAft>
                <a:spcPts val="600"/>
              </a:spcAft>
            </a:pPr>
            <a:r>
              <a:rPr lang="en-US" altLang="zh-CN" sz="1800" dirty="0"/>
              <a:t>Support of obtaining location information from a 3rd party.</a:t>
            </a:r>
            <a:r>
              <a:rPr lang="en-GB" altLang="zh-CN" sz="1800" dirty="0"/>
              <a:t> </a:t>
            </a:r>
            <a:endParaRPr lang="en-US" altLang="zh-CN" sz="1800" dirty="0"/>
          </a:p>
          <a:p>
            <a:r>
              <a:rPr lang="es-ES" altLang="zh-CN" sz="2000" dirty="0"/>
              <a:t>Quite few contributions to enhance the functionalities &amp; descriptions for different WIs (TEI18 + WI code CRs).</a:t>
            </a:r>
          </a:p>
          <a:p>
            <a:pPr lvl="1"/>
            <a:endParaRPr lang="en-US" altLang="zh-CN" sz="1800" dirty="0">
              <a:solidFill>
                <a:prstClr val="black"/>
              </a:solidFill>
            </a:endParaRPr>
          </a:p>
          <a:p>
            <a:pPr marL="457200" lvl="1" indent="0">
              <a:buNone/>
            </a:pPr>
            <a:endParaRPr lang="en-US" altLang="zh-CN" sz="1800" dirty="0"/>
          </a:p>
        </p:txBody>
      </p:sp>
    </p:spTree>
    <p:extLst>
      <p:ext uri="{BB962C8B-B14F-4D97-AF65-F5344CB8AC3E}">
        <p14:creationId xmlns:p14="http://schemas.microsoft.com/office/powerpoint/2010/main" val="537670200"/>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a:t>Release 17 Status</a:t>
            </a:r>
            <a:endParaRPr lang="es-ES" dirty="0"/>
          </a:p>
        </p:txBody>
      </p:sp>
      <p:sp>
        <p:nvSpPr>
          <p:cNvPr id="3" name="Content Placeholder 2">
            <a:extLst>
              <a:ext uri="{FF2B5EF4-FFF2-40B4-BE49-F238E27FC236}">
                <a16:creationId xmlns="" xmlns:a16="http://schemas.microsoft.com/office/drawing/2014/main" id="{0E155232-FDB5-4FCF-8D65-33C4D8EB6FAF}"/>
              </a:ext>
            </a:extLst>
          </p:cNvPr>
          <p:cNvSpPr>
            <a:spLocks noGrp="1"/>
          </p:cNvSpPr>
          <p:nvPr>
            <p:ph idx="1"/>
          </p:nvPr>
        </p:nvSpPr>
        <p:spPr>
          <a:xfrm>
            <a:off x="224169" y="1750874"/>
            <a:ext cx="11196305" cy="4539712"/>
          </a:xfrm>
        </p:spPr>
        <p:txBody>
          <a:bodyPr/>
          <a:lstStyle/>
          <a:p>
            <a:pPr>
              <a:lnSpc>
                <a:spcPct val="80000"/>
              </a:lnSpc>
              <a:defRPr/>
            </a:pPr>
            <a:r>
              <a:rPr lang="en-GB" altLang="zh-CN" sz="2400" kern="1000" dirty="0">
                <a:ea typeface="MS PGothic" panose="020B0600070205080204" pitchFamily="34" charset="-128"/>
                <a:cs typeface="Arial" panose="020B0604020202020204" pitchFamily="34" charset="0"/>
              </a:rPr>
              <a:t>25 CRs (</a:t>
            </a:r>
            <a:r>
              <a:rPr lang="en-GB" altLang="zh-CN" sz="2400" kern="1000" dirty="0" err="1">
                <a:ea typeface="MS PGothic" panose="020B0600070205080204" pitchFamily="34" charset="-128"/>
                <a:cs typeface="Arial" panose="020B0604020202020204" pitchFamily="34" charset="0"/>
              </a:rPr>
              <a:t>Cat.F</a:t>
            </a:r>
            <a:r>
              <a:rPr lang="en-GB" altLang="zh-CN" sz="2400" kern="1000" dirty="0">
                <a:ea typeface="MS PGothic" panose="020B0600070205080204" pitchFamily="34" charset="-128"/>
                <a:cs typeface="Arial" panose="020B0604020202020204" pitchFamily="34" charset="0"/>
              </a:rPr>
              <a:t>) are agreed in Release 17 as essential corrections, e.g.:</a:t>
            </a:r>
          </a:p>
          <a:p>
            <a:pPr lvl="1">
              <a:spcAft>
                <a:spcPts val="0"/>
              </a:spcAft>
              <a:tabLst>
                <a:tab pos="1980565" algn="l"/>
              </a:tabLst>
            </a:pPr>
            <a:r>
              <a:rPr lang="en-US" altLang="zh-CN" sz="2000" kern="1000" dirty="0">
                <a:ea typeface="MS PGothic" panose="020B0600070205080204" pitchFamily="34" charset="-128"/>
                <a:cs typeface="Arial" panose="020B0604020202020204" pitchFamily="34" charset="0"/>
              </a:rPr>
              <a:t>AKMA-CT WI: </a:t>
            </a:r>
            <a:r>
              <a:rPr lang="en-US" altLang="zh-CN" sz="2000" dirty="0">
                <a:solidFill>
                  <a:prstClr val="black"/>
                </a:solidFill>
              </a:rPr>
              <a:t>A LS is sent to SA3 to ask for clarification about </a:t>
            </a:r>
            <a:r>
              <a:rPr lang="en-US" altLang="zh-CN" sz="2000" dirty="0"/>
              <a:t>AKMA services</a:t>
            </a:r>
            <a:r>
              <a:rPr lang="en-GB" altLang="zh-CN" sz="2000" dirty="0"/>
              <a:t> supported for the UE connected via Non-3GPP access</a:t>
            </a:r>
            <a:endParaRPr lang="fr-FR" altLang="zh-CN" sz="2000" dirty="0">
              <a:solidFill>
                <a:prstClr val="black"/>
              </a:solidFill>
            </a:endParaRPr>
          </a:p>
          <a:p>
            <a:pPr lvl="1">
              <a:spcAft>
                <a:spcPts val="0"/>
              </a:spcAft>
              <a:tabLst>
                <a:tab pos="1980565" algn="l"/>
              </a:tabLst>
            </a:pPr>
            <a:r>
              <a:rPr lang="fr-FR" altLang="zh-CN" sz="2000" dirty="0">
                <a:solidFill>
                  <a:prstClr val="black"/>
                </a:solidFill>
              </a:rPr>
              <a:t>EDGEAPP WI: </a:t>
            </a:r>
            <a:r>
              <a:rPr lang="en-US" altLang="zh-CN" sz="2000" dirty="0"/>
              <a:t>Corrections to the ACT start/stop event related information</a:t>
            </a:r>
            <a:endParaRPr lang="fr-FR" altLang="zh-CN" sz="2000" dirty="0">
              <a:solidFill>
                <a:prstClr val="black"/>
              </a:solidFill>
            </a:endParaRPr>
          </a:p>
          <a:p>
            <a:pPr lvl="1">
              <a:spcAft>
                <a:spcPts val="0"/>
              </a:spcAft>
              <a:tabLst>
                <a:tab pos="1980565" algn="l"/>
              </a:tabLst>
            </a:pPr>
            <a:r>
              <a:rPr lang="en-US" altLang="zh-CN" sz="2000" dirty="0">
                <a:solidFill>
                  <a:prstClr val="black"/>
                </a:solidFill>
              </a:rPr>
              <a:t>e</a:t>
            </a:r>
            <a:r>
              <a:rPr lang="fr-FR" altLang="zh-CN" sz="2000" dirty="0">
                <a:solidFill>
                  <a:prstClr val="black"/>
                </a:solidFill>
              </a:rPr>
              <a:t>NS_P</a:t>
            </a:r>
            <a:r>
              <a:rPr lang="en-US" altLang="zh-CN" sz="2000" dirty="0">
                <a:solidFill>
                  <a:prstClr val="black"/>
                </a:solidFill>
              </a:rPr>
              <a:t>h2 WI</a:t>
            </a:r>
            <a:r>
              <a:rPr lang="fr-FR" altLang="zh-CN" sz="2000" dirty="0">
                <a:solidFill>
                  <a:prstClr val="black"/>
                </a:solidFill>
              </a:rPr>
              <a:t>: </a:t>
            </a:r>
            <a:r>
              <a:rPr lang="en-US" altLang="zh-CN" sz="2000" dirty="0"/>
              <a:t>Reporting format for one-time reporting</a:t>
            </a:r>
            <a:endParaRPr lang="fr-FR" altLang="zh-CN" sz="2000" dirty="0">
              <a:solidFill>
                <a:prstClr val="black"/>
              </a:solidFill>
            </a:endParaRPr>
          </a:p>
          <a:p>
            <a:pPr lvl="1">
              <a:spcAft>
                <a:spcPts val="0"/>
              </a:spcAft>
              <a:tabLst>
                <a:tab pos="1980565" algn="l"/>
              </a:tabLst>
            </a:pPr>
            <a:r>
              <a:rPr lang="en-GB" altLang="zh-CN" sz="2000" kern="1000" dirty="0">
                <a:ea typeface="MS PGothic" panose="020B0600070205080204" pitchFamily="34" charset="-128"/>
                <a:cs typeface="Arial" panose="020B0604020202020204" pitchFamily="34" charset="0"/>
              </a:rPr>
              <a:t>eEDGE_5GC WI: Corrections on attribute names for </a:t>
            </a:r>
            <a:r>
              <a:rPr lang="en-US" altLang="zh-CN" sz="2000" dirty="0"/>
              <a:t>the indication of direct notification, EAS deployment information</a:t>
            </a:r>
            <a:endParaRPr lang="en-GB" altLang="zh-CN" sz="2000" dirty="0">
              <a:solidFill>
                <a:prstClr val="black"/>
              </a:solidFill>
            </a:endParaRPr>
          </a:p>
          <a:p>
            <a:pPr lvl="1">
              <a:spcAft>
                <a:spcPts val="0"/>
              </a:spcAft>
              <a:tabLst>
                <a:tab pos="1980565" algn="l"/>
              </a:tabLst>
            </a:pPr>
            <a:r>
              <a:rPr lang="fr-FR" altLang="zh-CN" sz="2000" dirty="0">
                <a:solidFill>
                  <a:prstClr val="black"/>
                </a:solidFill>
              </a:rPr>
              <a:t>eNA_P</a:t>
            </a:r>
            <a:r>
              <a:rPr lang="en-US" altLang="zh-CN" sz="2000" dirty="0">
                <a:solidFill>
                  <a:prstClr val="black"/>
                </a:solidFill>
              </a:rPr>
              <a:t>h2 WI: </a:t>
            </a:r>
            <a:r>
              <a:rPr lang="en-US" altLang="zh-CN" sz="2000" dirty="0"/>
              <a:t>Corrections on the validity period in the analytics</a:t>
            </a:r>
          </a:p>
          <a:p>
            <a:pPr lvl="1">
              <a:spcAft>
                <a:spcPts val="0"/>
              </a:spcAft>
              <a:tabLst>
                <a:tab pos="1980565" algn="l"/>
              </a:tabLst>
            </a:pPr>
            <a:r>
              <a:rPr lang="en-US" altLang="zh-CN" sz="2000" dirty="0" err="1"/>
              <a:t>BEPoP</a:t>
            </a:r>
            <a:r>
              <a:rPr lang="en-US" altLang="zh-CN" sz="2000" dirty="0"/>
              <a:t> WI: Enhancement to L2TP procedures</a:t>
            </a:r>
          </a:p>
          <a:p>
            <a:pPr lvl="1">
              <a:spcAft>
                <a:spcPts val="0"/>
              </a:spcAft>
              <a:tabLst>
                <a:tab pos="1980565" algn="l"/>
              </a:tabLst>
            </a:pPr>
            <a:r>
              <a:rPr lang="en-US" altLang="zh-CN" sz="2000" dirty="0"/>
              <a:t>NBI17 WI: Corrections to </a:t>
            </a:r>
            <a:r>
              <a:rPr lang="en-US" altLang="zh-CN" sz="2000" dirty="0" err="1"/>
              <a:t>boolean</a:t>
            </a:r>
            <a:r>
              <a:rPr lang="en-US" altLang="zh-CN" sz="2000" dirty="0"/>
              <a:t> type in </a:t>
            </a:r>
            <a:r>
              <a:rPr lang="en-US" altLang="zh-CN" sz="2000" dirty="0" err="1"/>
              <a:t>MonitoringEventSubscription</a:t>
            </a:r>
            <a:r>
              <a:rPr lang="en-US" altLang="zh-CN" sz="2000" dirty="0"/>
              <a:t> data type</a:t>
            </a:r>
          </a:p>
          <a:p>
            <a:pPr lvl="1">
              <a:spcAft>
                <a:spcPts val="0"/>
              </a:spcAft>
              <a:tabLst>
                <a:tab pos="1980565" algn="l"/>
              </a:tabLst>
            </a:pPr>
            <a:r>
              <a:rPr lang="en-US" altLang="zh-CN" sz="2000" dirty="0"/>
              <a:t>en5GPccSer17 WI: Adding missing RAT types to enable correct mapping over Rx interface</a:t>
            </a:r>
            <a:endParaRPr lang="es-ES" altLang="zh-CN" sz="2000" dirty="0"/>
          </a:p>
          <a:p>
            <a:r>
              <a:rPr lang="en-US" altLang="zh-CN" sz="2400" dirty="0"/>
              <a:t>Several essential corrections mainly based on further received stage 2 reply LSs </a:t>
            </a:r>
            <a:r>
              <a:rPr lang="es-ES" altLang="zh-CN" sz="2400" dirty="0"/>
              <a:t>and/or alignment with other stage 3 specifications</a:t>
            </a:r>
            <a:r>
              <a:rPr lang="en-US" altLang="zh-CN" sz="2400" dirty="0"/>
              <a:t>. </a:t>
            </a:r>
            <a:endParaRPr lang="es-ES" dirty="0"/>
          </a:p>
        </p:txBody>
      </p:sp>
    </p:spTree>
    <p:extLst>
      <p:ext uri="{BB962C8B-B14F-4D97-AF65-F5344CB8AC3E}">
        <p14:creationId xmlns:p14="http://schemas.microsoft.com/office/powerpoint/2010/main" val="1955381210"/>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B3392D1-2C3C-4A36-923D-B59C0EA91869}"/>
              </a:ext>
            </a:extLst>
          </p:cNvPr>
          <p:cNvSpPr>
            <a:spLocks noGrp="1"/>
          </p:cNvSpPr>
          <p:nvPr>
            <p:ph type="title"/>
          </p:nvPr>
        </p:nvSpPr>
        <p:spPr>
          <a:xfrm>
            <a:off x="632254" y="431794"/>
            <a:ext cx="10515600" cy="1325563"/>
          </a:xfrm>
        </p:spPr>
        <p:txBody>
          <a:bodyPr/>
          <a:lstStyle/>
          <a:p>
            <a:r>
              <a:rPr lang="es-ES" dirty="0"/>
              <a:t>Pre-Release 17 Status</a:t>
            </a:r>
          </a:p>
        </p:txBody>
      </p:sp>
      <p:sp>
        <p:nvSpPr>
          <p:cNvPr id="3" name="Content Placeholder 2">
            <a:extLst>
              <a:ext uri="{FF2B5EF4-FFF2-40B4-BE49-F238E27FC236}">
                <a16:creationId xmlns="" xmlns:a16="http://schemas.microsoft.com/office/drawing/2014/main" id="{0E155232-FDB5-4FCF-8D65-33C4D8EB6FAF}"/>
              </a:ext>
            </a:extLst>
          </p:cNvPr>
          <p:cNvSpPr>
            <a:spLocks noGrp="1"/>
          </p:cNvSpPr>
          <p:nvPr>
            <p:ph idx="1"/>
          </p:nvPr>
        </p:nvSpPr>
        <p:spPr>
          <a:xfrm>
            <a:off x="500352" y="1847753"/>
            <a:ext cx="10810545" cy="4245565"/>
          </a:xfrm>
        </p:spPr>
        <p:txBody>
          <a:bodyPr/>
          <a:lstStyle/>
          <a:p>
            <a:r>
              <a:rPr lang="es-ES" sz="2400" dirty="0"/>
              <a:t>No CRs are agreed in pre-Release 15.</a:t>
            </a:r>
          </a:p>
          <a:p>
            <a:r>
              <a:rPr lang="es-ES" sz="2400" dirty="0"/>
              <a:t>1 CR (Cat. F) is agreed in Release 15 </a:t>
            </a:r>
            <a:r>
              <a:rPr lang="en-GB" altLang="zh-CN" sz="2400" kern="1000" dirty="0">
                <a:ea typeface="MS PGothic" panose="020B0600070205080204" pitchFamily="34" charset="-128"/>
                <a:cs typeface="Arial" panose="020B0604020202020204" pitchFamily="34" charset="0"/>
              </a:rPr>
              <a:t>as essential corrections</a:t>
            </a:r>
            <a:r>
              <a:rPr lang="es-ES" sz="2400" dirty="0"/>
              <a:t>:</a:t>
            </a:r>
          </a:p>
          <a:p>
            <a:pPr lvl="1"/>
            <a:r>
              <a:rPr lang="es-ES" altLang="zh-CN" dirty="0"/>
              <a:t>NAPS-CT WI:  corrections on the </a:t>
            </a:r>
            <a:r>
              <a:rPr lang="en-GB" altLang="zh-CN" dirty="0"/>
              <a:t>Notification Delivery using a separate HTTP connection for northbound APIs and application layer APIs</a:t>
            </a:r>
            <a:r>
              <a:rPr lang="es-ES" altLang="zh-CN" dirty="0"/>
              <a:t>.</a:t>
            </a:r>
          </a:p>
          <a:p>
            <a:r>
              <a:rPr lang="es-ES" altLang="zh-CN" sz="2400" dirty="0"/>
              <a:t>6 CRs (Cat. F) are agreed in Release 16 </a:t>
            </a:r>
            <a:r>
              <a:rPr lang="en-GB" altLang="zh-CN" sz="2400" kern="1000" dirty="0">
                <a:ea typeface="MS PGothic" panose="020B0600070205080204" pitchFamily="34" charset="-128"/>
                <a:cs typeface="Arial" panose="020B0604020202020204" pitchFamily="34" charset="0"/>
              </a:rPr>
              <a:t>as essential corrections</a:t>
            </a:r>
            <a:r>
              <a:rPr lang="es-ES" altLang="zh-CN" sz="2400" dirty="0"/>
              <a:t>:</a:t>
            </a:r>
          </a:p>
          <a:p>
            <a:pPr lvl="1"/>
            <a:r>
              <a:rPr lang="es-ES" altLang="zh-CN" dirty="0"/>
              <a:t>5G_URLLC WI: </a:t>
            </a:r>
            <a:r>
              <a:rPr lang="en-US" altLang="zh-CN" dirty="0"/>
              <a:t>removal of </a:t>
            </a:r>
            <a:r>
              <a:rPr lang="en-US" altLang="zh-CN" dirty="0" err="1"/>
              <a:t>QoS</a:t>
            </a:r>
            <a:r>
              <a:rPr lang="en-US" altLang="zh-CN" dirty="0"/>
              <a:t> monitoring control at PDU session release based on reply LS from stage 2</a:t>
            </a:r>
            <a:r>
              <a:rPr lang="es-ES" altLang="zh-CN" dirty="0"/>
              <a:t>.</a:t>
            </a:r>
          </a:p>
          <a:p>
            <a:pPr lvl="1"/>
            <a:r>
              <a:rPr lang="es-ES" altLang="zh-CN" dirty="0"/>
              <a:t>eNAPIs WI: Corrections on Monitoring procedures in 5G.</a:t>
            </a:r>
          </a:p>
          <a:p>
            <a:pPr lvl="1"/>
            <a:r>
              <a:rPr lang="en-GB" altLang="zh-CN" dirty="0"/>
              <a:t>TEI16, 5GS_Ph1-CT WIs: Correction on TLS_SCN in PFD data</a:t>
            </a:r>
            <a:endParaRPr lang="es-ES" altLang="zh-CN" dirty="0"/>
          </a:p>
          <a:p>
            <a:r>
              <a:rPr lang="es-ES" altLang="zh-CN" sz="2400" dirty="0"/>
              <a:t>Corrections not considered as FASMO were moved to further releases.</a:t>
            </a:r>
          </a:p>
          <a:p>
            <a:endParaRPr lang="es-ES" dirty="0"/>
          </a:p>
          <a:p>
            <a:pPr lvl="1"/>
            <a:endParaRPr lang="es-ES" dirty="0"/>
          </a:p>
          <a:p>
            <a:pPr marL="457200" lvl="1" indent="0">
              <a:buNone/>
            </a:pPr>
            <a:endParaRPr lang="es-ES" dirty="0"/>
          </a:p>
          <a:p>
            <a:pPr marL="457200" lvl="1" indent="0">
              <a:buNone/>
            </a:pPr>
            <a:endParaRPr lang="es-ES" dirty="0"/>
          </a:p>
          <a:p>
            <a:pPr marL="0" indent="0">
              <a:buNone/>
            </a:pPr>
            <a:endParaRPr lang="es-ES" dirty="0"/>
          </a:p>
        </p:txBody>
      </p:sp>
    </p:spTree>
    <p:extLst>
      <p:ext uri="{BB962C8B-B14F-4D97-AF65-F5344CB8AC3E}">
        <p14:creationId xmlns:p14="http://schemas.microsoft.com/office/powerpoint/2010/main" val="3379284082"/>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49875" y="500062"/>
            <a:ext cx="10515600" cy="1325563"/>
          </a:xfrm>
        </p:spPr>
        <p:txBody>
          <a:bodyPr/>
          <a:lstStyle/>
          <a:p>
            <a:r>
              <a:rPr lang="en-US" dirty="0"/>
              <a:t>Backward Incompatible Changes</a:t>
            </a:r>
          </a:p>
        </p:txBody>
      </p:sp>
      <p:sp>
        <p:nvSpPr>
          <p:cNvPr id="3" name="Espace réservé du contenu 2"/>
          <p:cNvSpPr>
            <a:spLocks noGrp="1"/>
          </p:cNvSpPr>
          <p:nvPr>
            <p:ph idx="1"/>
          </p:nvPr>
        </p:nvSpPr>
        <p:spPr>
          <a:xfrm>
            <a:off x="838200" y="1825625"/>
            <a:ext cx="10515600" cy="708569"/>
          </a:xfrm>
        </p:spPr>
        <p:txBody>
          <a:bodyPr/>
          <a:lstStyle/>
          <a:p>
            <a:r>
              <a:rPr lang="en-US" dirty="0"/>
              <a:t> None</a:t>
            </a:r>
          </a:p>
          <a:p>
            <a:pPr marL="0" indent="0">
              <a:buNone/>
            </a:pPr>
            <a:endParaRPr lang="en-US" dirty="0"/>
          </a:p>
        </p:txBody>
      </p:sp>
    </p:spTree>
    <p:extLst>
      <p:ext uri="{BB962C8B-B14F-4D97-AF65-F5344CB8AC3E}">
        <p14:creationId xmlns:p14="http://schemas.microsoft.com/office/powerpoint/2010/main" val="1380431914"/>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26308" y="430301"/>
            <a:ext cx="10515600" cy="1325563"/>
          </a:xfrm>
        </p:spPr>
        <p:txBody>
          <a:bodyPr/>
          <a:lstStyle/>
          <a:p>
            <a:r>
              <a:rPr lang="en-US" dirty="0"/>
              <a:t>For Information to CT </a:t>
            </a:r>
          </a:p>
        </p:txBody>
      </p:sp>
      <p:sp>
        <p:nvSpPr>
          <p:cNvPr id="3" name="Espace réservé du contenu 2"/>
          <p:cNvSpPr>
            <a:spLocks noGrp="1"/>
          </p:cNvSpPr>
          <p:nvPr>
            <p:ph idx="1"/>
          </p:nvPr>
        </p:nvSpPr>
        <p:spPr>
          <a:xfrm>
            <a:off x="426308" y="1755864"/>
            <a:ext cx="11172568" cy="4351338"/>
          </a:xfrm>
        </p:spPr>
        <p:txBody>
          <a:bodyPr/>
          <a:lstStyle/>
          <a:p>
            <a:pPr>
              <a:lnSpc>
                <a:spcPct val="80000"/>
              </a:lnSpc>
              <a:defRPr/>
            </a:pPr>
            <a:r>
              <a:rPr lang="en-US" altLang="zh-CN" sz="2400" kern="1000" dirty="0">
                <a:ea typeface="MS PGothic" panose="020B0600070205080204" pitchFamily="34" charset="-128"/>
                <a:cs typeface="Arial" panose="020B0604020202020204" pitchFamily="34" charset="0"/>
              </a:rPr>
              <a:t>CT3 work focused on:</a:t>
            </a:r>
          </a:p>
          <a:p>
            <a:pPr lvl="1">
              <a:lnSpc>
                <a:spcPct val="80000"/>
              </a:lnSpc>
              <a:defRPr/>
            </a:pPr>
            <a:r>
              <a:rPr lang="en-US" altLang="zh-CN" kern="1000" dirty="0">
                <a:ea typeface="MS PGothic" panose="020B0600070205080204" pitchFamily="34" charset="-128"/>
                <a:cs typeface="Arial" panose="020B0604020202020204" pitchFamily="34" charset="0"/>
              </a:rPr>
              <a:t>Rel-18 normative work </a:t>
            </a:r>
            <a:r>
              <a:rPr lang="en-US" altLang="zh-CN" kern="1000" dirty="0" smtClean="0">
                <a:ea typeface="MS PGothic" panose="020B0600070205080204" pitchFamily="34" charset="-128"/>
                <a:cs typeface="Arial" panose="020B0604020202020204" pitchFamily="34" charset="0"/>
              </a:rPr>
              <a:t>takes a great </a:t>
            </a:r>
            <a:r>
              <a:rPr lang="en-US" altLang="zh-CN" dirty="0" smtClean="0"/>
              <a:t>proportion (around 94%) of </a:t>
            </a:r>
            <a:r>
              <a:rPr lang="en-US" altLang="zh-CN" kern="1000" dirty="0" smtClean="0">
                <a:ea typeface="MS PGothic" panose="020B0600070205080204" pitchFamily="34" charset="-128"/>
                <a:cs typeface="Arial" panose="020B0604020202020204" pitchFamily="34" charset="0"/>
              </a:rPr>
              <a:t>the total documents.</a:t>
            </a:r>
            <a:r>
              <a:rPr lang="zh-CN" altLang="en-US" kern="1000" dirty="0" smtClean="0">
                <a:ea typeface="MS PGothic" panose="020B0600070205080204" pitchFamily="34" charset="-128"/>
                <a:cs typeface="Arial" panose="020B0604020202020204" pitchFamily="34" charset="0"/>
              </a:rPr>
              <a:t> </a:t>
            </a:r>
            <a:r>
              <a:rPr lang="en-US" altLang="zh-CN" dirty="0" smtClean="0"/>
              <a:t> </a:t>
            </a:r>
            <a:endParaRPr lang="en-US" altLang="zh-CN" kern="1000" dirty="0">
              <a:ea typeface="MS PGothic" panose="020B0600070205080204" pitchFamily="34" charset="-128"/>
              <a:cs typeface="Arial" panose="020B0604020202020204" pitchFamily="34" charset="0"/>
            </a:endParaRPr>
          </a:p>
          <a:p>
            <a:pPr lvl="1">
              <a:lnSpc>
                <a:spcPct val="80000"/>
              </a:lnSpc>
              <a:defRPr/>
            </a:pPr>
            <a:r>
              <a:rPr lang="en-US" altLang="zh-CN" kern="1000" dirty="0">
                <a:ea typeface="MS PGothic" panose="020B0600070205080204" pitchFamily="34" charset="-128"/>
                <a:cs typeface="Arial" panose="020B0604020202020204" pitchFamily="34" charset="0"/>
              </a:rPr>
              <a:t>Essential corrections on Release 17/16/15 specifications</a:t>
            </a:r>
          </a:p>
          <a:p>
            <a:pPr>
              <a:lnSpc>
                <a:spcPct val="80000"/>
              </a:lnSpc>
              <a:defRPr/>
            </a:pPr>
            <a:r>
              <a:rPr lang="en-GB" altLang="zh-CN" sz="2400" kern="1000" dirty="0">
                <a:ea typeface="MS PGothic" panose="020B0600070205080204" pitchFamily="34" charset="-128"/>
                <a:cs typeface="Arial" panose="020B0604020202020204" pitchFamily="34" charset="0"/>
              </a:rPr>
              <a:t>CT3 and CT4 had a joint session to discuss the common aspects of SBI design</a:t>
            </a:r>
          </a:p>
          <a:p>
            <a:pPr lvl="1">
              <a:lnSpc>
                <a:spcPct val="80000"/>
              </a:lnSpc>
              <a:defRPr/>
            </a:pPr>
            <a:r>
              <a:rPr lang="en-US" altLang="zh-CN" kern="1000" dirty="0">
                <a:ea typeface="MS PGothic" panose="020B0600070205080204" pitchFamily="34" charset="-128"/>
                <a:cs typeface="Arial" panose="020B0604020202020204" pitchFamily="34" charset="0"/>
              </a:rPr>
              <a:t>CT3 and CT4 discussed the support of missing definition of presence condition in the </a:t>
            </a:r>
            <a:r>
              <a:rPr lang="en-US" altLang="zh-CN" kern="1000" dirty="0" err="1">
                <a:ea typeface="MS PGothic" panose="020B0600070205080204" pitchFamily="34" charset="-128"/>
                <a:cs typeface="Arial" panose="020B0604020202020204" pitchFamily="34" charset="0"/>
              </a:rPr>
              <a:t>OpenAPI</a:t>
            </a:r>
            <a:r>
              <a:rPr lang="en-US" altLang="zh-CN" kern="1000" dirty="0">
                <a:ea typeface="MS PGothic" panose="020B0600070205080204" pitchFamily="34" charset="-128"/>
                <a:cs typeface="Arial" panose="020B0604020202020204" pitchFamily="34" charset="0"/>
              </a:rPr>
              <a:t> specs. No agreement reached during the joint session.</a:t>
            </a:r>
          </a:p>
          <a:p>
            <a:pPr lvl="1">
              <a:lnSpc>
                <a:spcPct val="80000"/>
              </a:lnSpc>
              <a:defRPr/>
            </a:pPr>
            <a:r>
              <a:rPr lang="en-US" altLang="zh-CN" kern="1000" dirty="0">
                <a:ea typeface="MS PGothic" panose="020B0600070205080204" pitchFamily="34" charset="-128"/>
                <a:cs typeface="Arial" panose="020B0604020202020204" pitchFamily="34" charset="0"/>
              </a:rPr>
              <a:t>CT3 and CT4 discussed the received LS SP-230391 </a:t>
            </a:r>
            <a:r>
              <a:rPr lang="en-GB" altLang="zh-CN" dirty="0"/>
              <a:t>(</a:t>
            </a:r>
            <a:r>
              <a:rPr lang="en-GB" altLang="zh-CN" i="1" dirty="0"/>
              <a:t>Using Forge-Git as the primary storage for Code</a:t>
            </a:r>
            <a:r>
              <a:rPr lang="en-GB" altLang="zh-CN" dirty="0"/>
              <a:t>) , both WGs agreed to stick to the existing method (which does not modify the existing 3GPP CR process) of handling source code in 3GPP documentation for specifications under their remit. A</a:t>
            </a:r>
            <a:r>
              <a:rPr lang="en-US" altLang="zh-CN" kern="1000" dirty="0">
                <a:ea typeface="MS PGothic" panose="020B0600070205080204" pitchFamily="34" charset="-128"/>
                <a:cs typeface="Arial" panose="020B0604020202020204" pitchFamily="34" charset="0"/>
              </a:rPr>
              <a:t> joint LS from CT3 and CT4 is sent to the plenary.</a:t>
            </a:r>
            <a:endParaRPr lang="en-GB" altLang="zh-CN" sz="2400" kern="1000" dirty="0">
              <a:ea typeface="MS PGothic" panose="020B0600070205080204" pitchFamily="34" charset="-128"/>
              <a:cs typeface="Arial" panose="020B0604020202020204" pitchFamily="34" charset="0"/>
            </a:endParaRPr>
          </a:p>
          <a:p>
            <a:pPr>
              <a:lnSpc>
                <a:spcPct val="80000"/>
              </a:lnSpc>
              <a:defRPr/>
            </a:pPr>
            <a:r>
              <a:rPr lang="en-GB" altLang="zh-CN" sz="2400" kern="1000" dirty="0">
                <a:ea typeface="MS PGothic" panose="020B0600070205080204" pitchFamily="34" charset="-128"/>
                <a:cs typeface="Arial" panose="020B0604020202020204" pitchFamily="34" charset="0"/>
              </a:rPr>
              <a:t>Quite good and efficient progress in the CT3 F2F meeting.</a:t>
            </a:r>
            <a:endParaRPr lang="en-GB" altLang="es-ES" sz="2400" dirty="0">
              <a:ea typeface="宋体" panose="02010600030101010101" pitchFamily="2" charset="-122"/>
            </a:endParaRPr>
          </a:p>
          <a:p>
            <a:pPr lvl="1">
              <a:buFont typeface="Wingdings" panose="05000000000000000000" pitchFamily="2" charset="2"/>
              <a:buChar char="q"/>
              <a:defRPr/>
            </a:pPr>
            <a:endParaRPr lang="en-GB" altLang="es-ES" sz="1600" dirty="0">
              <a:ea typeface="宋体" panose="02010600030101010101" pitchFamily="2" charset="-122"/>
            </a:endParaRPr>
          </a:p>
          <a:p>
            <a:pPr marL="0" indent="0">
              <a:lnSpc>
                <a:spcPct val="80000"/>
              </a:lnSpc>
              <a:buFontTx/>
              <a:buNone/>
              <a:defRPr/>
            </a:pPr>
            <a:endParaRPr lang="en-US" altLang="zh-CN" sz="1600" dirty="0">
              <a:latin typeface="Arial" panose="020B0604020202020204" pitchFamily="34" charset="0"/>
              <a:ea typeface="MS PGothic" panose="020B0600070205080204" pitchFamily="34" charset="-128"/>
              <a:cs typeface="Arial" panose="020B0604020202020204" pitchFamily="34" charset="0"/>
            </a:endParaRPr>
          </a:p>
          <a:p>
            <a:endParaRPr lang="en-US" dirty="0"/>
          </a:p>
        </p:txBody>
      </p:sp>
    </p:spTree>
    <p:extLst>
      <p:ext uri="{BB962C8B-B14F-4D97-AF65-F5344CB8AC3E}">
        <p14:creationId xmlns:p14="http://schemas.microsoft.com/office/powerpoint/2010/main" val="2890974178"/>
      </p:ext>
    </p:extLst>
  </p:cSld>
  <p:clrMapOvr>
    <a:masterClrMapping/>
  </p:clrMapOvr>
  <p:transition>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710" y="500062"/>
            <a:ext cx="10515600" cy="1325563"/>
          </a:xfrm>
        </p:spPr>
        <p:txBody>
          <a:bodyPr/>
          <a:lstStyle/>
          <a:p>
            <a:r>
              <a:rPr lang="en-US" dirty="0"/>
              <a:t>For Action to CT</a:t>
            </a:r>
          </a:p>
        </p:txBody>
      </p:sp>
      <p:sp>
        <p:nvSpPr>
          <p:cNvPr id="3" name="Espace réservé du contenu 2"/>
          <p:cNvSpPr>
            <a:spLocks noGrp="1"/>
          </p:cNvSpPr>
          <p:nvPr>
            <p:ph idx="1"/>
          </p:nvPr>
        </p:nvSpPr>
        <p:spPr>
          <a:xfrm>
            <a:off x="838200" y="1825625"/>
            <a:ext cx="10515600" cy="2358917"/>
          </a:xfrm>
        </p:spPr>
        <p:txBody>
          <a:bodyPr/>
          <a:lstStyle/>
          <a:p>
            <a:r>
              <a:rPr lang="en-US" sz="2400" dirty="0"/>
              <a:t>Approval of </a:t>
            </a:r>
            <a:r>
              <a:rPr lang="en-US" sz="2400" dirty="0">
                <a:solidFill>
                  <a:srgbClr val="1D1D1A"/>
                </a:solidFill>
              </a:rPr>
              <a:t>n</a:t>
            </a:r>
            <a:r>
              <a:rPr lang="en-US" altLang="zh-CN" sz="2400" dirty="0">
                <a:solidFill>
                  <a:srgbClr val="1D1D1A"/>
                </a:solidFill>
                <a:cs typeface="宋体" pitchFamily="2" charset="-122"/>
              </a:rPr>
              <a:t>ew/revised Rel-18 WIDs led by CT3</a:t>
            </a:r>
            <a:r>
              <a:rPr lang="en-GB" altLang="zh-CN" dirty="0" smtClean="0"/>
              <a:t>. Wherein,</a:t>
            </a:r>
          </a:p>
          <a:p>
            <a:pPr lvl="1"/>
            <a:r>
              <a:rPr lang="en-GB" altLang="zh-CN" dirty="0" smtClean="0"/>
              <a:t>CT3-led revised WID on AMP (</a:t>
            </a:r>
            <a:r>
              <a:rPr lang="en-US" altLang="zh-CN" dirty="0"/>
              <a:t>CT aspects on 5G AM Policy</a:t>
            </a:r>
            <a:r>
              <a:rPr lang="en-GB" altLang="zh-CN" dirty="0" smtClean="0"/>
              <a:t>) has been revised to CP-231302 as company document in CT#100, which is revised to only change the completion date to Sep. 2023.</a:t>
            </a:r>
            <a:endParaRPr lang="en-US" altLang="zh-CN" dirty="0"/>
          </a:p>
          <a:p>
            <a:r>
              <a:rPr lang="en-GB" altLang="zh-CN" sz="2400" dirty="0"/>
              <a:t>Approval of company CRs as the revisions of agreed CRs in CT3#127e and CT3#128 meetings. Those CRs are submitted to solve the </a:t>
            </a:r>
            <a:r>
              <a:rPr lang="en-GB" altLang="zh-CN" sz="2400" kern="1000" dirty="0">
                <a:ea typeface="MS PGothic" panose="020B0600070205080204" pitchFamily="34" charset="-128"/>
                <a:cs typeface="Arial" panose="020B0604020202020204" pitchFamily="34" charset="0"/>
              </a:rPr>
              <a:t>issues related to the </a:t>
            </a:r>
            <a:r>
              <a:rPr lang="en-GB" altLang="zh-CN" sz="2400" kern="1000" dirty="0" err="1">
                <a:ea typeface="MS PGothic" panose="020B0600070205080204" pitchFamily="34" charset="-128"/>
                <a:cs typeface="Arial" panose="020B0604020202020204" pitchFamily="34" charset="0"/>
              </a:rPr>
              <a:t>OpenAPI</a:t>
            </a:r>
            <a:r>
              <a:rPr lang="en-GB" altLang="zh-CN" sz="2400" kern="1000" dirty="0">
                <a:ea typeface="MS PGothic" panose="020B0600070205080204" pitchFamily="34" charset="-128"/>
                <a:cs typeface="Arial" panose="020B0604020202020204" pitchFamily="34" charset="0"/>
              </a:rPr>
              <a:t> errors identified by Rapporteurs.</a:t>
            </a:r>
            <a:endParaRPr lang="en-US" dirty="0"/>
          </a:p>
        </p:txBody>
      </p:sp>
    </p:spTree>
    <p:extLst>
      <p:ext uri="{BB962C8B-B14F-4D97-AF65-F5344CB8AC3E}">
        <p14:creationId xmlns:p14="http://schemas.microsoft.com/office/powerpoint/2010/main" val="3484087205"/>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03609" y="423556"/>
            <a:ext cx="10515600" cy="1325563"/>
          </a:xfrm>
        </p:spPr>
        <p:txBody>
          <a:bodyPr/>
          <a:lstStyle/>
          <a:p>
            <a:r>
              <a:rPr lang="en-US" altLang="fr-FR" dirty="0"/>
              <a:t>Meeting Calendar</a:t>
            </a:r>
          </a:p>
        </p:txBody>
      </p:sp>
      <p:sp>
        <p:nvSpPr>
          <p:cNvPr id="5123" name="Espace réservé du contenu 3"/>
          <p:cNvSpPr>
            <a:spLocks noGrp="1"/>
          </p:cNvSpPr>
          <p:nvPr>
            <p:ph idx="1"/>
          </p:nvPr>
        </p:nvSpPr>
        <p:spPr>
          <a:xfrm>
            <a:off x="503609" y="2057545"/>
            <a:ext cx="5460584" cy="1912245"/>
          </a:xfrm>
        </p:spPr>
        <p:txBody>
          <a:bodyPr/>
          <a:lstStyle/>
          <a:p>
            <a:r>
              <a:rPr lang="en-US" altLang="fr-FR" dirty="0"/>
              <a:t>Since the last CT plenary</a:t>
            </a:r>
          </a:p>
          <a:p>
            <a:pPr lvl="1">
              <a:buClrTx/>
            </a:pPr>
            <a:r>
              <a:rPr lang="en-US" altLang="fr-FR" dirty="0"/>
              <a:t>CT3#127-e, (17</a:t>
            </a:r>
            <a:r>
              <a:rPr lang="en-US" altLang="fr-FR" baseline="30000" dirty="0"/>
              <a:t>th </a:t>
            </a:r>
            <a:r>
              <a:rPr lang="en-US" altLang="fr-FR" dirty="0"/>
              <a:t>- 21</a:t>
            </a:r>
            <a:r>
              <a:rPr lang="en-US" altLang="fr-FR" baseline="30000" dirty="0"/>
              <a:t>st</a:t>
            </a:r>
            <a:r>
              <a:rPr lang="en-US" altLang="fr-FR" dirty="0"/>
              <a:t> April, 2023) as e-meeting</a:t>
            </a:r>
          </a:p>
          <a:p>
            <a:pPr lvl="1">
              <a:buClrTx/>
            </a:pPr>
            <a:r>
              <a:rPr lang="en-US" altLang="fr-FR" dirty="0"/>
              <a:t>CT3#128, (22</a:t>
            </a:r>
            <a:r>
              <a:rPr lang="en-US" altLang="fr-FR" baseline="30000" dirty="0"/>
              <a:t>nd</a:t>
            </a:r>
            <a:r>
              <a:rPr lang="en-US" altLang="fr-FR" dirty="0"/>
              <a:t> – 26</a:t>
            </a:r>
            <a:r>
              <a:rPr lang="en-US" altLang="fr-FR" baseline="30000" dirty="0"/>
              <a:t>th</a:t>
            </a:r>
            <a:r>
              <a:rPr lang="en-US" altLang="fr-FR" dirty="0"/>
              <a:t> May, 2023) in Bratislava,</a:t>
            </a:r>
            <a:r>
              <a:rPr lang="en-US" altLang="zh-CN" dirty="0"/>
              <a:t> Slovakia</a:t>
            </a:r>
            <a:endParaRPr lang="en-US" altLang="fr-FR" dirty="0"/>
          </a:p>
          <a:p>
            <a:pPr marL="914400" lvl="2" indent="0">
              <a:buNone/>
            </a:pPr>
            <a:endParaRPr lang="en-US" altLang="fr-FR" dirty="0"/>
          </a:p>
        </p:txBody>
      </p:sp>
      <p:sp>
        <p:nvSpPr>
          <p:cNvPr id="5124" name="Espace réservé du contenu 3"/>
          <p:cNvSpPr txBox="1">
            <a:spLocks/>
          </p:cNvSpPr>
          <p:nvPr/>
        </p:nvSpPr>
        <p:spPr bwMode="auto">
          <a:xfrm>
            <a:off x="5761409" y="2057545"/>
            <a:ext cx="5120774" cy="2671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r>
              <a:rPr lang="en-US" altLang="fr-FR" dirty="0"/>
              <a:t>Upcoming Meetings</a:t>
            </a:r>
          </a:p>
          <a:p>
            <a:pPr lvl="1">
              <a:buClrTx/>
            </a:pPr>
            <a:r>
              <a:rPr lang="en-US" altLang="fr-FR" dirty="0"/>
              <a:t>CT3#128-bis, (26</a:t>
            </a:r>
            <a:r>
              <a:rPr lang="en-US" altLang="fr-FR" baseline="30000" dirty="0"/>
              <a:t>th</a:t>
            </a:r>
            <a:r>
              <a:rPr lang="en-US" altLang="fr-FR" dirty="0"/>
              <a:t> – 30</a:t>
            </a:r>
            <a:r>
              <a:rPr lang="en-US" altLang="fr-FR" baseline="30000" dirty="0"/>
              <a:t>th</a:t>
            </a:r>
            <a:r>
              <a:rPr lang="en-US" altLang="fr-FR" dirty="0"/>
              <a:t> June, 2023), CANCELLED</a:t>
            </a:r>
          </a:p>
          <a:p>
            <a:pPr lvl="1">
              <a:buClrTx/>
            </a:pPr>
            <a:r>
              <a:rPr lang="en-US" altLang="fr-FR" dirty="0"/>
              <a:t>CT3#129, (21</a:t>
            </a:r>
            <a:r>
              <a:rPr lang="en-US" altLang="fr-FR" baseline="30000" dirty="0"/>
              <a:t>st</a:t>
            </a:r>
            <a:r>
              <a:rPr lang="en-US" altLang="fr-FR" dirty="0"/>
              <a:t> – 25</a:t>
            </a:r>
            <a:r>
              <a:rPr lang="en-US" altLang="fr-FR" baseline="30000" dirty="0"/>
              <a:t>th</a:t>
            </a:r>
            <a:r>
              <a:rPr lang="en-US" altLang="fr-FR" dirty="0"/>
              <a:t> August, 2023) in Goteborg,</a:t>
            </a:r>
            <a:r>
              <a:rPr lang="en-US" altLang="zh-CN" dirty="0"/>
              <a:t> Sweden</a:t>
            </a:r>
            <a:endParaRPr lang="en-US" altLang="fr-FR" dirty="0"/>
          </a:p>
        </p:txBody>
      </p:sp>
    </p:spTree>
  </p:cSld>
  <p:clrMapOvr>
    <a:masterClrMapping/>
  </p:clrMapOvr>
  <p:transition>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Title 1"/>
          <p:cNvSpPr>
            <a:spLocks noGrp="1"/>
          </p:cNvSpPr>
          <p:nvPr>
            <p:ph type="title"/>
          </p:nvPr>
        </p:nvSpPr>
        <p:spPr>
          <a:xfrm>
            <a:off x="640492" y="500062"/>
            <a:ext cx="10515600" cy="1325563"/>
          </a:xfrm>
        </p:spPr>
        <p:txBody>
          <a:bodyPr/>
          <a:lstStyle/>
          <a:p>
            <a:r>
              <a:rPr lang="en-GB" altLang="en-US" dirty="0"/>
              <a:t>Acknowledgement</a:t>
            </a:r>
          </a:p>
        </p:txBody>
      </p:sp>
      <p:sp>
        <p:nvSpPr>
          <p:cNvPr id="8195" name="Content Placeholder 2"/>
          <p:cNvSpPr>
            <a:spLocks noGrp="1"/>
          </p:cNvSpPr>
          <p:nvPr>
            <p:ph idx="1"/>
          </p:nvPr>
        </p:nvSpPr>
        <p:spPr>
          <a:xfrm>
            <a:off x="640492" y="1825625"/>
            <a:ext cx="10911016" cy="4351338"/>
          </a:xfrm>
        </p:spPr>
        <p:txBody>
          <a:bodyPr/>
          <a:lstStyle/>
          <a:p>
            <a:pPr>
              <a:defRPr/>
            </a:pPr>
            <a:r>
              <a:rPr lang="en-US" altLang="ja-JP" sz="2400" b="1" dirty="0">
                <a:ea typeface="MS PGothic" panose="020B0600070205080204" pitchFamily="34" charset="-128"/>
              </a:rPr>
              <a:t>The Chair wants to thank</a:t>
            </a:r>
            <a:endParaRPr lang="en-US" altLang="ja-JP" sz="2000" b="1" dirty="0">
              <a:ea typeface="MS PGothic" panose="020B0600070205080204" pitchFamily="34" charset="-128"/>
            </a:endParaRPr>
          </a:p>
          <a:p>
            <a:pPr lvl="1">
              <a:defRPr/>
            </a:pPr>
            <a:r>
              <a:rPr lang="nb-NO" altLang="zh-CN" sz="2000" dirty="0">
                <a:latin typeface="Arial" panose="020B0604020202020204" pitchFamily="34" charset="0"/>
              </a:rPr>
              <a:t>Vice Chairs, Naren and Susana for </a:t>
            </a:r>
            <a:r>
              <a:rPr lang="en-US" altLang="zh-CN" sz="2000" dirty="0">
                <a:latin typeface="Arial" panose="020B0604020202020204" pitchFamily="34" charset="0"/>
              </a:rPr>
              <a:t>their support </a:t>
            </a:r>
            <a:r>
              <a:rPr lang="nb-NO" altLang="zh-CN" sz="2000" dirty="0">
                <a:latin typeface="Arial" panose="020B0604020202020204" pitchFamily="34" charset="0"/>
              </a:rPr>
              <a:t>in the CT3 management.</a:t>
            </a:r>
          </a:p>
          <a:p>
            <a:pPr lvl="1">
              <a:defRPr/>
            </a:pPr>
            <a:r>
              <a:rPr lang="nb-NO" altLang="zh-CN" sz="2000" dirty="0">
                <a:latin typeface="Arial" panose="020B0604020202020204" pitchFamily="34" charset="0"/>
              </a:rPr>
              <a:t>MCC Dongwook for </a:t>
            </a:r>
            <a:r>
              <a:rPr lang="en-US" altLang="zh-CN" sz="2000" dirty="0">
                <a:latin typeface="Arial" panose="020B0604020202020204" pitchFamily="34" charset="0"/>
              </a:rPr>
              <a:t>his</a:t>
            </a:r>
            <a:r>
              <a:rPr lang="nb-NO" altLang="zh-CN" sz="2000" dirty="0">
                <a:latin typeface="Arial" panose="020B0604020202020204" pitchFamily="34" charset="0"/>
              </a:rPr>
              <a:t> excellent effort and work to support CT3 before, during and after the meeting.</a:t>
            </a:r>
          </a:p>
          <a:p>
            <a:pPr lvl="1">
              <a:defRPr/>
            </a:pPr>
            <a:r>
              <a:rPr lang="en-US" altLang="zh-CN" sz="2000" dirty="0">
                <a:latin typeface="Arial" panose="020B0604020202020204" pitchFamily="34" charset="0"/>
              </a:rPr>
              <a:t>ETSI support for IT facilities.</a:t>
            </a:r>
            <a:endParaRPr lang="nb-NO" altLang="zh-CN" sz="2000" dirty="0">
              <a:latin typeface="Arial" panose="020B0604020202020204" pitchFamily="34" charset="0"/>
            </a:endParaRPr>
          </a:p>
          <a:p>
            <a:pPr lvl="1">
              <a:defRPr/>
            </a:pPr>
            <a:r>
              <a:rPr lang="en-US" altLang="ja-JP" sz="2000" dirty="0">
                <a:latin typeface="Arial" panose="020B0604020202020204" pitchFamily="34" charset="0"/>
                <a:ea typeface="MS PGothic" panose="020B0600070205080204" pitchFamily="34" charset="-128"/>
              </a:rPr>
              <a:t>All CT3 delegates, and specially TS/TR rapporteurs, for their hard work, professionalism and commitment for the success of the challenging meeting.</a:t>
            </a:r>
          </a:p>
          <a:p>
            <a:pPr lvl="1">
              <a:defRPr/>
            </a:pPr>
            <a:r>
              <a:rPr lang="en-US" altLang="ja-JP" sz="2000" dirty="0">
                <a:latin typeface="Arial" panose="020B0604020202020204" pitchFamily="34" charset="0"/>
                <a:ea typeface="MS PGothic" panose="020B0600070205080204" pitchFamily="34" charset="-128"/>
              </a:rPr>
              <a:t>CT WG Chairs, CT Chair and MCCs for helping with the good practices in the handling of (e-)meetings and coordination activities.</a:t>
            </a:r>
          </a:p>
        </p:txBody>
      </p:sp>
    </p:spTree>
  </p:cSld>
  <p:clrMapOvr>
    <a:overrideClrMapping bg1="lt1" tx1="dk1" bg2="lt2" tx2="dk2" accent1="accent1" accent2="accent2" accent3="accent3" accent4="accent4" accent5="accent5" accent6="accent6" hlink="hlink" folHlink="folHlink"/>
  </p:clrMapOvr>
  <p:transition>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14845" y="1459053"/>
            <a:ext cx="10515600" cy="1288835"/>
          </a:xfrm>
        </p:spPr>
        <p:txBody>
          <a:bodyPr/>
          <a:lstStyle/>
          <a:p>
            <a:r>
              <a:rPr lang="en-US" dirty="0"/>
              <a:t>Annex</a:t>
            </a:r>
          </a:p>
        </p:txBody>
      </p:sp>
    </p:spTree>
    <p:extLst>
      <p:ext uri="{BB962C8B-B14F-4D97-AF65-F5344CB8AC3E}">
        <p14:creationId xmlns:p14="http://schemas.microsoft.com/office/powerpoint/2010/main" val="1787674123"/>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2925519016"/>
              </p:ext>
            </p:extLst>
          </p:nvPr>
        </p:nvGraphicFramePr>
        <p:xfrm>
          <a:off x="263611" y="1771136"/>
          <a:ext cx="11117898" cy="4440078"/>
        </p:xfrm>
        <a:graphic>
          <a:graphicData uri="http://schemas.openxmlformats.org/drawingml/2006/table">
            <a:tbl>
              <a:tblPr firstRow="1" firstCol="1" bandRow="1"/>
              <a:tblGrid>
                <a:gridCol w="1126006">
                  <a:extLst>
                    <a:ext uri="{9D8B030D-6E8A-4147-A177-3AD203B41FA5}">
                      <a16:colId xmlns="" xmlns:a16="http://schemas.microsoft.com/office/drawing/2014/main" val="20000"/>
                    </a:ext>
                  </a:extLst>
                </a:gridCol>
                <a:gridCol w="5975010">
                  <a:extLst>
                    <a:ext uri="{9D8B030D-6E8A-4147-A177-3AD203B41FA5}">
                      <a16:colId xmlns="" xmlns:a16="http://schemas.microsoft.com/office/drawing/2014/main" val="20001"/>
                    </a:ext>
                  </a:extLst>
                </a:gridCol>
                <a:gridCol w="1013254">
                  <a:extLst>
                    <a:ext uri="{9D8B030D-6E8A-4147-A177-3AD203B41FA5}">
                      <a16:colId xmlns="" xmlns:a16="http://schemas.microsoft.com/office/drawing/2014/main" val="20002"/>
                    </a:ext>
                  </a:extLst>
                </a:gridCol>
                <a:gridCol w="766837">
                  <a:extLst>
                    <a:ext uri="{9D8B030D-6E8A-4147-A177-3AD203B41FA5}">
                      <a16:colId xmlns="" xmlns:a16="http://schemas.microsoft.com/office/drawing/2014/main" val="20003"/>
                    </a:ext>
                  </a:extLst>
                </a:gridCol>
                <a:gridCol w="2236791">
                  <a:extLst>
                    <a:ext uri="{9D8B030D-6E8A-4147-A177-3AD203B41FA5}">
                      <a16:colId xmlns="" xmlns:a16="http://schemas.microsoft.com/office/drawing/2014/main" val="20004"/>
                    </a:ext>
                  </a:extLst>
                </a:gridCol>
              </a:tblGrid>
              <a:tr h="200717">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Spec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chemeClr val="bg1"/>
                          </a:solidFill>
                          <a:effectLst/>
                          <a:latin typeface="Arial"/>
                          <a:ea typeface="Times New Roman"/>
                        </a:rPr>
                        <a:t>Dependency</a:t>
                      </a:r>
                      <a:endParaRPr lang="fr-FR" sz="1400" b="1" dirty="0">
                        <a:solidFill>
                          <a:schemeClr val="bg1"/>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172043">
                <a:tc>
                  <a:txBody>
                    <a:bodyPr/>
                    <a:lstStyle/>
                    <a:p>
                      <a:pPr algn="l">
                        <a:spcBef>
                          <a:spcPts val="300"/>
                        </a:spcBef>
                        <a:spcAft>
                          <a:spcPts val="300"/>
                        </a:spcAft>
                      </a:pPr>
                      <a:r>
                        <a:rPr lang="es-ES" sz="1200" kern="1200" dirty="0">
                          <a:solidFill>
                            <a:schemeClr val="tx1"/>
                          </a:solidFill>
                          <a:effectLst/>
                          <a:latin typeface="Arial" panose="020B0604020202020204" pitchFamily="34" charset="0"/>
                          <a:ea typeface="MS Mincho" panose="02020609040205080304" pitchFamily="49" charset="-128"/>
                          <a:cs typeface="+mn-cs"/>
                        </a:rPr>
                        <a:t>C3-231691</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Introduce a new attribute to support location </a:t>
                      </a:r>
                      <a:r>
                        <a:rPr lang="en-GB" altLang="zh-CN" sz="1200" kern="1200" dirty="0" err="1">
                          <a:solidFill>
                            <a:schemeClr val="tx1"/>
                          </a:solidFill>
                          <a:effectLst/>
                          <a:latin typeface="Arial" panose="020B0604020202020204" pitchFamily="34" charset="0"/>
                          <a:ea typeface="MS Mincho" panose="02020609040205080304" pitchFamily="49" charset="-128"/>
                          <a:cs typeface="+mn-cs"/>
                        </a:rPr>
                        <a:t>QoS</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s-ES" sz="1200" kern="1200" dirty="0">
                          <a:solidFill>
                            <a:schemeClr val="tx1"/>
                          </a:solidFill>
                          <a:effectLst/>
                          <a:latin typeface="Arial" panose="020B0604020202020204" pitchFamily="34" charset="0"/>
                          <a:ea typeface="MS Mincho" panose="02020609040205080304" pitchFamily="49" charset="-128"/>
                          <a:cs typeface="+mn-cs"/>
                        </a:rPr>
                        <a:t>29.549</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de-DE" sz="1200" kern="1200" dirty="0">
                          <a:solidFill>
                            <a:schemeClr val="tx1"/>
                          </a:solidFill>
                          <a:effectLst/>
                          <a:latin typeface="Arial" panose="020B0604020202020204" pitchFamily="34" charset="0"/>
                          <a:ea typeface="MS Mincho" panose="02020609040205080304" pitchFamily="49" charset="-128"/>
                          <a:cs typeface="+mn-cs"/>
                        </a:rPr>
                        <a:t>0144</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altLang="zh-CN" sz="1200" kern="1200" dirty="0">
                          <a:solidFill>
                            <a:schemeClr val="tx1"/>
                          </a:solidFill>
                          <a:effectLst/>
                          <a:latin typeface="Arial" panose="020B0604020202020204" pitchFamily="34" charset="0"/>
                          <a:ea typeface="MS Mincho" panose="02020609040205080304" pitchFamily="49" charset="-128"/>
                          <a:cs typeface="+mn-cs"/>
                        </a:rPr>
                        <a:t>TS </a:t>
                      </a:r>
                      <a:r>
                        <a:rPr lang="en-GB" altLang="zh-CN" sz="1200" kern="1200" dirty="0">
                          <a:solidFill>
                            <a:schemeClr val="tx1"/>
                          </a:solidFill>
                          <a:effectLst/>
                          <a:latin typeface="Arial" panose="020B0604020202020204" pitchFamily="34" charset="0"/>
                          <a:ea typeface="MS Mincho" panose="02020609040205080304" pitchFamily="49" charset="-128"/>
                          <a:cs typeface="+mn-cs"/>
                        </a:rPr>
                        <a:t>23.434 CR#0169</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2110643746"/>
                  </a:ext>
                </a:extLst>
              </a:tr>
              <a:tr h="172043">
                <a:tc>
                  <a:txBody>
                    <a:bodyPr/>
                    <a:lstStyle/>
                    <a:p>
                      <a:pPr algn="l">
                        <a:spcBef>
                          <a:spcPts val="300"/>
                        </a:spcBef>
                        <a:spcAft>
                          <a:spcPts val="300"/>
                        </a:spcAft>
                      </a:pPr>
                      <a:r>
                        <a:rPr lang="es-ES" sz="1200" kern="1200" dirty="0">
                          <a:solidFill>
                            <a:schemeClr val="tx1"/>
                          </a:solidFill>
                          <a:effectLst/>
                          <a:latin typeface="Arial" panose="020B0604020202020204" pitchFamily="34" charset="0"/>
                          <a:ea typeface="MS Mincho" panose="02020609040205080304" pitchFamily="49" charset="-128"/>
                          <a:cs typeface="+mn-cs"/>
                        </a:rPr>
                        <a:t>C3-231494</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Correction to AF influence on Service Function Chaining</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s-ES" sz="1200" kern="1200" dirty="0">
                          <a:solidFill>
                            <a:schemeClr val="tx1"/>
                          </a:solidFill>
                          <a:effectLst/>
                          <a:latin typeface="Arial" panose="020B0604020202020204" pitchFamily="34" charset="0"/>
                          <a:ea typeface="MS Mincho" panose="02020609040205080304" pitchFamily="49" charset="-128"/>
                          <a:cs typeface="+mn-cs"/>
                        </a:rPr>
                        <a:t>29.519</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de-DE" sz="1200" kern="1200" dirty="0">
                          <a:solidFill>
                            <a:schemeClr val="tx1"/>
                          </a:solidFill>
                          <a:effectLst/>
                          <a:latin typeface="Arial" panose="020B0604020202020204" pitchFamily="34" charset="0"/>
                          <a:ea typeface="MS Mincho" panose="02020609040205080304" pitchFamily="49" charset="-128"/>
                          <a:cs typeface="+mn-cs"/>
                        </a:rPr>
                        <a:t>0407</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altLang="zh-CN" sz="1200" kern="1200" dirty="0">
                          <a:solidFill>
                            <a:schemeClr val="tx1"/>
                          </a:solidFill>
                          <a:effectLst/>
                          <a:latin typeface="Arial" panose="020B0604020202020204" pitchFamily="34" charset="0"/>
                          <a:ea typeface="MS Mincho" panose="02020609040205080304" pitchFamily="49" charset="-128"/>
                          <a:cs typeface="+mn-cs"/>
                        </a:rPr>
                        <a:t>TS </a:t>
                      </a:r>
                      <a:r>
                        <a:rPr lang="en-GB" altLang="zh-CN" sz="1200" kern="1200" dirty="0">
                          <a:solidFill>
                            <a:schemeClr val="tx1"/>
                          </a:solidFill>
                          <a:effectLst/>
                          <a:latin typeface="Arial" panose="020B0604020202020204" pitchFamily="34" charset="0"/>
                          <a:ea typeface="MS Mincho" panose="02020609040205080304" pitchFamily="49" charset="-128"/>
                          <a:cs typeface="+mn-cs"/>
                        </a:rPr>
                        <a:t>23.503 CR#0949</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810189087"/>
                  </a:ext>
                </a:extLst>
              </a:tr>
              <a:tr h="172043">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C3-231635</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Support of PDU Set </a:t>
                      </a:r>
                      <a:r>
                        <a:rPr lang="en-GB" altLang="zh-CN" sz="1200" kern="1200" dirty="0" err="1">
                          <a:solidFill>
                            <a:schemeClr val="tx1"/>
                          </a:solidFill>
                          <a:effectLst/>
                          <a:latin typeface="Arial" panose="020B0604020202020204" pitchFamily="34" charset="0"/>
                          <a:ea typeface="MS Mincho" panose="02020609040205080304" pitchFamily="49" charset="-128"/>
                          <a:cs typeface="+mn-cs"/>
                        </a:rPr>
                        <a:t>QoS</a:t>
                      </a:r>
                      <a:r>
                        <a:rPr lang="en-GB" altLang="zh-CN" sz="1200" kern="1200" dirty="0">
                          <a:solidFill>
                            <a:schemeClr val="tx1"/>
                          </a:solidFill>
                          <a:effectLst/>
                          <a:latin typeface="Arial" panose="020B0604020202020204" pitchFamily="34" charset="0"/>
                          <a:ea typeface="MS Mincho" panose="02020609040205080304" pitchFamily="49" charset="-128"/>
                          <a:cs typeface="+mn-cs"/>
                        </a:rPr>
                        <a:t> Parameters</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altLang="zh-CN" sz="1200" kern="1200" dirty="0">
                          <a:solidFill>
                            <a:schemeClr val="tx1"/>
                          </a:solidFill>
                          <a:effectLst/>
                          <a:latin typeface="Arial" panose="020B0604020202020204" pitchFamily="34" charset="0"/>
                          <a:ea typeface="MS Mincho" panose="02020609040205080304" pitchFamily="49" charset="-128"/>
                          <a:cs typeface="+mn-cs"/>
                        </a:rPr>
                        <a:t>29.512</a:t>
                      </a:r>
                      <a:endParaRPr lang="zh-CN" altLang="en-US" sz="1200" kern="1200" dirty="0">
                        <a:solidFill>
                          <a:schemeClr val="tx1"/>
                        </a:solidFill>
                        <a:effectLst/>
                        <a:latin typeface="Arial" panose="020B0604020202020204" pitchFamily="34"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altLang="zh-CN" sz="1200" kern="1200" dirty="0">
                          <a:solidFill>
                            <a:schemeClr val="tx1"/>
                          </a:solidFill>
                          <a:effectLst/>
                          <a:latin typeface="Arial" panose="020B0604020202020204" pitchFamily="34" charset="0"/>
                          <a:ea typeface="MS Mincho" panose="02020609040205080304" pitchFamily="49" charset="-128"/>
                          <a:cs typeface="+mn-cs"/>
                        </a:rPr>
                        <a:t>1072</a:t>
                      </a:r>
                      <a:endParaRPr lang="zh-CN" altLang="en-US" sz="1200" kern="1200" dirty="0">
                        <a:solidFill>
                          <a:schemeClr val="tx1"/>
                        </a:solidFill>
                        <a:effectLst/>
                        <a:latin typeface="Arial" panose="020B0604020202020204" pitchFamily="34" charset="0"/>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altLang="zh-CN" sz="1200" kern="1200" dirty="0">
                          <a:solidFill>
                            <a:schemeClr val="tx1"/>
                          </a:solidFill>
                          <a:effectLst/>
                          <a:latin typeface="Arial" panose="020B0604020202020204" pitchFamily="34" charset="0"/>
                          <a:ea typeface="MS Mincho" panose="02020609040205080304" pitchFamily="49" charset="-128"/>
                          <a:cs typeface="+mn-cs"/>
                        </a:rPr>
                        <a:t>TS 23.571 CR#0420</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582054710"/>
                  </a:ext>
                </a:extLst>
              </a:tr>
              <a:tr h="172043">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C3-232058</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Reference update: RFC 9366</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29.165</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1036</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 24.229 CR#6621</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4"/>
                  </a:ext>
                </a:extLst>
              </a:tr>
              <a:tr h="344086">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C3-232131</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PDU Session traffic analytics for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Nnwdaf_AnalyticsInfo</a:t>
                      </a:r>
                      <a:r>
                        <a:rPr lang="en-US" altLang="zh-CN" sz="1200" kern="1200" dirty="0">
                          <a:solidFill>
                            <a:schemeClr val="tx1"/>
                          </a:solidFill>
                          <a:effectLst/>
                          <a:latin typeface="Arial" panose="020B0604020202020204" pitchFamily="34" charset="0"/>
                          <a:ea typeface="MS Mincho" panose="02020609040205080304" pitchFamily="49" charset="-128"/>
                          <a:cs typeface="+mn-cs"/>
                        </a:rPr>
                        <a:t> Service API</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29.520</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0694</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 23.288 CR#0728</a:t>
                      </a:r>
                    </a:p>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 23.288 CR#0817</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5"/>
                  </a:ext>
                </a:extLst>
              </a:tr>
              <a:tr h="172043">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C3-232219</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Removal of the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anonymization</a:t>
                      </a:r>
                      <a:r>
                        <a:rPr lang="en-US" altLang="zh-CN" sz="1200" kern="1200" dirty="0">
                          <a:solidFill>
                            <a:schemeClr val="tx1"/>
                          </a:solidFill>
                          <a:effectLst/>
                          <a:latin typeface="Arial" panose="020B0604020202020204" pitchFamily="34" charset="0"/>
                          <a:ea typeface="MS Mincho" panose="02020609040205080304" pitchFamily="49" charset="-128"/>
                          <a:cs typeface="+mn-cs"/>
                        </a:rPr>
                        <a:t> rules</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29.574</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0071</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 23.288 CR#0785</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6"/>
                  </a:ext>
                </a:extLst>
              </a:tr>
              <a:tr h="344086">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C3-232222</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DNAI Mapping service and procedures</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29.522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0888</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 23.548 CR#0140</a:t>
                      </a:r>
                    </a:p>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23.502 CR#4161</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7"/>
                  </a:ext>
                </a:extLst>
              </a:tr>
              <a:tr h="344086">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C3-232224</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Data model for DNAI Mapping service</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29.522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0895</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 23.548 CR#0140</a:t>
                      </a:r>
                    </a:p>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23.502 CR#4161</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8"/>
                  </a:ext>
                </a:extLst>
              </a:tr>
              <a:tr h="344086">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C3-232235</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Support of periodicity measurement and reporting for power saving</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29.122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0696</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23.501 CR#4529</a:t>
                      </a:r>
                    </a:p>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23.502 CR#3989</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9"/>
                  </a:ext>
                </a:extLst>
              </a:tr>
              <a:tr h="193119">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C3-232250</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Support Application-Specific Expected UE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Behaviour</a:t>
                      </a:r>
                      <a:r>
                        <a:rPr lang="en-US" altLang="zh-CN" sz="1200" kern="1200" dirty="0">
                          <a:solidFill>
                            <a:schemeClr val="tx1"/>
                          </a:solidFill>
                          <a:effectLst/>
                          <a:latin typeface="Arial" panose="020B0604020202020204" pitchFamily="34" charset="0"/>
                          <a:ea typeface="MS Mincho" panose="02020609040205080304" pitchFamily="49" charset="-128"/>
                          <a:cs typeface="+mn-cs"/>
                        </a:rPr>
                        <a:t> parameters</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29.122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0697</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23.502 CR#3955</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10"/>
                  </a:ext>
                </a:extLst>
              </a:tr>
              <a:tr h="193119">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C3-232251</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Support Application Specific Expected UE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Behaviour</a:t>
                      </a:r>
                      <a:r>
                        <a:rPr lang="en-US" altLang="zh-CN" sz="1200" kern="1200" dirty="0">
                          <a:solidFill>
                            <a:schemeClr val="tx1"/>
                          </a:solidFill>
                          <a:effectLst/>
                          <a:latin typeface="Arial" panose="020B0604020202020204" pitchFamily="34" charset="0"/>
                          <a:ea typeface="MS Mincho" panose="02020609040205080304" pitchFamily="49" charset="-128"/>
                          <a:cs typeface="+mn-cs"/>
                        </a:rPr>
                        <a:t> parameters</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29.522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0942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23.502 CR#3955</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11"/>
                  </a:ext>
                </a:extLst>
              </a:tr>
              <a:tr h="172043">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C3-232275</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Support of the configured NSSAI change</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29.525</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0254</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23.503 CR#0978</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12"/>
                  </a:ext>
                </a:extLst>
              </a:tr>
              <a:tr h="516128">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C3-232331</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Completion of URSP provisioning in EPS</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29.513</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0473</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23.501 CR#4190</a:t>
                      </a:r>
                    </a:p>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23.501 CR#4253</a:t>
                      </a:r>
                    </a:p>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23.502 CR#3952</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13"/>
                  </a:ext>
                </a:extLst>
              </a:tr>
              <a:tr h="344086">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C3-232408</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Corrections to the ACT start/stop event related information</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29.558</a:t>
                      </a:r>
                      <a:endParaRPr lang="zh-CN" altLang="en-US" sz="1200" kern="1200" dirty="0">
                        <a:solidFill>
                          <a:schemeClr val="tx1"/>
                        </a:solidFill>
                        <a:effectLst/>
                        <a:latin typeface="Arial" panose="020B0604020202020204" pitchFamily="34"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0096</a:t>
                      </a:r>
                      <a:endParaRPr lang="zh-CN" altLang="en-US" sz="1200" kern="1200" dirty="0">
                        <a:solidFill>
                          <a:schemeClr val="tx1"/>
                        </a:solidFill>
                        <a:effectLst/>
                        <a:latin typeface="Arial" panose="020B0604020202020204" pitchFamily="34" charset="0"/>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GB" altLang="zh-CN" sz="1200" kern="1200" dirty="0">
                          <a:solidFill>
                            <a:schemeClr val="tx1"/>
                          </a:solidFill>
                          <a:effectLst/>
                          <a:latin typeface="Arial" panose="020B0604020202020204" pitchFamily="34" charset="0"/>
                          <a:ea typeface="MS Mincho" panose="02020609040205080304" pitchFamily="49" charset="-128"/>
                          <a:cs typeface="+mn-cs"/>
                        </a:rPr>
                        <a:t>TS 23.558 CR#0293</a:t>
                      </a:r>
                      <a:endParaRPr lang="zh-CN" altLang="zh-CN" sz="1200" kern="1200" dirty="0">
                        <a:solidFill>
                          <a:schemeClr val="tx1"/>
                        </a:solidFill>
                        <a:effectLst/>
                        <a:latin typeface="Arial" panose="020B0604020202020204" pitchFamily="34" charset="0"/>
                        <a:ea typeface="+mn-ea"/>
                        <a:cs typeface="+mn-cs"/>
                      </a:endParaRPr>
                    </a:p>
                    <a:p>
                      <a:pPr marL="0" algn="l" defTabSz="914400" rtl="0" eaLnBrk="1" latinLnBrk="0" hangingPunct="1"/>
                      <a:r>
                        <a:rPr lang="en-GB" altLang="zh-CN" sz="1200" kern="1200" dirty="0">
                          <a:solidFill>
                            <a:schemeClr val="tx1"/>
                          </a:solidFill>
                          <a:effectLst/>
                          <a:latin typeface="Arial" panose="020B0604020202020204" pitchFamily="34" charset="0"/>
                          <a:ea typeface="MS Mincho" panose="02020609040205080304" pitchFamily="49" charset="-128"/>
                          <a:cs typeface="+mn-cs"/>
                        </a:rPr>
                        <a:t>TS 23.558 CR#0294</a:t>
                      </a:r>
                      <a:endParaRPr lang="zh-CN" altLang="zh-CN" sz="1200" kern="1200" dirty="0">
                        <a:solidFill>
                          <a:schemeClr val="tx1"/>
                        </a:solidFill>
                        <a:effectLst/>
                        <a:latin typeface="Arial" panose="020B0604020202020204" pitchFamily="34" charset="0"/>
                        <a:ea typeface="+mn-ea"/>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3239141424"/>
                  </a:ext>
                </a:extLst>
              </a:tr>
              <a:tr h="344086">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C3-232409</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Corrections to the ACT start/stop event related information</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29.558</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0097</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GB" altLang="zh-CN" sz="1200" kern="1200" dirty="0">
                          <a:solidFill>
                            <a:schemeClr val="tx1"/>
                          </a:solidFill>
                          <a:effectLst/>
                          <a:latin typeface="Arial" panose="020B0604020202020204" pitchFamily="34" charset="0"/>
                          <a:ea typeface="MS Mincho" panose="02020609040205080304" pitchFamily="49" charset="-128"/>
                          <a:cs typeface="+mn-cs"/>
                        </a:rPr>
                        <a:t>TS 23.558 CR#0293</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p>
                      <a:pPr marL="0" algn="l" defTabSz="914400" rtl="0" eaLnBrk="1" latinLnBrk="0" hangingPunct="1"/>
                      <a:r>
                        <a:rPr lang="en-GB" altLang="zh-CN" sz="1200" kern="1200" dirty="0">
                          <a:solidFill>
                            <a:schemeClr val="tx1"/>
                          </a:solidFill>
                          <a:effectLst/>
                          <a:latin typeface="Arial" panose="020B0604020202020204" pitchFamily="34" charset="0"/>
                          <a:ea typeface="MS Mincho" panose="02020609040205080304" pitchFamily="49" charset="-128"/>
                          <a:cs typeface="+mn-cs"/>
                        </a:rPr>
                        <a:t>TS 23.558 CR#0294</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665415652"/>
                  </a:ext>
                </a:extLst>
              </a:tr>
            </a:tbl>
          </a:graphicData>
        </a:graphic>
      </p:graphicFrame>
      <p:sp>
        <p:nvSpPr>
          <p:cNvPr id="2" name="Titre 1"/>
          <p:cNvSpPr>
            <a:spLocks noGrp="1"/>
          </p:cNvSpPr>
          <p:nvPr>
            <p:ph type="title"/>
          </p:nvPr>
        </p:nvSpPr>
        <p:spPr>
          <a:xfrm>
            <a:off x="263611" y="445573"/>
            <a:ext cx="10515600" cy="1325563"/>
          </a:xfrm>
        </p:spPr>
        <p:txBody>
          <a:bodyPr/>
          <a:lstStyle/>
          <a:p>
            <a:r>
              <a:rPr lang="en-US" dirty="0"/>
              <a:t>CRs for conditional approval              (1/6) </a:t>
            </a:r>
          </a:p>
        </p:txBody>
      </p:sp>
    </p:spTree>
    <p:extLst>
      <p:ext uri="{BB962C8B-B14F-4D97-AF65-F5344CB8AC3E}">
        <p14:creationId xmlns:p14="http://schemas.microsoft.com/office/powerpoint/2010/main" val="664332505"/>
      </p:ext>
    </p:extLst>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2350822814"/>
              </p:ext>
            </p:extLst>
          </p:nvPr>
        </p:nvGraphicFramePr>
        <p:xfrm>
          <a:off x="263611" y="1771140"/>
          <a:ext cx="11117898" cy="4573114"/>
        </p:xfrm>
        <a:graphic>
          <a:graphicData uri="http://schemas.openxmlformats.org/drawingml/2006/table">
            <a:tbl>
              <a:tblPr firstRow="1" firstCol="1" bandRow="1"/>
              <a:tblGrid>
                <a:gridCol w="1126006">
                  <a:extLst>
                    <a:ext uri="{9D8B030D-6E8A-4147-A177-3AD203B41FA5}">
                      <a16:colId xmlns="" xmlns:a16="http://schemas.microsoft.com/office/drawing/2014/main" val="20000"/>
                    </a:ext>
                  </a:extLst>
                </a:gridCol>
                <a:gridCol w="5975010">
                  <a:extLst>
                    <a:ext uri="{9D8B030D-6E8A-4147-A177-3AD203B41FA5}">
                      <a16:colId xmlns="" xmlns:a16="http://schemas.microsoft.com/office/drawing/2014/main" val="20001"/>
                    </a:ext>
                  </a:extLst>
                </a:gridCol>
                <a:gridCol w="1013254">
                  <a:extLst>
                    <a:ext uri="{9D8B030D-6E8A-4147-A177-3AD203B41FA5}">
                      <a16:colId xmlns="" xmlns:a16="http://schemas.microsoft.com/office/drawing/2014/main" val="20002"/>
                    </a:ext>
                  </a:extLst>
                </a:gridCol>
                <a:gridCol w="766837">
                  <a:extLst>
                    <a:ext uri="{9D8B030D-6E8A-4147-A177-3AD203B41FA5}">
                      <a16:colId xmlns="" xmlns:a16="http://schemas.microsoft.com/office/drawing/2014/main" val="20003"/>
                    </a:ext>
                  </a:extLst>
                </a:gridCol>
                <a:gridCol w="2236791">
                  <a:extLst>
                    <a:ext uri="{9D8B030D-6E8A-4147-A177-3AD203B41FA5}">
                      <a16:colId xmlns="" xmlns:a16="http://schemas.microsoft.com/office/drawing/2014/main" val="20004"/>
                    </a:ext>
                  </a:extLst>
                </a:gridCol>
              </a:tblGrid>
              <a:tr h="157045">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Spec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chemeClr val="bg1"/>
                          </a:solidFill>
                          <a:effectLst/>
                          <a:latin typeface="Arial"/>
                          <a:ea typeface="Times New Roman"/>
                        </a:rPr>
                        <a:t>Dependency</a:t>
                      </a:r>
                      <a:endParaRPr lang="fr-FR" sz="1400" b="1" dirty="0">
                        <a:solidFill>
                          <a:schemeClr val="bg1"/>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269220">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C3-232411</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Corrections to the procedures for monitoring the data rate per network slice for a UE</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29.512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1101</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23.503 CR#0980 </a:t>
                      </a:r>
                    </a:p>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23.503 CR#0981</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2110643746"/>
                  </a:ext>
                </a:extLst>
              </a:tr>
              <a:tr h="269220">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C3-232427</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altLang="zh-CN" sz="1200" kern="1200" dirty="0" err="1">
                          <a:solidFill>
                            <a:schemeClr val="tx1"/>
                          </a:solidFill>
                          <a:effectLst/>
                          <a:latin typeface="Arial" panose="020B0604020202020204" pitchFamily="34" charset="0"/>
                          <a:ea typeface="MS Mincho" panose="02020609040205080304" pitchFamily="49" charset="-128"/>
                          <a:cs typeface="+mn-cs"/>
                        </a:rPr>
                        <a:t>OpenAPI</a:t>
                      </a:r>
                      <a:r>
                        <a:rPr lang="en-GB" altLang="zh-CN" sz="1200" kern="1200" dirty="0">
                          <a:solidFill>
                            <a:schemeClr val="tx1"/>
                          </a:solidFill>
                          <a:effectLst/>
                          <a:latin typeface="Arial" panose="020B0604020202020204" pitchFamily="34" charset="0"/>
                          <a:ea typeface="MS Mincho" panose="02020609040205080304" pitchFamily="49" charset="-128"/>
                          <a:cs typeface="+mn-cs"/>
                        </a:rPr>
                        <a:t> definition for </a:t>
                      </a:r>
                      <a:r>
                        <a:rPr lang="en-GB" altLang="zh-CN" sz="1200" kern="1200" dirty="0" err="1">
                          <a:solidFill>
                            <a:schemeClr val="tx1"/>
                          </a:solidFill>
                          <a:effectLst/>
                          <a:latin typeface="Arial" panose="020B0604020202020204" pitchFamily="34" charset="0"/>
                          <a:ea typeface="MS Mincho" panose="02020609040205080304" pitchFamily="49" charset="-128"/>
                          <a:cs typeface="+mn-cs"/>
                        </a:rPr>
                        <a:t>Nnef_DNAIMapping</a:t>
                      </a:r>
                      <a:r>
                        <a:rPr lang="en-GB" altLang="zh-CN" sz="1200" kern="1200" dirty="0">
                          <a:solidFill>
                            <a:schemeClr val="tx1"/>
                          </a:solidFill>
                          <a:effectLst/>
                          <a:latin typeface="Arial" panose="020B0604020202020204" pitchFamily="34" charset="0"/>
                          <a:ea typeface="MS Mincho" panose="02020609040205080304" pitchFamily="49" charset="-128"/>
                          <a:cs typeface="+mn-cs"/>
                        </a:rPr>
                        <a:t> service</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29.522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0897</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altLang="zh-CN" sz="1200" kern="1200" dirty="0">
                          <a:solidFill>
                            <a:schemeClr val="tx1"/>
                          </a:solidFill>
                          <a:effectLst/>
                          <a:latin typeface="Arial" panose="020B0604020202020204" pitchFamily="34" charset="0"/>
                          <a:ea typeface="MS Mincho" panose="02020609040205080304" pitchFamily="49" charset="-128"/>
                          <a:cs typeface="+mn-cs"/>
                        </a:rPr>
                        <a:t>TS 23.548 CR#0140</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p>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23.502 CR#4161</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810189087"/>
                  </a:ext>
                </a:extLst>
              </a:tr>
              <a:tr h="269220">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C3-232431</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Support of analytics subset and accuracy per analytics subset for UE mobility for </a:t>
                      </a:r>
                      <a:r>
                        <a:rPr lang="en-GB" altLang="zh-CN" sz="1200" kern="1200" dirty="0" err="1">
                          <a:solidFill>
                            <a:schemeClr val="tx1"/>
                          </a:solidFill>
                          <a:effectLst/>
                          <a:latin typeface="Arial" panose="020B0604020202020204" pitchFamily="34" charset="0"/>
                          <a:ea typeface="MS Mincho" panose="02020609040205080304" pitchFamily="49" charset="-128"/>
                          <a:cs typeface="+mn-cs"/>
                        </a:rPr>
                        <a:t>Nnwdaf_AnalyticsInfo</a:t>
                      </a:r>
                      <a:r>
                        <a:rPr lang="en-GB" altLang="zh-CN" sz="1200" kern="1200" dirty="0">
                          <a:solidFill>
                            <a:schemeClr val="tx1"/>
                          </a:solidFill>
                          <a:effectLst/>
                          <a:latin typeface="Arial" panose="020B0604020202020204" pitchFamily="34" charset="0"/>
                          <a:ea typeface="MS Mincho" panose="02020609040205080304" pitchFamily="49" charset="-128"/>
                          <a:cs typeface="+mn-cs"/>
                        </a:rPr>
                        <a:t> API</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29.520</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0717</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 </a:t>
                      </a:r>
                      <a:r>
                        <a:rPr lang="en-GB" altLang="zh-CN" sz="1200" kern="1200" dirty="0">
                          <a:solidFill>
                            <a:schemeClr val="tx1"/>
                          </a:solidFill>
                          <a:effectLst/>
                          <a:latin typeface="Arial" panose="020B0604020202020204" pitchFamily="34" charset="0"/>
                          <a:ea typeface="MS Mincho" panose="02020609040205080304" pitchFamily="49" charset="-128"/>
                          <a:cs typeface="+mn-cs"/>
                        </a:rPr>
                        <a:t>23.288 CR#0817</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582054710"/>
                  </a:ext>
                </a:extLst>
              </a:tr>
              <a:tr h="134610">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C3-232440</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Support of SMF event exposure related to dynamic satellite backhaul</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29.508</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0229</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23.502 CR#4071</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4"/>
                  </a:ext>
                </a:extLst>
              </a:tr>
              <a:tr h="269220">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C3-232473</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PDU Session traffic analytics for </a:t>
                      </a:r>
                      <a:r>
                        <a:rPr lang="en-GB" altLang="zh-CN" sz="1200" kern="1200" dirty="0" err="1">
                          <a:solidFill>
                            <a:schemeClr val="tx1"/>
                          </a:solidFill>
                          <a:effectLst/>
                          <a:latin typeface="Arial" panose="020B0604020202020204" pitchFamily="34" charset="0"/>
                          <a:ea typeface="MS Mincho" panose="02020609040205080304" pitchFamily="49" charset="-128"/>
                          <a:cs typeface="+mn-cs"/>
                        </a:rPr>
                        <a:t>Nnwdaf_EventsSubscription</a:t>
                      </a:r>
                      <a:r>
                        <a:rPr lang="en-GB" altLang="zh-CN" sz="1200" kern="1200" dirty="0">
                          <a:solidFill>
                            <a:schemeClr val="tx1"/>
                          </a:solidFill>
                          <a:effectLst/>
                          <a:latin typeface="Arial" panose="020B0604020202020204" pitchFamily="34" charset="0"/>
                          <a:ea typeface="MS Mincho" panose="02020609040205080304" pitchFamily="49" charset="-128"/>
                          <a:cs typeface="+mn-cs"/>
                        </a:rPr>
                        <a:t> API</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29.520</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0693</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23.288 CR#0728</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p>
                      <a:pPr marL="0" algn="l" defTabSz="914400" rtl="0" eaLnBrk="1" latinLnBrk="0" hangingPunct="1">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23.288 CR#0817</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5"/>
                  </a:ext>
                </a:extLst>
              </a:tr>
              <a:tr h="134610">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C3-232474</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Update to support extended parameters for ML model provisioning</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29.520</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0699</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23.288 CR#0730</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6"/>
                  </a:ext>
                </a:extLst>
              </a:tr>
              <a:tr h="192430">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C3-232485</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Support of provisioning of alternative S-NSSAI handling upon AMF request</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29.507</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0251</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23.503 CR #0991</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7"/>
                  </a:ext>
                </a:extLst>
              </a:tr>
              <a:tr h="269220">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C3-232486</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Support of partially allowed S-NSSAI</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29.507</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0252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23.502 CR#3849</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p>
                      <a:r>
                        <a:rPr lang="en-GB" altLang="zh-CN" sz="1200" kern="1200" dirty="0">
                          <a:solidFill>
                            <a:schemeClr val="tx1"/>
                          </a:solidFill>
                          <a:effectLst/>
                          <a:latin typeface="Arial" panose="020B0604020202020204" pitchFamily="34" charset="0"/>
                          <a:ea typeface="MS Mincho" panose="02020609040205080304" pitchFamily="49" charset="-128"/>
                          <a:cs typeface="+mn-cs"/>
                        </a:rPr>
                        <a:t>TS 29.571 CR#0423</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8"/>
                  </a:ext>
                </a:extLst>
              </a:tr>
              <a:tr h="192430">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C3-232489</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Add applicability information for URSP provisioning in EPS</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29.519</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0411</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GB" altLang="zh-CN" sz="1200" kern="1200" dirty="0">
                          <a:solidFill>
                            <a:schemeClr val="tx1"/>
                          </a:solidFill>
                          <a:effectLst/>
                          <a:latin typeface="Arial" panose="020B0604020202020204" pitchFamily="34" charset="0"/>
                          <a:ea typeface="MS Mincho" panose="02020609040205080304" pitchFamily="49" charset="-128"/>
                          <a:cs typeface="+mn-cs"/>
                        </a:rPr>
                        <a:t>TS 29.504 CR#0214</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9"/>
                  </a:ext>
                </a:extLst>
              </a:tr>
              <a:tr h="134610">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C3-232490</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Updating the S-NSSAI of the session binding information</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29.521</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0185</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23.503 CR#1023</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10"/>
                  </a:ext>
                </a:extLst>
              </a:tr>
              <a:tr h="134610">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C3-232491</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Updating the S-NSSAI of the PDU Session</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29.512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1094</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23.503 CR#1023</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11"/>
                  </a:ext>
                </a:extLst>
              </a:tr>
              <a:tr h="134610">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C3-232507</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Support of provisioning periodicity set</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29.514</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0523</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23.501 CR#4370</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12"/>
                  </a:ext>
                </a:extLst>
              </a:tr>
              <a:tr h="288644">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C3-232502</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URSP Provisioning in EPS roaming support</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29.525</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0260</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23.502 CR#3952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13"/>
                  </a:ext>
                </a:extLst>
              </a:tr>
              <a:tr h="269220">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C3-232514</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Subscription to UPF notifications via SMF</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29.508</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0227</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23.502 CR#3962</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p>
                      <a:r>
                        <a:rPr lang="en-GB" altLang="zh-CN" sz="1200" kern="1200" dirty="0">
                          <a:solidFill>
                            <a:schemeClr val="tx1"/>
                          </a:solidFill>
                          <a:effectLst/>
                          <a:latin typeface="Arial" panose="020B0604020202020204" pitchFamily="34" charset="0"/>
                          <a:ea typeface="MS Mincho" panose="02020609040205080304" pitchFamily="49" charset="-128"/>
                          <a:cs typeface="+mn-cs"/>
                        </a:rPr>
                        <a:t>TS 29.564 CR#0024</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3239141424"/>
                  </a:ext>
                </a:extLst>
              </a:tr>
              <a:tr h="192430">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C3-232520</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Corrections to the redirection mechanism description</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29.580</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0019</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GB" altLang="zh-CN" sz="1200" kern="1200" dirty="0">
                          <a:solidFill>
                            <a:schemeClr val="tx1"/>
                          </a:solidFill>
                          <a:effectLst/>
                          <a:latin typeface="Arial" panose="020B0604020202020204" pitchFamily="34" charset="0"/>
                          <a:ea typeface="MS Mincho" panose="02020609040205080304" pitchFamily="49" charset="-128"/>
                          <a:cs typeface="+mn-cs"/>
                        </a:rPr>
                        <a:t>TS 29.500 CR#0378</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665415652"/>
                  </a:ext>
                </a:extLst>
              </a:tr>
              <a:tr h="192430">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C3-232528</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Definition of the service description clauses of the </a:t>
                      </a:r>
                      <a:r>
                        <a:rPr lang="en-GB" altLang="zh-CN" sz="1200" kern="1200" dirty="0" err="1">
                          <a:solidFill>
                            <a:schemeClr val="tx1"/>
                          </a:solidFill>
                          <a:effectLst/>
                          <a:latin typeface="Arial" panose="020B0604020202020204" pitchFamily="34" charset="0"/>
                          <a:ea typeface="MS Mincho" panose="02020609040205080304" pitchFamily="49" charset="-128"/>
                          <a:cs typeface="+mn-cs"/>
                        </a:rPr>
                        <a:t>Eees_ACRParameterInformation</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29.558</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0093</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23.558 CR#0297</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16"/>
                  </a:ext>
                </a:extLst>
              </a:tr>
              <a:tr h="192430">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C3-232529</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Definition of the API clauses of the </a:t>
                      </a:r>
                      <a:r>
                        <a:rPr lang="en-GB" altLang="zh-CN" sz="1200" kern="1200" dirty="0" err="1">
                          <a:solidFill>
                            <a:schemeClr val="tx1"/>
                          </a:solidFill>
                          <a:effectLst/>
                          <a:latin typeface="Arial" panose="020B0604020202020204" pitchFamily="34" charset="0"/>
                          <a:ea typeface="MS Mincho" panose="02020609040205080304" pitchFamily="49" charset="-128"/>
                          <a:cs typeface="+mn-cs"/>
                        </a:rPr>
                        <a:t>Eees_ACRParameterInformation</a:t>
                      </a:r>
                      <a:r>
                        <a:rPr lang="en-GB" altLang="zh-CN" sz="1200" kern="1200" dirty="0">
                          <a:solidFill>
                            <a:schemeClr val="tx1"/>
                          </a:solidFill>
                          <a:effectLst/>
                          <a:latin typeface="Arial" panose="020B0604020202020204" pitchFamily="34" charset="0"/>
                          <a:ea typeface="MS Mincho" panose="02020609040205080304" pitchFamily="49" charset="-128"/>
                          <a:cs typeface="+mn-cs"/>
                        </a:rPr>
                        <a:t> API</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29.558</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0094</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23.558 CR#0297</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17"/>
                  </a:ext>
                </a:extLst>
              </a:tr>
            </a:tbl>
          </a:graphicData>
        </a:graphic>
      </p:graphicFrame>
      <p:sp>
        <p:nvSpPr>
          <p:cNvPr id="2" name="Titre 1"/>
          <p:cNvSpPr>
            <a:spLocks noGrp="1"/>
          </p:cNvSpPr>
          <p:nvPr>
            <p:ph type="title"/>
          </p:nvPr>
        </p:nvSpPr>
        <p:spPr>
          <a:xfrm>
            <a:off x="263611" y="445573"/>
            <a:ext cx="10515600" cy="1325563"/>
          </a:xfrm>
        </p:spPr>
        <p:txBody>
          <a:bodyPr/>
          <a:lstStyle/>
          <a:p>
            <a:r>
              <a:rPr lang="en-US" dirty="0"/>
              <a:t>CRs for conditional approval              (2/6) </a:t>
            </a:r>
          </a:p>
        </p:txBody>
      </p:sp>
    </p:spTree>
    <p:extLst>
      <p:ext uri="{BB962C8B-B14F-4D97-AF65-F5344CB8AC3E}">
        <p14:creationId xmlns:p14="http://schemas.microsoft.com/office/powerpoint/2010/main" val="3178367524"/>
      </p:ext>
    </p:extLst>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4217800342"/>
              </p:ext>
            </p:extLst>
          </p:nvPr>
        </p:nvGraphicFramePr>
        <p:xfrm>
          <a:off x="263611" y="1771140"/>
          <a:ext cx="11117898" cy="4514514"/>
        </p:xfrm>
        <a:graphic>
          <a:graphicData uri="http://schemas.openxmlformats.org/drawingml/2006/table">
            <a:tbl>
              <a:tblPr firstRow="1" firstCol="1" bandRow="1"/>
              <a:tblGrid>
                <a:gridCol w="1126006">
                  <a:extLst>
                    <a:ext uri="{9D8B030D-6E8A-4147-A177-3AD203B41FA5}">
                      <a16:colId xmlns="" xmlns:a16="http://schemas.microsoft.com/office/drawing/2014/main" val="20000"/>
                    </a:ext>
                  </a:extLst>
                </a:gridCol>
                <a:gridCol w="5975010">
                  <a:extLst>
                    <a:ext uri="{9D8B030D-6E8A-4147-A177-3AD203B41FA5}">
                      <a16:colId xmlns="" xmlns:a16="http://schemas.microsoft.com/office/drawing/2014/main" val="20001"/>
                    </a:ext>
                  </a:extLst>
                </a:gridCol>
                <a:gridCol w="1013254">
                  <a:extLst>
                    <a:ext uri="{9D8B030D-6E8A-4147-A177-3AD203B41FA5}">
                      <a16:colId xmlns="" xmlns:a16="http://schemas.microsoft.com/office/drawing/2014/main" val="20002"/>
                    </a:ext>
                  </a:extLst>
                </a:gridCol>
                <a:gridCol w="766837">
                  <a:extLst>
                    <a:ext uri="{9D8B030D-6E8A-4147-A177-3AD203B41FA5}">
                      <a16:colId xmlns="" xmlns:a16="http://schemas.microsoft.com/office/drawing/2014/main" val="20003"/>
                    </a:ext>
                  </a:extLst>
                </a:gridCol>
                <a:gridCol w="2236791">
                  <a:extLst>
                    <a:ext uri="{9D8B030D-6E8A-4147-A177-3AD203B41FA5}">
                      <a16:colId xmlns="" xmlns:a16="http://schemas.microsoft.com/office/drawing/2014/main" val="20004"/>
                    </a:ext>
                  </a:extLst>
                </a:gridCol>
              </a:tblGrid>
              <a:tr h="157045">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Spec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chemeClr val="bg1"/>
                          </a:solidFill>
                          <a:effectLst/>
                          <a:latin typeface="Arial"/>
                          <a:ea typeface="Times New Roman"/>
                        </a:rPr>
                        <a:t>Dependency</a:t>
                      </a:r>
                      <a:endParaRPr lang="fr-FR" sz="1400" b="1" dirty="0">
                        <a:solidFill>
                          <a:schemeClr val="bg1"/>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269220">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C3-232530</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Definition of the </a:t>
                      </a:r>
                      <a:r>
                        <a:rPr lang="en-GB" altLang="zh-CN" sz="1200" kern="1200" dirty="0" err="1">
                          <a:solidFill>
                            <a:schemeClr val="tx1"/>
                          </a:solidFill>
                          <a:effectLst/>
                          <a:latin typeface="Arial" panose="020B0604020202020204" pitchFamily="34" charset="0"/>
                          <a:ea typeface="MS Mincho" panose="02020609040205080304" pitchFamily="49" charset="-128"/>
                          <a:cs typeface="+mn-cs"/>
                        </a:rPr>
                        <a:t>OpenAPI</a:t>
                      </a:r>
                      <a:r>
                        <a:rPr lang="en-GB" altLang="zh-CN" sz="1200" kern="1200" dirty="0">
                          <a:solidFill>
                            <a:schemeClr val="tx1"/>
                          </a:solidFill>
                          <a:effectLst/>
                          <a:latin typeface="Arial" panose="020B0604020202020204" pitchFamily="34" charset="0"/>
                          <a:ea typeface="MS Mincho" panose="02020609040205080304" pitchFamily="49" charset="-128"/>
                          <a:cs typeface="+mn-cs"/>
                        </a:rPr>
                        <a:t> description of the </a:t>
                      </a:r>
                      <a:r>
                        <a:rPr lang="en-GB" altLang="zh-CN" sz="1200" kern="1200" dirty="0" err="1">
                          <a:solidFill>
                            <a:schemeClr val="tx1"/>
                          </a:solidFill>
                          <a:effectLst/>
                          <a:latin typeface="Arial" panose="020B0604020202020204" pitchFamily="34" charset="0"/>
                          <a:ea typeface="MS Mincho" panose="02020609040205080304" pitchFamily="49" charset="-128"/>
                          <a:cs typeface="+mn-cs"/>
                        </a:rPr>
                        <a:t>Eees_ACRParameterInformation</a:t>
                      </a:r>
                      <a:r>
                        <a:rPr lang="en-GB" altLang="zh-CN" sz="1200" kern="1200" dirty="0">
                          <a:solidFill>
                            <a:schemeClr val="tx1"/>
                          </a:solidFill>
                          <a:effectLst/>
                          <a:latin typeface="Arial" panose="020B0604020202020204" pitchFamily="34" charset="0"/>
                          <a:ea typeface="MS Mincho" panose="02020609040205080304" pitchFamily="49" charset="-128"/>
                          <a:cs typeface="+mn-cs"/>
                        </a:rPr>
                        <a:t> API</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29.558</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0095</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23.558 CR#0297</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2110643746"/>
                  </a:ext>
                </a:extLst>
              </a:tr>
              <a:tr h="269220">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C3-232551</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Adding list of PLMN ID(s) for inbound roaming UEs in AM Influence Data</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altLang="zh-CN" sz="1200" kern="1200" dirty="0">
                          <a:solidFill>
                            <a:schemeClr val="tx1"/>
                          </a:solidFill>
                          <a:effectLst/>
                          <a:latin typeface="Arial" panose="020B0604020202020204" pitchFamily="34" charset="0"/>
                          <a:ea typeface="MS Mincho" panose="02020609040205080304" pitchFamily="49" charset="-128"/>
                          <a:cs typeface="+mn-cs"/>
                        </a:rPr>
                        <a:t>29.519</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altLang="zh-CN" sz="1200" kern="1200" dirty="0">
                          <a:solidFill>
                            <a:schemeClr val="tx1"/>
                          </a:solidFill>
                          <a:effectLst/>
                          <a:latin typeface="Arial" panose="020B0604020202020204" pitchFamily="34" charset="0"/>
                          <a:ea typeface="MS Mincho" panose="02020609040205080304" pitchFamily="49" charset="-128"/>
                          <a:cs typeface="+mn-cs"/>
                        </a:rPr>
                        <a:t>0410</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altLang="zh-CN" sz="1200" kern="1200" dirty="0">
                          <a:solidFill>
                            <a:schemeClr val="tx1"/>
                          </a:solidFill>
                          <a:effectLst/>
                          <a:latin typeface="Arial" panose="020B0604020202020204" pitchFamily="34" charset="0"/>
                          <a:ea typeface="MS Mincho" panose="02020609040205080304" pitchFamily="49" charset="-128"/>
                          <a:cs typeface="+mn-cs"/>
                        </a:rPr>
                        <a:t>TS 29.504 CR#0221 </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p>
                      <a:r>
                        <a:rPr lang="en-GB" altLang="zh-CN" sz="1200" kern="1200" dirty="0">
                          <a:solidFill>
                            <a:schemeClr val="tx1"/>
                          </a:solidFill>
                          <a:effectLst/>
                          <a:latin typeface="Arial" panose="020B0604020202020204" pitchFamily="34" charset="0"/>
                          <a:ea typeface="MS Mincho" panose="02020609040205080304" pitchFamily="49" charset="-128"/>
                          <a:cs typeface="+mn-cs"/>
                        </a:rPr>
                        <a:t>TS 29.503 CR#1003</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810189087"/>
                  </a:ext>
                </a:extLst>
              </a:tr>
              <a:tr h="269220">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C3-232556</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err="1">
                          <a:solidFill>
                            <a:schemeClr val="tx1"/>
                          </a:solidFill>
                          <a:effectLst/>
                          <a:latin typeface="Arial" panose="020B0604020202020204" pitchFamily="34" charset="0"/>
                          <a:ea typeface="MS Mincho" panose="02020609040205080304" pitchFamily="49" charset="-128"/>
                          <a:cs typeface="+mn-cs"/>
                        </a:rPr>
                        <a:t>SS_VALServiceAreaConfiguration</a:t>
                      </a:r>
                      <a:r>
                        <a:rPr lang="en-US" altLang="zh-CN" sz="1200" kern="1200" dirty="0">
                          <a:solidFill>
                            <a:schemeClr val="tx1"/>
                          </a:solidFill>
                          <a:effectLst/>
                          <a:latin typeface="Arial" panose="020B0604020202020204" pitchFamily="34" charset="0"/>
                          <a:ea typeface="MS Mincho" panose="02020609040205080304" pitchFamily="49" charset="-128"/>
                          <a:cs typeface="+mn-cs"/>
                        </a:rPr>
                        <a:t> service API</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altLang="zh-CN" sz="1200" kern="1200" dirty="0">
                          <a:solidFill>
                            <a:schemeClr val="tx1"/>
                          </a:solidFill>
                          <a:effectLst/>
                          <a:latin typeface="Arial" panose="020B0604020202020204" pitchFamily="34" charset="0"/>
                          <a:ea typeface="MS Mincho" panose="02020609040205080304" pitchFamily="49" charset="-128"/>
                          <a:cs typeface="+mn-cs"/>
                        </a:rPr>
                        <a:t>29.549</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altLang="zh-CN" sz="1200" kern="1200" dirty="0">
                          <a:solidFill>
                            <a:schemeClr val="tx1"/>
                          </a:solidFill>
                          <a:effectLst/>
                          <a:latin typeface="Arial" panose="020B0604020202020204" pitchFamily="34" charset="0"/>
                          <a:ea typeface="MS Mincho" panose="02020609040205080304" pitchFamily="49" charset="-128"/>
                          <a:cs typeface="+mn-cs"/>
                        </a:rPr>
                        <a:t>0141</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23.434 CR#0143</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582054710"/>
                  </a:ext>
                </a:extLst>
              </a:tr>
              <a:tr h="134610">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C3-232560</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Update to </a:t>
                      </a:r>
                      <a:r>
                        <a:rPr lang="en-GB" altLang="zh-CN" sz="1200" kern="1200" dirty="0" err="1">
                          <a:solidFill>
                            <a:schemeClr val="tx1"/>
                          </a:solidFill>
                          <a:effectLst/>
                          <a:latin typeface="Arial" panose="020B0604020202020204" pitchFamily="34" charset="0"/>
                          <a:ea typeface="MS Mincho" panose="02020609040205080304" pitchFamily="49" charset="-128"/>
                          <a:cs typeface="+mn-cs"/>
                        </a:rPr>
                        <a:t>Naf_EventExposure</a:t>
                      </a:r>
                      <a:r>
                        <a:rPr lang="en-GB" altLang="zh-CN" sz="1200" kern="1200" dirty="0">
                          <a:solidFill>
                            <a:schemeClr val="tx1"/>
                          </a:solidFill>
                          <a:effectLst/>
                          <a:latin typeface="Arial" panose="020B0604020202020204" pitchFamily="34" charset="0"/>
                          <a:ea typeface="MS Mincho" panose="02020609040205080304" pitchFamily="49" charset="-128"/>
                          <a:cs typeface="+mn-cs"/>
                        </a:rPr>
                        <a:t> API for E2E Data Volume Transfer Time Analytics</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29.517</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0112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altLang="zh-CN" sz="1200" kern="1200" dirty="0">
                          <a:solidFill>
                            <a:schemeClr val="tx1"/>
                          </a:solidFill>
                          <a:effectLst/>
                          <a:latin typeface="Arial" panose="020B0604020202020204" pitchFamily="34" charset="0"/>
                          <a:ea typeface="MS Mincho" panose="02020609040205080304" pitchFamily="49" charset="-128"/>
                          <a:cs typeface="+mn-cs"/>
                        </a:rPr>
                        <a:t>TS 23.288 CR#0734</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p>
                      <a:r>
                        <a:rPr lang="en-GB" altLang="zh-CN" sz="1200" kern="1200" dirty="0">
                          <a:solidFill>
                            <a:schemeClr val="tx1"/>
                          </a:solidFill>
                          <a:effectLst/>
                          <a:latin typeface="Arial" panose="020B0604020202020204" pitchFamily="34" charset="0"/>
                          <a:ea typeface="MS Mincho" panose="02020609040205080304" pitchFamily="49" charset="-128"/>
                          <a:cs typeface="+mn-cs"/>
                        </a:rPr>
                        <a:t>TS 23.288 CR#0748</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4"/>
                  </a:ext>
                </a:extLst>
              </a:tr>
              <a:tr h="269220">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C3-232561</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Update to </a:t>
                      </a:r>
                      <a:r>
                        <a:rPr lang="en-GB" altLang="zh-CN" sz="1200" kern="1200" dirty="0" err="1">
                          <a:solidFill>
                            <a:schemeClr val="tx1"/>
                          </a:solidFill>
                          <a:effectLst/>
                          <a:latin typeface="Arial" panose="020B0604020202020204" pitchFamily="34" charset="0"/>
                          <a:ea typeface="MS Mincho" panose="02020609040205080304" pitchFamily="49" charset="-128"/>
                          <a:cs typeface="+mn-cs"/>
                        </a:rPr>
                        <a:t>Nnef_EventExposure</a:t>
                      </a:r>
                      <a:r>
                        <a:rPr lang="en-GB" altLang="zh-CN" sz="1200" kern="1200" dirty="0">
                          <a:solidFill>
                            <a:schemeClr val="tx1"/>
                          </a:solidFill>
                          <a:effectLst/>
                          <a:latin typeface="Arial" panose="020B0604020202020204" pitchFamily="34" charset="0"/>
                          <a:ea typeface="MS Mincho" panose="02020609040205080304" pitchFamily="49" charset="-128"/>
                          <a:cs typeface="+mn-cs"/>
                        </a:rPr>
                        <a:t> API for E2E Data Volume Transfer Time Analytics</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29.591</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0129</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altLang="zh-CN" sz="1200" kern="1200" dirty="0">
                          <a:solidFill>
                            <a:schemeClr val="tx1"/>
                          </a:solidFill>
                          <a:effectLst/>
                          <a:latin typeface="Arial" panose="020B0604020202020204" pitchFamily="34" charset="0"/>
                          <a:ea typeface="MS Mincho" panose="02020609040205080304" pitchFamily="49" charset="-128"/>
                          <a:cs typeface="+mn-cs"/>
                        </a:rPr>
                        <a:t>TS 23.288 CR#0734</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p>
                      <a:r>
                        <a:rPr lang="en-GB" altLang="zh-CN" sz="1200" kern="1200" dirty="0">
                          <a:solidFill>
                            <a:schemeClr val="tx1"/>
                          </a:solidFill>
                          <a:effectLst/>
                          <a:latin typeface="Arial" panose="020B0604020202020204" pitchFamily="34" charset="0"/>
                          <a:ea typeface="MS Mincho" panose="02020609040205080304" pitchFamily="49" charset="-128"/>
                          <a:cs typeface="+mn-cs"/>
                        </a:rPr>
                        <a:t>TS 23.288 CR#0748</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5"/>
                  </a:ext>
                </a:extLst>
              </a:tr>
              <a:tr h="134610">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C3-232564</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Update to </a:t>
                      </a:r>
                      <a:r>
                        <a:rPr lang="en-GB" altLang="zh-CN" sz="1200" kern="1200" dirty="0" err="1">
                          <a:solidFill>
                            <a:schemeClr val="tx1"/>
                          </a:solidFill>
                          <a:effectLst/>
                          <a:latin typeface="Arial" panose="020B0604020202020204" pitchFamily="34" charset="0"/>
                          <a:ea typeface="MS Mincho" panose="02020609040205080304" pitchFamily="49" charset="-128"/>
                          <a:cs typeface="+mn-cs"/>
                        </a:rPr>
                        <a:t>Nnwdaf_MLModelProvision</a:t>
                      </a:r>
                      <a:r>
                        <a:rPr lang="en-GB" altLang="zh-CN" sz="1200" kern="1200" dirty="0">
                          <a:solidFill>
                            <a:schemeClr val="tx1"/>
                          </a:solidFill>
                          <a:effectLst/>
                          <a:latin typeface="Arial" panose="020B0604020202020204" pitchFamily="34" charset="0"/>
                          <a:ea typeface="MS Mincho" panose="02020609040205080304" pitchFamily="49" charset="-128"/>
                          <a:cs typeface="+mn-cs"/>
                        </a:rPr>
                        <a:t> API for </a:t>
                      </a:r>
                      <a:r>
                        <a:rPr lang="en-GB" altLang="zh-CN" sz="1200" kern="1200" dirty="0" err="1">
                          <a:solidFill>
                            <a:schemeClr val="tx1"/>
                          </a:solidFill>
                          <a:effectLst/>
                          <a:latin typeface="Arial" panose="020B0604020202020204" pitchFamily="34" charset="0"/>
                          <a:ea typeface="MS Mincho" panose="02020609040205080304" pitchFamily="49" charset="-128"/>
                          <a:cs typeface="+mn-cs"/>
                        </a:rPr>
                        <a:t>Supportting</a:t>
                      </a:r>
                      <a:r>
                        <a:rPr lang="en-GB" altLang="zh-CN" sz="1200" kern="1200" dirty="0">
                          <a:solidFill>
                            <a:schemeClr val="tx1"/>
                          </a:solidFill>
                          <a:effectLst/>
                          <a:latin typeface="Arial" panose="020B0604020202020204" pitchFamily="34" charset="0"/>
                          <a:ea typeface="MS Mincho" panose="02020609040205080304" pitchFamily="49" charset="-128"/>
                          <a:cs typeface="+mn-cs"/>
                        </a:rPr>
                        <a:t> ML Model Retrieval with ADRF</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29.520</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0720</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altLang="zh-CN" sz="1200" kern="1200" dirty="0">
                          <a:solidFill>
                            <a:schemeClr val="tx1"/>
                          </a:solidFill>
                          <a:effectLst/>
                          <a:latin typeface="Arial" panose="020B0604020202020204" pitchFamily="34" charset="0"/>
                          <a:ea typeface="MS Mincho" panose="02020609040205080304" pitchFamily="49" charset="-128"/>
                          <a:cs typeface="+mn-cs"/>
                        </a:rPr>
                        <a:t>TS 23.288 CR#0729</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6"/>
                  </a:ext>
                </a:extLst>
              </a:tr>
              <a:tr h="192430">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C3-232565</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Updates for UE mobility analytics using fine granularity</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29.520</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0728</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altLang="zh-CN" sz="1200" kern="1200" dirty="0">
                          <a:solidFill>
                            <a:schemeClr val="tx1"/>
                          </a:solidFill>
                          <a:effectLst/>
                          <a:latin typeface="Arial" panose="020B0604020202020204" pitchFamily="34" charset="0"/>
                          <a:ea typeface="MS Mincho" panose="02020609040205080304" pitchFamily="49" charset="-128"/>
                          <a:cs typeface="+mn-cs"/>
                        </a:rPr>
                        <a:t>TS 23.288 CR#0703</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7"/>
                  </a:ext>
                </a:extLst>
              </a:tr>
              <a:tr h="269220">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C3-232566</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Updates for UE mobility analytics in </a:t>
                      </a:r>
                      <a:r>
                        <a:rPr lang="en-GB" altLang="zh-CN" sz="1200" kern="1200" dirty="0" err="1">
                          <a:solidFill>
                            <a:schemeClr val="tx1"/>
                          </a:solidFill>
                          <a:effectLst/>
                          <a:latin typeface="Arial" panose="020B0604020202020204" pitchFamily="34" charset="0"/>
                          <a:ea typeface="MS Mincho" panose="02020609040205080304" pitchFamily="49" charset="-128"/>
                          <a:cs typeface="+mn-cs"/>
                        </a:rPr>
                        <a:t>AnalyticsExposure</a:t>
                      </a:r>
                      <a:r>
                        <a:rPr lang="en-GB" altLang="zh-CN" sz="1200" kern="1200" dirty="0">
                          <a:solidFill>
                            <a:schemeClr val="tx1"/>
                          </a:solidFill>
                          <a:effectLst/>
                          <a:latin typeface="Arial" panose="020B0604020202020204" pitchFamily="34" charset="0"/>
                          <a:ea typeface="MS Mincho" panose="02020609040205080304" pitchFamily="49" charset="-128"/>
                          <a:cs typeface="+mn-cs"/>
                        </a:rPr>
                        <a:t> API</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29.522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0944</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23.288 CR#0703</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8"/>
                  </a:ext>
                </a:extLst>
              </a:tr>
              <a:tr h="192430">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C3-232567</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altLang="zh-CN" sz="1200" kern="1200" dirty="0" err="1">
                          <a:solidFill>
                            <a:schemeClr val="tx1"/>
                          </a:solidFill>
                          <a:effectLst/>
                          <a:latin typeface="Arial" panose="020B0604020202020204" pitchFamily="34" charset="0"/>
                          <a:ea typeface="MS Mincho" panose="02020609040205080304" pitchFamily="49" charset="-128"/>
                          <a:cs typeface="+mn-cs"/>
                        </a:rPr>
                        <a:t>MemberUESelectionAssistance</a:t>
                      </a:r>
                      <a:r>
                        <a:rPr lang="en-GB" altLang="zh-CN" sz="1200" kern="1200" dirty="0">
                          <a:solidFill>
                            <a:schemeClr val="tx1"/>
                          </a:solidFill>
                          <a:effectLst/>
                          <a:latin typeface="Arial" panose="020B0604020202020204" pitchFamily="34" charset="0"/>
                          <a:ea typeface="MS Mincho" panose="02020609040205080304" pitchFamily="49" charset="-128"/>
                          <a:cs typeface="+mn-cs"/>
                        </a:rPr>
                        <a:t> API, API definition</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29.522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0911</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23.501 CR#4565</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p>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23.502 CR#4157</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9"/>
                  </a:ext>
                </a:extLst>
              </a:tr>
              <a:tr h="134610">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C3-232568</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altLang="zh-CN" sz="1200" kern="1200" dirty="0" err="1">
                          <a:solidFill>
                            <a:schemeClr val="tx1"/>
                          </a:solidFill>
                          <a:effectLst/>
                          <a:latin typeface="Arial" panose="020B0604020202020204" pitchFamily="34" charset="0"/>
                          <a:ea typeface="MS Mincho" panose="02020609040205080304" pitchFamily="49" charset="-128"/>
                          <a:cs typeface="+mn-cs"/>
                        </a:rPr>
                        <a:t>MemberUESelectionAssistance</a:t>
                      </a:r>
                      <a:r>
                        <a:rPr lang="en-GB" altLang="zh-CN" sz="1200" kern="1200" dirty="0">
                          <a:solidFill>
                            <a:schemeClr val="tx1"/>
                          </a:solidFill>
                          <a:effectLst/>
                          <a:latin typeface="Arial" panose="020B0604020202020204" pitchFamily="34" charset="0"/>
                          <a:ea typeface="MS Mincho" panose="02020609040205080304" pitchFamily="49" charset="-128"/>
                          <a:cs typeface="+mn-cs"/>
                        </a:rPr>
                        <a:t> API, </a:t>
                      </a:r>
                      <a:r>
                        <a:rPr lang="en-GB" altLang="zh-CN" sz="1200" kern="1200" dirty="0" err="1">
                          <a:solidFill>
                            <a:schemeClr val="tx1"/>
                          </a:solidFill>
                          <a:effectLst/>
                          <a:latin typeface="Arial" panose="020B0604020202020204" pitchFamily="34" charset="0"/>
                          <a:ea typeface="MS Mincho" panose="02020609040205080304" pitchFamily="49" charset="-128"/>
                          <a:cs typeface="+mn-cs"/>
                        </a:rPr>
                        <a:t>OpenAPI</a:t>
                      </a:r>
                      <a:r>
                        <a:rPr lang="en-GB" altLang="zh-CN" sz="1200" kern="1200" dirty="0">
                          <a:solidFill>
                            <a:schemeClr val="tx1"/>
                          </a:solidFill>
                          <a:effectLst/>
                          <a:latin typeface="Arial" panose="020B0604020202020204" pitchFamily="34" charset="0"/>
                          <a:ea typeface="MS Mincho" panose="02020609040205080304" pitchFamily="49" charset="-128"/>
                          <a:cs typeface="+mn-cs"/>
                        </a:rPr>
                        <a:t> definition</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29.522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0935</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23.501 CR#4565</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p>
                      <a:pPr marL="0" algn="l" defTabSz="914400" rtl="0" eaLnBrk="1" latinLnBrk="0" hangingPunct="1"/>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23.502 CR#4157</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10"/>
                  </a:ext>
                </a:extLst>
              </a:tr>
              <a:tr h="134610">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C3-232569</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altLang="zh-CN" sz="1200" kern="1200" dirty="0" err="1">
                          <a:solidFill>
                            <a:schemeClr val="tx1"/>
                          </a:solidFill>
                          <a:effectLst/>
                          <a:latin typeface="Arial" panose="020B0604020202020204" pitchFamily="34" charset="0"/>
                          <a:ea typeface="MS Mincho" panose="02020609040205080304" pitchFamily="49" charset="-128"/>
                          <a:cs typeface="+mn-cs"/>
                        </a:rPr>
                        <a:t>MemberUESelectionAssistance</a:t>
                      </a:r>
                      <a:r>
                        <a:rPr lang="en-GB" altLang="zh-CN" sz="1200" kern="1200" dirty="0">
                          <a:solidFill>
                            <a:schemeClr val="tx1"/>
                          </a:solidFill>
                          <a:effectLst/>
                          <a:latin typeface="Arial" panose="020B0604020202020204" pitchFamily="34" charset="0"/>
                          <a:ea typeface="MS Mincho" panose="02020609040205080304" pitchFamily="49" charset="-128"/>
                          <a:cs typeface="+mn-cs"/>
                        </a:rPr>
                        <a:t> API, overview and procedures</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29.522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0912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23.501 CR#4565</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p>
                      <a:pPr marL="0" algn="l" defTabSz="914400" rtl="0" eaLnBrk="1" latinLnBrk="0" hangingPunct="1"/>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23.502 CR#4157</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11"/>
                  </a:ext>
                </a:extLst>
              </a:tr>
              <a:tr h="134610">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C3-232570</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Definition of </a:t>
                      </a:r>
                      <a:r>
                        <a:rPr lang="en-GB" altLang="zh-CN" sz="1200" kern="1200" dirty="0" err="1">
                          <a:solidFill>
                            <a:schemeClr val="tx1"/>
                          </a:solidFill>
                          <a:effectLst/>
                          <a:latin typeface="Arial" panose="020B0604020202020204" pitchFamily="34" charset="0"/>
                          <a:ea typeface="MS Mincho" panose="02020609040205080304" pitchFamily="49" charset="-128"/>
                          <a:cs typeface="+mn-cs"/>
                        </a:rPr>
                        <a:t>OpenAPI</a:t>
                      </a:r>
                      <a:r>
                        <a:rPr lang="en-GB" altLang="zh-CN" sz="1200" kern="1200" dirty="0">
                          <a:solidFill>
                            <a:schemeClr val="tx1"/>
                          </a:solidFill>
                          <a:effectLst/>
                          <a:latin typeface="Arial" panose="020B0604020202020204" pitchFamily="34" charset="0"/>
                          <a:ea typeface="MS Mincho" panose="02020609040205080304" pitchFamily="49" charset="-128"/>
                          <a:cs typeface="+mn-cs"/>
                        </a:rPr>
                        <a:t> file for the new </a:t>
                      </a:r>
                      <a:r>
                        <a:rPr lang="en-GB" altLang="zh-CN" sz="1200" kern="1200" dirty="0" err="1">
                          <a:solidFill>
                            <a:schemeClr val="tx1"/>
                          </a:solidFill>
                          <a:effectLst/>
                          <a:latin typeface="Arial" panose="020B0604020202020204" pitchFamily="34" charset="0"/>
                          <a:ea typeface="MS Mincho" panose="02020609040205080304" pitchFamily="49" charset="-128"/>
                          <a:cs typeface="+mn-cs"/>
                        </a:rPr>
                        <a:t>Nnef_ECSAddress</a:t>
                      </a:r>
                      <a:r>
                        <a:rPr lang="en-GB" altLang="zh-CN" sz="1200" kern="1200" dirty="0">
                          <a:solidFill>
                            <a:schemeClr val="tx1"/>
                          </a:solidFill>
                          <a:effectLst/>
                          <a:latin typeface="Arial" panose="020B0604020202020204" pitchFamily="34" charset="0"/>
                          <a:ea typeface="MS Mincho" panose="02020609040205080304" pitchFamily="49" charset="-128"/>
                          <a:cs typeface="+mn-cs"/>
                        </a:rPr>
                        <a:t> API</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29.591</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0130</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a:t>
                      </a:r>
                      <a:r>
                        <a:rPr lang="en-GB" altLang="zh-CN" sz="1200" kern="1200" dirty="0">
                          <a:solidFill>
                            <a:schemeClr val="tx1"/>
                          </a:solidFill>
                          <a:effectLst/>
                          <a:latin typeface="Arial" panose="020B0604020202020204" pitchFamily="34" charset="0"/>
                          <a:ea typeface="MS Mincho" panose="02020609040205080304" pitchFamily="49" charset="-128"/>
                          <a:cs typeface="+mn-cs"/>
                        </a:rPr>
                        <a:t>23.502 CR#4062 </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12"/>
                  </a:ext>
                </a:extLst>
              </a:tr>
              <a:tr h="288644">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C3-232571</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Definition of resource and data model for the new </a:t>
                      </a:r>
                      <a:r>
                        <a:rPr lang="en-GB" altLang="zh-CN" sz="1200" kern="1200" dirty="0" err="1">
                          <a:solidFill>
                            <a:schemeClr val="tx1"/>
                          </a:solidFill>
                          <a:effectLst/>
                          <a:latin typeface="Arial" panose="020B0604020202020204" pitchFamily="34" charset="0"/>
                          <a:ea typeface="MS Mincho" panose="02020609040205080304" pitchFamily="49" charset="-128"/>
                          <a:cs typeface="+mn-cs"/>
                        </a:rPr>
                        <a:t>Nnef_ECSAddress</a:t>
                      </a:r>
                      <a:r>
                        <a:rPr lang="en-GB" altLang="zh-CN" sz="1200" kern="1200" dirty="0">
                          <a:solidFill>
                            <a:schemeClr val="tx1"/>
                          </a:solidFill>
                          <a:effectLst/>
                          <a:latin typeface="Arial" panose="020B0604020202020204" pitchFamily="34" charset="0"/>
                          <a:ea typeface="MS Mincho" panose="02020609040205080304" pitchFamily="49" charset="-128"/>
                          <a:cs typeface="+mn-cs"/>
                        </a:rPr>
                        <a:t> API</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29.591</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0131</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a:t>
                      </a:r>
                      <a:r>
                        <a:rPr lang="en-GB" altLang="zh-CN" sz="1200" kern="1200" dirty="0">
                          <a:solidFill>
                            <a:schemeClr val="tx1"/>
                          </a:solidFill>
                          <a:effectLst/>
                          <a:latin typeface="Arial" panose="020B0604020202020204" pitchFamily="34" charset="0"/>
                          <a:ea typeface="MS Mincho" panose="02020609040205080304" pitchFamily="49" charset="-128"/>
                          <a:cs typeface="+mn-cs"/>
                        </a:rPr>
                        <a:t>23.502 CR#4062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13"/>
                  </a:ext>
                </a:extLst>
              </a:tr>
              <a:tr h="269220">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C3-232572</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Definition of service description for the new </a:t>
                      </a:r>
                      <a:r>
                        <a:rPr lang="en-GB" altLang="zh-CN" sz="1200" kern="1200" dirty="0" err="1">
                          <a:solidFill>
                            <a:schemeClr val="tx1"/>
                          </a:solidFill>
                          <a:effectLst/>
                          <a:latin typeface="Arial" panose="020B0604020202020204" pitchFamily="34" charset="0"/>
                          <a:ea typeface="MS Mincho" panose="02020609040205080304" pitchFamily="49" charset="-128"/>
                          <a:cs typeface="+mn-cs"/>
                        </a:rPr>
                        <a:t>Nnef_ECSAddress</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29.591</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0132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a:t>
                      </a:r>
                      <a:r>
                        <a:rPr lang="en-GB" altLang="zh-CN" sz="1200" kern="1200" dirty="0">
                          <a:solidFill>
                            <a:schemeClr val="tx1"/>
                          </a:solidFill>
                          <a:effectLst/>
                          <a:latin typeface="Arial" panose="020B0604020202020204" pitchFamily="34" charset="0"/>
                          <a:ea typeface="MS Mincho" panose="02020609040205080304" pitchFamily="49" charset="-128"/>
                          <a:cs typeface="+mn-cs"/>
                        </a:rPr>
                        <a:t>23.502 CR#4062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3239141424"/>
                  </a:ext>
                </a:extLst>
              </a:tr>
            </a:tbl>
          </a:graphicData>
        </a:graphic>
      </p:graphicFrame>
      <p:sp>
        <p:nvSpPr>
          <p:cNvPr id="2" name="Titre 1"/>
          <p:cNvSpPr>
            <a:spLocks noGrp="1"/>
          </p:cNvSpPr>
          <p:nvPr>
            <p:ph type="title"/>
          </p:nvPr>
        </p:nvSpPr>
        <p:spPr>
          <a:xfrm>
            <a:off x="263611" y="445573"/>
            <a:ext cx="10515600" cy="1325563"/>
          </a:xfrm>
        </p:spPr>
        <p:txBody>
          <a:bodyPr/>
          <a:lstStyle/>
          <a:p>
            <a:r>
              <a:rPr lang="en-US" dirty="0"/>
              <a:t>CRs for conditional approval              (3/6) </a:t>
            </a:r>
          </a:p>
        </p:txBody>
      </p:sp>
    </p:spTree>
    <p:extLst>
      <p:ext uri="{BB962C8B-B14F-4D97-AF65-F5344CB8AC3E}">
        <p14:creationId xmlns:p14="http://schemas.microsoft.com/office/powerpoint/2010/main" val="2841048333"/>
      </p:ext>
    </p:extLst>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2975816115"/>
              </p:ext>
            </p:extLst>
          </p:nvPr>
        </p:nvGraphicFramePr>
        <p:xfrm>
          <a:off x="263611" y="1613656"/>
          <a:ext cx="11117898" cy="4556808"/>
        </p:xfrm>
        <a:graphic>
          <a:graphicData uri="http://schemas.openxmlformats.org/drawingml/2006/table">
            <a:tbl>
              <a:tblPr firstRow="1" firstCol="1" bandRow="1"/>
              <a:tblGrid>
                <a:gridCol w="1126006">
                  <a:extLst>
                    <a:ext uri="{9D8B030D-6E8A-4147-A177-3AD203B41FA5}">
                      <a16:colId xmlns="" xmlns:a16="http://schemas.microsoft.com/office/drawing/2014/main" val="20000"/>
                    </a:ext>
                  </a:extLst>
                </a:gridCol>
                <a:gridCol w="5975010">
                  <a:extLst>
                    <a:ext uri="{9D8B030D-6E8A-4147-A177-3AD203B41FA5}">
                      <a16:colId xmlns="" xmlns:a16="http://schemas.microsoft.com/office/drawing/2014/main" val="20001"/>
                    </a:ext>
                  </a:extLst>
                </a:gridCol>
                <a:gridCol w="1013254">
                  <a:extLst>
                    <a:ext uri="{9D8B030D-6E8A-4147-A177-3AD203B41FA5}">
                      <a16:colId xmlns="" xmlns:a16="http://schemas.microsoft.com/office/drawing/2014/main" val="20002"/>
                    </a:ext>
                  </a:extLst>
                </a:gridCol>
                <a:gridCol w="766837">
                  <a:extLst>
                    <a:ext uri="{9D8B030D-6E8A-4147-A177-3AD203B41FA5}">
                      <a16:colId xmlns="" xmlns:a16="http://schemas.microsoft.com/office/drawing/2014/main" val="20003"/>
                    </a:ext>
                  </a:extLst>
                </a:gridCol>
                <a:gridCol w="2236791">
                  <a:extLst>
                    <a:ext uri="{9D8B030D-6E8A-4147-A177-3AD203B41FA5}">
                      <a16:colId xmlns="" xmlns:a16="http://schemas.microsoft.com/office/drawing/2014/main" val="20004"/>
                    </a:ext>
                  </a:extLst>
                </a:gridCol>
              </a:tblGrid>
              <a:tr h="14276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Spec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chemeClr val="bg1"/>
                          </a:solidFill>
                          <a:effectLst/>
                          <a:latin typeface="Arial"/>
                          <a:ea typeface="Times New Roman"/>
                        </a:rPr>
                        <a:t>Dependency</a:t>
                      </a:r>
                      <a:endParaRPr lang="fr-FR" sz="1400" b="1" dirty="0">
                        <a:solidFill>
                          <a:schemeClr val="bg1"/>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209562">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C3-232573</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Support of change of HR-SBO support indication</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29.512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1087</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a:t>
                      </a:r>
                      <a:r>
                        <a:rPr lang="en-GB" altLang="zh-CN" sz="1200" kern="1200" dirty="0">
                          <a:solidFill>
                            <a:schemeClr val="tx1"/>
                          </a:solidFill>
                          <a:effectLst/>
                          <a:latin typeface="Arial" panose="020B0604020202020204" pitchFamily="34" charset="0"/>
                          <a:ea typeface="MS Mincho" panose="02020609040205080304" pitchFamily="49" charset="-128"/>
                          <a:cs typeface="+mn-cs"/>
                        </a:rPr>
                        <a:t>23.503 CR#0992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1"/>
                  </a:ext>
                </a:extLst>
              </a:tr>
              <a:tr h="209562">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C3-232574</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Support of VPLMN Specific Offloading Policy for HR-SBO</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29.513</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0456</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23.502 CR#4061 </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p>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23.502 CR#4110</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2"/>
                  </a:ext>
                </a:extLst>
              </a:tr>
              <a:tr h="209562">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C3-232575</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Corrections on the validity period in the analytics</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altLang="zh-CN" sz="1200" kern="1200" dirty="0">
                          <a:solidFill>
                            <a:schemeClr val="tx1"/>
                          </a:solidFill>
                          <a:effectLst/>
                          <a:latin typeface="Arial" panose="020B0604020202020204" pitchFamily="34" charset="0"/>
                          <a:ea typeface="MS Mincho" panose="02020609040205080304" pitchFamily="49" charset="-128"/>
                          <a:cs typeface="+mn-cs"/>
                        </a:rPr>
                        <a:t>29.520</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altLang="zh-CN" sz="1200" kern="1200" dirty="0">
                          <a:solidFill>
                            <a:schemeClr val="tx1"/>
                          </a:solidFill>
                          <a:effectLst/>
                          <a:latin typeface="Arial" panose="020B0604020202020204" pitchFamily="34" charset="0"/>
                          <a:ea typeface="MS Mincho" panose="02020609040205080304" pitchFamily="49" charset="-128"/>
                          <a:cs typeface="+mn-cs"/>
                        </a:rPr>
                        <a:t>0721</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altLang="zh-CN" sz="1200" kern="1200" dirty="0">
                          <a:solidFill>
                            <a:schemeClr val="tx1"/>
                          </a:solidFill>
                          <a:effectLst/>
                          <a:latin typeface="Arial" panose="020B0604020202020204" pitchFamily="34" charset="0"/>
                          <a:ea typeface="MS Mincho" panose="02020609040205080304" pitchFamily="49" charset="-128"/>
                          <a:cs typeface="+mn-cs"/>
                        </a:rPr>
                        <a:t>TS 23.288 CR#0791</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3"/>
                  </a:ext>
                </a:extLst>
              </a:tr>
              <a:tr h="262830">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C3-232576</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Corrections on the validity period in the analytics</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29.520</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0722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GB" altLang="zh-CN" sz="1200" kern="1200" dirty="0">
                          <a:solidFill>
                            <a:schemeClr val="tx1"/>
                          </a:solidFill>
                          <a:effectLst/>
                          <a:latin typeface="Arial" panose="020B0604020202020204" pitchFamily="34" charset="0"/>
                          <a:ea typeface="MS Mincho" panose="02020609040205080304" pitchFamily="49" charset="-128"/>
                          <a:cs typeface="+mn-cs"/>
                        </a:rPr>
                        <a:t>TS 23.288 CR#0791</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4"/>
                  </a:ext>
                </a:extLst>
              </a:tr>
              <a:tr h="209562">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C3-232577</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Enhancement of DN Performance Analytics</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29.520</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0723</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 </a:t>
                      </a:r>
                      <a:r>
                        <a:rPr lang="en-GB" altLang="zh-CN" sz="1200" kern="1200" dirty="0">
                          <a:solidFill>
                            <a:schemeClr val="tx1"/>
                          </a:solidFill>
                          <a:effectLst/>
                          <a:latin typeface="Arial" panose="020B0604020202020204" pitchFamily="34" charset="0"/>
                          <a:ea typeface="MS Mincho" panose="02020609040205080304" pitchFamily="49" charset="-128"/>
                          <a:cs typeface="+mn-cs"/>
                        </a:rPr>
                        <a:t>23.288 CR#0807</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5"/>
                  </a:ext>
                </a:extLst>
              </a:tr>
              <a:tr h="209562">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C3-232579</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Support of analytics accuracy information for </a:t>
                      </a:r>
                      <a:r>
                        <a:rPr lang="en-GB" altLang="zh-CN" sz="1200" kern="1200" dirty="0" err="1">
                          <a:solidFill>
                            <a:schemeClr val="tx1"/>
                          </a:solidFill>
                          <a:effectLst/>
                          <a:latin typeface="Arial" panose="020B0604020202020204" pitchFamily="34" charset="0"/>
                          <a:ea typeface="MS Mincho" panose="02020609040205080304" pitchFamily="49" charset="-128"/>
                          <a:cs typeface="+mn-cs"/>
                        </a:rPr>
                        <a:t>Nnwdaf_AnalyticsInfo</a:t>
                      </a:r>
                      <a:r>
                        <a:rPr lang="en-GB" altLang="zh-CN" sz="1200" kern="1200" dirty="0">
                          <a:solidFill>
                            <a:schemeClr val="tx1"/>
                          </a:solidFill>
                          <a:effectLst/>
                          <a:latin typeface="Arial" panose="020B0604020202020204" pitchFamily="34" charset="0"/>
                          <a:ea typeface="MS Mincho" panose="02020609040205080304" pitchFamily="49" charset="-128"/>
                          <a:cs typeface="+mn-cs"/>
                        </a:rPr>
                        <a:t> API</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29.520</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0724</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 </a:t>
                      </a:r>
                      <a:r>
                        <a:rPr lang="en-GB" altLang="zh-CN" sz="1200" kern="1200" dirty="0">
                          <a:solidFill>
                            <a:schemeClr val="tx1"/>
                          </a:solidFill>
                          <a:effectLst/>
                          <a:latin typeface="Arial" panose="020B0604020202020204" pitchFamily="34" charset="0"/>
                          <a:ea typeface="MS Mincho" panose="02020609040205080304" pitchFamily="49" charset="-128"/>
                          <a:cs typeface="+mn-cs"/>
                        </a:rPr>
                        <a:t>23.288 CR#0763</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6"/>
                  </a:ext>
                </a:extLst>
              </a:tr>
              <a:tr h="209562">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C3-232580</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Support of analytics accuracy information for </a:t>
                      </a:r>
                      <a:r>
                        <a:rPr lang="en-GB" altLang="zh-CN" sz="1200" kern="1200" dirty="0" err="1">
                          <a:solidFill>
                            <a:schemeClr val="tx1"/>
                          </a:solidFill>
                          <a:effectLst/>
                          <a:latin typeface="Arial" panose="020B0604020202020204" pitchFamily="34" charset="0"/>
                          <a:ea typeface="MS Mincho" panose="02020609040205080304" pitchFamily="49" charset="-128"/>
                          <a:cs typeface="+mn-cs"/>
                        </a:rPr>
                        <a:t>Nnwdaf_EventsSubscription</a:t>
                      </a:r>
                      <a:r>
                        <a:rPr lang="en-GB" altLang="zh-CN" sz="1200" kern="1200" dirty="0">
                          <a:solidFill>
                            <a:schemeClr val="tx1"/>
                          </a:solidFill>
                          <a:effectLst/>
                          <a:latin typeface="Arial" panose="020B0604020202020204" pitchFamily="34" charset="0"/>
                          <a:ea typeface="MS Mincho" panose="02020609040205080304" pitchFamily="49" charset="-128"/>
                          <a:cs typeface="+mn-cs"/>
                        </a:rPr>
                        <a:t> API</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29.520</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0725</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 </a:t>
                      </a:r>
                      <a:r>
                        <a:rPr lang="en-GB" altLang="zh-CN" sz="1200" kern="1200" dirty="0">
                          <a:solidFill>
                            <a:schemeClr val="tx1"/>
                          </a:solidFill>
                          <a:effectLst/>
                          <a:latin typeface="Arial" panose="020B0604020202020204" pitchFamily="34" charset="0"/>
                          <a:ea typeface="MS Mincho" panose="02020609040205080304" pitchFamily="49" charset="-128"/>
                          <a:cs typeface="+mn-cs"/>
                        </a:rPr>
                        <a:t>23.288 CR#0763</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7"/>
                  </a:ext>
                </a:extLst>
              </a:tr>
              <a:tr h="209562">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C3-232581</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Support of analytics subset and accuracy per analytics subset for UE mobility for </a:t>
                      </a:r>
                      <a:r>
                        <a:rPr lang="en-GB" altLang="zh-CN" sz="1200" kern="1200" dirty="0" err="1">
                          <a:solidFill>
                            <a:schemeClr val="tx1"/>
                          </a:solidFill>
                          <a:effectLst/>
                          <a:latin typeface="Arial" panose="020B0604020202020204" pitchFamily="34" charset="0"/>
                          <a:ea typeface="MS Mincho" panose="02020609040205080304" pitchFamily="49" charset="-128"/>
                          <a:cs typeface="+mn-cs"/>
                        </a:rPr>
                        <a:t>Nnwdaf_EventsSubscription</a:t>
                      </a:r>
                      <a:r>
                        <a:rPr lang="en-GB" altLang="zh-CN" sz="1200" kern="1200" dirty="0">
                          <a:solidFill>
                            <a:schemeClr val="tx1"/>
                          </a:solidFill>
                          <a:effectLst/>
                          <a:latin typeface="Arial" panose="020B0604020202020204" pitchFamily="34" charset="0"/>
                          <a:ea typeface="MS Mincho" panose="02020609040205080304" pitchFamily="49" charset="-128"/>
                          <a:cs typeface="+mn-cs"/>
                        </a:rPr>
                        <a:t> API</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29.520</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0726</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 </a:t>
                      </a:r>
                      <a:r>
                        <a:rPr lang="en-GB" altLang="zh-CN" sz="1200" kern="1200" dirty="0">
                          <a:solidFill>
                            <a:schemeClr val="tx1"/>
                          </a:solidFill>
                          <a:effectLst/>
                          <a:latin typeface="Arial" panose="020B0604020202020204" pitchFamily="34" charset="0"/>
                          <a:ea typeface="MS Mincho" panose="02020609040205080304" pitchFamily="49" charset="-128"/>
                          <a:cs typeface="+mn-cs"/>
                        </a:rPr>
                        <a:t>23.288 CR#0817</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8"/>
                  </a:ext>
                </a:extLst>
              </a:tr>
              <a:tr h="209562">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C3-232586</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Support of periodicity measurement and reporting for power saving</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29.512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1092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23.501 CR#4529</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p>
                      <a:pPr marL="0" algn="l" defTabSz="914400" rtl="0" eaLnBrk="1" latinLnBrk="0" hangingPunct="1">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23.502 CR#3989</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p>
                      <a:pPr marL="0" algn="l" defTabSz="914400" rtl="0" eaLnBrk="1" latinLnBrk="0" hangingPunct="1">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23.503 CR#0995</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9"/>
                  </a:ext>
                </a:extLst>
              </a:tr>
              <a:tr h="209562">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C3-232587</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Support of periodicity measurement and reporting for power saving</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29.514</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0520</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23.501 CR#4529</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p>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23.502 CR#3989</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10"/>
                  </a:ext>
                </a:extLst>
              </a:tr>
              <a:tr h="209562">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C3-232588</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Support of periodicity measurement and reporting for power saving</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29.522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0939</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23.501 CR#4529</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p>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23.502 CR#3989</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11"/>
                  </a:ext>
                </a:extLst>
              </a:tr>
              <a:tr h="209562">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C3-232591</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Support for URSP awareness</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29.512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1059</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23.503 CR#0947</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12"/>
                  </a:ext>
                </a:extLst>
              </a:tr>
              <a:tr h="209562">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C3-232592</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Support for URSP awareness</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29.525</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0253</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23.503 CR#0947</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13"/>
                  </a:ext>
                </a:extLst>
              </a:tr>
              <a:tr h="209562">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C3-232593</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Support for URSP awareness</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29.514</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0518</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23.503 CR#0947</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14"/>
                  </a:ext>
                </a:extLst>
              </a:tr>
              <a:tr h="209562">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C3-232596</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Add consumer for </a:t>
                      </a:r>
                      <a:r>
                        <a:rPr lang="en-GB" altLang="zh-CN" sz="1200" kern="1200" dirty="0" err="1">
                          <a:solidFill>
                            <a:schemeClr val="tx1"/>
                          </a:solidFill>
                          <a:effectLst/>
                          <a:latin typeface="Arial" panose="020B0604020202020204" pitchFamily="34" charset="0"/>
                          <a:ea typeface="MS Mincho" panose="02020609040205080304" pitchFamily="49" charset="-128"/>
                          <a:cs typeface="+mn-cs"/>
                        </a:rPr>
                        <a:t>Eees_UEIdentifier</a:t>
                      </a:r>
                      <a:r>
                        <a:rPr lang="en-GB" altLang="zh-CN" sz="1200" kern="1200" dirty="0">
                          <a:solidFill>
                            <a:schemeClr val="tx1"/>
                          </a:solidFill>
                          <a:effectLst/>
                          <a:latin typeface="Arial" panose="020B0604020202020204" pitchFamily="34" charset="0"/>
                          <a:ea typeface="MS Mincho" panose="02020609040205080304" pitchFamily="49" charset="-128"/>
                          <a:cs typeface="+mn-cs"/>
                        </a:rPr>
                        <a:t> and support EDGE-10</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29.558</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0088</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 </a:t>
                      </a:r>
                      <a:r>
                        <a:rPr lang="en-GB" altLang="zh-CN" sz="1200" kern="1200" dirty="0">
                          <a:solidFill>
                            <a:schemeClr val="tx1"/>
                          </a:solidFill>
                          <a:effectLst/>
                          <a:latin typeface="Arial" panose="020B0604020202020204" pitchFamily="34" charset="0"/>
                          <a:ea typeface="MS Mincho" panose="02020609040205080304" pitchFamily="49" charset="-128"/>
                          <a:cs typeface="+mn-cs"/>
                        </a:rPr>
                        <a:t>23.558 CR#0326</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15"/>
                  </a:ext>
                </a:extLst>
              </a:tr>
              <a:tr h="0">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C3-232601</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Support of </a:t>
                      </a:r>
                      <a:r>
                        <a:rPr lang="en-GB" altLang="zh-CN" sz="1200" kern="1200" dirty="0" err="1">
                          <a:solidFill>
                            <a:schemeClr val="tx1"/>
                          </a:solidFill>
                          <a:effectLst/>
                          <a:latin typeface="Arial" panose="020B0604020202020204" pitchFamily="34" charset="0"/>
                          <a:ea typeface="MS Mincho" panose="02020609040205080304" pitchFamily="49" charset="-128"/>
                          <a:cs typeface="+mn-cs"/>
                        </a:rPr>
                        <a:t>DetNet</a:t>
                      </a:r>
                      <a:r>
                        <a:rPr lang="en-GB" altLang="zh-CN" sz="1200" kern="1200" dirty="0">
                          <a:solidFill>
                            <a:schemeClr val="tx1"/>
                          </a:solidFill>
                          <a:effectLst/>
                          <a:latin typeface="Arial" panose="020B0604020202020204" pitchFamily="34" charset="0"/>
                          <a:ea typeface="MS Mincho" panose="02020609040205080304" pitchFamily="49" charset="-128"/>
                          <a:cs typeface="+mn-cs"/>
                        </a:rPr>
                        <a:t> flow identification</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29.514</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0525</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23.503 CR#0952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16"/>
                  </a:ext>
                </a:extLst>
              </a:tr>
            </a:tbl>
          </a:graphicData>
        </a:graphic>
      </p:graphicFrame>
      <p:sp>
        <p:nvSpPr>
          <p:cNvPr id="2" name="Titre 1"/>
          <p:cNvSpPr>
            <a:spLocks noGrp="1"/>
          </p:cNvSpPr>
          <p:nvPr>
            <p:ph type="title"/>
          </p:nvPr>
        </p:nvSpPr>
        <p:spPr>
          <a:xfrm>
            <a:off x="263611" y="445573"/>
            <a:ext cx="10515600" cy="1325563"/>
          </a:xfrm>
        </p:spPr>
        <p:txBody>
          <a:bodyPr/>
          <a:lstStyle/>
          <a:p>
            <a:r>
              <a:rPr lang="en-US" dirty="0"/>
              <a:t>CRs for conditional approval              (4/6) </a:t>
            </a:r>
          </a:p>
        </p:txBody>
      </p:sp>
    </p:spTree>
    <p:extLst>
      <p:ext uri="{BB962C8B-B14F-4D97-AF65-F5344CB8AC3E}">
        <p14:creationId xmlns:p14="http://schemas.microsoft.com/office/powerpoint/2010/main" val="2996898978"/>
      </p:ext>
    </p:extLst>
  </p:cSld>
  <p:clrMapOvr>
    <a:masterClrMapping/>
  </p:clrMapOvr>
  <p:transition>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1000352"/>
              </p:ext>
            </p:extLst>
          </p:nvPr>
        </p:nvGraphicFramePr>
        <p:xfrm>
          <a:off x="263611" y="1853516"/>
          <a:ext cx="11117898" cy="4419600"/>
        </p:xfrm>
        <a:graphic>
          <a:graphicData uri="http://schemas.openxmlformats.org/drawingml/2006/table">
            <a:tbl>
              <a:tblPr firstRow="1" firstCol="1" bandRow="1"/>
              <a:tblGrid>
                <a:gridCol w="1126006">
                  <a:extLst>
                    <a:ext uri="{9D8B030D-6E8A-4147-A177-3AD203B41FA5}">
                      <a16:colId xmlns="" xmlns:a16="http://schemas.microsoft.com/office/drawing/2014/main" val="20000"/>
                    </a:ext>
                  </a:extLst>
                </a:gridCol>
                <a:gridCol w="5975010">
                  <a:extLst>
                    <a:ext uri="{9D8B030D-6E8A-4147-A177-3AD203B41FA5}">
                      <a16:colId xmlns="" xmlns:a16="http://schemas.microsoft.com/office/drawing/2014/main" val="20001"/>
                    </a:ext>
                  </a:extLst>
                </a:gridCol>
                <a:gridCol w="1013254">
                  <a:extLst>
                    <a:ext uri="{9D8B030D-6E8A-4147-A177-3AD203B41FA5}">
                      <a16:colId xmlns="" xmlns:a16="http://schemas.microsoft.com/office/drawing/2014/main" val="20002"/>
                    </a:ext>
                  </a:extLst>
                </a:gridCol>
                <a:gridCol w="766837">
                  <a:extLst>
                    <a:ext uri="{9D8B030D-6E8A-4147-A177-3AD203B41FA5}">
                      <a16:colId xmlns="" xmlns:a16="http://schemas.microsoft.com/office/drawing/2014/main" val="20003"/>
                    </a:ext>
                  </a:extLst>
                </a:gridCol>
                <a:gridCol w="2236791">
                  <a:extLst>
                    <a:ext uri="{9D8B030D-6E8A-4147-A177-3AD203B41FA5}">
                      <a16:colId xmlns="" xmlns:a16="http://schemas.microsoft.com/office/drawing/2014/main" val="20004"/>
                    </a:ext>
                  </a:extLst>
                </a:gridCol>
              </a:tblGrid>
              <a:tr h="151470">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Spec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chemeClr val="bg1"/>
                          </a:solidFill>
                          <a:effectLst/>
                          <a:latin typeface="Arial"/>
                          <a:ea typeface="Times New Roman"/>
                        </a:rPr>
                        <a:t>Dependency</a:t>
                      </a:r>
                      <a:endParaRPr lang="fr-FR" sz="1400" b="1" dirty="0">
                        <a:solidFill>
                          <a:schemeClr val="bg1"/>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129831">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C3-232602</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Support of </a:t>
                      </a:r>
                      <a:r>
                        <a:rPr lang="en-GB" altLang="zh-CN" sz="1200" kern="1200" dirty="0" err="1">
                          <a:solidFill>
                            <a:schemeClr val="tx1"/>
                          </a:solidFill>
                          <a:effectLst/>
                          <a:latin typeface="Arial" panose="020B0604020202020204" pitchFamily="34" charset="0"/>
                          <a:ea typeface="MS Mincho" panose="02020609040205080304" pitchFamily="49" charset="-128"/>
                          <a:cs typeface="+mn-cs"/>
                        </a:rPr>
                        <a:t>DetNet</a:t>
                      </a:r>
                      <a:r>
                        <a:rPr lang="en-GB" altLang="zh-CN" sz="1200" kern="1200" dirty="0">
                          <a:solidFill>
                            <a:schemeClr val="tx1"/>
                          </a:solidFill>
                          <a:effectLst/>
                          <a:latin typeface="Arial" panose="020B0604020202020204" pitchFamily="34" charset="0"/>
                          <a:ea typeface="MS Mincho" panose="02020609040205080304" pitchFamily="49" charset="-128"/>
                          <a:cs typeface="+mn-cs"/>
                        </a:rPr>
                        <a:t> flow identification</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29.513</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0471</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23.503 CR#0952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1"/>
                  </a:ext>
                </a:extLst>
              </a:tr>
              <a:tr h="259662">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C3-232606</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Provisioning of VPLMN specific URSP rules</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29.525</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0262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23.503 CR#0961</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p>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23.503 CR#1040</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2"/>
                  </a:ext>
                </a:extLst>
              </a:tr>
              <a:tr h="389493">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C3-232607</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Completion of URSP provisioning in EPS</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29.525</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0263</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23.501 CR#4190</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p>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23.501 CR#4253 </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p>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23.502 CR#3952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3"/>
                  </a:ext>
                </a:extLst>
              </a:tr>
              <a:tr h="259662">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C3-232608</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Completion of URSP provisioning in EPS</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29.512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1096</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23.501 CR#4253 </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p>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23.502 CR#3952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4"/>
                  </a:ext>
                </a:extLst>
              </a:tr>
              <a:tr h="389493">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C3-232609</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Policy Control for L4S</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29.514</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0528</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23.503 CR#0897</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p>
                      <a:pPr marL="0" algn="l" defTabSz="914400" rtl="0" eaLnBrk="1" latinLnBrk="0" hangingPunct="1"/>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23.501 CR#4219</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p>
                      <a:pPr marL="0" algn="l" defTabSz="914400" rtl="0" eaLnBrk="1" latinLnBrk="0" hangingPunct="1"/>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23.503 CR#1048</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9"/>
                  </a:ext>
                </a:extLst>
              </a:tr>
              <a:tr h="389493">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C3-232610</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Policy Control for L4S</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29.512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1100</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23.503 CR#0897</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p>
                      <a:pPr marL="0" algn="l" defTabSz="914400" rtl="0" eaLnBrk="1" latinLnBrk="0" hangingPunct="1"/>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23.501 CR#4219</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p>
                      <a:pPr marL="0" algn="l" defTabSz="914400" rtl="0" eaLnBrk="1" latinLnBrk="0" hangingPunct="1"/>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23.503 CR#1048</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6"/>
                  </a:ext>
                </a:extLst>
              </a:tr>
              <a:tr h="129831">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C3-232611</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Policy Control for L4S</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29.513</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0474</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23.503 CR 0897</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7"/>
                  </a:ext>
                </a:extLst>
              </a:tr>
              <a:tr h="129831">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C3-232654</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err="1">
                          <a:solidFill>
                            <a:schemeClr val="tx1"/>
                          </a:solidFill>
                          <a:effectLst/>
                          <a:latin typeface="Arial" panose="020B0604020202020204" pitchFamily="34" charset="0"/>
                          <a:ea typeface="MS Mincho" panose="02020609040205080304" pitchFamily="49" charset="-128"/>
                          <a:cs typeface="+mn-cs"/>
                        </a:rPr>
                        <a:t>SS_VALServiceAreaConfiguration</a:t>
                      </a:r>
                      <a:r>
                        <a:rPr lang="en-US" altLang="zh-CN" sz="1200" kern="1200" dirty="0">
                          <a:solidFill>
                            <a:schemeClr val="tx1"/>
                          </a:solidFill>
                          <a:effectLst/>
                          <a:latin typeface="Arial" panose="020B0604020202020204" pitchFamily="34" charset="0"/>
                          <a:ea typeface="MS Mincho" panose="02020609040205080304" pitchFamily="49" charset="-128"/>
                          <a:cs typeface="+mn-cs"/>
                        </a:rPr>
                        <a:t> service API implementation</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29.549</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0159</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GB" altLang="zh-CN" sz="1200" kern="1200" dirty="0">
                          <a:solidFill>
                            <a:schemeClr val="tx1"/>
                          </a:solidFill>
                          <a:effectLst/>
                          <a:latin typeface="Arial" panose="020B0604020202020204" pitchFamily="34" charset="0"/>
                          <a:ea typeface="MS Mincho" panose="02020609040205080304" pitchFamily="49" charset="-128"/>
                          <a:cs typeface="+mn-cs"/>
                        </a:rPr>
                        <a:t>TS 23.434 CR#0143</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8"/>
                  </a:ext>
                </a:extLst>
              </a:tr>
              <a:tr h="129831">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C3-232655</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err="1">
                          <a:solidFill>
                            <a:schemeClr val="tx1"/>
                          </a:solidFill>
                          <a:effectLst/>
                          <a:latin typeface="Arial" panose="020B0604020202020204" pitchFamily="34" charset="0"/>
                          <a:ea typeface="MS Mincho" panose="02020609040205080304" pitchFamily="49" charset="-128"/>
                          <a:cs typeface="+mn-cs"/>
                        </a:rPr>
                        <a:t>SS_VALServiceAreaConfiguration</a:t>
                      </a:r>
                      <a:r>
                        <a:rPr lang="en-US" altLang="zh-CN" sz="1200" kern="1200" dirty="0">
                          <a:solidFill>
                            <a:schemeClr val="tx1"/>
                          </a:solidFill>
                          <a:effectLst/>
                          <a:latin typeface="Arial" panose="020B0604020202020204" pitchFamily="34" charset="0"/>
                          <a:ea typeface="MS Mincho" panose="02020609040205080304" pitchFamily="49" charset="-128"/>
                          <a:cs typeface="+mn-cs"/>
                        </a:rPr>
                        <a:t> service API implementation of the </a:t>
                      </a:r>
                      <a:r>
                        <a:rPr lang="en-US" altLang="zh-CN" sz="1200" kern="1200" dirty="0" err="1">
                          <a:solidFill>
                            <a:schemeClr val="tx1"/>
                          </a:solidFill>
                          <a:effectLst/>
                          <a:latin typeface="Arial" panose="020B0604020202020204" pitchFamily="34" charset="0"/>
                          <a:ea typeface="MS Mincho" panose="02020609040205080304" pitchFamily="49" charset="-128"/>
                          <a:cs typeface="+mn-cs"/>
                        </a:rPr>
                        <a:t>OpenAPI</a:t>
                      </a:r>
                      <a:r>
                        <a:rPr lang="en-US" altLang="zh-CN" sz="1200" kern="1200" dirty="0">
                          <a:solidFill>
                            <a:schemeClr val="tx1"/>
                          </a:solidFill>
                          <a:effectLst/>
                          <a:latin typeface="Arial" panose="020B0604020202020204" pitchFamily="34" charset="0"/>
                          <a:ea typeface="MS Mincho" panose="02020609040205080304" pitchFamily="49" charset="-128"/>
                          <a:cs typeface="+mn-cs"/>
                        </a:rPr>
                        <a:t> file</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29.549</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0160</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23.434 CR#0143</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10"/>
                  </a:ext>
                </a:extLst>
              </a:tr>
              <a:tr h="129831">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C3-232657</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Support of ECN marking for L4S</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29.122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0671</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a:t>
                      </a:r>
                      <a:r>
                        <a:rPr lang="en-GB" altLang="zh-CN" sz="1200" kern="1200" dirty="0">
                          <a:solidFill>
                            <a:schemeClr val="tx1"/>
                          </a:solidFill>
                          <a:effectLst/>
                          <a:latin typeface="Arial" panose="020B0604020202020204" pitchFamily="34" charset="0"/>
                          <a:ea typeface="MS Mincho" panose="02020609040205080304" pitchFamily="49" charset="-128"/>
                          <a:cs typeface="+mn-cs"/>
                        </a:rPr>
                        <a:t>23.502 CR#4240</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11"/>
                  </a:ext>
                </a:extLst>
              </a:tr>
              <a:tr h="129831">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C3-232669</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Procedures for Federated Learning among Multiple NWDAFs in 5GC</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29.552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0045</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23.288 CR#0765</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12"/>
                  </a:ext>
                </a:extLst>
              </a:tr>
              <a:tr h="389493">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C3-232670</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Preparation and Maintenance Procedures for Federated Learning in 5GC</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29.552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0062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altLang="zh-CN" sz="1200" kern="1200" dirty="0">
                          <a:solidFill>
                            <a:schemeClr val="tx1"/>
                          </a:solidFill>
                          <a:effectLst/>
                          <a:latin typeface="Arial" panose="020B0604020202020204" pitchFamily="34" charset="0"/>
                          <a:ea typeface="MS Mincho" panose="02020609040205080304" pitchFamily="49" charset="-128"/>
                          <a:cs typeface="+mn-cs"/>
                        </a:rPr>
                        <a:t>TS 23.288 CR#0755</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p>
                      <a:r>
                        <a:rPr lang="en-GB" altLang="zh-CN" sz="1200" kern="1200" dirty="0">
                          <a:solidFill>
                            <a:schemeClr val="tx1"/>
                          </a:solidFill>
                          <a:effectLst/>
                          <a:latin typeface="Arial" panose="020B0604020202020204" pitchFamily="34" charset="0"/>
                          <a:ea typeface="MS Mincho" panose="02020609040205080304" pitchFamily="49" charset="-128"/>
                          <a:cs typeface="+mn-cs"/>
                        </a:rPr>
                        <a:t>TS 23.288 CR#0732</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p>
                      <a:r>
                        <a:rPr lang="en-GB" altLang="zh-CN" sz="1200" kern="1200" dirty="0">
                          <a:solidFill>
                            <a:schemeClr val="tx1"/>
                          </a:solidFill>
                          <a:effectLst/>
                          <a:latin typeface="Arial" panose="020B0604020202020204" pitchFamily="34" charset="0"/>
                          <a:ea typeface="MS Mincho" panose="02020609040205080304" pitchFamily="49" charset="-128"/>
                          <a:cs typeface="+mn-cs"/>
                        </a:rPr>
                        <a:t>TS 23.288 CR#0808</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13"/>
                  </a:ext>
                </a:extLst>
              </a:tr>
              <a:tr h="129831">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C3-232671</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URSP provisioning in EPS</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29.513</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0444</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23.502 CR 3952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14"/>
                  </a:ext>
                </a:extLst>
              </a:tr>
            </a:tbl>
          </a:graphicData>
        </a:graphic>
      </p:graphicFrame>
      <p:sp>
        <p:nvSpPr>
          <p:cNvPr id="2" name="Titre 1"/>
          <p:cNvSpPr>
            <a:spLocks noGrp="1"/>
          </p:cNvSpPr>
          <p:nvPr>
            <p:ph type="title"/>
          </p:nvPr>
        </p:nvSpPr>
        <p:spPr>
          <a:xfrm>
            <a:off x="263611" y="445573"/>
            <a:ext cx="10515600" cy="1325563"/>
          </a:xfrm>
        </p:spPr>
        <p:txBody>
          <a:bodyPr/>
          <a:lstStyle/>
          <a:p>
            <a:r>
              <a:rPr lang="en-US" dirty="0"/>
              <a:t>CRs for conditional approval              (5/6) </a:t>
            </a:r>
          </a:p>
        </p:txBody>
      </p:sp>
    </p:spTree>
    <p:extLst>
      <p:ext uri="{BB962C8B-B14F-4D97-AF65-F5344CB8AC3E}">
        <p14:creationId xmlns:p14="http://schemas.microsoft.com/office/powerpoint/2010/main" val="1336519503"/>
      </p:ext>
    </p:extLst>
  </p:cSld>
  <p:clrMapOvr>
    <a:masterClrMapping/>
  </p:clrMapOvr>
  <p:transition>
    <p:wipe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444000477"/>
              </p:ext>
            </p:extLst>
          </p:nvPr>
        </p:nvGraphicFramePr>
        <p:xfrm>
          <a:off x="263611" y="1853515"/>
          <a:ext cx="11117898" cy="1859280"/>
        </p:xfrm>
        <a:graphic>
          <a:graphicData uri="http://schemas.openxmlformats.org/drawingml/2006/table">
            <a:tbl>
              <a:tblPr firstRow="1" firstCol="1" bandRow="1"/>
              <a:tblGrid>
                <a:gridCol w="1126006">
                  <a:extLst>
                    <a:ext uri="{9D8B030D-6E8A-4147-A177-3AD203B41FA5}">
                      <a16:colId xmlns="" xmlns:a16="http://schemas.microsoft.com/office/drawing/2014/main" val="20000"/>
                    </a:ext>
                  </a:extLst>
                </a:gridCol>
                <a:gridCol w="5975010">
                  <a:extLst>
                    <a:ext uri="{9D8B030D-6E8A-4147-A177-3AD203B41FA5}">
                      <a16:colId xmlns="" xmlns:a16="http://schemas.microsoft.com/office/drawing/2014/main" val="20001"/>
                    </a:ext>
                  </a:extLst>
                </a:gridCol>
                <a:gridCol w="1013254">
                  <a:extLst>
                    <a:ext uri="{9D8B030D-6E8A-4147-A177-3AD203B41FA5}">
                      <a16:colId xmlns="" xmlns:a16="http://schemas.microsoft.com/office/drawing/2014/main" val="20002"/>
                    </a:ext>
                  </a:extLst>
                </a:gridCol>
                <a:gridCol w="766837">
                  <a:extLst>
                    <a:ext uri="{9D8B030D-6E8A-4147-A177-3AD203B41FA5}">
                      <a16:colId xmlns="" xmlns:a16="http://schemas.microsoft.com/office/drawing/2014/main" val="20003"/>
                    </a:ext>
                  </a:extLst>
                </a:gridCol>
                <a:gridCol w="2236791">
                  <a:extLst>
                    <a:ext uri="{9D8B030D-6E8A-4147-A177-3AD203B41FA5}">
                      <a16:colId xmlns="" xmlns:a16="http://schemas.microsoft.com/office/drawing/2014/main" val="20004"/>
                    </a:ext>
                  </a:extLst>
                </a:gridCol>
              </a:tblGrid>
              <a:tr h="167294">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Spec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chemeClr val="bg1"/>
                          </a:solidFill>
                          <a:effectLst/>
                          <a:latin typeface="Arial"/>
                          <a:ea typeface="Times New Roman"/>
                        </a:rPr>
                        <a:t>Dependency</a:t>
                      </a:r>
                      <a:endParaRPr lang="fr-FR" sz="1400" b="1" dirty="0">
                        <a:solidFill>
                          <a:schemeClr val="bg1"/>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286790">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C3-232679</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The correction on BAT window and BAT adaptation capability and the support of provisioning Periodicity Set</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29.512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1053</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TS 23.501 CR#4370</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1"/>
                  </a:ext>
                </a:extLst>
              </a:tr>
              <a:tr h="286790">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C3-232681</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Support for network timing synchronization status and reporting</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29.522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0858</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23.501 CR#4216</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p>
                      <a:pPr marL="0" algn="l" defTabSz="914400" rtl="0" eaLnBrk="1" latinLnBrk="0" hangingPunct="1">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23.502 CR#4130</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810189087"/>
                  </a:ext>
                </a:extLst>
              </a:tr>
              <a:tr h="143395">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C3-232682</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Support for network timing synchronization status and reporting</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29.534</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0025</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23.502 CR#4130</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582054710"/>
                  </a:ext>
                </a:extLst>
              </a:tr>
              <a:tr h="286790">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C3-232683</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Support for network timing synchronization status and reporting</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29.565</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0060</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23.501 CR#4216</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p>
                      <a:pPr marL="0" algn="l" defTabSz="914400" rtl="0" eaLnBrk="1" latinLnBrk="0" hangingPunct="1">
                        <a:spcAft>
                          <a:spcPts val="0"/>
                        </a:spcAft>
                      </a:pPr>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23.502 CR#4130</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3239141424"/>
                  </a:ext>
                </a:extLst>
              </a:tr>
              <a:tr h="143395">
                <a:tc>
                  <a:txBody>
                    <a:bodyPr/>
                    <a:lstStyle/>
                    <a:p>
                      <a:pPr marL="0" marR="0" lvl="0" indent="0" algn="l" defTabSz="914400" rtl="0" eaLnBrk="1" fontAlgn="auto" latinLnBrk="0" hangingPunct="1">
                        <a:lnSpc>
                          <a:spcPct val="100000"/>
                        </a:lnSpc>
                        <a:spcBef>
                          <a:spcPts val="300"/>
                        </a:spcBef>
                        <a:spcAft>
                          <a:spcPts val="0"/>
                        </a:spcAft>
                        <a:buClrTx/>
                        <a:buSzTx/>
                        <a:buFontTx/>
                        <a:buNone/>
                        <a:tabLst/>
                        <a:defRPr/>
                      </a:pPr>
                      <a:endParaRPr kumimoji="0" lang="es-ES" altLang="zh-CN" sz="1200" b="0" i="0" u="none" strike="noStrike" kern="1200" cap="none" spc="0" normalizeH="0" baseline="0" noProof="0" dirty="0">
                        <a:ln>
                          <a:noFill/>
                        </a:ln>
                        <a:solidFill>
                          <a:prstClr val="black"/>
                        </a:solidFill>
                        <a:effectLst/>
                        <a:uLnTx/>
                        <a:uFillTx/>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200" kern="1200" dirty="0">
                        <a:solidFill>
                          <a:schemeClr val="tx1"/>
                        </a:solidFill>
                        <a:effectLst/>
                        <a:latin typeface="Arial" panose="020B0604020202020204" pitchFamily="34"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ES" altLang="zh-CN" sz="1200" kern="1200" noProof="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endParaRPr lang="zh-CN" altLang="en-US" sz="1200" kern="1200" dirty="0">
                        <a:solidFill>
                          <a:schemeClr val="tx1"/>
                        </a:solidFill>
                        <a:effectLst/>
                        <a:latin typeface="Arial" panose="020B0604020202020204" pitchFamily="34" charset="0"/>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200" kern="1200" dirty="0">
                        <a:solidFill>
                          <a:schemeClr val="tx1"/>
                        </a:solidFill>
                        <a:effectLst/>
                        <a:latin typeface="Arial" panose="020B0604020202020204" pitchFamily="34"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665415652"/>
                  </a:ext>
                </a:extLst>
              </a:tr>
              <a:tr h="143395">
                <a:tc>
                  <a:txBody>
                    <a:bodyPr/>
                    <a:lstStyle/>
                    <a:p>
                      <a:pPr marL="0" marR="0" lvl="0" indent="0" algn="l" defTabSz="914400" rtl="0" eaLnBrk="1" fontAlgn="auto" latinLnBrk="0" hangingPunct="1">
                        <a:lnSpc>
                          <a:spcPct val="100000"/>
                        </a:lnSpc>
                        <a:spcBef>
                          <a:spcPts val="300"/>
                        </a:spcBef>
                        <a:spcAft>
                          <a:spcPts val="0"/>
                        </a:spcAft>
                        <a:buClrTx/>
                        <a:buSzTx/>
                        <a:buFontTx/>
                        <a:buNone/>
                        <a:tabLst/>
                        <a:defRPr/>
                      </a:pPr>
                      <a:endParaRPr lang="es-ES" altLang="zh-CN" sz="1200" kern="1200" noProof="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200" kern="1200" dirty="0">
                        <a:solidFill>
                          <a:schemeClr val="tx1"/>
                        </a:solidFill>
                        <a:effectLst/>
                        <a:latin typeface="Arial" panose="020B0604020202020204" pitchFamily="34"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ES" altLang="zh-CN" sz="1200" kern="1200" noProof="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endParaRPr lang="zh-CN" altLang="en-US" sz="1200" kern="1200" dirty="0">
                        <a:solidFill>
                          <a:schemeClr val="tx1"/>
                        </a:solidFill>
                        <a:effectLst/>
                        <a:latin typeface="Arial" panose="020B0604020202020204" pitchFamily="34" charset="0"/>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endParaRPr lang="zh-CN" altLang="en-US" sz="1200" kern="1200" dirty="0">
                        <a:solidFill>
                          <a:schemeClr val="tx1"/>
                        </a:solidFill>
                        <a:effectLst/>
                        <a:latin typeface="Arial" panose="020B0604020202020204" pitchFamily="34"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6"/>
                  </a:ext>
                </a:extLst>
              </a:tr>
            </a:tbl>
          </a:graphicData>
        </a:graphic>
      </p:graphicFrame>
      <p:sp>
        <p:nvSpPr>
          <p:cNvPr id="2" name="Titre 1"/>
          <p:cNvSpPr>
            <a:spLocks noGrp="1"/>
          </p:cNvSpPr>
          <p:nvPr>
            <p:ph type="title"/>
          </p:nvPr>
        </p:nvSpPr>
        <p:spPr>
          <a:xfrm>
            <a:off x="263611" y="445573"/>
            <a:ext cx="10515600" cy="1325563"/>
          </a:xfrm>
        </p:spPr>
        <p:txBody>
          <a:bodyPr/>
          <a:lstStyle/>
          <a:p>
            <a:r>
              <a:rPr lang="en-US" dirty="0"/>
              <a:t>CRs for conditional approval              (6/6) </a:t>
            </a:r>
          </a:p>
        </p:txBody>
      </p:sp>
    </p:spTree>
    <p:extLst>
      <p:ext uri="{BB962C8B-B14F-4D97-AF65-F5344CB8AC3E}">
        <p14:creationId xmlns:p14="http://schemas.microsoft.com/office/powerpoint/2010/main" val="909233422"/>
      </p:ext>
    </p:extLst>
  </p:cSld>
  <p:clrMapOvr>
    <a:masterClrMapping/>
  </p:clrMapOvr>
  <p:transition>
    <p:wipe dir="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388219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Yali Yan</a:t>
            </a:r>
          </a:p>
          <a:p>
            <a:pPr algn="ctr">
              <a:spcBef>
                <a:spcPct val="0"/>
              </a:spcBef>
              <a:buFontTx/>
              <a:buNone/>
            </a:pPr>
            <a:r>
              <a:rPr lang="fi-FI" altLang="en-US" sz="1400" dirty="0">
                <a:latin typeface="Arial" pitchFamily="34" charset="0"/>
                <a:cs typeface="Arial" pitchFamily="34" charset="0"/>
              </a:rPr>
              <a:t>3GPP CT WG3 Chair</a:t>
            </a:r>
          </a:p>
          <a:p>
            <a:pPr algn="ctr">
              <a:spcBef>
                <a:spcPct val="0"/>
              </a:spcBef>
              <a:buFontTx/>
              <a:buNone/>
            </a:pPr>
            <a:r>
              <a:rPr lang="fi-FI" altLang="en-US" sz="1400" dirty="0">
                <a:solidFill>
                  <a:srgbClr val="7F7F7F"/>
                </a:solidFill>
                <a:latin typeface="Arial" pitchFamily="34" charset="0"/>
                <a:cs typeface="Arial" pitchFamily="34" charset="0"/>
              </a:rPr>
              <a:t>yanyali@huawei.com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485991" y="517015"/>
            <a:ext cx="10515600" cy="1325563"/>
          </a:xfrm>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02265" y="407081"/>
            <a:ext cx="10515600" cy="1325563"/>
          </a:xfrm>
        </p:spPr>
        <p:txBody>
          <a:bodyPr/>
          <a:lstStyle/>
          <a:p>
            <a:r>
              <a:rPr lang="en-US" dirty="0"/>
              <a:t>TSG WG CT3 Statistics</a:t>
            </a:r>
          </a:p>
        </p:txBody>
      </p:sp>
      <p:sp>
        <p:nvSpPr>
          <p:cNvPr id="3" name="Espace réservé du contenu 2"/>
          <p:cNvSpPr>
            <a:spLocks noGrp="1"/>
          </p:cNvSpPr>
          <p:nvPr>
            <p:ph idx="1"/>
          </p:nvPr>
        </p:nvSpPr>
        <p:spPr>
          <a:xfrm>
            <a:off x="402266" y="1825625"/>
            <a:ext cx="5463076" cy="4351338"/>
          </a:xfrm>
        </p:spPr>
        <p:txBody>
          <a:bodyPr/>
          <a:lstStyle/>
          <a:p>
            <a:pPr marL="0" indent="0">
              <a:buNone/>
            </a:pPr>
            <a:r>
              <a:rPr lang="en-US" dirty="0"/>
              <a:t>CT3#127</a:t>
            </a:r>
            <a:r>
              <a:rPr lang="en-US" altLang="zh-CN" dirty="0"/>
              <a:t>-e</a:t>
            </a:r>
            <a:r>
              <a:rPr lang="en-US" dirty="0"/>
              <a:t>:</a:t>
            </a:r>
          </a:p>
          <a:p>
            <a:r>
              <a:rPr lang="en-US" dirty="0"/>
              <a:t>Number of handled documents</a:t>
            </a:r>
          </a:p>
          <a:p>
            <a:pPr lvl="1"/>
            <a:r>
              <a:rPr lang="en-US" dirty="0"/>
              <a:t>732 documents allocated</a:t>
            </a:r>
          </a:p>
          <a:p>
            <a:r>
              <a:rPr lang="en-US" dirty="0"/>
              <a:t>Agreed CRs </a:t>
            </a:r>
          </a:p>
          <a:p>
            <a:pPr lvl="1"/>
            <a:r>
              <a:rPr lang="en-US" dirty="0"/>
              <a:t>Cat B/C/F : 218/0/45</a:t>
            </a:r>
          </a:p>
          <a:p>
            <a:r>
              <a:rPr lang="en-US" dirty="0"/>
              <a:t>Agreed </a:t>
            </a:r>
            <a:r>
              <a:rPr lang="en-US" dirty="0" err="1"/>
              <a:t>pCRs</a:t>
            </a:r>
            <a:endParaRPr lang="en-US" dirty="0"/>
          </a:p>
          <a:p>
            <a:pPr lvl="1"/>
            <a:r>
              <a:rPr lang="en-US" dirty="0"/>
              <a:t>9</a:t>
            </a:r>
          </a:p>
          <a:p>
            <a:r>
              <a:rPr lang="en-US" dirty="0"/>
              <a:t>Attendances</a:t>
            </a:r>
          </a:p>
          <a:p>
            <a:pPr lvl="1"/>
            <a:r>
              <a:rPr lang="en-US" altLang="fr-FR" dirty="0"/>
              <a:t>218 registered/ 200 attendants</a:t>
            </a:r>
          </a:p>
          <a:p>
            <a:pPr marL="914400" lvl="2" indent="0">
              <a:buNone/>
            </a:pPr>
            <a:endParaRPr lang="en-US" altLang="fr-FR" dirty="0"/>
          </a:p>
        </p:txBody>
      </p:sp>
      <p:sp>
        <p:nvSpPr>
          <p:cNvPr id="4" name="Espace réservé du contenu 2"/>
          <p:cNvSpPr txBox="1">
            <a:spLocks/>
          </p:cNvSpPr>
          <p:nvPr/>
        </p:nvSpPr>
        <p:spPr bwMode="auto">
          <a:xfrm>
            <a:off x="5865342" y="1825625"/>
            <a:ext cx="5463076"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Tx/>
              <a:buNone/>
            </a:pPr>
            <a:r>
              <a:rPr lang="en-US" dirty="0"/>
              <a:t>CT3#128:</a:t>
            </a:r>
          </a:p>
          <a:p>
            <a:r>
              <a:rPr lang="en-US" dirty="0"/>
              <a:t>Number of handled documents</a:t>
            </a:r>
          </a:p>
          <a:p>
            <a:pPr lvl="1"/>
            <a:r>
              <a:rPr lang="en-US" dirty="0"/>
              <a:t>705 documents allocated</a:t>
            </a:r>
          </a:p>
          <a:p>
            <a:r>
              <a:rPr lang="en-US" dirty="0"/>
              <a:t>Agreed CRs </a:t>
            </a:r>
          </a:p>
          <a:p>
            <a:pPr lvl="1"/>
            <a:r>
              <a:rPr lang="en-US" dirty="0"/>
              <a:t>Cat B/C/F : 164/0/84</a:t>
            </a:r>
          </a:p>
          <a:p>
            <a:r>
              <a:rPr lang="en-US" dirty="0"/>
              <a:t>Agreed </a:t>
            </a:r>
            <a:r>
              <a:rPr lang="en-US" dirty="0" err="1"/>
              <a:t>pCRs</a:t>
            </a:r>
            <a:endParaRPr lang="en-US" dirty="0"/>
          </a:p>
          <a:p>
            <a:pPr lvl="1"/>
            <a:r>
              <a:rPr lang="en-US" dirty="0"/>
              <a:t>7</a:t>
            </a:r>
          </a:p>
          <a:p>
            <a:r>
              <a:rPr lang="en-US" dirty="0"/>
              <a:t>Attendances</a:t>
            </a:r>
          </a:p>
          <a:p>
            <a:pPr lvl="1"/>
            <a:r>
              <a:rPr lang="en-US" altLang="fr-FR" dirty="0"/>
              <a:t>138 registered/ 92 attendants</a:t>
            </a:r>
          </a:p>
          <a:p>
            <a:pPr marL="914400" lvl="2" indent="0">
              <a:buFont typeface="Arial" pitchFamily="34" charset="0"/>
              <a:buNone/>
            </a:pPr>
            <a:endParaRPr lang="en-US" altLang="fr-FR" dirty="0"/>
          </a:p>
        </p:txBody>
      </p:sp>
    </p:spTree>
    <p:extLst>
      <p:ext uri="{BB962C8B-B14F-4D97-AF65-F5344CB8AC3E}">
        <p14:creationId xmlns:p14="http://schemas.microsoft.com/office/powerpoint/2010/main" val="1573307958"/>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205176" y="348650"/>
            <a:ext cx="10515600" cy="1325563"/>
          </a:xfrm>
        </p:spPr>
        <p:txBody>
          <a:bodyPr/>
          <a:lstStyle/>
          <a:p>
            <a:r>
              <a:rPr lang="en-US" altLang="fr-FR" sz="3600" dirty="0"/>
              <a:t>New agreed Study/Work Items led by CT3</a:t>
            </a:r>
          </a:p>
        </p:txBody>
      </p:sp>
      <p:graphicFrame>
        <p:nvGraphicFramePr>
          <p:cNvPr id="4" name="Tableau 3">
            <a:extLst>
              <a:ext uri="{FF2B5EF4-FFF2-40B4-BE49-F238E27FC236}">
                <a16:creationId xmlns="" xmlns:a16="http://schemas.microsoft.com/office/drawing/2014/main" id="{89995A97-A301-4353-AC44-D056417F490A}"/>
              </a:ext>
            </a:extLst>
          </p:cNvPr>
          <p:cNvGraphicFramePr>
            <a:graphicFrameLocks noGrp="1"/>
          </p:cNvGraphicFramePr>
          <p:nvPr>
            <p:extLst>
              <p:ext uri="{D42A27DB-BD31-4B8C-83A1-F6EECF244321}">
                <p14:modId xmlns:p14="http://schemas.microsoft.com/office/powerpoint/2010/main" val="4172472536"/>
              </p:ext>
            </p:extLst>
          </p:nvPr>
        </p:nvGraphicFramePr>
        <p:xfrm>
          <a:off x="328743" y="1787727"/>
          <a:ext cx="10976565" cy="1909819"/>
        </p:xfrm>
        <a:graphic>
          <a:graphicData uri="http://schemas.openxmlformats.org/drawingml/2006/table">
            <a:tbl>
              <a:tblPr firstRow="1" firstCol="1" bandRow="1"/>
              <a:tblGrid>
                <a:gridCol w="1039015">
                  <a:extLst>
                    <a:ext uri="{9D8B030D-6E8A-4147-A177-3AD203B41FA5}">
                      <a16:colId xmlns="" xmlns:a16="http://schemas.microsoft.com/office/drawing/2014/main" val="20000"/>
                    </a:ext>
                  </a:extLst>
                </a:gridCol>
                <a:gridCol w="2280964">
                  <a:extLst>
                    <a:ext uri="{9D8B030D-6E8A-4147-A177-3AD203B41FA5}">
                      <a16:colId xmlns="" xmlns:a16="http://schemas.microsoft.com/office/drawing/2014/main" val="20001"/>
                    </a:ext>
                  </a:extLst>
                </a:gridCol>
                <a:gridCol w="1123063">
                  <a:extLst>
                    <a:ext uri="{9D8B030D-6E8A-4147-A177-3AD203B41FA5}">
                      <a16:colId xmlns="" xmlns:a16="http://schemas.microsoft.com/office/drawing/2014/main" val="3844349732"/>
                    </a:ext>
                  </a:extLst>
                </a:gridCol>
                <a:gridCol w="903801">
                  <a:extLst>
                    <a:ext uri="{9D8B030D-6E8A-4147-A177-3AD203B41FA5}">
                      <a16:colId xmlns="" xmlns:a16="http://schemas.microsoft.com/office/drawing/2014/main" val="20002"/>
                    </a:ext>
                  </a:extLst>
                </a:gridCol>
                <a:gridCol w="4831905">
                  <a:extLst>
                    <a:ext uri="{9D8B030D-6E8A-4147-A177-3AD203B41FA5}">
                      <a16:colId xmlns="" xmlns:a16="http://schemas.microsoft.com/office/drawing/2014/main" val="20003"/>
                    </a:ext>
                  </a:extLst>
                </a:gridCol>
                <a:gridCol w="797817">
                  <a:extLst>
                    <a:ext uri="{9D8B030D-6E8A-4147-A177-3AD203B41FA5}">
                      <a16:colId xmlns="" xmlns:a16="http://schemas.microsoft.com/office/drawing/2014/main" val="2714402546"/>
                    </a:ext>
                  </a:extLst>
                </a:gridCol>
              </a:tblGrid>
              <a:tr h="26389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algn="ctr" defTabSz="914400" rtl="0" eaLnBrk="1" fontAlgn="auto" latinLnBrk="0" hangingPunct="1">
                        <a:spcAft>
                          <a:spcPts val="0"/>
                        </a:spcAft>
                      </a:pPr>
                      <a:r>
                        <a:rPr lang="en-GB" altLang="zh-CN" sz="1400" b="1" kern="1200" dirty="0">
                          <a:solidFill>
                            <a:srgbClr val="FFFFFF"/>
                          </a:solidFill>
                          <a:effectLst/>
                          <a:latin typeface="Arial"/>
                          <a:ea typeface="+mn-ea"/>
                          <a:cs typeface="+mn-cs"/>
                        </a:rPr>
                        <a:t>Acronym</a:t>
                      </a:r>
                      <a:endParaRPr lang="fr-FR" sz="1400" b="1" kern="1200" dirty="0">
                        <a:solidFill>
                          <a:srgbClr val="FFFFFF"/>
                        </a:solidFill>
                        <a:effectLst/>
                        <a:latin typeface="Arial"/>
                        <a:ea typeface="Times New Roman"/>
                        <a:cs typeface="+mn-cs"/>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kern="1200" dirty="0">
                          <a:solidFill>
                            <a:srgbClr val="FFFFFF"/>
                          </a:solidFill>
                          <a:effectLst/>
                          <a:latin typeface="Arial"/>
                          <a:ea typeface="Times New Roman"/>
                          <a:cs typeface="+mn-cs"/>
                        </a:rPr>
                        <a:t>Release</a:t>
                      </a: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678598">
                <a:tc>
                  <a:txBody>
                    <a:bodyPr/>
                    <a:lstStyle/>
                    <a:p>
                      <a:pPr hangingPunct="0">
                        <a:spcAft>
                          <a:spcPts val="1200"/>
                        </a:spcAft>
                      </a:pPr>
                      <a:r>
                        <a:rPr lang="fr-FR" sz="1200" kern="1200" dirty="0">
                          <a:solidFill>
                            <a:srgbClr val="000000"/>
                          </a:solidFill>
                          <a:effectLst/>
                          <a:latin typeface="Arial" panose="020B0604020202020204" pitchFamily="34" charset="0"/>
                          <a:ea typeface="+mn-ea"/>
                          <a:cs typeface="Arial" panose="020B0604020202020204" pitchFamily="34" charset="0"/>
                        </a:rPr>
                        <a:t>CP-231189</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spcAft>
                          <a:spcPts val="1200"/>
                        </a:spcAft>
                      </a:pPr>
                      <a:r>
                        <a:rPr lang="en-US" altLang="zh-CN" sz="1200" kern="1200" dirty="0">
                          <a:solidFill>
                            <a:srgbClr val="000000"/>
                          </a:solidFill>
                          <a:effectLst/>
                          <a:latin typeface="Arial" panose="020B0604020202020204" pitchFamily="34" charset="0"/>
                          <a:ea typeface="+mn-ea"/>
                          <a:cs typeface="Arial" panose="020B0604020202020204" pitchFamily="34" charset="0"/>
                        </a:rPr>
                        <a:t>New WID on </a:t>
                      </a:r>
                      <a:r>
                        <a:rPr lang="en-GB" altLang="zh-CN" sz="1200" kern="1200" dirty="0">
                          <a:solidFill>
                            <a:srgbClr val="000000"/>
                          </a:solidFill>
                          <a:effectLst/>
                          <a:latin typeface="Arial" panose="020B0604020202020204" pitchFamily="34" charset="0"/>
                          <a:ea typeface="+mn-ea"/>
                          <a:cs typeface="Arial" panose="020B0604020202020204" pitchFamily="34" charset="0"/>
                        </a:rPr>
                        <a:t>CT aspects on Spending Limits for AM and UE Policies in the 5GC</a:t>
                      </a: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spcAft>
                          <a:spcPts val="1200"/>
                        </a:spcAft>
                      </a:pPr>
                      <a:r>
                        <a:rPr lang="en-GB" altLang="zh-CN" sz="1200" kern="1200" dirty="0">
                          <a:solidFill>
                            <a:srgbClr val="000000"/>
                          </a:solidFill>
                          <a:effectLst/>
                          <a:latin typeface="Arial" panose="020B0604020202020204" pitchFamily="34" charset="0"/>
                          <a:ea typeface="+mn-ea"/>
                          <a:cs typeface="Arial" panose="020B0604020202020204" pitchFamily="34" charset="0"/>
                        </a:rPr>
                        <a:t>TEI18_SLAMUP</a:t>
                      </a: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en-GB" altLang="zh-CN" sz="1200" kern="1200" dirty="0">
                          <a:solidFill>
                            <a:srgbClr val="000000"/>
                          </a:solidFill>
                          <a:effectLst/>
                          <a:latin typeface="Arial" panose="020B0604020202020204" pitchFamily="34" charset="0"/>
                          <a:ea typeface="+mn-ea"/>
                          <a:cs typeface="Arial" panose="020B0604020202020204" pitchFamily="34" charset="0"/>
                        </a:rPr>
                        <a:t>China Telecom</a:t>
                      </a: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r>
                        <a:rPr lang="en-GB" altLang="zh-CN" sz="1200" kern="1200" dirty="0">
                          <a:solidFill>
                            <a:srgbClr val="000000"/>
                          </a:solidFill>
                          <a:effectLst/>
                          <a:latin typeface="Arial" panose="020B0604020202020204" pitchFamily="34" charset="0"/>
                          <a:ea typeface="+mn-ea"/>
                          <a:cs typeface="Arial" panose="020B0604020202020204" pitchFamily="34" charset="0"/>
                        </a:rPr>
                        <a:t>The objective of this work item is to specify the stage 3 procedures</a:t>
                      </a:r>
                      <a:r>
                        <a:rPr lang="en-US" altLang="zh-CN" sz="1200" kern="1200" dirty="0">
                          <a:solidFill>
                            <a:srgbClr val="000000"/>
                          </a:solidFill>
                          <a:effectLst/>
                          <a:latin typeface="Arial" panose="020B0604020202020204" pitchFamily="34" charset="0"/>
                          <a:ea typeface="+mn-ea"/>
                          <a:cs typeface="Arial" panose="020B0604020202020204" pitchFamily="34" charset="0"/>
                        </a:rPr>
                        <a:t>:</a:t>
                      </a:r>
                    </a:p>
                    <a:p>
                      <a:pPr marL="171450" lvl="0" indent="-171450" hangingPunct="0">
                        <a:buFont typeface="Arial" panose="020B0604020202020204" pitchFamily="34" charset="0"/>
                        <a:buChar char="•"/>
                      </a:pPr>
                      <a:r>
                        <a:rPr lang="en-GB" altLang="zh-CN" sz="1200" kern="1200" dirty="0">
                          <a:solidFill>
                            <a:srgbClr val="000000"/>
                          </a:solidFill>
                          <a:effectLst/>
                          <a:latin typeface="Arial" panose="020B0604020202020204" pitchFamily="34" charset="0"/>
                          <a:ea typeface="+mn-ea"/>
                          <a:cs typeface="Arial" panose="020B0604020202020204" pitchFamily="34" charset="0"/>
                        </a:rPr>
                        <a:t>Update AM/UE policy association procedures and corresponding text to take spending limits into account before PCF making AM/UE policy decision.</a:t>
                      </a:r>
                      <a:endParaRPr lang="zh-CN" altLang="zh-CN" sz="1200" kern="1200" dirty="0">
                        <a:solidFill>
                          <a:srgbClr val="000000"/>
                        </a:solidFill>
                        <a:effectLst/>
                        <a:latin typeface="Arial" panose="020B0604020202020204" pitchFamily="34" charset="0"/>
                        <a:ea typeface="+mn-ea"/>
                        <a:cs typeface="Arial" panose="020B0604020202020204" pitchFamily="34" charset="0"/>
                      </a:endParaRPr>
                    </a:p>
                    <a:p>
                      <a:pPr marL="171450" lvl="0" indent="-171450" hangingPunct="0">
                        <a:buFont typeface="Arial" panose="020B0604020202020204" pitchFamily="34" charset="0"/>
                        <a:buChar char="•"/>
                      </a:pPr>
                      <a:r>
                        <a:rPr lang="en-GB" altLang="zh-CN" sz="1200" kern="1200" dirty="0">
                          <a:solidFill>
                            <a:srgbClr val="000000"/>
                          </a:solidFill>
                          <a:effectLst/>
                          <a:latin typeface="Arial" panose="020B0604020202020204" pitchFamily="34" charset="0"/>
                          <a:ea typeface="+mn-ea"/>
                          <a:cs typeface="Arial" panose="020B0604020202020204" pitchFamily="34" charset="0"/>
                        </a:rPr>
                        <a:t>Update AM/UE policy subscription information stored in UDR to indicate whether the PCF must enforce policies based on subscriber spending limits.</a:t>
                      </a:r>
                      <a:endParaRPr lang="zh-CN" altLang="zh-CN" sz="1200" kern="1200" dirty="0">
                        <a:solidFill>
                          <a:srgbClr val="000000"/>
                        </a:solidFill>
                        <a:effectLst/>
                        <a:latin typeface="Arial" panose="020B0604020202020204" pitchFamily="34" charset="0"/>
                        <a:ea typeface="+mn-ea"/>
                        <a:cs typeface="Arial" panose="020B0604020202020204" pitchFamily="34" charset="0"/>
                      </a:endParaRPr>
                    </a:p>
                    <a:p>
                      <a:pPr marL="171450" lvl="0" indent="-171450" hangingPunct="0">
                        <a:buFont typeface="Arial" panose="020B0604020202020204" pitchFamily="34" charset="0"/>
                        <a:buChar char="•"/>
                      </a:pPr>
                      <a:r>
                        <a:rPr lang="en-GB" altLang="zh-CN" sz="1200" kern="1200" dirty="0">
                          <a:solidFill>
                            <a:srgbClr val="000000"/>
                          </a:solidFill>
                          <a:effectLst/>
                          <a:latin typeface="Arial" panose="020B0604020202020204" pitchFamily="34" charset="0"/>
                          <a:ea typeface="+mn-ea"/>
                          <a:cs typeface="Arial" panose="020B0604020202020204" pitchFamily="34" charset="0"/>
                        </a:rPr>
                        <a:t>Update </a:t>
                      </a:r>
                      <a:r>
                        <a:rPr lang="en-GB" altLang="zh-CN" sz="1200" kern="1200" dirty="0" err="1">
                          <a:solidFill>
                            <a:srgbClr val="000000"/>
                          </a:solidFill>
                          <a:effectLst/>
                          <a:latin typeface="Arial" panose="020B0604020202020204" pitchFamily="34" charset="0"/>
                          <a:ea typeface="+mn-ea"/>
                          <a:cs typeface="Arial" panose="020B0604020202020204" pitchFamily="34" charset="0"/>
                        </a:rPr>
                        <a:t>Nchf_SpendingLimitControl</a:t>
                      </a:r>
                      <a:r>
                        <a:rPr lang="en-GB" altLang="zh-CN" sz="1200" kern="1200" dirty="0">
                          <a:solidFill>
                            <a:srgbClr val="000000"/>
                          </a:solidFill>
                          <a:effectLst/>
                          <a:latin typeface="Arial" panose="020B0604020202020204" pitchFamily="34" charset="0"/>
                          <a:ea typeface="+mn-ea"/>
                          <a:cs typeface="Arial" panose="020B0604020202020204" pitchFamily="34" charset="0"/>
                        </a:rPr>
                        <a:t> service to clarify that PCF for a UE interacts with the CHF only applies to non-roaming scenario.</a:t>
                      </a:r>
                      <a:endParaRPr lang="zh-CN" altLang="zh-CN"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kern="1200" dirty="0">
                          <a:solidFill>
                            <a:srgbClr val="000000"/>
                          </a:solidFill>
                          <a:effectLst/>
                          <a:latin typeface="Arial" panose="020B0604020202020204" pitchFamily="34" charset="0"/>
                          <a:ea typeface="+mn-ea"/>
                          <a:cs typeface="Arial" panose="020B0604020202020204" pitchFamily="34" charset="0"/>
                        </a:rPr>
                        <a:t>Rel-18</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3662809107"/>
                  </a:ext>
                </a:extLst>
              </a:tr>
            </a:tbl>
          </a:graphicData>
        </a:graphic>
      </p:graphicFrame>
    </p:spTree>
    <p:extLst>
      <p:ext uri="{BB962C8B-B14F-4D97-AF65-F5344CB8AC3E}">
        <p14:creationId xmlns:p14="http://schemas.microsoft.com/office/powerpoint/2010/main" val="633682240"/>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205176" y="348650"/>
            <a:ext cx="10515600" cy="1325563"/>
          </a:xfrm>
        </p:spPr>
        <p:txBody>
          <a:bodyPr/>
          <a:lstStyle/>
          <a:p>
            <a:r>
              <a:rPr lang="en-US" altLang="fr-FR" sz="3600" dirty="0"/>
              <a:t>Revised agreed Study/Work Items led by CT3  (1/2)</a:t>
            </a:r>
          </a:p>
        </p:txBody>
      </p:sp>
      <p:graphicFrame>
        <p:nvGraphicFramePr>
          <p:cNvPr id="4" name="Tableau 3">
            <a:extLst>
              <a:ext uri="{FF2B5EF4-FFF2-40B4-BE49-F238E27FC236}">
                <a16:creationId xmlns="" xmlns:a16="http://schemas.microsoft.com/office/drawing/2014/main" id="{89995A97-A301-4353-AC44-D056417F490A}"/>
              </a:ext>
            </a:extLst>
          </p:cNvPr>
          <p:cNvGraphicFramePr>
            <a:graphicFrameLocks noGrp="1"/>
          </p:cNvGraphicFramePr>
          <p:nvPr>
            <p:extLst>
              <p:ext uri="{D42A27DB-BD31-4B8C-83A1-F6EECF244321}">
                <p14:modId xmlns:p14="http://schemas.microsoft.com/office/powerpoint/2010/main" val="2761687860"/>
              </p:ext>
            </p:extLst>
          </p:nvPr>
        </p:nvGraphicFramePr>
        <p:xfrm>
          <a:off x="328743" y="1787727"/>
          <a:ext cx="10976565" cy="4304445"/>
        </p:xfrm>
        <a:graphic>
          <a:graphicData uri="http://schemas.openxmlformats.org/drawingml/2006/table">
            <a:tbl>
              <a:tblPr firstRow="1" firstCol="1" bandRow="1"/>
              <a:tblGrid>
                <a:gridCol w="862282">
                  <a:extLst>
                    <a:ext uri="{9D8B030D-6E8A-4147-A177-3AD203B41FA5}">
                      <a16:colId xmlns="" xmlns:a16="http://schemas.microsoft.com/office/drawing/2014/main" val="20000"/>
                    </a:ext>
                  </a:extLst>
                </a:gridCol>
                <a:gridCol w="2457697">
                  <a:extLst>
                    <a:ext uri="{9D8B030D-6E8A-4147-A177-3AD203B41FA5}">
                      <a16:colId xmlns="" xmlns:a16="http://schemas.microsoft.com/office/drawing/2014/main" val="20001"/>
                    </a:ext>
                  </a:extLst>
                </a:gridCol>
                <a:gridCol w="1118587">
                  <a:extLst>
                    <a:ext uri="{9D8B030D-6E8A-4147-A177-3AD203B41FA5}">
                      <a16:colId xmlns="" xmlns:a16="http://schemas.microsoft.com/office/drawing/2014/main" val="3844349732"/>
                    </a:ext>
                  </a:extLst>
                </a:gridCol>
                <a:gridCol w="908277">
                  <a:extLst>
                    <a:ext uri="{9D8B030D-6E8A-4147-A177-3AD203B41FA5}">
                      <a16:colId xmlns="" xmlns:a16="http://schemas.microsoft.com/office/drawing/2014/main" val="20002"/>
                    </a:ext>
                  </a:extLst>
                </a:gridCol>
                <a:gridCol w="4831905">
                  <a:extLst>
                    <a:ext uri="{9D8B030D-6E8A-4147-A177-3AD203B41FA5}">
                      <a16:colId xmlns="" xmlns:a16="http://schemas.microsoft.com/office/drawing/2014/main" val="20003"/>
                    </a:ext>
                  </a:extLst>
                </a:gridCol>
                <a:gridCol w="797817">
                  <a:extLst>
                    <a:ext uri="{9D8B030D-6E8A-4147-A177-3AD203B41FA5}">
                      <a16:colId xmlns="" xmlns:a16="http://schemas.microsoft.com/office/drawing/2014/main" val="2714402546"/>
                    </a:ext>
                  </a:extLst>
                </a:gridCol>
              </a:tblGrid>
              <a:tr h="181203">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algn="ctr" defTabSz="914400" rtl="0" eaLnBrk="1" fontAlgn="auto" latinLnBrk="0" hangingPunct="1">
                        <a:spcAft>
                          <a:spcPts val="0"/>
                        </a:spcAft>
                      </a:pPr>
                      <a:r>
                        <a:rPr lang="en-GB" altLang="zh-CN" sz="1400" b="1" kern="1200" dirty="0">
                          <a:solidFill>
                            <a:srgbClr val="FFFFFF"/>
                          </a:solidFill>
                          <a:effectLst/>
                          <a:latin typeface="Arial"/>
                          <a:ea typeface="+mn-ea"/>
                          <a:cs typeface="+mn-cs"/>
                        </a:rPr>
                        <a:t>Acronym</a:t>
                      </a:r>
                      <a:endParaRPr lang="fr-FR" sz="1400" b="1" kern="1200" dirty="0">
                        <a:solidFill>
                          <a:srgbClr val="FFFFFF"/>
                        </a:solidFill>
                        <a:effectLst/>
                        <a:latin typeface="Arial"/>
                        <a:ea typeface="Times New Roman"/>
                        <a:cs typeface="+mn-cs"/>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kern="1200" dirty="0">
                          <a:solidFill>
                            <a:srgbClr val="FFFFFF"/>
                          </a:solidFill>
                          <a:effectLst/>
                          <a:latin typeface="Arial"/>
                          <a:ea typeface="Times New Roman"/>
                          <a:cs typeface="+mn-cs"/>
                        </a:rPr>
                        <a:t>Release</a:t>
                      </a: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728555">
                <a:tc>
                  <a:txBody>
                    <a:bodyPr/>
                    <a:lstStyle/>
                    <a:p>
                      <a:pPr hangingPunct="0">
                        <a:spcAft>
                          <a:spcPts val="1200"/>
                        </a:spcAft>
                      </a:pPr>
                      <a:r>
                        <a:rPr lang="fr-FR" sz="1200" kern="1200" dirty="0">
                          <a:solidFill>
                            <a:srgbClr val="000000"/>
                          </a:solidFill>
                          <a:effectLst/>
                          <a:latin typeface="Arial" panose="020B0604020202020204" pitchFamily="34" charset="0"/>
                          <a:ea typeface="+mn-ea"/>
                          <a:cs typeface="Arial" panose="020B0604020202020204" pitchFamily="34" charset="0"/>
                        </a:rPr>
                        <a:t>CP-231190</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200" kern="1200" dirty="0">
                          <a:solidFill>
                            <a:srgbClr val="000000"/>
                          </a:solidFill>
                          <a:effectLst/>
                          <a:latin typeface="Arial" panose="020B0604020202020204" pitchFamily="34" charset="0"/>
                          <a:ea typeface="+mn-ea"/>
                          <a:cs typeface="Arial" panose="020B0604020202020204" pitchFamily="34" charset="0"/>
                        </a:rPr>
                        <a:t>Revised WID on Rel-18 Enhancements of 3GPP Northbound Interfaces and Application Layer APIs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GB" altLang="zh-CN" sz="1200" kern="1200" dirty="0">
                          <a:solidFill>
                            <a:srgbClr val="000000"/>
                          </a:solidFill>
                          <a:effectLst/>
                          <a:latin typeface="Arial" panose="020B0604020202020204" pitchFamily="34" charset="0"/>
                          <a:ea typeface="+mn-ea"/>
                          <a:cs typeface="Arial" panose="020B0604020202020204" pitchFamily="34" charset="0"/>
                        </a:rPr>
                        <a:t>NBI18</a:t>
                      </a:r>
                      <a:endParaRPr lang="en-GB"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en-GB" sz="1200" kern="1200" dirty="0">
                          <a:solidFill>
                            <a:srgbClr val="000000"/>
                          </a:solidFill>
                          <a:effectLst/>
                          <a:latin typeface="Arial" panose="020B0604020202020204" pitchFamily="34" charset="0"/>
                          <a:ea typeface="+mn-ea"/>
                          <a:cs typeface="Arial" panose="020B0604020202020204" pitchFamily="34" charset="0"/>
                        </a:rPr>
                        <a:t>Huawei</a:t>
                      </a: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GB" altLang="zh-CN" sz="1200" kern="1200" dirty="0">
                          <a:solidFill>
                            <a:srgbClr val="000000"/>
                          </a:solidFill>
                          <a:effectLst/>
                          <a:latin typeface="Arial" panose="020B0604020202020204" pitchFamily="34" charset="0"/>
                          <a:ea typeface="+mn-ea"/>
                          <a:cs typeface="Arial" panose="020B0604020202020204" pitchFamily="34" charset="0"/>
                        </a:rPr>
                        <a:t>The objective is to specify the technical </a:t>
                      </a:r>
                      <a:r>
                        <a:rPr lang="en-US" altLang="zh-CN" sz="1200" kern="1200" dirty="0">
                          <a:solidFill>
                            <a:srgbClr val="000000"/>
                          </a:solidFill>
                          <a:effectLst/>
                          <a:latin typeface="Arial" panose="020B0604020202020204" pitchFamily="34" charset="0"/>
                          <a:ea typeface="+mn-ea"/>
                          <a:cs typeface="Arial" panose="020B0604020202020204" pitchFamily="34" charset="0"/>
                        </a:rPr>
                        <a:t>enhancements and necessary changes to the </a:t>
                      </a:r>
                      <a:r>
                        <a:rPr lang="en-GB" altLang="zh-CN" sz="1200" kern="1200" dirty="0">
                          <a:solidFill>
                            <a:srgbClr val="000000"/>
                          </a:solidFill>
                          <a:effectLst/>
                          <a:latin typeface="Arial" panose="020B0604020202020204" pitchFamily="34" charset="0"/>
                          <a:ea typeface="+mn-ea"/>
                          <a:cs typeface="Arial" panose="020B0604020202020204" pitchFamily="34" charset="0"/>
                        </a:rPr>
                        <a:t>3GPP Northbound and Application Layer interfaces and APIs, </a:t>
                      </a:r>
                      <a:r>
                        <a:rPr lang="en-US" altLang="zh-CN" sz="1200" kern="1200" dirty="0">
                          <a:solidFill>
                            <a:srgbClr val="000000"/>
                          </a:solidFill>
                          <a:effectLst/>
                          <a:latin typeface="Arial" panose="020B0604020202020204" pitchFamily="34" charset="0"/>
                          <a:ea typeface="+mn-ea"/>
                          <a:cs typeface="Arial" panose="020B0604020202020204" pitchFamily="34" charset="0"/>
                        </a:rPr>
                        <a:t>which are not covered by other dedicated work items.</a:t>
                      </a:r>
                      <a:r>
                        <a:rPr lang="en-GB" altLang="zh-CN" sz="1200" kern="1200" dirty="0">
                          <a:solidFill>
                            <a:srgbClr val="000000"/>
                          </a:solidFill>
                          <a:effectLst/>
                          <a:latin typeface="Arial" panose="020B0604020202020204" pitchFamily="34" charset="0"/>
                          <a:ea typeface="+mn-ea"/>
                          <a:cs typeface="Arial" panose="020B0604020202020204" pitchFamily="34" charset="0"/>
                        </a:rPr>
                        <a:t> The WID is revised to include the impact on TS 29.122 for the definition of a TS skeleton for northbound and application layer APIs.</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kern="1200" dirty="0">
                          <a:solidFill>
                            <a:srgbClr val="000000"/>
                          </a:solidFill>
                          <a:effectLst/>
                          <a:latin typeface="Arial" panose="020B0604020202020204" pitchFamily="34" charset="0"/>
                          <a:ea typeface="+mn-ea"/>
                          <a:cs typeface="Arial" panose="020B0604020202020204" pitchFamily="34" charset="0"/>
                        </a:rPr>
                        <a:t>Rel-18</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3662809107"/>
                  </a:ext>
                </a:extLst>
              </a:tr>
              <a:tr h="874266">
                <a:tc>
                  <a:txBody>
                    <a:bodyPr/>
                    <a:lstStyle/>
                    <a:p>
                      <a:pPr hangingPunct="0">
                        <a:spcAft>
                          <a:spcPts val="1200"/>
                        </a:spcAft>
                      </a:pPr>
                      <a:r>
                        <a:rPr lang="fr-FR" altLang="zh-CN" sz="1200" kern="1200" dirty="0">
                          <a:solidFill>
                            <a:srgbClr val="000000"/>
                          </a:solidFill>
                          <a:effectLst/>
                          <a:latin typeface="Arial" panose="020B0604020202020204" pitchFamily="34" charset="0"/>
                          <a:ea typeface="+mn-ea"/>
                          <a:cs typeface="Arial" panose="020B0604020202020204" pitchFamily="34" charset="0"/>
                        </a:rPr>
                        <a:t>CP-231191</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200" kern="1200" dirty="0">
                          <a:solidFill>
                            <a:srgbClr val="000000"/>
                          </a:solidFill>
                          <a:effectLst/>
                          <a:latin typeface="Arial" panose="020B0604020202020204" pitchFamily="34" charset="0"/>
                          <a:ea typeface="+mn-ea"/>
                          <a:cs typeface="Arial" panose="020B0604020202020204" pitchFamily="34" charset="0"/>
                        </a:rPr>
                        <a:t>Revised WID on Enhancement of Network Automation Enablers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GB" altLang="zh-CN" sz="1200" kern="1200" dirty="0" err="1">
                          <a:solidFill>
                            <a:srgbClr val="000000"/>
                          </a:solidFill>
                          <a:effectLst/>
                          <a:latin typeface="Arial" panose="020B0604020202020204" pitchFamily="34" charset="0"/>
                          <a:ea typeface="+mn-ea"/>
                          <a:cs typeface="Arial" panose="020B0604020202020204" pitchFamily="34" charset="0"/>
                        </a:rPr>
                        <a:t>eNetAE</a:t>
                      </a:r>
                      <a:endParaRPr lang="en-GB"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fr-FR" sz="1200" kern="1200" dirty="0">
                          <a:solidFill>
                            <a:srgbClr val="000000"/>
                          </a:solidFill>
                          <a:effectLst/>
                          <a:latin typeface="Arial" panose="020B0604020202020204" pitchFamily="34" charset="0"/>
                          <a:ea typeface="+mn-ea"/>
                          <a:cs typeface="Arial" panose="020B0604020202020204" pitchFamily="34" charset="0"/>
                        </a:rPr>
                        <a:t>Huawei</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GB" altLang="zh-CN" sz="1200" kern="1200" dirty="0">
                          <a:solidFill>
                            <a:srgbClr val="000000"/>
                          </a:solidFill>
                          <a:effectLst/>
                          <a:latin typeface="Arial" panose="020B0604020202020204" pitchFamily="34" charset="0"/>
                          <a:ea typeface="+mn-ea"/>
                          <a:cs typeface="Arial" panose="020B0604020202020204" pitchFamily="34" charset="0"/>
                        </a:rPr>
                        <a:t>The objective is to specify the technical improvements and </a:t>
                      </a:r>
                      <a:r>
                        <a:rPr lang="en-US" altLang="zh-CN" sz="1200" kern="1200" dirty="0">
                          <a:solidFill>
                            <a:srgbClr val="000000"/>
                          </a:solidFill>
                          <a:effectLst/>
                          <a:latin typeface="Arial" panose="020B0604020202020204" pitchFamily="34" charset="0"/>
                          <a:ea typeface="+mn-ea"/>
                          <a:cs typeface="Arial" panose="020B0604020202020204" pitchFamily="34" charset="0"/>
                        </a:rPr>
                        <a:t>enhancements to the </a:t>
                      </a:r>
                      <a:r>
                        <a:rPr lang="en-GB" altLang="zh-CN" sz="1200" kern="1200" dirty="0">
                          <a:solidFill>
                            <a:srgbClr val="000000"/>
                          </a:solidFill>
                          <a:effectLst/>
                          <a:latin typeface="Arial" panose="020B0604020202020204" pitchFamily="34" charset="0"/>
                          <a:ea typeface="+mn-ea"/>
                          <a:cs typeface="Arial" panose="020B0604020202020204" pitchFamily="34" charset="0"/>
                        </a:rPr>
                        <a:t>network data analytics related services in Release 18 stage 3 level not covered by other work items and not including the implementation of the missing critical </a:t>
                      </a:r>
                      <a:r>
                        <a:rPr lang="en-US" altLang="zh-CN" sz="1200" kern="1200" dirty="0">
                          <a:solidFill>
                            <a:srgbClr val="000000"/>
                          </a:solidFill>
                          <a:effectLst/>
                          <a:latin typeface="Arial" panose="020B0604020202020204" pitchFamily="34" charset="0"/>
                          <a:ea typeface="+mn-ea"/>
                          <a:cs typeface="Arial" panose="020B0604020202020204" pitchFamily="34" charset="0"/>
                        </a:rPr>
                        <a:t>requirements in previous releases</a:t>
                      </a:r>
                      <a:r>
                        <a:rPr lang="en-GB" altLang="zh-CN" sz="1200" kern="1200" dirty="0">
                          <a:solidFill>
                            <a:srgbClr val="000000"/>
                          </a:solidFill>
                          <a:effectLst/>
                          <a:latin typeface="Arial" panose="020B0604020202020204" pitchFamily="34" charset="0"/>
                          <a:ea typeface="+mn-ea"/>
                          <a:cs typeface="Arial" panose="020B0604020202020204" pitchFamily="34" charset="0"/>
                        </a:rPr>
                        <a:t>. The WID is revised to</a:t>
                      </a:r>
                      <a:r>
                        <a:rPr lang="en-GB" altLang="zh-CN" sz="1200" kern="1200" baseline="0" dirty="0">
                          <a:solidFill>
                            <a:srgbClr val="000000"/>
                          </a:solidFill>
                          <a:effectLst/>
                          <a:latin typeface="Arial" panose="020B0604020202020204" pitchFamily="34" charset="0"/>
                          <a:ea typeface="+mn-ea"/>
                          <a:cs typeface="Arial" panose="020B0604020202020204" pitchFamily="34" charset="0"/>
                        </a:rPr>
                        <a:t> update the </a:t>
                      </a:r>
                      <a:r>
                        <a:rPr lang="en-GB" altLang="zh-CN" sz="1200" kern="1200" dirty="0">
                          <a:solidFill>
                            <a:srgbClr val="000000"/>
                          </a:solidFill>
                          <a:effectLst/>
                          <a:latin typeface="Arial" panose="020B0604020202020204" pitchFamily="34" charset="0"/>
                          <a:ea typeface="+mn-ea"/>
                          <a:cs typeface="Arial" panose="020B0604020202020204" pitchFamily="34" charset="0"/>
                        </a:rPr>
                        <a:t>target completion date</a:t>
                      </a:r>
                      <a:r>
                        <a:rPr lang="en-GB" altLang="zh-CN" sz="1200" kern="1200" baseline="0" dirty="0">
                          <a:solidFill>
                            <a:srgbClr val="000000"/>
                          </a:solidFill>
                          <a:effectLst/>
                          <a:latin typeface="Arial" panose="020B0604020202020204" pitchFamily="34" charset="0"/>
                          <a:ea typeface="+mn-ea"/>
                          <a:cs typeface="Arial" panose="020B0604020202020204" pitchFamily="34" charset="0"/>
                        </a:rPr>
                        <a:t> to March 2024.</a:t>
                      </a:r>
                      <a:endParaRPr lang="en-GB" altLang="zh-CN"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rgbClr val="000000"/>
                          </a:solidFill>
                          <a:effectLst/>
                          <a:latin typeface="Arial" panose="020B0604020202020204" pitchFamily="34" charset="0"/>
                          <a:ea typeface="+mn-ea"/>
                          <a:cs typeface="Arial" panose="020B0604020202020204" pitchFamily="34" charset="0"/>
                        </a:rPr>
                        <a:t>Rel-18</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388421">
                <a:tc>
                  <a:txBody>
                    <a:bodyPr/>
                    <a:lstStyle/>
                    <a:p>
                      <a:pPr hangingPunct="0">
                        <a:spcAft>
                          <a:spcPts val="1200"/>
                        </a:spcAft>
                      </a:pPr>
                      <a:r>
                        <a:rPr lang="fr-FR" altLang="zh-CN" sz="1200" kern="1200" dirty="0">
                          <a:solidFill>
                            <a:srgbClr val="000000"/>
                          </a:solidFill>
                          <a:effectLst/>
                          <a:latin typeface="Arial" panose="020B0604020202020204" pitchFamily="34" charset="0"/>
                          <a:ea typeface="+mn-ea"/>
                          <a:cs typeface="Arial" panose="020B0604020202020204" pitchFamily="34" charset="0"/>
                        </a:rPr>
                        <a:t>CP-231192</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200" kern="1200" dirty="0">
                          <a:solidFill>
                            <a:srgbClr val="000000"/>
                          </a:solidFill>
                          <a:effectLst/>
                          <a:latin typeface="Arial" panose="020B0604020202020204" pitchFamily="34" charset="0"/>
                          <a:ea typeface="+mn-ea"/>
                          <a:cs typeface="Arial" panose="020B0604020202020204" pitchFamily="34" charset="0"/>
                        </a:rPr>
                        <a:t>Revised WID on CT aspects of enhancement of 5G UE Policy</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GB" altLang="zh-CN" sz="1200" kern="1200" dirty="0" err="1">
                          <a:solidFill>
                            <a:srgbClr val="000000"/>
                          </a:solidFill>
                          <a:effectLst/>
                          <a:latin typeface="Arial" panose="020B0604020202020204" pitchFamily="34" charset="0"/>
                          <a:ea typeface="+mn-ea"/>
                          <a:cs typeface="Arial" panose="020B0604020202020204" pitchFamily="34" charset="0"/>
                        </a:rPr>
                        <a:t>eUEPO</a:t>
                      </a:r>
                      <a:endParaRPr lang="en-GB"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fr-FR" sz="1200" kern="1200" dirty="0">
                          <a:solidFill>
                            <a:srgbClr val="000000"/>
                          </a:solidFill>
                          <a:effectLst/>
                          <a:latin typeface="Arial" panose="020B0604020202020204" pitchFamily="34" charset="0"/>
                          <a:ea typeface="+mn-ea"/>
                          <a:cs typeface="Arial" panose="020B0604020202020204" pitchFamily="34" charset="0"/>
                        </a:rPr>
                        <a:t>Intel</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GB" altLang="zh-CN" sz="1200" kern="1200" dirty="0">
                          <a:solidFill>
                            <a:srgbClr val="000000"/>
                          </a:solidFill>
                          <a:effectLst/>
                          <a:latin typeface="Arial" panose="020B0604020202020204" pitchFamily="34" charset="0"/>
                          <a:ea typeface="+mn-ea"/>
                          <a:cs typeface="Arial" panose="020B0604020202020204" pitchFamily="34" charset="0"/>
                        </a:rPr>
                        <a:t>The objective is to specify the CT aspects of </a:t>
                      </a:r>
                      <a:r>
                        <a:rPr lang="en-GB" altLang="zh-CN" sz="1200" kern="1200" dirty="0" err="1">
                          <a:solidFill>
                            <a:srgbClr val="000000"/>
                          </a:solidFill>
                          <a:effectLst/>
                          <a:latin typeface="Arial" panose="020B0604020202020204" pitchFamily="34" charset="0"/>
                          <a:ea typeface="+mn-ea"/>
                          <a:cs typeface="Arial" panose="020B0604020202020204" pitchFamily="34" charset="0"/>
                        </a:rPr>
                        <a:t>eUEPO</a:t>
                      </a:r>
                      <a:r>
                        <a:rPr lang="en-GB" altLang="zh-CN" sz="1200" kern="1200" dirty="0">
                          <a:solidFill>
                            <a:srgbClr val="000000"/>
                          </a:solidFill>
                          <a:effectLst/>
                          <a:latin typeface="Arial" panose="020B0604020202020204" pitchFamily="34" charset="0"/>
                          <a:ea typeface="+mn-ea"/>
                          <a:cs typeface="Arial" panose="020B0604020202020204" pitchFamily="34" charset="0"/>
                        </a:rPr>
                        <a:t> in 5GS and EPS. The WID is revised to include more impacts on CT1, CT3 and CT4.</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noProof="0">
                          <a:solidFill>
                            <a:srgbClr val="000000"/>
                          </a:solidFill>
                          <a:effectLst/>
                          <a:latin typeface="Arial" panose="020B0604020202020204" pitchFamily="34" charset="0"/>
                          <a:ea typeface="+mn-ea"/>
                          <a:cs typeface="Arial" panose="020B0604020202020204" pitchFamily="34" charset="0"/>
                        </a:rPr>
                        <a:t>Rel-18</a:t>
                      </a:r>
                      <a:endParaRPr lang="en-US" altLang="zh-CN" sz="1200" kern="1200" noProof="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2614723407"/>
                  </a:ext>
                </a:extLst>
              </a:tr>
              <a:tr h="776584">
                <a:tc>
                  <a:txBody>
                    <a:bodyPr/>
                    <a:lstStyle/>
                    <a:p>
                      <a:pPr hangingPunct="0">
                        <a:spcAft>
                          <a:spcPts val="1200"/>
                        </a:spcAft>
                      </a:pPr>
                      <a:r>
                        <a:rPr lang="fr-FR" altLang="zh-CN" sz="1200" kern="1200" dirty="0">
                          <a:solidFill>
                            <a:srgbClr val="000000"/>
                          </a:solidFill>
                          <a:effectLst/>
                          <a:latin typeface="Arial" panose="020B0604020202020204" pitchFamily="34" charset="0"/>
                          <a:ea typeface="+mn-ea"/>
                          <a:cs typeface="Arial" panose="020B0604020202020204" pitchFamily="34" charset="0"/>
                        </a:rPr>
                        <a:t>CP-231193</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200" kern="1200" dirty="0">
                          <a:solidFill>
                            <a:srgbClr val="000000"/>
                          </a:solidFill>
                          <a:effectLst/>
                          <a:latin typeface="Arial" panose="020B0604020202020204" pitchFamily="34" charset="0"/>
                          <a:ea typeface="+mn-ea"/>
                          <a:cs typeface="Arial" panose="020B0604020202020204" pitchFamily="34" charset="0"/>
                        </a:rPr>
                        <a:t>Revised WID on CT aspects of 5G System Enabler for Service Function Chaining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GB" altLang="zh-CN" sz="1200" kern="1200" dirty="0">
                          <a:solidFill>
                            <a:srgbClr val="000000"/>
                          </a:solidFill>
                          <a:effectLst/>
                          <a:latin typeface="Arial" panose="020B0604020202020204" pitchFamily="34" charset="0"/>
                          <a:ea typeface="+mn-ea"/>
                          <a:cs typeface="Arial" panose="020B0604020202020204" pitchFamily="34" charset="0"/>
                        </a:rPr>
                        <a:t>SFC</a:t>
                      </a:r>
                      <a:endParaRPr lang="en-GB"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en-GB" sz="1200" kern="1200" dirty="0">
                          <a:solidFill>
                            <a:srgbClr val="000000"/>
                          </a:solidFill>
                          <a:effectLst/>
                          <a:latin typeface="Arial" panose="020B0604020202020204" pitchFamily="34" charset="0"/>
                          <a:ea typeface="+mn-ea"/>
                          <a:cs typeface="Arial" panose="020B0604020202020204" pitchFamily="34" charset="0"/>
                        </a:rPr>
                        <a:t>China Telecom</a:t>
                      </a: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GB" altLang="zh-CN" sz="1200" kern="1200" dirty="0">
                          <a:solidFill>
                            <a:srgbClr val="000000"/>
                          </a:solidFill>
                          <a:effectLst/>
                          <a:latin typeface="Arial" panose="020B0604020202020204" pitchFamily="34" charset="0"/>
                          <a:ea typeface="+mn-ea"/>
                          <a:cs typeface="Arial" panose="020B0604020202020204" pitchFamily="34" charset="0"/>
                        </a:rPr>
                        <a:t>The objective is to specify the CT aspects of </a:t>
                      </a:r>
                      <a:r>
                        <a:rPr lang="en-US" altLang="zh-CN" sz="1200" kern="1200" dirty="0">
                          <a:solidFill>
                            <a:srgbClr val="000000"/>
                          </a:solidFill>
                          <a:effectLst/>
                          <a:latin typeface="Arial" panose="020B0604020202020204" pitchFamily="34" charset="0"/>
                          <a:ea typeface="+mn-ea"/>
                          <a:cs typeface="Arial" panose="020B0604020202020204" pitchFamily="34" charset="0"/>
                        </a:rPr>
                        <a:t>5G System Enabler for Service Function Chaining (SFC).</a:t>
                      </a:r>
                      <a:r>
                        <a:rPr lang="en-GB" altLang="zh-CN" sz="1200" kern="1200" dirty="0">
                          <a:solidFill>
                            <a:srgbClr val="000000"/>
                          </a:solidFill>
                          <a:effectLst/>
                          <a:latin typeface="Arial" panose="020B0604020202020204" pitchFamily="34" charset="0"/>
                          <a:ea typeface="+mn-ea"/>
                          <a:cs typeface="Arial" panose="020B0604020202020204" pitchFamily="34" charset="0"/>
                        </a:rPr>
                        <a:t> The WID is revised to include more impacts on CT4, change the </a:t>
                      </a:r>
                      <a:r>
                        <a:rPr lang="en-GB" altLang="zh-CN" sz="1200" kern="1200" dirty="0" err="1">
                          <a:solidFill>
                            <a:srgbClr val="000000"/>
                          </a:solidFill>
                          <a:effectLst/>
                          <a:latin typeface="Arial" panose="020B0604020202020204" pitchFamily="34" charset="0"/>
                          <a:ea typeface="+mn-ea"/>
                          <a:cs typeface="Arial" panose="020B0604020202020204" pitchFamily="34" charset="0"/>
                        </a:rPr>
                        <a:t>rapporteurship</a:t>
                      </a:r>
                      <a:r>
                        <a:rPr lang="en-GB" altLang="zh-CN" sz="1200" kern="1200" dirty="0">
                          <a:solidFill>
                            <a:srgbClr val="000000"/>
                          </a:solidFill>
                          <a:effectLst/>
                          <a:latin typeface="Arial" panose="020B0604020202020204" pitchFamily="34" charset="0"/>
                          <a:ea typeface="+mn-ea"/>
                          <a:cs typeface="Arial" panose="020B0604020202020204" pitchFamily="34" charset="0"/>
                        </a:rPr>
                        <a:t> and update the target completion date to March 2024.</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noProof="0" dirty="0">
                          <a:solidFill>
                            <a:srgbClr val="000000"/>
                          </a:solidFill>
                          <a:effectLst/>
                          <a:latin typeface="Arial" panose="020B0604020202020204" pitchFamily="34" charset="0"/>
                          <a:ea typeface="+mn-ea"/>
                          <a:cs typeface="Arial" panose="020B0604020202020204" pitchFamily="34" charset="0"/>
                        </a:rPr>
                        <a:t>Rel-18</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80938888"/>
                  </a:ext>
                </a:extLst>
              </a:tr>
              <a:tr h="776584">
                <a:tc>
                  <a:txBody>
                    <a:bodyPr/>
                    <a:lstStyle/>
                    <a:p>
                      <a:pPr hangingPunct="0">
                        <a:spcAft>
                          <a:spcPts val="1200"/>
                        </a:spcAft>
                      </a:pPr>
                      <a:r>
                        <a:rPr lang="fr-FR" altLang="zh-CN" sz="1200" kern="1200" dirty="0">
                          <a:solidFill>
                            <a:srgbClr val="000000"/>
                          </a:solidFill>
                          <a:effectLst/>
                          <a:latin typeface="Arial" panose="020B0604020202020204" pitchFamily="34" charset="0"/>
                          <a:ea typeface="+mn-ea"/>
                          <a:cs typeface="Arial" panose="020B0604020202020204" pitchFamily="34" charset="0"/>
                        </a:rPr>
                        <a:t>CP-231194</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200" kern="1200" dirty="0">
                          <a:solidFill>
                            <a:srgbClr val="000000"/>
                          </a:solidFill>
                          <a:effectLst/>
                          <a:latin typeface="Arial" panose="020B0604020202020204" pitchFamily="34" charset="0"/>
                          <a:ea typeface="+mn-ea"/>
                          <a:cs typeface="Arial" panose="020B0604020202020204" pitchFamily="34" charset="0"/>
                        </a:rPr>
                        <a:t>Revised WID on Rel-18 Generic Group Management, Exposure and Communication Enhancements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GB" altLang="zh-CN" sz="1200" kern="1200" dirty="0">
                          <a:solidFill>
                            <a:srgbClr val="000000"/>
                          </a:solidFill>
                          <a:effectLst/>
                          <a:latin typeface="Arial" panose="020B0604020202020204" pitchFamily="34" charset="0"/>
                          <a:ea typeface="+mn-ea"/>
                          <a:cs typeface="Arial" panose="020B0604020202020204" pitchFamily="34" charset="0"/>
                        </a:rPr>
                        <a:t>GMEC</a:t>
                      </a:r>
                      <a:endParaRPr lang="en-GB"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US" altLang="zh-CN" sz="1200" kern="1200" dirty="0">
                          <a:solidFill>
                            <a:srgbClr val="000000"/>
                          </a:solidFill>
                          <a:effectLst/>
                          <a:latin typeface="Arial" panose="020B0604020202020204" pitchFamily="34" charset="0"/>
                          <a:ea typeface="+mn-ea"/>
                          <a:cs typeface="Arial" panose="020B0604020202020204" pitchFamily="34" charset="0"/>
                        </a:rPr>
                        <a:t>Huawei</a:t>
                      </a:r>
                      <a:endParaRPr lang="fr-FR" altLang="zh-CN"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GB" altLang="zh-CN" sz="1200" kern="1200" dirty="0">
                          <a:solidFill>
                            <a:srgbClr val="000000"/>
                          </a:solidFill>
                          <a:effectLst/>
                          <a:latin typeface="Arial" panose="020B0604020202020204" pitchFamily="34" charset="0"/>
                          <a:ea typeface="+mn-ea"/>
                          <a:cs typeface="Arial" panose="020B0604020202020204" pitchFamily="34" charset="0"/>
                        </a:rPr>
                        <a:t>The objective is to specify the stage 3 normative work and the related specifications under the remit of CT WGs to support the GMEC normative requirements developed by stage 2. </a:t>
                      </a:r>
                    </a:p>
                    <a:p>
                      <a:pPr marL="0" marR="0" lvl="0" indent="0" algn="l" defTabSz="914400" rtl="0" eaLnBrk="1" fontAlgn="auto" latinLnBrk="0" hangingPunct="0">
                        <a:lnSpc>
                          <a:spcPct val="100000"/>
                        </a:lnSpc>
                        <a:spcBef>
                          <a:spcPts val="0"/>
                        </a:spcBef>
                        <a:spcAft>
                          <a:spcPts val="0"/>
                        </a:spcAft>
                        <a:buClrTx/>
                        <a:buSzTx/>
                        <a:buFontTx/>
                        <a:buNone/>
                        <a:tabLst/>
                        <a:defRPr/>
                      </a:pPr>
                      <a:r>
                        <a:rPr lang="en-GB" altLang="zh-CN" sz="1200" kern="1200" dirty="0">
                          <a:solidFill>
                            <a:srgbClr val="000000"/>
                          </a:solidFill>
                          <a:effectLst/>
                          <a:latin typeface="Arial" panose="020B0604020202020204" pitchFamily="34" charset="0"/>
                          <a:ea typeface="+mn-ea"/>
                          <a:cs typeface="Arial" panose="020B0604020202020204" pitchFamily="34" charset="0"/>
                        </a:rPr>
                        <a:t>The WID is revised to include more impacts on CT1 and add more supporting companies.</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noProof="0" dirty="0">
                          <a:solidFill>
                            <a:srgbClr val="000000"/>
                          </a:solidFill>
                          <a:effectLst/>
                          <a:latin typeface="Arial" panose="020B0604020202020204" pitchFamily="34" charset="0"/>
                          <a:ea typeface="+mn-ea"/>
                          <a:cs typeface="Arial" panose="020B0604020202020204" pitchFamily="34" charset="0"/>
                        </a:rPr>
                        <a:t>Rel-18</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5"/>
                  </a:ext>
                </a:extLst>
              </a:tr>
            </a:tbl>
          </a:graphicData>
        </a:graphic>
      </p:graphicFrame>
    </p:spTree>
    <p:extLst>
      <p:ext uri="{BB962C8B-B14F-4D97-AF65-F5344CB8AC3E}">
        <p14:creationId xmlns:p14="http://schemas.microsoft.com/office/powerpoint/2010/main" val="738454733"/>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205176" y="348650"/>
            <a:ext cx="10515600" cy="1325563"/>
          </a:xfrm>
        </p:spPr>
        <p:txBody>
          <a:bodyPr/>
          <a:lstStyle/>
          <a:p>
            <a:r>
              <a:rPr lang="en-US" altLang="fr-FR" sz="3600" dirty="0"/>
              <a:t>Revised agreed Study/Work Items led by CT3  (2/2)</a:t>
            </a:r>
          </a:p>
        </p:txBody>
      </p:sp>
      <p:graphicFrame>
        <p:nvGraphicFramePr>
          <p:cNvPr id="4" name="Tableau 3">
            <a:extLst>
              <a:ext uri="{FF2B5EF4-FFF2-40B4-BE49-F238E27FC236}">
                <a16:creationId xmlns="" xmlns:a16="http://schemas.microsoft.com/office/drawing/2014/main" id="{89995A97-A301-4353-AC44-D056417F490A}"/>
              </a:ext>
            </a:extLst>
          </p:cNvPr>
          <p:cNvGraphicFramePr>
            <a:graphicFrameLocks noGrp="1"/>
          </p:cNvGraphicFramePr>
          <p:nvPr>
            <p:extLst>
              <p:ext uri="{D42A27DB-BD31-4B8C-83A1-F6EECF244321}">
                <p14:modId xmlns:p14="http://schemas.microsoft.com/office/powerpoint/2010/main" val="225972242"/>
              </p:ext>
            </p:extLst>
          </p:nvPr>
        </p:nvGraphicFramePr>
        <p:xfrm>
          <a:off x="328743" y="1787728"/>
          <a:ext cx="10976565" cy="3863430"/>
        </p:xfrm>
        <a:graphic>
          <a:graphicData uri="http://schemas.openxmlformats.org/drawingml/2006/table">
            <a:tbl>
              <a:tblPr firstRow="1" firstCol="1" bandRow="1"/>
              <a:tblGrid>
                <a:gridCol w="862282">
                  <a:extLst>
                    <a:ext uri="{9D8B030D-6E8A-4147-A177-3AD203B41FA5}">
                      <a16:colId xmlns="" xmlns:a16="http://schemas.microsoft.com/office/drawing/2014/main" val="20000"/>
                    </a:ext>
                  </a:extLst>
                </a:gridCol>
                <a:gridCol w="2457697">
                  <a:extLst>
                    <a:ext uri="{9D8B030D-6E8A-4147-A177-3AD203B41FA5}">
                      <a16:colId xmlns="" xmlns:a16="http://schemas.microsoft.com/office/drawing/2014/main" val="20001"/>
                    </a:ext>
                  </a:extLst>
                </a:gridCol>
                <a:gridCol w="1118587">
                  <a:extLst>
                    <a:ext uri="{9D8B030D-6E8A-4147-A177-3AD203B41FA5}">
                      <a16:colId xmlns="" xmlns:a16="http://schemas.microsoft.com/office/drawing/2014/main" val="3844349732"/>
                    </a:ext>
                  </a:extLst>
                </a:gridCol>
                <a:gridCol w="908277">
                  <a:extLst>
                    <a:ext uri="{9D8B030D-6E8A-4147-A177-3AD203B41FA5}">
                      <a16:colId xmlns="" xmlns:a16="http://schemas.microsoft.com/office/drawing/2014/main" val="20002"/>
                    </a:ext>
                  </a:extLst>
                </a:gridCol>
                <a:gridCol w="4831905">
                  <a:extLst>
                    <a:ext uri="{9D8B030D-6E8A-4147-A177-3AD203B41FA5}">
                      <a16:colId xmlns="" xmlns:a16="http://schemas.microsoft.com/office/drawing/2014/main" val="20003"/>
                    </a:ext>
                  </a:extLst>
                </a:gridCol>
                <a:gridCol w="797817">
                  <a:extLst>
                    <a:ext uri="{9D8B030D-6E8A-4147-A177-3AD203B41FA5}">
                      <a16:colId xmlns="" xmlns:a16="http://schemas.microsoft.com/office/drawing/2014/main" val="2714402546"/>
                    </a:ext>
                  </a:extLst>
                </a:gridCol>
              </a:tblGrid>
              <a:tr h="246872">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algn="ctr" defTabSz="914400" rtl="0" eaLnBrk="1" fontAlgn="auto" latinLnBrk="0" hangingPunct="1">
                        <a:spcAft>
                          <a:spcPts val="0"/>
                        </a:spcAft>
                      </a:pPr>
                      <a:r>
                        <a:rPr lang="en-GB" altLang="zh-CN" sz="1400" b="1" kern="1200" dirty="0">
                          <a:solidFill>
                            <a:srgbClr val="FFFFFF"/>
                          </a:solidFill>
                          <a:effectLst/>
                          <a:latin typeface="Arial"/>
                          <a:ea typeface="+mn-ea"/>
                          <a:cs typeface="+mn-cs"/>
                        </a:rPr>
                        <a:t>Acronym</a:t>
                      </a:r>
                      <a:endParaRPr lang="fr-FR" sz="1400" b="1" kern="1200" dirty="0">
                        <a:solidFill>
                          <a:srgbClr val="FFFFFF"/>
                        </a:solidFill>
                        <a:effectLst/>
                        <a:latin typeface="Arial"/>
                        <a:ea typeface="Times New Roman"/>
                        <a:cs typeface="+mn-cs"/>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kern="1200" dirty="0">
                          <a:solidFill>
                            <a:srgbClr val="FFFFFF"/>
                          </a:solidFill>
                          <a:effectLst/>
                          <a:latin typeface="Arial"/>
                          <a:ea typeface="Times New Roman"/>
                          <a:cs typeface="+mn-cs"/>
                        </a:rPr>
                        <a:t>Release</a:t>
                      </a: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1058023">
                <a:tc>
                  <a:txBody>
                    <a:bodyPr/>
                    <a:lstStyle/>
                    <a:p>
                      <a:pPr hangingPunct="0">
                        <a:spcAft>
                          <a:spcPts val="1200"/>
                        </a:spcAft>
                      </a:pPr>
                      <a:r>
                        <a:rPr lang="fr-FR" sz="1200" kern="1200" dirty="0">
                          <a:solidFill>
                            <a:srgbClr val="000000"/>
                          </a:solidFill>
                          <a:effectLst/>
                          <a:latin typeface="Arial" panose="020B0604020202020204" pitchFamily="34" charset="0"/>
                          <a:ea typeface="+mn-ea"/>
                          <a:cs typeface="Arial" panose="020B0604020202020204" pitchFamily="34" charset="0"/>
                        </a:rPr>
                        <a:t>CP-231195</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200" kern="1200" dirty="0">
                          <a:solidFill>
                            <a:srgbClr val="000000"/>
                          </a:solidFill>
                          <a:effectLst/>
                          <a:latin typeface="Arial" panose="020B0604020202020204" pitchFamily="34" charset="0"/>
                          <a:ea typeface="+mn-ea"/>
                          <a:cs typeface="Arial" panose="020B0604020202020204" pitchFamily="34" charset="0"/>
                        </a:rPr>
                        <a:t>Revised WID on Extensions to the TSC Framework to support </a:t>
                      </a:r>
                      <a:r>
                        <a:rPr lang="en-US" sz="1200" kern="1200" dirty="0" err="1">
                          <a:solidFill>
                            <a:srgbClr val="000000"/>
                          </a:solidFill>
                          <a:effectLst/>
                          <a:latin typeface="Arial" panose="020B0604020202020204" pitchFamily="34" charset="0"/>
                          <a:ea typeface="+mn-ea"/>
                          <a:cs typeface="Arial" panose="020B0604020202020204" pitchFamily="34" charset="0"/>
                        </a:rPr>
                        <a:t>DetNet</a:t>
                      </a:r>
                      <a:endParaRPr lang="en-US" sz="1200" kern="1200" dirty="0">
                        <a:solidFill>
                          <a:srgbClr val="000000"/>
                        </a:solidFill>
                        <a:effectLst/>
                        <a:latin typeface="Arial" panose="020B0604020202020204" pitchFamily="34" charset="0"/>
                        <a:ea typeface="+mn-ea"/>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GB" altLang="zh-CN" sz="1200" kern="1200" dirty="0" err="1">
                          <a:solidFill>
                            <a:srgbClr val="000000"/>
                          </a:solidFill>
                          <a:effectLst/>
                          <a:latin typeface="Arial" panose="020B0604020202020204" pitchFamily="34" charset="0"/>
                          <a:ea typeface="+mn-ea"/>
                          <a:cs typeface="Arial" panose="020B0604020202020204" pitchFamily="34" charset="0"/>
                        </a:rPr>
                        <a:t>DetNet</a:t>
                      </a:r>
                      <a:endParaRPr lang="en-GB"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en-GB" altLang="zh-CN" sz="1200" kern="1200" dirty="0">
                          <a:solidFill>
                            <a:srgbClr val="000000"/>
                          </a:solidFill>
                          <a:effectLst/>
                          <a:latin typeface="Arial" panose="020B0604020202020204" pitchFamily="34" charset="0"/>
                          <a:ea typeface="+mn-ea"/>
                          <a:cs typeface="Arial" panose="020B0604020202020204" pitchFamily="34" charset="0"/>
                        </a:rPr>
                        <a:t>Ericsson</a:t>
                      </a: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GB" altLang="zh-CN" sz="1200" kern="1200" dirty="0">
                          <a:solidFill>
                            <a:srgbClr val="000000"/>
                          </a:solidFill>
                          <a:effectLst/>
                          <a:latin typeface="Arial" panose="020B0604020202020204" pitchFamily="34" charset="0"/>
                          <a:ea typeface="+mn-ea"/>
                          <a:cs typeface="Arial" panose="020B0604020202020204" pitchFamily="34" charset="0"/>
                        </a:rPr>
                        <a:t>The objective is to specify the stage-3 requirements in the specifications under the remit of CT WGs for the stage-2 requirements agreed in the stage-2 WID </a:t>
                      </a:r>
                      <a:r>
                        <a:rPr lang="en-GB" altLang="zh-CN" sz="1200" kern="1200" dirty="0" err="1">
                          <a:solidFill>
                            <a:srgbClr val="000000"/>
                          </a:solidFill>
                          <a:effectLst/>
                          <a:latin typeface="Arial" panose="020B0604020202020204" pitchFamily="34" charset="0"/>
                          <a:ea typeface="+mn-ea"/>
                          <a:cs typeface="Arial" panose="020B0604020202020204" pitchFamily="34" charset="0"/>
                        </a:rPr>
                        <a:t>DetNet</a:t>
                      </a:r>
                      <a:r>
                        <a:rPr lang="en-GB" altLang="zh-CN" sz="1200" kern="1200" dirty="0">
                          <a:solidFill>
                            <a:srgbClr val="000000"/>
                          </a:solidFill>
                          <a:effectLst/>
                          <a:latin typeface="Arial" panose="020B0604020202020204" pitchFamily="34" charset="0"/>
                          <a:ea typeface="+mn-ea"/>
                          <a:cs typeface="Arial" panose="020B0604020202020204" pitchFamily="34" charset="0"/>
                        </a:rPr>
                        <a:t>. The WID is revised to include more impacts,</a:t>
                      </a:r>
                      <a:r>
                        <a:rPr lang="en-GB" altLang="zh-CN" sz="1200" kern="1200" baseline="0" dirty="0">
                          <a:solidFill>
                            <a:srgbClr val="000000"/>
                          </a:solidFill>
                          <a:effectLst/>
                          <a:latin typeface="Arial" panose="020B0604020202020204" pitchFamily="34" charset="0"/>
                          <a:ea typeface="+mn-ea"/>
                          <a:cs typeface="Arial" panose="020B0604020202020204" pitchFamily="34" charset="0"/>
                        </a:rPr>
                        <a:t> add more supporting companies </a:t>
                      </a:r>
                      <a:r>
                        <a:rPr lang="en-GB" altLang="zh-CN" sz="1200" kern="1200" dirty="0">
                          <a:solidFill>
                            <a:srgbClr val="000000"/>
                          </a:solidFill>
                          <a:effectLst/>
                          <a:latin typeface="Arial" panose="020B0604020202020204" pitchFamily="34" charset="0"/>
                          <a:ea typeface="+mn-ea"/>
                          <a:cs typeface="Arial" panose="020B0604020202020204" pitchFamily="34" charset="0"/>
                        </a:rPr>
                        <a:t>and update the target completion date to March 2024.</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kern="1200" dirty="0">
                          <a:solidFill>
                            <a:srgbClr val="000000"/>
                          </a:solidFill>
                          <a:effectLst/>
                          <a:latin typeface="Arial" panose="020B0604020202020204" pitchFamily="34" charset="0"/>
                          <a:ea typeface="+mn-ea"/>
                          <a:cs typeface="Arial" panose="020B0604020202020204" pitchFamily="34" charset="0"/>
                        </a:rPr>
                        <a:t>Rel-18</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846418">
                <a:tc>
                  <a:txBody>
                    <a:bodyPr/>
                    <a:lstStyle/>
                    <a:p>
                      <a:pPr hangingPunct="0">
                        <a:spcAft>
                          <a:spcPts val="1200"/>
                        </a:spcAft>
                      </a:pPr>
                      <a:r>
                        <a:rPr lang="fr-FR" altLang="zh-CN" sz="1200" kern="1200" dirty="0">
                          <a:solidFill>
                            <a:srgbClr val="000000"/>
                          </a:solidFill>
                          <a:effectLst/>
                          <a:latin typeface="Arial" panose="020B0604020202020204" pitchFamily="34" charset="0"/>
                          <a:ea typeface="+mn-ea"/>
                          <a:cs typeface="Arial" panose="020B0604020202020204" pitchFamily="34" charset="0"/>
                        </a:rPr>
                        <a:t>CP-231196</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200" kern="1200" dirty="0">
                          <a:solidFill>
                            <a:srgbClr val="000000"/>
                          </a:solidFill>
                          <a:effectLst/>
                          <a:latin typeface="Arial" panose="020B0604020202020204" pitchFamily="34" charset="0"/>
                          <a:ea typeface="+mn-ea"/>
                          <a:cs typeface="Arial" panose="020B0604020202020204" pitchFamily="34" charset="0"/>
                        </a:rPr>
                        <a:t>Revised WID on Architecture Enhancements for XR and media services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GB" sz="1200" kern="1200" dirty="0">
                          <a:solidFill>
                            <a:srgbClr val="000000"/>
                          </a:solidFill>
                          <a:effectLst/>
                          <a:latin typeface="Arial" panose="020B0604020202020204" pitchFamily="34" charset="0"/>
                          <a:ea typeface="+mn-ea"/>
                          <a:cs typeface="Arial" panose="020B0604020202020204" pitchFamily="34" charset="0"/>
                        </a:rPr>
                        <a:t>XRM</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fr-FR" sz="1200" kern="1200" dirty="0">
                          <a:solidFill>
                            <a:srgbClr val="000000"/>
                          </a:solidFill>
                          <a:effectLst/>
                          <a:latin typeface="Arial" panose="020B0604020202020204" pitchFamily="34" charset="0"/>
                          <a:ea typeface="+mn-ea"/>
                          <a:cs typeface="Arial" panose="020B0604020202020204" pitchFamily="34" charset="0"/>
                        </a:rPr>
                        <a:t>China Mobile</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GB" altLang="zh-CN" sz="1200" kern="1200" dirty="0">
                          <a:solidFill>
                            <a:srgbClr val="000000"/>
                          </a:solidFill>
                          <a:effectLst/>
                          <a:latin typeface="Arial" panose="020B0604020202020204" pitchFamily="34" charset="0"/>
                          <a:ea typeface="+mn-ea"/>
                          <a:cs typeface="Arial" panose="020B0604020202020204" pitchFamily="34" charset="0"/>
                        </a:rPr>
                        <a:t>The objective is to specify the CT aspects of XR (Extended Reality) and media services in order to enhance the CT WGs specifications. The WID is revised to include more impacts on CT3 and add more supporting companies.</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rgbClr val="000000"/>
                          </a:solidFill>
                          <a:effectLst/>
                          <a:latin typeface="Arial" panose="020B0604020202020204" pitchFamily="34" charset="0"/>
                          <a:ea typeface="+mn-ea"/>
                          <a:cs typeface="Arial" panose="020B0604020202020204" pitchFamily="34" charset="0"/>
                        </a:rPr>
                        <a:t>Rel-18</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2614723407"/>
                  </a:ext>
                </a:extLst>
              </a:tr>
              <a:tr h="865699">
                <a:tc>
                  <a:txBody>
                    <a:bodyPr/>
                    <a:lstStyle/>
                    <a:p>
                      <a:pPr hangingPunct="0">
                        <a:spcAft>
                          <a:spcPts val="1200"/>
                        </a:spcAft>
                      </a:pPr>
                      <a:r>
                        <a:rPr lang="fr-FR" altLang="zh-CN" sz="1200" kern="1200" dirty="0">
                          <a:solidFill>
                            <a:srgbClr val="000000"/>
                          </a:solidFill>
                          <a:effectLst/>
                          <a:latin typeface="Arial" panose="020B0604020202020204" pitchFamily="34" charset="0"/>
                          <a:ea typeface="+mn-ea"/>
                          <a:cs typeface="Arial" panose="020B0604020202020204" pitchFamily="34" charset="0"/>
                        </a:rPr>
                        <a:t>CP-231197</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200" kern="1200" dirty="0">
                          <a:solidFill>
                            <a:srgbClr val="000000"/>
                          </a:solidFill>
                          <a:effectLst/>
                          <a:latin typeface="Arial" panose="020B0604020202020204" pitchFamily="34" charset="0"/>
                          <a:ea typeface="+mn-ea"/>
                          <a:cs typeface="Arial" panose="020B0604020202020204" pitchFamily="34" charset="0"/>
                        </a:rPr>
                        <a:t>Revised WID on </a:t>
                      </a:r>
                      <a:r>
                        <a:rPr lang="en-GB" altLang="zh-CN" sz="1200" kern="1200" dirty="0">
                          <a:solidFill>
                            <a:srgbClr val="000000"/>
                          </a:solidFill>
                          <a:effectLst/>
                          <a:latin typeface="Arial" panose="020B0604020202020204" pitchFamily="34" charset="0"/>
                          <a:ea typeface="+mn-ea"/>
                          <a:cs typeface="Arial" panose="020B0604020202020204" pitchFamily="34" charset="0"/>
                        </a:rPr>
                        <a:t>CT aspects for Enabling Edge Applications Phase 2</a:t>
                      </a:r>
                      <a:endParaRPr lang="en-US" sz="1200" kern="1200" dirty="0">
                        <a:solidFill>
                          <a:srgbClr val="000000"/>
                        </a:solidFill>
                        <a:effectLst/>
                        <a:latin typeface="Arial" panose="020B0604020202020204" pitchFamily="34" charset="0"/>
                        <a:ea typeface="+mn-ea"/>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t" latinLnBrk="0" hangingPunct="1">
                        <a:lnSpc>
                          <a:spcPct val="100000"/>
                        </a:lnSpc>
                        <a:spcBef>
                          <a:spcPts val="0"/>
                        </a:spcBef>
                        <a:spcAft>
                          <a:spcPts val="1200"/>
                        </a:spcAft>
                        <a:buClrTx/>
                        <a:buSzTx/>
                        <a:buFontTx/>
                        <a:buNone/>
                        <a:tabLst/>
                        <a:defRPr/>
                      </a:pPr>
                      <a:r>
                        <a:rPr lang="en-GB" altLang="zh-CN" sz="1200" kern="1200" dirty="0">
                          <a:solidFill>
                            <a:srgbClr val="000000"/>
                          </a:solidFill>
                          <a:effectLst/>
                          <a:latin typeface="Arial" panose="020B0604020202020204" pitchFamily="34" charset="0"/>
                          <a:ea typeface="+mn-ea"/>
                          <a:cs typeface="Arial" panose="020B0604020202020204" pitchFamily="34" charset="0"/>
                        </a:rPr>
                        <a:t>EDGEAPP_Ph2</a:t>
                      </a:r>
                      <a:endParaRPr lang="en-GB"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t" latinLnBrk="0" hangingPunct="1">
                        <a:spcAft>
                          <a:spcPts val="1200"/>
                        </a:spcAft>
                      </a:pPr>
                      <a:r>
                        <a:rPr lang="en-GB" altLang="zh-CN" sz="1200" kern="1200" dirty="0">
                          <a:solidFill>
                            <a:srgbClr val="000000"/>
                          </a:solidFill>
                          <a:effectLst/>
                          <a:latin typeface="Arial" panose="020B0604020202020204" pitchFamily="34" charset="0"/>
                          <a:ea typeface="+mn-ea"/>
                          <a:cs typeface="Arial" panose="020B0604020202020204" pitchFamily="34" charset="0"/>
                        </a:rPr>
                        <a:t>Samsung</a:t>
                      </a: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200" kern="1200" dirty="0">
                          <a:solidFill>
                            <a:srgbClr val="000000"/>
                          </a:solidFill>
                          <a:effectLst/>
                          <a:latin typeface="Arial" panose="020B0604020202020204" pitchFamily="34" charset="0"/>
                          <a:ea typeface="+mn-ea"/>
                          <a:cs typeface="Arial" panose="020B0604020202020204" pitchFamily="34" charset="0"/>
                        </a:rPr>
                        <a:t>The objective is to specify the protocol aspects and related APIs for enabling edge applications under EDGEAPP_P</a:t>
                      </a:r>
                      <a:r>
                        <a:rPr lang="en-US" altLang="zh-CN" sz="1200" kern="1200" dirty="0">
                          <a:solidFill>
                            <a:srgbClr val="000000"/>
                          </a:solidFill>
                          <a:effectLst/>
                          <a:latin typeface="Arial" panose="020B0604020202020204" pitchFamily="34" charset="0"/>
                          <a:ea typeface="+mn-ea"/>
                          <a:cs typeface="Arial" panose="020B0604020202020204" pitchFamily="34" charset="0"/>
                        </a:rPr>
                        <a:t>h2 WI</a:t>
                      </a:r>
                      <a:r>
                        <a:rPr lang="en-GB" altLang="zh-CN" sz="1200" kern="1200" dirty="0">
                          <a:solidFill>
                            <a:srgbClr val="000000"/>
                          </a:solidFill>
                          <a:effectLst/>
                          <a:latin typeface="Arial" panose="020B0604020202020204" pitchFamily="34" charset="0"/>
                          <a:ea typeface="+mn-ea"/>
                          <a:cs typeface="Arial" panose="020B0604020202020204" pitchFamily="34" charset="0"/>
                        </a:rPr>
                        <a:t>. The WID is revised to </a:t>
                      </a:r>
                      <a:r>
                        <a:rPr lang="en-US" altLang="zh-CN" sz="1200" kern="1200" dirty="0">
                          <a:solidFill>
                            <a:srgbClr val="000000"/>
                          </a:solidFill>
                          <a:effectLst/>
                          <a:latin typeface="Arial" panose="020B0604020202020204" pitchFamily="34" charset="0"/>
                          <a:ea typeface="+mn-ea"/>
                          <a:cs typeface="Arial" panose="020B0604020202020204" pitchFamily="34" charset="0"/>
                        </a:rPr>
                        <a:t>include more impacts </a:t>
                      </a:r>
                      <a:r>
                        <a:rPr lang="en-GB" altLang="zh-CN" sz="1200" kern="1200" dirty="0">
                          <a:solidFill>
                            <a:srgbClr val="000000"/>
                          </a:solidFill>
                          <a:effectLst/>
                          <a:latin typeface="Arial" panose="020B0604020202020204" pitchFamily="34" charset="0"/>
                          <a:ea typeface="+mn-ea"/>
                          <a:cs typeface="Arial" panose="020B0604020202020204" pitchFamily="34" charset="0"/>
                        </a:rPr>
                        <a:t>and add more supporting companies.</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noProof="0">
                          <a:solidFill>
                            <a:srgbClr val="000000"/>
                          </a:solidFill>
                          <a:effectLst/>
                          <a:latin typeface="Arial" panose="020B0604020202020204" pitchFamily="34" charset="0"/>
                          <a:ea typeface="+mn-ea"/>
                          <a:cs typeface="Arial" panose="020B0604020202020204" pitchFamily="34" charset="0"/>
                        </a:rPr>
                        <a:t>Rel-18</a:t>
                      </a:r>
                      <a:endParaRPr lang="en-US" altLang="zh-CN" sz="1200" kern="1200" noProof="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80938888"/>
                  </a:ext>
                </a:extLst>
              </a:tr>
              <a:tr h="846418">
                <a:tc>
                  <a:txBody>
                    <a:bodyPr/>
                    <a:lstStyle/>
                    <a:p>
                      <a:pPr hangingPunct="0">
                        <a:spcAft>
                          <a:spcPts val="1200"/>
                        </a:spcAft>
                      </a:pPr>
                      <a:r>
                        <a:rPr lang="fr-FR" altLang="zh-CN" sz="1200" kern="1200" dirty="0">
                          <a:solidFill>
                            <a:srgbClr val="000000"/>
                          </a:solidFill>
                          <a:effectLst/>
                          <a:latin typeface="Arial" panose="020B0604020202020204" pitchFamily="34" charset="0"/>
                          <a:ea typeface="+mn-ea"/>
                          <a:cs typeface="Arial" panose="020B0604020202020204" pitchFamily="34" charset="0"/>
                        </a:rPr>
                        <a:t>CP-231198</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200" kern="1200" dirty="0">
                          <a:solidFill>
                            <a:srgbClr val="000000"/>
                          </a:solidFill>
                          <a:effectLst/>
                          <a:latin typeface="Arial" panose="020B0604020202020204" pitchFamily="34" charset="0"/>
                          <a:ea typeface="+mn-ea"/>
                          <a:cs typeface="Arial" panose="020B0604020202020204" pitchFamily="34" charset="0"/>
                        </a:rPr>
                        <a:t>Revised WID on 5G Timing Resiliency and TSC &amp; URLLC enhancements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altLang="zh-CN" sz="1200" kern="1200" dirty="0">
                          <a:solidFill>
                            <a:srgbClr val="000000"/>
                          </a:solidFill>
                          <a:effectLst/>
                          <a:latin typeface="Arial" panose="020B0604020202020204" pitchFamily="34" charset="0"/>
                          <a:ea typeface="+mn-ea"/>
                          <a:cs typeface="Arial" panose="020B0604020202020204" pitchFamily="34" charset="0"/>
                        </a:rPr>
                        <a:t>TRS_URLLC</a:t>
                      </a:r>
                      <a:endParaRPr lang="en-GB"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fr-FR" sz="1200" kern="1200" dirty="0">
                          <a:solidFill>
                            <a:srgbClr val="000000"/>
                          </a:solidFill>
                          <a:effectLst/>
                          <a:latin typeface="Arial" panose="020B0604020202020204" pitchFamily="34" charset="0"/>
                          <a:ea typeface="+mn-ea"/>
                          <a:cs typeface="Arial" panose="020B0604020202020204" pitchFamily="34" charset="0"/>
                        </a:rPr>
                        <a:t>Nokia</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GB" altLang="zh-CN" sz="1200" kern="1200" dirty="0">
                          <a:solidFill>
                            <a:srgbClr val="000000"/>
                          </a:solidFill>
                          <a:effectLst/>
                          <a:latin typeface="Arial" panose="020B0604020202020204" pitchFamily="34" charset="0"/>
                          <a:ea typeface="+mn-ea"/>
                          <a:cs typeface="Arial" panose="020B0604020202020204" pitchFamily="34" charset="0"/>
                        </a:rPr>
                        <a:t>The objective is to specify the CT aspects of the Timing Resiliency and URLLC enhancements. </a:t>
                      </a:r>
                    </a:p>
                    <a:p>
                      <a:pPr marL="0" marR="0" lvl="0" indent="0" algn="l" defTabSz="914400" rtl="0" eaLnBrk="1" fontAlgn="auto" latinLnBrk="0" hangingPunct="0">
                        <a:lnSpc>
                          <a:spcPct val="100000"/>
                        </a:lnSpc>
                        <a:spcBef>
                          <a:spcPts val="0"/>
                        </a:spcBef>
                        <a:spcAft>
                          <a:spcPts val="0"/>
                        </a:spcAft>
                        <a:buClrTx/>
                        <a:buSzTx/>
                        <a:buFontTx/>
                        <a:buNone/>
                        <a:tabLst/>
                        <a:defRPr/>
                      </a:pPr>
                      <a:r>
                        <a:rPr lang="en-GB" altLang="zh-CN" sz="1200" kern="1200" dirty="0">
                          <a:solidFill>
                            <a:srgbClr val="000000"/>
                          </a:solidFill>
                          <a:effectLst/>
                          <a:latin typeface="Arial" panose="020B0604020202020204" pitchFamily="34" charset="0"/>
                          <a:ea typeface="+mn-ea"/>
                          <a:cs typeface="Arial" panose="020B0604020202020204" pitchFamily="34" charset="0"/>
                        </a:rPr>
                        <a:t>The WID is revised to include more impacts on CT3.</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noProof="0" dirty="0">
                          <a:solidFill>
                            <a:srgbClr val="000000"/>
                          </a:solidFill>
                          <a:effectLst/>
                          <a:latin typeface="Arial" panose="020B0604020202020204" pitchFamily="34" charset="0"/>
                          <a:ea typeface="+mn-ea"/>
                          <a:cs typeface="Arial" panose="020B0604020202020204" pitchFamily="34" charset="0"/>
                        </a:rPr>
                        <a:t>Rel-18</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179914637"/>
                  </a:ext>
                </a:extLst>
              </a:tr>
            </a:tbl>
          </a:graphicData>
        </a:graphic>
      </p:graphicFrame>
    </p:spTree>
    <p:extLst>
      <p:ext uri="{BB962C8B-B14F-4D97-AF65-F5344CB8AC3E}">
        <p14:creationId xmlns:p14="http://schemas.microsoft.com/office/powerpoint/2010/main" val="3386507148"/>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8119" y="465807"/>
            <a:ext cx="10515600" cy="1325563"/>
          </a:xfrm>
        </p:spPr>
        <p:txBody>
          <a:bodyPr/>
          <a:lstStyle/>
          <a:p>
            <a:r>
              <a:rPr lang="en-US" dirty="0"/>
              <a:t>Rel-18 Work Plan – CT3 led                  (1/2) </a:t>
            </a:r>
          </a:p>
        </p:txBody>
      </p:sp>
      <p:graphicFrame>
        <p:nvGraphicFramePr>
          <p:cNvPr id="6" name="Table 7"/>
          <p:cNvGraphicFramePr>
            <a:graphicFrameLocks noGrp="1"/>
          </p:cNvGraphicFramePr>
          <p:nvPr>
            <p:extLst>
              <p:ext uri="{D42A27DB-BD31-4B8C-83A1-F6EECF244321}">
                <p14:modId xmlns:p14="http://schemas.microsoft.com/office/powerpoint/2010/main" val="372317258"/>
              </p:ext>
            </p:extLst>
          </p:nvPr>
        </p:nvGraphicFramePr>
        <p:xfrm>
          <a:off x="262571" y="1895978"/>
          <a:ext cx="11013394" cy="3412826"/>
        </p:xfrm>
        <a:graphic>
          <a:graphicData uri="http://schemas.openxmlformats.org/drawingml/2006/table">
            <a:tbl>
              <a:tblPr firstRow="1" firstCol="1" bandRow="1"/>
              <a:tblGrid>
                <a:gridCol w="690728">
                  <a:extLst>
                    <a:ext uri="{9D8B030D-6E8A-4147-A177-3AD203B41FA5}">
                      <a16:colId xmlns="" xmlns:a16="http://schemas.microsoft.com/office/drawing/2014/main" val="20000"/>
                    </a:ext>
                  </a:extLst>
                </a:gridCol>
                <a:gridCol w="4229295">
                  <a:extLst>
                    <a:ext uri="{9D8B030D-6E8A-4147-A177-3AD203B41FA5}">
                      <a16:colId xmlns="" xmlns:a16="http://schemas.microsoft.com/office/drawing/2014/main" val="20001"/>
                    </a:ext>
                  </a:extLst>
                </a:gridCol>
                <a:gridCol w="1357891">
                  <a:extLst>
                    <a:ext uri="{9D8B030D-6E8A-4147-A177-3AD203B41FA5}">
                      <a16:colId xmlns="" xmlns:a16="http://schemas.microsoft.com/office/drawing/2014/main" val="20002"/>
                    </a:ext>
                  </a:extLst>
                </a:gridCol>
                <a:gridCol w="625767">
                  <a:extLst>
                    <a:ext uri="{9D8B030D-6E8A-4147-A177-3AD203B41FA5}">
                      <a16:colId xmlns="" xmlns:a16="http://schemas.microsoft.com/office/drawing/2014/main" val="20003"/>
                    </a:ext>
                  </a:extLst>
                </a:gridCol>
                <a:gridCol w="653792">
                  <a:extLst>
                    <a:ext uri="{9D8B030D-6E8A-4147-A177-3AD203B41FA5}">
                      <a16:colId xmlns="" xmlns:a16="http://schemas.microsoft.com/office/drawing/2014/main" val="20004"/>
                    </a:ext>
                  </a:extLst>
                </a:gridCol>
                <a:gridCol w="687105">
                  <a:extLst>
                    <a:ext uri="{9D8B030D-6E8A-4147-A177-3AD203B41FA5}">
                      <a16:colId xmlns="" xmlns:a16="http://schemas.microsoft.com/office/drawing/2014/main" val="20005"/>
                    </a:ext>
                  </a:extLst>
                </a:gridCol>
                <a:gridCol w="616825">
                  <a:extLst>
                    <a:ext uri="{9D8B030D-6E8A-4147-A177-3AD203B41FA5}">
                      <a16:colId xmlns="" xmlns:a16="http://schemas.microsoft.com/office/drawing/2014/main" val="20006"/>
                    </a:ext>
                  </a:extLst>
                </a:gridCol>
                <a:gridCol w="638503">
                  <a:extLst>
                    <a:ext uri="{9D8B030D-6E8A-4147-A177-3AD203B41FA5}">
                      <a16:colId xmlns="" xmlns:a16="http://schemas.microsoft.com/office/drawing/2014/main" val="1432858994"/>
                    </a:ext>
                  </a:extLst>
                </a:gridCol>
                <a:gridCol w="823234">
                  <a:extLst>
                    <a:ext uri="{9D8B030D-6E8A-4147-A177-3AD203B41FA5}">
                      <a16:colId xmlns="" xmlns:a16="http://schemas.microsoft.com/office/drawing/2014/main" val="979862970"/>
                    </a:ext>
                  </a:extLst>
                </a:gridCol>
                <a:gridCol w="690254">
                  <a:extLst>
                    <a:ext uri="{9D8B030D-6E8A-4147-A177-3AD203B41FA5}">
                      <a16:colId xmlns="" xmlns:a16="http://schemas.microsoft.com/office/drawing/2014/main" val="3618433566"/>
                    </a:ext>
                  </a:extLst>
                </a:gridCol>
              </a:tblGrid>
              <a:tr h="390264">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UID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Name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panose="020B0604020202020204" pitchFamily="34" charset="0"/>
                          <a:ea typeface="Calibri" panose="020F0502020204030204" pitchFamily="34" charset="0"/>
                          <a:cs typeface="Arial" panose="020B0604020202020204" pitchFamily="34" charset="0"/>
                        </a:rPr>
                        <a:t>Acronym</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Release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Group</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End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a:t>
                      </a:r>
                      <a:r>
                        <a:rPr lang="en-US" sz="1000" b="1" noProof="0" dirty="0">
                          <a:effectLst/>
                          <a:latin typeface="Arial" panose="020B0604020202020204" pitchFamily="34" charset="0"/>
                          <a:ea typeface="Calibri" panose="020F0502020204030204" pitchFamily="34" charset="0"/>
                          <a:cs typeface="Arial" panose="020B0604020202020204" pitchFamily="34" charset="0"/>
                        </a:rPr>
                        <a:t>old</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new</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b="1" dirty="0">
                          <a:effectLst/>
                          <a:latin typeface="Arial" panose="020B0604020202020204" pitchFamily="34" charset="0"/>
                          <a:ea typeface="Calibri" panose="020F0502020204030204" pitchFamily="34" charset="0"/>
                          <a:cs typeface="Arial" panose="020B0604020202020204" pitchFamily="34" charset="0"/>
                        </a:rPr>
                        <a:t>Notes</a:t>
                      </a:r>
                      <a:endParaRPr lang="en-US" altLang="zh-CN"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378514">
                <a:tc>
                  <a:txBody>
                    <a:bodyPr/>
                    <a:lstStyle/>
                    <a:p>
                      <a:pPr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960054</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Rel-18 Enhancements of 3GPP Northbound and Application Layer interfaces and APIs</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NBI18</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panose="020B0604020202020204" pitchFamily="34" charset="0"/>
                          <a:ea typeface="Calibri" panose="020F0502020204030204" pitchFamily="34" charset="0"/>
                          <a:cs typeface="Arial" panose="020B0604020202020204" pitchFamily="34" charset="0"/>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30%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60%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rgbClr val="0070C0"/>
                          </a:solidFill>
                          <a:effectLst/>
                          <a:latin typeface="Arial" panose="020B0604020202020204" pitchFamily="34" charset="0"/>
                          <a:ea typeface="+mn-ea"/>
                          <a:cs typeface="Arial" panose="020B0604020202020204" pitchFamily="34" charset="0"/>
                        </a:rPr>
                        <a:t>CP-231190</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hangingPunct="0">
                        <a:spcAft>
                          <a:spcPts val="1200"/>
                        </a:spcAft>
                      </a:pPr>
                      <a:endParaRPr lang="fr-FR" altLang="zh-CN" sz="10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10001"/>
                  </a:ext>
                </a:extLst>
              </a:tr>
              <a:tr h="205664">
                <a:tc>
                  <a:txBody>
                    <a:bodyPr/>
                    <a:lstStyle/>
                    <a:p>
                      <a:pPr marL="0" indent="18415" algn="l" defTabSz="914400" rtl="0" eaLnBrk="1" latinLnBrk="0" hangingPunct="0">
                        <a:spcAft>
                          <a:spcPts val="900"/>
                        </a:spcAft>
                      </a:pPr>
                      <a:r>
                        <a:rPr lang="en-GB" altLang="zh-CN" sz="1000" kern="1200" dirty="0">
                          <a:solidFill>
                            <a:srgbClr val="000000"/>
                          </a:solidFill>
                          <a:effectLst/>
                          <a:latin typeface="Arial" panose="020B0604020202020204" pitchFamily="34" charset="0"/>
                          <a:ea typeface="宋体" panose="02010600030101010101" pitchFamily="2" charset="-122"/>
                          <a:cs typeface="+mn-cs"/>
                        </a:rPr>
                        <a:t>970045</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US" altLang="zh-CN" sz="1000" kern="1200" dirty="0">
                          <a:solidFill>
                            <a:srgbClr val="000000"/>
                          </a:solidFill>
                          <a:effectLst/>
                          <a:latin typeface="Arial" panose="020B0604020202020204" pitchFamily="34" charset="0"/>
                          <a:ea typeface="宋体" panose="02010600030101010101" pitchFamily="2" charset="-122"/>
                          <a:cs typeface="+mn-cs"/>
                        </a:rPr>
                        <a:t>Rel-18 Enhancements of UE Policy Control</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altLang="zh-CN" sz="1000" kern="1200" dirty="0">
                          <a:solidFill>
                            <a:srgbClr val="000000"/>
                          </a:solidFill>
                          <a:effectLst/>
                          <a:latin typeface="Arial" panose="020B0604020202020204" pitchFamily="34" charset="0"/>
                          <a:ea typeface="宋体" panose="02010600030101010101" pitchFamily="2" charset="-122"/>
                          <a:cs typeface="+mn-cs"/>
                        </a:rPr>
                        <a:t>UEP18</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50%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dirty="0">
                          <a:solidFill>
                            <a:srgbClr val="000000"/>
                          </a:solidFill>
                          <a:effectLst/>
                          <a:latin typeface="Arial" panose="020B0604020202020204" pitchFamily="34" charset="0"/>
                          <a:ea typeface="宋体" panose="02010600030101010101" pitchFamily="2" charset="-122"/>
                          <a:cs typeface="+mn-cs"/>
                        </a:rPr>
                        <a:t>CP-222</a:t>
                      </a:r>
                      <a:r>
                        <a:rPr lang="en-US" altLang="zh-CN" sz="1000" kern="1200" dirty="0">
                          <a:solidFill>
                            <a:srgbClr val="000000"/>
                          </a:solidFill>
                          <a:effectLst/>
                          <a:latin typeface="Arial" panose="020B0604020202020204" pitchFamily="34" charset="0"/>
                          <a:ea typeface="宋体" panose="02010600030101010101" pitchFamily="2" charset="-122"/>
                          <a:cs typeface="+mn-cs"/>
                        </a:rPr>
                        <a:t>238</a:t>
                      </a:r>
                      <a:endParaRPr lang="fr-FR" altLang="zh-CN" sz="1000" kern="1200" dirty="0">
                        <a:solidFill>
                          <a:srgbClr val="000000"/>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000000"/>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10003"/>
                  </a:ext>
                </a:extLst>
              </a:tr>
              <a:tr h="205664">
                <a:tc>
                  <a:txBody>
                    <a:bodyPr/>
                    <a:lstStyle/>
                    <a:p>
                      <a:pPr marL="0" indent="18415" algn="l" defTabSz="914400" rtl="0" eaLnBrk="1" latinLnBrk="0"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980039</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Enhancement of Network Automation Enablers</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err="1">
                          <a:solidFill>
                            <a:srgbClr val="000000"/>
                          </a:solidFill>
                          <a:effectLst/>
                          <a:latin typeface="Arial" panose="020B0604020202020204" pitchFamily="34" charset="0"/>
                          <a:ea typeface="宋体" panose="02010600030101010101" pitchFamily="2" charset="-122"/>
                          <a:cs typeface="+mn-cs"/>
                        </a:rPr>
                        <a:t>eNetAE</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70%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90%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rgbClr val="0070C0"/>
                          </a:solidFill>
                          <a:effectLst/>
                          <a:latin typeface="Arial" panose="020B0604020202020204" pitchFamily="34" charset="0"/>
                          <a:ea typeface="+mn-ea"/>
                          <a:cs typeface="Arial" panose="020B0604020202020204" pitchFamily="34" charset="0"/>
                        </a:rPr>
                        <a:t>CP-231191</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000000"/>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478039153"/>
                  </a:ext>
                </a:extLst>
              </a:tr>
              <a:tr h="205664">
                <a:tc>
                  <a:txBody>
                    <a:bodyPr/>
                    <a:lstStyle/>
                    <a:p>
                      <a:pPr marL="0" indent="18415" algn="l" defTabSz="914400" rtl="0" eaLnBrk="1" latinLnBrk="0"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980103</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Timing Resiliency and URLLC enhancements</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TRS_URLLC</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75%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rgbClr val="0070C0"/>
                          </a:solidFill>
                          <a:effectLst/>
                          <a:latin typeface="Arial" panose="020B0604020202020204" pitchFamily="34" charset="0"/>
                          <a:ea typeface="+mn-ea"/>
                          <a:cs typeface="Arial" panose="020B0604020202020204" pitchFamily="34" charset="0"/>
                        </a:rPr>
                        <a:t>CP-231198</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000000"/>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1395364329"/>
                  </a:ext>
                </a:extLst>
              </a:tr>
              <a:tr h="205664">
                <a:tc>
                  <a:txBody>
                    <a:bodyPr/>
                    <a:lstStyle/>
                    <a:p>
                      <a:pPr marL="0" indent="18415" algn="l" defTabSz="914400" rtl="0" eaLnBrk="1" latinLnBrk="0"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980094</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Extensions to the TSC Framework to support </a:t>
                      </a:r>
                      <a:r>
                        <a:rPr lang="en-GB" sz="1000" kern="1200" dirty="0" err="1">
                          <a:solidFill>
                            <a:srgbClr val="000000"/>
                          </a:solidFill>
                          <a:effectLst/>
                          <a:latin typeface="Arial" panose="020B0604020202020204" pitchFamily="34" charset="0"/>
                          <a:ea typeface="宋体" panose="02010600030101010101" pitchFamily="2" charset="-122"/>
                          <a:cs typeface="+mn-cs"/>
                        </a:rPr>
                        <a:t>DetNet</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err="1">
                          <a:solidFill>
                            <a:srgbClr val="000000"/>
                          </a:solidFill>
                          <a:effectLst/>
                          <a:latin typeface="Arial" panose="020B0604020202020204" pitchFamily="34" charset="0"/>
                          <a:ea typeface="宋体" panose="02010600030101010101" pitchFamily="2" charset="-122"/>
                          <a:cs typeface="+mn-cs"/>
                        </a:rPr>
                        <a:t>DetNet</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50%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80%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rgbClr val="0070C0"/>
                          </a:solidFill>
                          <a:effectLst/>
                          <a:latin typeface="Arial" panose="020B0604020202020204" pitchFamily="34" charset="0"/>
                          <a:ea typeface="+mn-ea"/>
                          <a:cs typeface="Arial" panose="020B0604020202020204" pitchFamily="34" charset="0"/>
                        </a:rPr>
                        <a:t>CP-231195</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000000"/>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1436643651"/>
                  </a:ext>
                </a:extLst>
              </a:tr>
              <a:tr h="213107">
                <a:tc>
                  <a:txBody>
                    <a:bodyPr/>
                    <a:lstStyle/>
                    <a:p>
                      <a:pPr marL="0" indent="18415" algn="l" defTabSz="914400" rtl="0" eaLnBrk="1" latinLnBrk="0"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980053</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5G System with Satellite Backhaul</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5GSATB</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30%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60%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rgbClr val="000000"/>
                          </a:solidFill>
                          <a:effectLst/>
                          <a:latin typeface="Arial" panose="020B0604020202020204" pitchFamily="34" charset="0"/>
                          <a:ea typeface="宋体" panose="02010600030101010101" pitchFamily="2" charset="-122"/>
                          <a:cs typeface="+mn-cs"/>
                        </a:rPr>
                        <a:t>CP-223204</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000000"/>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2139629726"/>
                  </a:ext>
                </a:extLst>
              </a:tr>
              <a:tr h="205664">
                <a:tc>
                  <a:txBody>
                    <a:bodyPr/>
                    <a:lstStyle/>
                    <a:p>
                      <a:pPr marL="0" indent="18415" algn="l" defTabSz="914400" rtl="0" eaLnBrk="1" latinLnBrk="0"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980091</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5G System Enabler for Service Function Chaining</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SFC</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90%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rgbClr val="0070C0"/>
                          </a:solidFill>
                          <a:effectLst/>
                          <a:latin typeface="Arial" panose="020B0604020202020204" pitchFamily="34" charset="0"/>
                          <a:ea typeface="+mn-ea"/>
                          <a:cs typeface="Arial" panose="020B0604020202020204" pitchFamily="34" charset="0"/>
                        </a:rPr>
                        <a:t>CP-231193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453153360"/>
                  </a:ext>
                </a:extLst>
              </a:tr>
              <a:tr h="205664">
                <a:tc>
                  <a:txBody>
                    <a:bodyPr/>
                    <a:lstStyle/>
                    <a:p>
                      <a:pPr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980082</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enhancement of 5G UE Policy</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err="1">
                          <a:solidFill>
                            <a:srgbClr val="000000"/>
                          </a:solidFill>
                          <a:effectLst/>
                          <a:latin typeface="Arial" panose="020B0604020202020204" pitchFamily="34" charset="0"/>
                          <a:ea typeface="宋体" panose="02010600030101010101" pitchFamily="2" charset="-122"/>
                          <a:cs typeface="+mn-cs"/>
                        </a:rPr>
                        <a:t>eUEPO</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40%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rgbClr val="0070C0"/>
                          </a:solidFill>
                          <a:effectLst/>
                          <a:latin typeface="Arial" panose="020B0604020202020204" pitchFamily="34" charset="0"/>
                          <a:ea typeface="+mn-ea"/>
                          <a:cs typeface="Arial" panose="020B0604020202020204" pitchFamily="34" charset="0"/>
                        </a:rPr>
                        <a:t>CP-231192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800114282"/>
                  </a:ext>
                </a:extLst>
              </a:tr>
              <a:tr h="205664">
                <a:tc>
                  <a:txBody>
                    <a:bodyPr/>
                    <a:lstStyle/>
                    <a:p>
                      <a:pPr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980075</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for Enabling Edge Applications Phase 2</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EDGEAPP_Ph2</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40%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rgbClr val="0070C0"/>
                          </a:solidFill>
                          <a:effectLst/>
                          <a:latin typeface="Arial" panose="020B0604020202020204" pitchFamily="34" charset="0"/>
                          <a:ea typeface="+mn-ea"/>
                          <a:cs typeface="Arial" panose="020B0604020202020204" pitchFamily="34" charset="0"/>
                        </a:rPr>
                        <a:t>CP-231197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236768404"/>
                  </a:ext>
                </a:extLst>
              </a:tr>
              <a:tr h="253829">
                <a:tc>
                  <a:txBody>
                    <a:bodyPr/>
                    <a:lstStyle/>
                    <a:p>
                      <a:pPr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980036</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Rel-18 enhancements of session management policy control</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SMPC18</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60%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rgbClr val="000000"/>
                          </a:solidFill>
                          <a:effectLst/>
                          <a:latin typeface="Arial" panose="020B0604020202020204" pitchFamily="34" charset="0"/>
                          <a:ea typeface="宋体" panose="02010600030101010101" pitchFamily="2" charset="-122"/>
                          <a:cs typeface="+mn-cs"/>
                        </a:rPr>
                        <a:t>CP-223208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2424933338"/>
                  </a:ext>
                </a:extLst>
              </a:tr>
              <a:tr h="205664">
                <a:tc>
                  <a:txBody>
                    <a:bodyPr/>
                    <a:lstStyle/>
                    <a:p>
                      <a:pPr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980097</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General Support of IPv6 Prefix Delegation in 5GS</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TEI18_IPv6PD</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70%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endPar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rgbClr val="0070C0"/>
                          </a:solidFill>
                          <a:effectLst/>
                          <a:latin typeface="Arial" panose="020B0604020202020204" pitchFamily="34" charset="0"/>
                          <a:ea typeface="+mn-ea"/>
                          <a:cs typeface="Arial" panose="020B0604020202020204" pitchFamily="34" charset="0"/>
                        </a:rPr>
                        <a:t>CP-230121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642859765"/>
                  </a:ext>
                </a:extLst>
              </a:tr>
              <a:tr h="205664">
                <a:tc>
                  <a:txBody>
                    <a:bodyPr/>
                    <a:lstStyle/>
                    <a:p>
                      <a:pPr indent="18415" hangingPunct="0">
                        <a:spcAft>
                          <a:spcPts val="900"/>
                        </a:spcAft>
                      </a:pPr>
                      <a:r>
                        <a:rPr lang="en-GB" altLang="zh-CN" sz="1000" kern="1200" dirty="0">
                          <a:solidFill>
                            <a:srgbClr val="000000"/>
                          </a:solidFill>
                          <a:effectLst/>
                          <a:latin typeface="Arial" panose="020B0604020202020204" pitchFamily="34" charset="0"/>
                          <a:ea typeface="宋体" panose="02010600030101010101" pitchFamily="2" charset="-122"/>
                          <a:cs typeface="+mn-cs"/>
                        </a:rPr>
                        <a:t>980030</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TEI18 on Enhancement of Application Detection Event Exposure</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TEI18_ADEE</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06/23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GB"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a:t>
                      </a:r>
                      <a:endParaRPr lang="zh-CN" alt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rgbClr val="000000"/>
                          </a:solidFill>
                          <a:effectLst/>
                          <a:latin typeface="Arial" panose="020B0604020202020204" pitchFamily="34" charset="0"/>
                          <a:ea typeface="宋体" panose="02010600030101010101" pitchFamily="2" charset="-122"/>
                          <a:cs typeface="+mn-cs"/>
                        </a:rPr>
                        <a:t>CP-223202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4052214144"/>
                  </a:ext>
                </a:extLst>
              </a:tr>
              <a:tr h="290826">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990009</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Generic Group Management, Exposure and Communication Enhancements</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GMEC</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15</a:t>
                      </a:r>
                      <a:r>
                        <a:rPr lang="en-US" altLang="zh-CN"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a:t>
                      </a:r>
                      <a:endParaRPr lang="zh-CN" altLang="en-US"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GB" altLang="zh-CN" sz="1000" kern="1200" dirty="0">
                          <a:solidFill>
                            <a:srgbClr val="0070C0"/>
                          </a:solidFill>
                          <a:effectLst/>
                          <a:latin typeface="Arial" panose="020B0604020202020204" pitchFamily="34" charset="0"/>
                          <a:ea typeface="宋体" panose="02010600030101010101" pitchFamily="2" charset="-122"/>
                          <a:cs typeface="Arial" panose="020B0604020202020204" pitchFamily="34" charset="0"/>
                        </a:rPr>
                        <a:t>40</a:t>
                      </a:r>
                      <a:r>
                        <a:rPr lang="en-US" altLang="zh-CN" sz="1000" kern="1200" dirty="0">
                          <a:solidFill>
                            <a:srgbClr val="0070C0"/>
                          </a:solidFill>
                          <a:effectLst/>
                          <a:latin typeface="Arial" panose="020B0604020202020204" pitchFamily="34" charset="0"/>
                          <a:ea typeface="宋体" panose="02010600030101010101" pitchFamily="2" charset="-122"/>
                          <a:cs typeface="Arial" panose="020B0604020202020204" pitchFamily="34" charset="0"/>
                        </a:rPr>
                        <a:t>%</a:t>
                      </a:r>
                      <a:endParaRPr lang="zh-CN" altLang="en-US" sz="1000" kern="1200" dirty="0">
                        <a:solidFill>
                          <a:srgbClr val="0070C0"/>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rgbClr val="0070C0"/>
                          </a:solidFill>
                          <a:effectLst/>
                          <a:latin typeface="Arial" panose="020B0604020202020204" pitchFamily="34" charset="0"/>
                          <a:ea typeface="+mn-ea"/>
                          <a:cs typeface="Arial" panose="020B0604020202020204" pitchFamily="34" charset="0"/>
                        </a:rPr>
                        <a:t>CP-231194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1687038125"/>
                  </a:ext>
                </a:extLst>
              </a:tr>
            </a:tbl>
          </a:graphicData>
        </a:graphic>
      </p:graphicFrame>
      <p:sp>
        <p:nvSpPr>
          <p:cNvPr id="7" name="Content Placeholder 2">
            <a:extLst>
              <a:ext uri="{FF2B5EF4-FFF2-40B4-BE49-F238E27FC236}">
                <a16:creationId xmlns="" xmlns:a16="http://schemas.microsoft.com/office/drawing/2014/main" id="{77A3C99B-30CB-4F52-BAAD-E83536627EEA}"/>
              </a:ext>
            </a:extLst>
          </p:cNvPr>
          <p:cNvSpPr txBox="1">
            <a:spLocks/>
          </p:cNvSpPr>
          <p:nvPr/>
        </p:nvSpPr>
        <p:spPr bwMode="auto">
          <a:xfrm>
            <a:off x="198119" y="5548513"/>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solidFill>
                  <a:prstClr val="black"/>
                </a:solidFill>
                <a:latin typeface="Arial" panose="020B0604020202020204" pitchFamily="34" charset="0"/>
              </a:rPr>
              <a:t>Legend</a:t>
            </a:r>
            <a:br>
              <a:rPr lang="fi-FI" altLang="de-DE" sz="1000" dirty="0">
                <a:solidFill>
                  <a:prstClr val="black"/>
                </a:solidFill>
                <a:latin typeface="Arial" panose="020B0604020202020204" pitchFamily="34" charset="0"/>
              </a:rPr>
            </a:br>
            <a:r>
              <a:rPr lang="fi-FI" altLang="de-DE" sz="1000" dirty="0">
                <a:solidFill>
                  <a:prstClr val="black"/>
                </a:solidFill>
                <a:highlight>
                  <a:srgbClr val="00FF00"/>
                </a:highlight>
                <a:latin typeface="Arial" panose="020B0604020202020204" pitchFamily="34" charset="0"/>
              </a:rPr>
              <a:t>Green row   </a:t>
            </a:r>
            <a:r>
              <a:rPr lang="fi-FI" altLang="de-DE" sz="1000" dirty="0">
                <a:solidFill>
                  <a:prstClr val="black"/>
                </a:solidFill>
                <a:latin typeface="Arial" panose="020B0604020202020204" pitchFamily="34" charset="0"/>
              </a:rPr>
              <a:t>– Newly completed</a:t>
            </a:r>
          </a:p>
          <a:p>
            <a:pPr>
              <a:lnSpc>
                <a:spcPct val="90000"/>
              </a:lnSpc>
              <a:spcBef>
                <a:spcPct val="0"/>
              </a:spcBef>
              <a:buFontTx/>
              <a:buNone/>
              <a:defRPr/>
            </a:pPr>
            <a:r>
              <a:rPr lang="fi-FI" altLang="de-DE" sz="1000" dirty="0">
                <a:solidFill>
                  <a:prstClr val="black"/>
                </a:solidFill>
                <a:latin typeface="Arial" panose="020B0604020202020204" pitchFamily="34" charset="0"/>
              </a:rPr>
              <a:t>	</a:t>
            </a:r>
            <a:r>
              <a:rPr lang="fi-FI" altLang="de-DE" sz="1000" dirty="0">
                <a:solidFill>
                  <a:prstClr val="black"/>
                </a:solidFill>
                <a:highlight>
                  <a:srgbClr val="FFFF00"/>
                </a:highlight>
                <a:latin typeface="Arial" panose="020B0604020202020204" pitchFamily="34" charset="0"/>
              </a:rPr>
              <a:t>Yellow row  </a:t>
            </a:r>
            <a:r>
              <a:rPr lang="fi-FI" altLang="de-DE" sz="1000" dirty="0">
                <a:solidFill>
                  <a:prstClr val="black"/>
                </a:solidFill>
                <a:latin typeface="Arial" panose="020B0604020202020204" pitchFamily="34" charset="0"/>
              </a:rPr>
              <a:t>– small outstanding issues</a:t>
            </a:r>
            <a:br>
              <a:rPr lang="fi-FI" altLang="de-DE" sz="1000" dirty="0">
                <a:solidFill>
                  <a:prstClr val="black"/>
                </a:solidFill>
                <a:latin typeface="Arial" panose="020B0604020202020204" pitchFamily="34" charset="0"/>
              </a:rPr>
            </a:br>
            <a:r>
              <a:rPr lang="fi-FI" altLang="de-DE" sz="1000" dirty="0">
                <a:solidFill>
                  <a:prstClr val="black"/>
                </a:solidFill>
                <a:highlight>
                  <a:srgbClr val="FF0000"/>
                </a:highlight>
                <a:latin typeface="Arial" panose="020B0604020202020204" pitchFamily="34" charset="0"/>
              </a:rPr>
              <a:t>Red  row     </a:t>
            </a:r>
            <a:r>
              <a:rPr lang="fi-FI" altLang="de-DE" sz="1000" dirty="0">
                <a:solidFill>
                  <a:prstClr val="black"/>
                </a:solidFill>
                <a:latin typeface="Arial" panose="020B0604020202020204" pitchFamily="34" charset="0"/>
              </a:rPr>
              <a:t>– Exception sheet </a:t>
            </a:r>
          </a:p>
          <a:p>
            <a:pPr>
              <a:lnSpc>
                <a:spcPct val="90000"/>
              </a:lnSpc>
              <a:spcBef>
                <a:spcPct val="0"/>
              </a:spcBef>
              <a:buFontTx/>
              <a:buNone/>
              <a:defRPr/>
            </a:pPr>
            <a:r>
              <a:rPr lang="fi-FI" altLang="de-DE" sz="1000" dirty="0">
                <a:solidFill>
                  <a:prstClr val="black"/>
                </a:solidFill>
                <a:latin typeface="Arial" panose="020B0604020202020204" pitchFamily="34" charset="0"/>
              </a:rPr>
              <a:t>	black text    -  no change since the last plenary</a:t>
            </a:r>
          </a:p>
          <a:p>
            <a:pPr>
              <a:lnSpc>
                <a:spcPct val="90000"/>
              </a:lnSpc>
              <a:spcBef>
                <a:spcPct val="0"/>
              </a:spcBef>
              <a:buFontTx/>
              <a:buNone/>
              <a:defRPr/>
            </a:pPr>
            <a:r>
              <a:rPr lang="fi-FI" altLang="de-DE" sz="1000" dirty="0">
                <a:solidFill>
                  <a:prstClr val="black"/>
                </a:solidFill>
                <a:latin typeface="Arial" panose="020B0604020202020204" pitchFamily="34" charset="0"/>
              </a:rPr>
              <a:t>	</a:t>
            </a:r>
            <a:r>
              <a:rPr lang="fi-FI" altLang="de-DE" sz="1000" dirty="0">
                <a:solidFill>
                  <a:srgbClr val="0070C0"/>
                </a:solidFill>
                <a:latin typeface="Arial" panose="020B0604020202020204" pitchFamily="34" charset="0"/>
              </a:rPr>
              <a:t>blue text </a:t>
            </a:r>
            <a:r>
              <a:rPr lang="fi-FI" altLang="de-DE" sz="1000" dirty="0">
                <a:solidFill>
                  <a:prstClr val="black"/>
                </a:solidFill>
                <a:latin typeface="Arial" panose="020B0604020202020204" pitchFamily="34" charset="0"/>
              </a:rPr>
              <a:t>     -  Updated text since last plenary</a:t>
            </a:r>
          </a:p>
        </p:txBody>
      </p:sp>
    </p:spTree>
    <p:extLst>
      <p:ext uri="{BB962C8B-B14F-4D97-AF65-F5344CB8AC3E}">
        <p14:creationId xmlns:p14="http://schemas.microsoft.com/office/powerpoint/2010/main" val="3580304823"/>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8119" y="465807"/>
            <a:ext cx="10515600" cy="1325563"/>
          </a:xfrm>
        </p:spPr>
        <p:txBody>
          <a:bodyPr/>
          <a:lstStyle/>
          <a:p>
            <a:r>
              <a:rPr lang="en-US" dirty="0"/>
              <a:t>Rel-18 Work Plan – CT3 led                  (2/2) </a:t>
            </a:r>
          </a:p>
        </p:txBody>
      </p:sp>
      <p:graphicFrame>
        <p:nvGraphicFramePr>
          <p:cNvPr id="6" name="Table 7"/>
          <p:cNvGraphicFramePr>
            <a:graphicFrameLocks noGrp="1"/>
          </p:cNvGraphicFramePr>
          <p:nvPr>
            <p:extLst>
              <p:ext uri="{D42A27DB-BD31-4B8C-83A1-F6EECF244321}">
                <p14:modId xmlns:p14="http://schemas.microsoft.com/office/powerpoint/2010/main" val="3156697496"/>
              </p:ext>
            </p:extLst>
          </p:nvPr>
        </p:nvGraphicFramePr>
        <p:xfrm>
          <a:off x="361425" y="1791378"/>
          <a:ext cx="11013394" cy="1767694"/>
        </p:xfrm>
        <a:graphic>
          <a:graphicData uri="http://schemas.openxmlformats.org/drawingml/2006/table">
            <a:tbl>
              <a:tblPr firstRow="1" firstCol="1" bandRow="1"/>
              <a:tblGrid>
                <a:gridCol w="690728">
                  <a:extLst>
                    <a:ext uri="{9D8B030D-6E8A-4147-A177-3AD203B41FA5}">
                      <a16:colId xmlns="" xmlns:a16="http://schemas.microsoft.com/office/drawing/2014/main" val="20000"/>
                    </a:ext>
                  </a:extLst>
                </a:gridCol>
                <a:gridCol w="4229295">
                  <a:extLst>
                    <a:ext uri="{9D8B030D-6E8A-4147-A177-3AD203B41FA5}">
                      <a16:colId xmlns="" xmlns:a16="http://schemas.microsoft.com/office/drawing/2014/main" val="20001"/>
                    </a:ext>
                  </a:extLst>
                </a:gridCol>
                <a:gridCol w="1357891">
                  <a:extLst>
                    <a:ext uri="{9D8B030D-6E8A-4147-A177-3AD203B41FA5}">
                      <a16:colId xmlns="" xmlns:a16="http://schemas.microsoft.com/office/drawing/2014/main" val="20002"/>
                    </a:ext>
                  </a:extLst>
                </a:gridCol>
                <a:gridCol w="625767">
                  <a:extLst>
                    <a:ext uri="{9D8B030D-6E8A-4147-A177-3AD203B41FA5}">
                      <a16:colId xmlns="" xmlns:a16="http://schemas.microsoft.com/office/drawing/2014/main" val="20003"/>
                    </a:ext>
                  </a:extLst>
                </a:gridCol>
                <a:gridCol w="653792">
                  <a:extLst>
                    <a:ext uri="{9D8B030D-6E8A-4147-A177-3AD203B41FA5}">
                      <a16:colId xmlns="" xmlns:a16="http://schemas.microsoft.com/office/drawing/2014/main" val="20004"/>
                    </a:ext>
                  </a:extLst>
                </a:gridCol>
                <a:gridCol w="687105">
                  <a:extLst>
                    <a:ext uri="{9D8B030D-6E8A-4147-A177-3AD203B41FA5}">
                      <a16:colId xmlns="" xmlns:a16="http://schemas.microsoft.com/office/drawing/2014/main" val="20005"/>
                    </a:ext>
                  </a:extLst>
                </a:gridCol>
                <a:gridCol w="616825">
                  <a:extLst>
                    <a:ext uri="{9D8B030D-6E8A-4147-A177-3AD203B41FA5}">
                      <a16:colId xmlns="" xmlns:a16="http://schemas.microsoft.com/office/drawing/2014/main" val="20006"/>
                    </a:ext>
                  </a:extLst>
                </a:gridCol>
                <a:gridCol w="638503">
                  <a:extLst>
                    <a:ext uri="{9D8B030D-6E8A-4147-A177-3AD203B41FA5}">
                      <a16:colId xmlns="" xmlns:a16="http://schemas.microsoft.com/office/drawing/2014/main" val="1432858994"/>
                    </a:ext>
                  </a:extLst>
                </a:gridCol>
                <a:gridCol w="823234">
                  <a:extLst>
                    <a:ext uri="{9D8B030D-6E8A-4147-A177-3AD203B41FA5}">
                      <a16:colId xmlns="" xmlns:a16="http://schemas.microsoft.com/office/drawing/2014/main" val="979862970"/>
                    </a:ext>
                  </a:extLst>
                </a:gridCol>
                <a:gridCol w="690254">
                  <a:extLst>
                    <a:ext uri="{9D8B030D-6E8A-4147-A177-3AD203B41FA5}">
                      <a16:colId xmlns="" xmlns:a16="http://schemas.microsoft.com/office/drawing/2014/main" val="3618433566"/>
                    </a:ext>
                  </a:extLst>
                </a:gridCol>
              </a:tblGrid>
              <a:tr h="317571">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UID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Name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panose="020B0604020202020204" pitchFamily="34" charset="0"/>
                          <a:ea typeface="Calibri" panose="020F0502020204030204" pitchFamily="34" charset="0"/>
                          <a:cs typeface="Arial" panose="020B0604020202020204" pitchFamily="34" charset="0"/>
                        </a:rPr>
                        <a:t>Acronym</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Release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Group</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End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a:t>
                      </a:r>
                      <a:r>
                        <a:rPr lang="en-US" sz="1000" b="1" noProof="0" dirty="0">
                          <a:effectLst/>
                          <a:latin typeface="Arial" panose="020B0604020202020204" pitchFamily="34" charset="0"/>
                          <a:ea typeface="Calibri" panose="020F0502020204030204" pitchFamily="34" charset="0"/>
                          <a:cs typeface="Arial" panose="020B0604020202020204" pitchFamily="34" charset="0"/>
                        </a:rPr>
                        <a:t>old</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new</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b="1" dirty="0">
                          <a:effectLst/>
                          <a:latin typeface="Arial" panose="020B0604020202020204" pitchFamily="34" charset="0"/>
                          <a:ea typeface="Calibri" panose="020F0502020204030204" pitchFamily="34" charset="0"/>
                          <a:cs typeface="Arial" panose="020B0604020202020204" pitchFamily="34" charset="0"/>
                        </a:rPr>
                        <a:t>Notes</a:t>
                      </a:r>
                      <a:endParaRPr lang="en-US" altLang="zh-CN"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205319">
                <a:tc>
                  <a:txBody>
                    <a:bodyPr/>
                    <a:lstStyle/>
                    <a:p>
                      <a:pPr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990008</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System Support for AI/ML-based Services</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err="1">
                          <a:solidFill>
                            <a:srgbClr val="000000"/>
                          </a:solidFill>
                          <a:effectLst/>
                          <a:latin typeface="Arial" panose="020B0604020202020204" pitchFamily="34" charset="0"/>
                          <a:ea typeface="宋体" panose="02010600030101010101" pitchFamily="2" charset="-122"/>
                          <a:cs typeface="+mn-cs"/>
                        </a:rPr>
                        <a:t>AIMLsys</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10</a:t>
                      </a:r>
                      <a:r>
                        <a:rPr lang="en-US" altLang="zh-CN"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a:t>
                      </a:r>
                      <a:endParaRPr lang="zh-CN" altLang="en-US"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GB" sz="1000" kern="1200" dirty="0">
                          <a:solidFill>
                            <a:srgbClr val="0070C0"/>
                          </a:solidFill>
                          <a:effectLst/>
                          <a:latin typeface="Arial" panose="020B0604020202020204" pitchFamily="34" charset="0"/>
                          <a:ea typeface="宋体" panose="02010600030101010101" pitchFamily="2" charset="-122"/>
                          <a:cs typeface="Arial" panose="020B0604020202020204" pitchFamily="34" charset="0"/>
                        </a:rPr>
                        <a:t>50</a:t>
                      </a:r>
                      <a:r>
                        <a:rPr lang="en-US" altLang="zh-CN" sz="1000" kern="1200" dirty="0">
                          <a:solidFill>
                            <a:srgbClr val="0070C0"/>
                          </a:solidFill>
                          <a:effectLst/>
                          <a:latin typeface="Arial" panose="020B0604020202020204" pitchFamily="34" charset="0"/>
                          <a:ea typeface="宋体" panose="02010600030101010101" pitchFamily="2" charset="-122"/>
                          <a:cs typeface="Arial" panose="020B0604020202020204" pitchFamily="34" charset="0"/>
                        </a:rPr>
                        <a:t>%</a:t>
                      </a:r>
                      <a:endParaRPr lang="zh-CN" altLang="en-US" sz="1000" kern="1200" dirty="0">
                        <a:solidFill>
                          <a:srgbClr val="0070C0"/>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CP-230329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3705824254"/>
                  </a:ext>
                </a:extLst>
              </a:tr>
              <a:tr h="205319">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990006</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Architecture Enhancements for XR and media services</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XRM</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20</a:t>
                      </a:r>
                      <a:r>
                        <a:rPr lang="en-US" altLang="zh-CN"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a:t>
                      </a:r>
                      <a:endParaRPr lang="zh-CN" altLang="en-US"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GB" altLang="zh-CN" sz="1000" kern="1200" dirty="0">
                          <a:solidFill>
                            <a:srgbClr val="0070C0"/>
                          </a:solidFill>
                          <a:effectLst/>
                          <a:latin typeface="Arial" panose="020B0604020202020204" pitchFamily="34" charset="0"/>
                          <a:ea typeface="宋体" panose="02010600030101010101" pitchFamily="2" charset="-122"/>
                          <a:cs typeface="Arial" panose="020B0604020202020204" pitchFamily="34" charset="0"/>
                        </a:rPr>
                        <a:t>65</a:t>
                      </a:r>
                      <a:r>
                        <a:rPr lang="en-US" altLang="zh-CN" sz="1000" kern="1200" dirty="0">
                          <a:solidFill>
                            <a:srgbClr val="0070C0"/>
                          </a:solidFill>
                          <a:effectLst/>
                          <a:latin typeface="Arial" panose="020B0604020202020204" pitchFamily="34" charset="0"/>
                          <a:ea typeface="宋体" panose="02010600030101010101" pitchFamily="2" charset="-122"/>
                          <a:cs typeface="Arial" panose="020B0604020202020204" pitchFamily="34" charset="0"/>
                        </a:rPr>
                        <a:t>%</a:t>
                      </a:r>
                      <a:endParaRPr lang="zh-CN" altLang="en-US" sz="1000" kern="1200" dirty="0">
                        <a:solidFill>
                          <a:srgbClr val="0070C0"/>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rgbClr val="0070C0"/>
                          </a:solidFill>
                          <a:effectLst/>
                          <a:latin typeface="Arial" panose="020B0604020202020204" pitchFamily="34" charset="0"/>
                          <a:ea typeface="+mn-ea"/>
                          <a:cs typeface="Arial" panose="020B0604020202020204" pitchFamily="34" charset="0"/>
                        </a:rPr>
                        <a:t>CP-231196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3664680927"/>
                  </a:ext>
                </a:extLst>
              </a:tr>
              <a:tr h="205319">
                <a:tc>
                  <a:txBody>
                    <a:bodyPr/>
                    <a:lstStyle/>
                    <a:p>
                      <a:pPr indent="18415" hangingPunct="0">
                        <a:spcAft>
                          <a:spcPts val="900"/>
                        </a:spcAft>
                      </a:pPr>
                      <a:r>
                        <a:rPr lang="en-GB" sz="1000">
                          <a:solidFill>
                            <a:srgbClr val="000000"/>
                          </a:solidFill>
                          <a:effectLst/>
                          <a:latin typeface="Arial" panose="020B0604020202020204" pitchFamily="34" charset="0"/>
                          <a:ea typeface="宋体" panose="02010600030101010101" pitchFamily="2" charset="-122"/>
                        </a:rPr>
                        <a:t>990010</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Enablers for Network Automation for 5G - phase 3</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eNA_Ph3</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15</a:t>
                      </a:r>
                      <a:r>
                        <a:rPr lang="en-US" altLang="zh-CN"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a:t>
                      </a:r>
                      <a:endParaRPr lang="zh-CN" altLang="en-US"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altLang="zh-CN" sz="1000" kern="1200" dirty="0">
                          <a:solidFill>
                            <a:srgbClr val="0070C0"/>
                          </a:solidFill>
                          <a:effectLst/>
                          <a:latin typeface="Arial" panose="020B0604020202020204" pitchFamily="34" charset="0"/>
                          <a:ea typeface="宋体" panose="02010600030101010101" pitchFamily="2" charset="-122"/>
                          <a:cs typeface="Arial" panose="020B0604020202020204" pitchFamily="34" charset="0"/>
                        </a:rPr>
                        <a:t>65</a:t>
                      </a:r>
                      <a:r>
                        <a:rPr lang="en-US" altLang="zh-CN" sz="1000" kern="1200" dirty="0">
                          <a:solidFill>
                            <a:srgbClr val="0070C0"/>
                          </a:solidFill>
                          <a:effectLst/>
                          <a:latin typeface="Arial" panose="020B0604020202020204" pitchFamily="34" charset="0"/>
                          <a:ea typeface="宋体" panose="02010600030101010101" pitchFamily="2" charset="-122"/>
                          <a:cs typeface="Arial" panose="020B0604020202020204" pitchFamily="34" charset="0"/>
                        </a:rPr>
                        <a:t>%</a:t>
                      </a:r>
                      <a:endParaRPr lang="zh-CN" altLang="en-US" sz="1000" kern="1200" dirty="0">
                        <a:solidFill>
                          <a:srgbClr val="0070C0"/>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CP-230119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3488081447"/>
                  </a:ext>
                </a:extLst>
              </a:tr>
              <a:tr h="205319">
                <a:tc>
                  <a:txBody>
                    <a:bodyPr/>
                    <a:lstStyle/>
                    <a:p>
                      <a:pPr indent="18415" hangingPunct="0">
                        <a:spcAft>
                          <a:spcPts val="900"/>
                        </a:spcAft>
                      </a:pPr>
                      <a:r>
                        <a:rPr lang="en-GB" sz="1000">
                          <a:solidFill>
                            <a:srgbClr val="000000"/>
                          </a:solidFill>
                          <a:effectLst/>
                          <a:latin typeface="Arial" panose="020B0604020202020204" pitchFamily="34" charset="0"/>
                          <a:ea typeface="宋体" panose="02010600030101010101" pitchFamily="2" charset="-122"/>
                        </a:rPr>
                        <a:t>990007</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on 5G AM Policy</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AMP</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noProof="0" dirty="0" smtClean="0">
                          <a:solidFill>
                            <a:srgbClr val="0070C0"/>
                          </a:solidFill>
                          <a:effectLst/>
                          <a:latin typeface="Arial" panose="020B0604020202020204" pitchFamily="34" charset="0"/>
                          <a:ea typeface="+mn-ea"/>
                          <a:cs typeface="Arial" panose="020B0604020202020204" pitchFamily="34" charset="0"/>
                        </a:rPr>
                        <a:t>09</a:t>
                      </a:r>
                      <a:r>
                        <a:rPr kumimoji="0" lang="en-US" altLang="zh-CN" sz="1000" b="0" i="0" u="none" strike="noStrike" kern="1200" cap="none" spc="0" normalizeH="0" baseline="0" noProof="0" dirty="0" smtClean="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/23</a:t>
                      </a:r>
                      <a:endParaRPr kumimoji="0" lang="en-US" altLang="zh-CN" sz="10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0</a:t>
                      </a:r>
                      <a:r>
                        <a:rPr lang="en-US" altLang="zh-CN" sz="1000" kern="1200" dirty="0">
                          <a:solidFill>
                            <a:schemeClr val="tx1"/>
                          </a:solidFill>
                          <a:effectLst/>
                          <a:latin typeface="Arial" panose="020B0604020202020204" pitchFamily="34" charset="0"/>
                          <a:ea typeface="+mn-ea"/>
                          <a:cs typeface="Arial" panose="020B0604020202020204" pitchFamily="34" charset="0"/>
                        </a:rPr>
                        <a:t>%</a:t>
                      </a:r>
                      <a:endParaRPr lang="zh-CN" altLang="en-US"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altLang="zh-CN" sz="1000" kern="1200" dirty="0">
                          <a:solidFill>
                            <a:srgbClr val="0070C0"/>
                          </a:solidFill>
                          <a:effectLst/>
                          <a:latin typeface="Arial" panose="020B0604020202020204" pitchFamily="34" charset="0"/>
                          <a:ea typeface="宋体" panose="02010600030101010101" pitchFamily="2" charset="-122"/>
                          <a:cs typeface="Arial" panose="020B0604020202020204" pitchFamily="34" charset="0"/>
                        </a:rPr>
                        <a:t>85</a:t>
                      </a:r>
                      <a:r>
                        <a:rPr lang="en-US" altLang="zh-CN" sz="1000" kern="1200" dirty="0">
                          <a:solidFill>
                            <a:srgbClr val="0070C0"/>
                          </a:solidFill>
                          <a:effectLst/>
                          <a:latin typeface="Arial" panose="020B0604020202020204" pitchFamily="34" charset="0"/>
                          <a:ea typeface="+mn-ea"/>
                          <a:cs typeface="Arial" panose="020B0604020202020204" pitchFamily="34" charset="0"/>
                        </a:rPr>
                        <a:t>%</a:t>
                      </a:r>
                      <a:endParaRPr lang="zh-CN" altLang="en-US" sz="1000" kern="1200" dirty="0">
                        <a:solidFill>
                          <a:srgbClr val="0070C0"/>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smtClean="0">
                          <a:solidFill>
                            <a:srgbClr val="0070C0"/>
                          </a:solidFill>
                          <a:effectLst/>
                          <a:latin typeface="Arial" panose="020B0604020202020204" pitchFamily="34" charset="0"/>
                          <a:ea typeface="+mn-ea"/>
                          <a:cs typeface="Arial" panose="020B0604020202020204" pitchFamily="34" charset="0"/>
                        </a:rPr>
                        <a:t>CP-231302</a:t>
                      </a:r>
                      <a:endParaRPr lang="fr-FR" altLang="zh-CN" sz="1000" kern="1200" noProof="0" dirty="0">
                        <a:solidFill>
                          <a:srgbClr val="0070C0"/>
                        </a:solidFill>
                        <a:effectLst/>
                        <a:latin typeface="Arial" panose="020B0604020202020204" pitchFamily="34" charset="0"/>
                        <a:ea typeface="+mn-ea"/>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161887439"/>
                  </a:ext>
                </a:extLst>
              </a:tr>
              <a:tr h="310141">
                <a:tc>
                  <a:txBody>
                    <a:bodyPr/>
                    <a:lstStyle/>
                    <a:p>
                      <a:pPr indent="18415"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990005</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on Dynamically Changing AM Policies in the 5GC Phase 2</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TEI18_DCAMP_Ph2</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09/23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0</a:t>
                      </a:r>
                      <a:r>
                        <a:rPr lang="en-US" altLang="zh-CN" sz="1000" kern="1200" dirty="0">
                          <a:solidFill>
                            <a:schemeClr val="tx1"/>
                          </a:solidFill>
                          <a:effectLst/>
                          <a:latin typeface="Arial" panose="020B0604020202020204" pitchFamily="34" charset="0"/>
                          <a:ea typeface="+mn-ea"/>
                          <a:cs typeface="Arial" panose="020B0604020202020204" pitchFamily="34" charset="0"/>
                        </a:rPr>
                        <a:t>%</a:t>
                      </a:r>
                      <a:endParaRPr lang="zh-CN" altLang="en-US"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rgbClr val="0070C0"/>
                          </a:solidFill>
                          <a:effectLst/>
                          <a:latin typeface="Arial" panose="020B0604020202020204" pitchFamily="34" charset="0"/>
                          <a:ea typeface="宋体" panose="02010600030101010101" pitchFamily="2" charset="-122"/>
                          <a:cs typeface="Arial" panose="020B0604020202020204" pitchFamily="34" charset="0"/>
                        </a:rPr>
                        <a:t>80</a:t>
                      </a:r>
                      <a:r>
                        <a:rPr lang="en-US" altLang="zh-CN" sz="1000" kern="1200" dirty="0">
                          <a:solidFill>
                            <a:srgbClr val="0070C0"/>
                          </a:solidFill>
                          <a:effectLst/>
                          <a:latin typeface="Arial" panose="020B0604020202020204" pitchFamily="34" charset="0"/>
                          <a:ea typeface="+mn-ea"/>
                          <a:cs typeface="Arial" panose="020B0604020202020204" pitchFamily="34" charset="0"/>
                        </a:rPr>
                        <a:t>%</a:t>
                      </a:r>
                      <a:endParaRPr lang="zh-CN" altLang="en-US" sz="1000" kern="1200" dirty="0">
                        <a:solidFill>
                          <a:srgbClr val="0070C0"/>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CP-230114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277554806"/>
                  </a:ext>
                </a:extLst>
              </a:tr>
              <a:tr h="310141">
                <a:tc>
                  <a:txBody>
                    <a:bodyPr/>
                    <a:lstStyle/>
                    <a:p>
                      <a:pPr indent="18415" hangingPunct="0">
                        <a:spcAft>
                          <a:spcPts val="900"/>
                        </a:spcAft>
                      </a:pP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US" sz="1000" kern="1200">
                          <a:solidFill>
                            <a:srgbClr val="0070C0"/>
                          </a:solidFill>
                          <a:effectLst/>
                          <a:latin typeface="Arial" panose="020B0604020202020204" pitchFamily="34" charset="0"/>
                          <a:ea typeface="宋体" panose="02010600030101010101" pitchFamily="2" charset="-122"/>
                          <a:cs typeface="Arial" panose="020B0604020202020204" pitchFamily="34" charset="0"/>
                        </a:rPr>
                        <a:t>CT aspects on Spending Limits for AM and UE Policies in the 5GC</a:t>
                      </a:r>
                      <a:endParaRPr lang="zh-CN" sz="1000" kern="1200">
                        <a:solidFill>
                          <a:srgbClr val="0070C0"/>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US" sz="1000" kern="1200" dirty="0">
                          <a:solidFill>
                            <a:srgbClr val="0070C0"/>
                          </a:solidFill>
                          <a:effectLst/>
                          <a:latin typeface="Arial" panose="020B0604020202020204" pitchFamily="34" charset="0"/>
                          <a:ea typeface="宋体" panose="02010600030101010101" pitchFamily="2" charset="-122"/>
                          <a:cs typeface="Arial" panose="020B0604020202020204" pitchFamily="34" charset="0"/>
                        </a:rPr>
                        <a:t>TEI18_SLAMUP</a:t>
                      </a:r>
                      <a:endParaRPr lang="zh-CN" sz="1000" kern="1200" dirty="0">
                        <a:solidFill>
                          <a:srgbClr val="0070C0"/>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70C0"/>
                          </a:solidFill>
                          <a:effectLst/>
                          <a:latin typeface="Arial" panose="020B0604020202020204" pitchFamily="34" charset="0"/>
                          <a:ea typeface="宋体" panose="02010600030101010101" pitchFamily="2" charset="-122"/>
                          <a:cs typeface="Arial" panose="020B0604020202020204" pitchFamily="34" charset="0"/>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rgbClr val="0070C0"/>
                          </a:solidFill>
                          <a:effectLst/>
                          <a:latin typeface="Arial" panose="020B0604020202020204" pitchFamily="34" charset="0"/>
                          <a:ea typeface="宋体" panose="02010600030101010101" pitchFamily="2" charset="-122"/>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endParaRPr lang="zh-CN" altLang="en-US"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en-GB" altLang="zh-CN" sz="1000" kern="1200" dirty="0">
                          <a:solidFill>
                            <a:srgbClr val="0070C0"/>
                          </a:solidFill>
                          <a:effectLst/>
                          <a:latin typeface="Arial" panose="020B0604020202020204" pitchFamily="34" charset="0"/>
                          <a:ea typeface="+mn-ea"/>
                          <a:cs typeface="Arial" panose="020B0604020202020204" pitchFamily="34" charset="0"/>
                        </a:rPr>
                        <a:t>0</a:t>
                      </a:r>
                      <a:r>
                        <a:rPr lang="en-US" altLang="zh-CN" sz="1000" kern="1200" dirty="0">
                          <a:solidFill>
                            <a:srgbClr val="0070C0"/>
                          </a:solidFill>
                          <a:effectLst/>
                          <a:latin typeface="Arial" panose="020B0604020202020204" pitchFamily="34" charset="0"/>
                          <a:ea typeface="+mn-ea"/>
                          <a:cs typeface="Arial" panose="020B0604020202020204" pitchFamily="34" charset="0"/>
                        </a:rPr>
                        <a:t>%</a:t>
                      </a:r>
                      <a:endParaRPr lang="zh-CN" altLang="en-US" sz="1000" kern="1200" dirty="0">
                        <a:solidFill>
                          <a:srgbClr val="0070C0"/>
                        </a:solidFill>
                        <a:effectLst/>
                        <a:latin typeface="Arial" panose="020B0604020202020204" pitchFamily="34" charset="0"/>
                        <a:ea typeface="+mn-ea"/>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rgbClr val="0070C0"/>
                          </a:solidFill>
                          <a:effectLst/>
                          <a:latin typeface="Arial" panose="020B0604020202020204" pitchFamily="34" charset="0"/>
                          <a:ea typeface="+mn-ea"/>
                          <a:cs typeface="Arial" panose="020B0604020202020204" pitchFamily="34" charset="0"/>
                        </a:rPr>
                        <a:t>CP-231189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10006"/>
                  </a:ext>
                </a:extLst>
              </a:tr>
            </a:tbl>
          </a:graphicData>
        </a:graphic>
      </p:graphicFrame>
      <p:sp>
        <p:nvSpPr>
          <p:cNvPr id="7" name="Content Placeholder 2">
            <a:extLst>
              <a:ext uri="{FF2B5EF4-FFF2-40B4-BE49-F238E27FC236}">
                <a16:creationId xmlns="" xmlns:a16="http://schemas.microsoft.com/office/drawing/2014/main" id="{77A3C99B-30CB-4F52-BAAD-E83536627EEA}"/>
              </a:ext>
            </a:extLst>
          </p:cNvPr>
          <p:cNvSpPr txBox="1">
            <a:spLocks/>
          </p:cNvSpPr>
          <p:nvPr/>
        </p:nvSpPr>
        <p:spPr bwMode="auto">
          <a:xfrm>
            <a:off x="198119" y="5548513"/>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solidFill>
                  <a:prstClr val="black"/>
                </a:solidFill>
                <a:latin typeface="Arial" panose="020B0604020202020204" pitchFamily="34" charset="0"/>
              </a:rPr>
              <a:t>Legend</a:t>
            </a:r>
            <a:br>
              <a:rPr lang="fi-FI" altLang="de-DE" sz="1000" dirty="0">
                <a:solidFill>
                  <a:prstClr val="black"/>
                </a:solidFill>
                <a:latin typeface="Arial" panose="020B0604020202020204" pitchFamily="34" charset="0"/>
              </a:rPr>
            </a:br>
            <a:r>
              <a:rPr lang="fi-FI" altLang="de-DE" sz="1000" dirty="0">
                <a:solidFill>
                  <a:prstClr val="black"/>
                </a:solidFill>
                <a:highlight>
                  <a:srgbClr val="00FF00"/>
                </a:highlight>
                <a:latin typeface="Arial" panose="020B0604020202020204" pitchFamily="34" charset="0"/>
              </a:rPr>
              <a:t>Green row   </a:t>
            </a:r>
            <a:r>
              <a:rPr lang="fi-FI" altLang="de-DE" sz="1000" dirty="0">
                <a:solidFill>
                  <a:prstClr val="black"/>
                </a:solidFill>
                <a:latin typeface="Arial" panose="020B0604020202020204" pitchFamily="34" charset="0"/>
              </a:rPr>
              <a:t>– Newly completed</a:t>
            </a:r>
          </a:p>
          <a:p>
            <a:pPr>
              <a:lnSpc>
                <a:spcPct val="90000"/>
              </a:lnSpc>
              <a:spcBef>
                <a:spcPct val="0"/>
              </a:spcBef>
              <a:buFontTx/>
              <a:buNone/>
              <a:defRPr/>
            </a:pPr>
            <a:r>
              <a:rPr lang="fi-FI" altLang="de-DE" sz="1000" dirty="0">
                <a:solidFill>
                  <a:prstClr val="black"/>
                </a:solidFill>
                <a:latin typeface="Arial" panose="020B0604020202020204" pitchFamily="34" charset="0"/>
              </a:rPr>
              <a:t>	</a:t>
            </a:r>
            <a:r>
              <a:rPr lang="fi-FI" altLang="de-DE" sz="1000" dirty="0">
                <a:solidFill>
                  <a:prstClr val="black"/>
                </a:solidFill>
                <a:highlight>
                  <a:srgbClr val="FFFF00"/>
                </a:highlight>
                <a:latin typeface="Arial" panose="020B0604020202020204" pitchFamily="34" charset="0"/>
              </a:rPr>
              <a:t>Yellow row  </a:t>
            </a:r>
            <a:r>
              <a:rPr lang="fi-FI" altLang="de-DE" sz="1000" dirty="0">
                <a:solidFill>
                  <a:prstClr val="black"/>
                </a:solidFill>
                <a:latin typeface="Arial" panose="020B0604020202020204" pitchFamily="34" charset="0"/>
              </a:rPr>
              <a:t>– small outstanding issues</a:t>
            </a:r>
            <a:br>
              <a:rPr lang="fi-FI" altLang="de-DE" sz="1000" dirty="0">
                <a:solidFill>
                  <a:prstClr val="black"/>
                </a:solidFill>
                <a:latin typeface="Arial" panose="020B0604020202020204" pitchFamily="34" charset="0"/>
              </a:rPr>
            </a:br>
            <a:r>
              <a:rPr lang="fi-FI" altLang="de-DE" sz="1000" dirty="0">
                <a:solidFill>
                  <a:prstClr val="black"/>
                </a:solidFill>
                <a:highlight>
                  <a:srgbClr val="FF0000"/>
                </a:highlight>
                <a:latin typeface="Arial" panose="020B0604020202020204" pitchFamily="34" charset="0"/>
              </a:rPr>
              <a:t>Red  row     </a:t>
            </a:r>
            <a:r>
              <a:rPr lang="fi-FI" altLang="de-DE" sz="1000" dirty="0">
                <a:solidFill>
                  <a:prstClr val="black"/>
                </a:solidFill>
                <a:latin typeface="Arial" panose="020B0604020202020204" pitchFamily="34" charset="0"/>
              </a:rPr>
              <a:t>– Exception sheet </a:t>
            </a:r>
          </a:p>
          <a:p>
            <a:pPr>
              <a:lnSpc>
                <a:spcPct val="90000"/>
              </a:lnSpc>
              <a:spcBef>
                <a:spcPct val="0"/>
              </a:spcBef>
              <a:buFontTx/>
              <a:buNone/>
              <a:defRPr/>
            </a:pPr>
            <a:r>
              <a:rPr lang="fi-FI" altLang="de-DE" sz="1000" dirty="0">
                <a:solidFill>
                  <a:prstClr val="black"/>
                </a:solidFill>
                <a:latin typeface="Arial" panose="020B0604020202020204" pitchFamily="34" charset="0"/>
              </a:rPr>
              <a:t>	black text    -  no change since the last plenary</a:t>
            </a:r>
          </a:p>
          <a:p>
            <a:pPr>
              <a:lnSpc>
                <a:spcPct val="90000"/>
              </a:lnSpc>
              <a:spcBef>
                <a:spcPct val="0"/>
              </a:spcBef>
              <a:buFontTx/>
              <a:buNone/>
              <a:defRPr/>
            </a:pPr>
            <a:r>
              <a:rPr lang="fi-FI" altLang="de-DE" sz="1000" dirty="0">
                <a:solidFill>
                  <a:prstClr val="black"/>
                </a:solidFill>
                <a:latin typeface="Arial" panose="020B0604020202020204" pitchFamily="34" charset="0"/>
              </a:rPr>
              <a:t>	</a:t>
            </a:r>
            <a:r>
              <a:rPr lang="fi-FI" altLang="de-DE" sz="1000" dirty="0">
                <a:solidFill>
                  <a:srgbClr val="0070C0"/>
                </a:solidFill>
                <a:latin typeface="Arial" panose="020B0604020202020204" pitchFamily="34" charset="0"/>
              </a:rPr>
              <a:t>blue text </a:t>
            </a:r>
            <a:r>
              <a:rPr lang="fi-FI" altLang="de-DE" sz="1000" dirty="0">
                <a:solidFill>
                  <a:prstClr val="black"/>
                </a:solidFill>
                <a:latin typeface="Arial" panose="020B0604020202020204" pitchFamily="34" charset="0"/>
              </a:rPr>
              <a:t>     -  Updated text since last plenary</a:t>
            </a:r>
          </a:p>
        </p:txBody>
      </p:sp>
    </p:spTree>
    <p:extLst>
      <p:ext uri="{BB962C8B-B14F-4D97-AF65-F5344CB8AC3E}">
        <p14:creationId xmlns:p14="http://schemas.microsoft.com/office/powerpoint/2010/main" val="2368693737"/>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69098</TotalTime>
  <Words>5363</Words>
  <Application>Microsoft Office PowerPoint</Application>
  <PresentationFormat>宽屏</PresentationFormat>
  <Paragraphs>1274</Paragraphs>
  <Slides>38</Slides>
  <Notes>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38</vt:i4>
      </vt:variant>
    </vt:vector>
  </HeadingPairs>
  <TitlesOfParts>
    <vt:vector size="48" baseType="lpstr">
      <vt:lpstr>Arial </vt:lpstr>
      <vt:lpstr>MS Mincho</vt:lpstr>
      <vt:lpstr>MS PGothic</vt:lpstr>
      <vt:lpstr>宋体</vt:lpstr>
      <vt:lpstr>Arial</vt:lpstr>
      <vt:lpstr>Calibri</vt:lpstr>
      <vt:lpstr>Calibri Light</vt:lpstr>
      <vt:lpstr>Times New Roman</vt:lpstr>
      <vt:lpstr>Wingdings</vt:lpstr>
      <vt:lpstr>Office Theme</vt:lpstr>
      <vt:lpstr>CT WG3 Status Report  to TSG CT#100</vt:lpstr>
      <vt:lpstr>TSG CT WG3 Officials</vt:lpstr>
      <vt:lpstr>Meeting Calendar</vt:lpstr>
      <vt:lpstr>TSG WG CT3 Statistics</vt:lpstr>
      <vt:lpstr>New agreed Study/Work Items led by CT3</vt:lpstr>
      <vt:lpstr>Revised agreed Study/Work Items led by CT3  (1/2)</vt:lpstr>
      <vt:lpstr>Revised agreed Study/Work Items led by CT3  (2/2)</vt:lpstr>
      <vt:lpstr>Rel-18 Work Plan – CT3 led                  (1/2) </vt:lpstr>
      <vt:lpstr>Rel-18 Work Plan – CT3 led                  (2/2) </vt:lpstr>
      <vt:lpstr>Rel-18 Work Plan – Non-CT3 led         (1/2) </vt:lpstr>
      <vt:lpstr>Rel-18 Work Plan – Non-CT3 led         (2/2) </vt:lpstr>
      <vt:lpstr>TS/TR sent to CT Plenary</vt:lpstr>
      <vt:lpstr>Exception sheet for work item</vt:lpstr>
      <vt:lpstr>Release 18 Status          -   General</vt:lpstr>
      <vt:lpstr>Release 18 Status                              (1/10)</vt:lpstr>
      <vt:lpstr>Release 18 Status                              (2/10)</vt:lpstr>
      <vt:lpstr>Release 18 Status                              (3/10)</vt:lpstr>
      <vt:lpstr>Release 18 Status                              (4/10)</vt:lpstr>
      <vt:lpstr>Release 18 Status                              (5/10)</vt:lpstr>
      <vt:lpstr>Release 18 Status                              (6/10)</vt:lpstr>
      <vt:lpstr>Release 18 Status                              (7/10)</vt:lpstr>
      <vt:lpstr>Release 18 Status                              (8/10)</vt:lpstr>
      <vt:lpstr>Release 18 Status                              (9/10)</vt:lpstr>
      <vt:lpstr>Release 18 Status                              (10/10)</vt:lpstr>
      <vt:lpstr>Release 17 Status</vt:lpstr>
      <vt:lpstr>Pre-Release 17 Status</vt:lpstr>
      <vt:lpstr>Backward Incompatible Changes</vt:lpstr>
      <vt:lpstr>For Information to CT </vt:lpstr>
      <vt:lpstr>For Action to CT</vt:lpstr>
      <vt:lpstr>Acknowledgement</vt:lpstr>
      <vt:lpstr>Annex</vt:lpstr>
      <vt:lpstr>CRs for conditional approval              (1/6) </vt:lpstr>
      <vt:lpstr>CRs for conditional approval              (2/6) </vt:lpstr>
      <vt:lpstr>CRs for conditional approval              (3/6) </vt:lpstr>
      <vt:lpstr>CRs for conditional approval              (4/6) </vt:lpstr>
      <vt:lpstr>CRs for conditional approval              (5/6) </vt:lpstr>
      <vt:lpstr>CRs for conditional approval              (6/6) </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CT3 Chair</cp:lastModifiedBy>
  <cp:revision>4992</cp:revision>
  <dcterms:created xsi:type="dcterms:W3CDTF">2010-02-05T13:52:04Z</dcterms:created>
  <dcterms:modified xsi:type="dcterms:W3CDTF">2023-06-05T03:44:36Z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y fmtid="{D5CDD505-2E9C-101B-9397-08002B2CF9AE}" pid="3" name="_2015_ms_pID_725343">
    <vt:lpwstr>(3)/yPJw94lbbj/4T9bliMqpJM22vomOAbOJvV/QEfAbXdwZKyOZwPfs+UoWXBEJddJDQjOPZn1
kgcDJVLd/3zRAuDiyDuPy8aCOivGpCndgwWhjasBi7KsZ6D6wDWaMZo9VCT7ll0hFyDpCUHq
pEvMBDwG/u//wD6drDysjvHsd2NvBTZ104gOabtPX1DSknvlmjexVwQo/xqH1umTa66h7IyQ
ieJDTtBeDS0MnU7qXe</vt:lpwstr>
  </property>
  <property fmtid="{D5CDD505-2E9C-101B-9397-08002B2CF9AE}" pid="4" name="_2015_ms_pID_7253431">
    <vt:lpwstr>LqNZYVsXhIu5367arYbbyX8K1YAU8vJK/8S2jGCwuPhObp+J3RG6hA
xydRPQQjA5oWbSzHcBJL7TWRUoJuoMV+0QIAlzuyjuqqbzSHcgVcfJt2YWa2KDDYm5E5wRq4
IU57O2LMlZdDe5ear6kFruLUJWy9SfRT1Ne3HuTMjAICzqlh8cZZRrZgtSHamumP3egKbXCY
xC5tGxEnxF7516BeVfKRNjZfz23rcs/s3fdz</vt:lpwstr>
  </property>
  <property fmtid="{D5CDD505-2E9C-101B-9397-08002B2CF9AE}" pid="5" name="_2015_ms_pID_7253432">
    <vt:lpwstr>5iCiteYTZnrx/U4FFhlfiwk=</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1685493627</vt:lpwstr>
  </property>
</Properties>
</file>