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168" r:id="rId2"/>
  </p:sldMasterIdLst>
  <p:notesMasterIdLst>
    <p:notesMasterId r:id="rId34"/>
  </p:notesMasterIdLst>
  <p:handoutMasterIdLst>
    <p:handoutMasterId r:id="rId35"/>
  </p:handoutMasterIdLst>
  <p:sldIdLst>
    <p:sldId id="341" r:id="rId3"/>
    <p:sldId id="363" r:id="rId4"/>
    <p:sldId id="366" r:id="rId5"/>
    <p:sldId id="377" r:id="rId6"/>
    <p:sldId id="368" r:id="rId7"/>
    <p:sldId id="455" r:id="rId8"/>
    <p:sldId id="446" r:id="rId9"/>
    <p:sldId id="457" r:id="rId10"/>
    <p:sldId id="463" r:id="rId11"/>
    <p:sldId id="464" r:id="rId12"/>
    <p:sldId id="470" r:id="rId13"/>
    <p:sldId id="471" r:id="rId14"/>
    <p:sldId id="370" r:id="rId15"/>
    <p:sldId id="440" r:id="rId16"/>
    <p:sldId id="407" r:id="rId17"/>
    <p:sldId id="371" r:id="rId18"/>
    <p:sldId id="414" r:id="rId19"/>
    <p:sldId id="410" r:id="rId20"/>
    <p:sldId id="459" r:id="rId21"/>
    <p:sldId id="441" r:id="rId22"/>
    <p:sldId id="431" r:id="rId23"/>
    <p:sldId id="375" r:id="rId24"/>
    <p:sldId id="365" r:id="rId25"/>
    <p:sldId id="376" r:id="rId26"/>
    <p:sldId id="469" r:id="rId27"/>
    <p:sldId id="472" r:id="rId28"/>
    <p:sldId id="473" r:id="rId29"/>
    <p:sldId id="474" r:id="rId30"/>
    <p:sldId id="475" r:id="rId31"/>
    <p:sldId id="476" r:id="rId32"/>
    <p:sldId id="398" r:id="rId3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8EB35"/>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A77959-2443-42D7-8C29-830680425ABE}" v="257" dt="2023-06-02T22:20:40.3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99112" autoAdjust="0"/>
  </p:normalViewPr>
  <p:slideViewPr>
    <p:cSldViewPr snapToGrid="0">
      <p:cViewPr varScale="1">
        <p:scale>
          <a:sx n="114" d="100"/>
          <a:sy n="114" d="100"/>
        </p:scale>
        <p:origin x="498"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3" d="100"/>
          <a:sy n="43" d="100"/>
        </p:scale>
        <p:origin x="2864" y="5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16477" y="6588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D3C4E5-0FCF-414C-8BB4-A370B86C4F08}"/>
              </a:ext>
            </a:extLst>
          </p:cNvPr>
          <p:cNvSpPr>
            <a:spLocks noGrp="1"/>
          </p:cNvSpPr>
          <p:nvPr>
            <p:ph type="dt" sz="half" idx="10"/>
          </p:nvPr>
        </p:nvSpPr>
        <p:spPr/>
        <p:txBody>
          <a:bodyPr/>
          <a:lstStyle/>
          <a:p>
            <a:fld id="{F3DCBE11-6943-4A1D-B305-F1188E847ADD}" type="datetimeFigureOut">
              <a:rPr lang="de-DE" smtClean="0"/>
              <a:t>01.06.2023</a:t>
            </a:fld>
            <a:endParaRPr lang="de-DE"/>
          </a:p>
        </p:txBody>
      </p:sp>
      <p:sp>
        <p:nvSpPr>
          <p:cNvPr id="3" name="Footer Placeholder 2">
            <a:extLst>
              <a:ext uri="{FF2B5EF4-FFF2-40B4-BE49-F238E27FC236}">
                <a16:creationId xmlns:a16="http://schemas.microsoft.com/office/drawing/2014/main" id="{5DBB5BF1-079A-48E1-9A72-654439752C01}"/>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14108C4-57B5-4CFB-9586-E377762C538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10866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2621-1763-4C52-A4A1-8AE25E7C02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C53006B-09A2-4112-AE34-E0B5A59FF4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8AFB54E9-664C-4452-88E3-77657E2B96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0BB4B1-D782-4482-94BF-B0D1DFE0454D}"/>
              </a:ext>
            </a:extLst>
          </p:cNvPr>
          <p:cNvSpPr>
            <a:spLocks noGrp="1"/>
          </p:cNvSpPr>
          <p:nvPr>
            <p:ph type="dt" sz="half" idx="10"/>
          </p:nvPr>
        </p:nvSpPr>
        <p:spPr/>
        <p:txBody>
          <a:bodyPr/>
          <a:lstStyle/>
          <a:p>
            <a:fld id="{F3DCBE11-6943-4A1D-B305-F1188E847ADD}" type="datetimeFigureOut">
              <a:rPr lang="de-DE" smtClean="0"/>
              <a:t>01.06.2023</a:t>
            </a:fld>
            <a:endParaRPr lang="de-DE"/>
          </a:p>
        </p:txBody>
      </p:sp>
      <p:sp>
        <p:nvSpPr>
          <p:cNvPr id="6" name="Footer Placeholder 5">
            <a:extLst>
              <a:ext uri="{FF2B5EF4-FFF2-40B4-BE49-F238E27FC236}">
                <a16:creationId xmlns:a16="http://schemas.microsoft.com/office/drawing/2014/main" id="{51FD09DB-E216-4249-957A-2A00F6EABD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733F304-5289-48A3-AA62-F8AF771ED54D}"/>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742618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3B31-F394-46FE-AC70-3942183196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3F4E1585-E114-475F-9073-D59525BB21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CD613A46-D472-4A41-8A0D-87D401355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555441-973F-4DBB-8226-75267DF994E6}"/>
              </a:ext>
            </a:extLst>
          </p:cNvPr>
          <p:cNvSpPr>
            <a:spLocks noGrp="1"/>
          </p:cNvSpPr>
          <p:nvPr>
            <p:ph type="dt" sz="half" idx="10"/>
          </p:nvPr>
        </p:nvSpPr>
        <p:spPr/>
        <p:txBody>
          <a:bodyPr/>
          <a:lstStyle/>
          <a:p>
            <a:fld id="{F3DCBE11-6943-4A1D-B305-F1188E847ADD}" type="datetimeFigureOut">
              <a:rPr lang="de-DE" smtClean="0"/>
              <a:t>01.06.2023</a:t>
            </a:fld>
            <a:endParaRPr lang="de-DE"/>
          </a:p>
        </p:txBody>
      </p:sp>
      <p:sp>
        <p:nvSpPr>
          <p:cNvPr id="6" name="Footer Placeholder 5">
            <a:extLst>
              <a:ext uri="{FF2B5EF4-FFF2-40B4-BE49-F238E27FC236}">
                <a16:creationId xmlns:a16="http://schemas.microsoft.com/office/drawing/2014/main" id="{E9FAB53C-D530-4A27-952A-C0FD6BCD0B3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C56663D8-7A79-4507-9FEE-D830B21C0353}"/>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094151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F038-4B1D-41A8-9239-8643EB508C1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E47549C1-0C70-4DB4-813E-9B2DDA212B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6DDC61D-277A-4E77-803C-FC3E26E89B65}"/>
              </a:ext>
            </a:extLst>
          </p:cNvPr>
          <p:cNvSpPr>
            <a:spLocks noGrp="1"/>
          </p:cNvSpPr>
          <p:nvPr>
            <p:ph type="dt" sz="half" idx="10"/>
          </p:nvPr>
        </p:nvSpPr>
        <p:spPr/>
        <p:txBody>
          <a:bodyPr/>
          <a:lstStyle/>
          <a:p>
            <a:fld id="{F3DCBE11-6943-4A1D-B305-F1188E847ADD}" type="datetimeFigureOut">
              <a:rPr lang="de-DE" smtClean="0"/>
              <a:t>01.06.2023</a:t>
            </a:fld>
            <a:endParaRPr lang="de-DE"/>
          </a:p>
        </p:txBody>
      </p:sp>
      <p:sp>
        <p:nvSpPr>
          <p:cNvPr id="5" name="Footer Placeholder 4">
            <a:extLst>
              <a:ext uri="{FF2B5EF4-FFF2-40B4-BE49-F238E27FC236}">
                <a16:creationId xmlns:a16="http://schemas.microsoft.com/office/drawing/2014/main" id="{A385027A-7BFE-49E1-8C10-150BDA86CA76}"/>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7789002-5AE0-4E79-8F01-E290C5D72E22}"/>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396708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BBE784-6153-46A9-83D3-5D8DA41C952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3A0A47D2-5766-4DEE-80E9-C7DBF2E8D6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EAE1F70-F02C-4F5F-AAC6-36084D089ACE}"/>
              </a:ext>
            </a:extLst>
          </p:cNvPr>
          <p:cNvSpPr>
            <a:spLocks noGrp="1"/>
          </p:cNvSpPr>
          <p:nvPr>
            <p:ph type="dt" sz="half" idx="10"/>
          </p:nvPr>
        </p:nvSpPr>
        <p:spPr/>
        <p:txBody>
          <a:bodyPr/>
          <a:lstStyle/>
          <a:p>
            <a:fld id="{F3DCBE11-6943-4A1D-B305-F1188E847ADD}" type="datetimeFigureOut">
              <a:rPr lang="de-DE" smtClean="0"/>
              <a:t>01.06.2023</a:t>
            </a:fld>
            <a:endParaRPr lang="de-DE"/>
          </a:p>
        </p:txBody>
      </p:sp>
      <p:sp>
        <p:nvSpPr>
          <p:cNvPr id="5" name="Footer Placeholder 4">
            <a:extLst>
              <a:ext uri="{FF2B5EF4-FFF2-40B4-BE49-F238E27FC236}">
                <a16:creationId xmlns:a16="http://schemas.microsoft.com/office/drawing/2014/main" id="{3953741B-E810-41A0-ABF2-14E3E02FA7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E6D53A4-03C8-4A50-BF26-1FDFE89554E8}"/>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55770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7AD001-2D2C-4A2D-2C6D-4FF38B46692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E9D77-DABF-4279-93C5-FC05DAF958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18842EA7-46CD-4FF8-B6BE-54CCCC06D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15F846B1-817F-48F8-9C1C-1E84DEFD1176}"/>
              </a:ext>
            </a:extLst>
          </p:cNvPr>
          <p:cNvSpPr>
            <a:spLocks noGrp="1"/>
          </p:cNvSpPr>
          <p:nvPr>
            <p:ph type="dt" sz="half" idx="10"/>
          </p:nvPr>
        </p:nvSpPr>
        <p:spPr/>
        <p:txBody>
          <a:bodyPr/>
          <a:lstStyle/>
          <a:p>
            <a:fld id="{F3DCBE11-6943-4A1D-B305-F1188E847ADD}" type="datetimeFigureOut">
              <a:rPr lang="de-DE" smtClean="0"/>
              <a:t>01.06.2023</a:t>
            </a:fld>
            <a:endParaRPr lang="de-DE"/>
          </a:p>
        </p:txBody>
      </p:sp>
      <p:sp>
        <p:nvSpPr>
          <p:cNvPr id="5" name="Footer Placeholder 4">
            <a:extLst>
              <a:ext uri="{FF2B5EF4-FFF2-40B4-BE49-F238E27FC236}">
                <a16:creationId xmlns:a16="http://schemas.microsoft.com/office/drawing/2014/main" id="{B516A05E-20F6-479A-8877-C4D3E1CFC789}"/>
              </a:ext>
            </a:extLst>
          </p:cNvPr>
          <p:cNvSpPr>
            <a:spLocks noGrp="1"/>
          </p:cNvSpPr>
          <p:nvPr>
            <p:ph type="ftr" sz="quarter" idx="11"/>
          </p:nvPr>
        </p:nvSpPr>
        <p:spPr/>
        <p:txBody>
          <a:bodyPr/>
          <a:lstStyle/>
          <a:p>
            <a:endParaRPr lang="de-DE" dirty="0"/>
          </a:p>
        </p:txBody>
      </p:sp>
      <p:sp>
        <p:nvSpPr>
          <p:cNvPr id="6" name="Slide Number Placeholder 5">
            <a:extLst>
              <a:ext uri="{FF2B5EF4-FFF2-40B4-BE49-F238E27FC236}">
                <a16:creationId xmlns:a16="http://schemas.microsoft.com/office/drawing/2014/main" id="{AC06E928-5680-477D-B337-77DA66A3BBDA}"/>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4812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AAFA-D5D7-4DA6-AA3F-64B7CBC88023}"/>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D40F6BC7-1092-4B34-99B4-DCDF64C506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89D3BC4A-D4E4-4110-8A8B-A013D1097A17}"/>
              </a:ext>
            </a:extLst>
          </p:cNvPr>
          <p:cNvSpPr>
            <a:spLocks noGrp="1"/>
          </p:cNvSpPr>
          <p:nvPr>
            <p:ph type="dt" sz="half" idx="10"/>
          </p:nvPr>
        </p:nvSpPr>
        <p:spPr/>
        <p:txBody>
          <a:bodyPr/>
          <a:lstStyle/>
          <a:p>
            <a:fld id="{F3DCBE11-6943-4A1D-B305-F1188E847ADD}" type="datetimeFigureOut">
              <a:rPr lang="de-DE" smtClean="0"/>
              <a:t>01.06.2023</a:t>
            </a:fld>
            <a:endParaRPr lang="de-DE"/>
          </a:p>
        </p:txBody>
      </p:sp>
      <p:sp>
        <p:nvSpPr>
          <p:cNvPr id="5" name="Footer Placeholder 4">
            <a:extLst>
              <a:ext uri="{FF2B5EF4-FFF2-40B4-BE49-F238E27FC236}">
                <a16:creationId xmlns:a16="http://schemas.microsoft.com/office/drawing/2014/main" id="{0448A7E1-5D32-44CA-A457-6BC34A43E857}"/>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6951C4D-5F41-4364-854F-FD08CAAAA51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34542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CD429-103D-420C-A6EB-8ACE8B140C9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E41CC62F-0AA6-44B4-BAAF-20E3EC49F8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6DC919-275A-4B1B-842A-5741935D261F}"/>
              </a:ext>
            </a:extLst>
          </p:cNvPr>
          <p:cNvSpPr>
            <a:spLocks noGrp="1"/>
          </p:cNvSpPr>
          <p:nvPr>
            <p:ph type="dt" sz="half" idx="10"/>
          </p:nvPr>
        </p:nvSpPr>
        <p:spPr/>
        <p:txBody>
          <a:bodyPr/>
          <a:lstStyle/>
          <a:p>
            <a:fld id="{F3DCBE11-6943-4A1D-B305-F1188E847ADD}" type="datetimeFigureOut">
              <a:rPr lang="de-DE" smtClean="0"/>
              <a:t>01.06.2023</a:t>
            </a:fld>
            <a:endParaRPr lang="de-DE"/>
          </a:p>
        </p:txBody>
      </p:sp>
      <p:sp>
        <p:nvSpPr>
          <p:cNvPr id="5" name="Footer Placeholder 4">
            <a:extLst>
              <a:ext uri="{FF2B5EF4-FFF2-40B4-BE49-F238E27FC236}">
                <a16:creationId xmlns:a16="http://schemas.microsoft.com/office/drawing/2014/main" id="{CD627350-FFEE-4599-A4DC-A825116EFEF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302F3B0-2460-40E5-A108-62D474C0854E}"/>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42178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B722-01F0-426D-BA89-4B74D8D4C471}"/>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0D06F737-30AA-4331-A40E-70200AF6F9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B92E7D82-A4BD-409C-AF1E-285430E9C6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B2B0C43B-4B88-4E38-9463-55C731D04FDC}"/>
              </a:ext>
            </a:extLst>
          </p:cNvPr>
          <p:cNvSpPr>
            <a:spLocks noGrp="1"/>
          </p:cNvSpPr>
          <p:nvPr>
            <p:ph type="dt" sz="half" idx="10"/>
          </p:nvPr>
        </p:nvSpPr>
        <p:spPr/>
        <p:txBody>
          <a:bodyPr/>
          <a:lstStyle/>
          <a:p>
            <a:fld id="{F3DCBE11-6943-4A1D-B305-F1188E847ADD}" type="datetimeFigureOut">
              <a:rPr lang="de-DE" smtClean="0"/>
              <a:t>01.06.2023</a:t>
            </a:fld>
            <a:endParaRPr lang="de-DE"/>
          </a:p>
        </p:txBody>
      </p:sp>
      <p:sp>
        <p:nvSpPr>
          <p:cNvPr id="6" name="Footer Placeholder 5">
            <a:extLst>
              <a:ext uri="{FF2B5EF4-FFF2-40B4-BE49-F238E27FC236}">
                <a16:creationId xmlns:a16="http://schemas.microsoft.com/office/drawing/2014/main" id="{B37ED391-75F0-418B-8B3F-AF76853727C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40624399-E5C0-44EB-8E84-04E45354482C}"/>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012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D4D92-DE59-4B2C-A2DB-D7881A6326EA}"/>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8A870FC-63D7-416C-A76D-CD4A7D9AE5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62FC5E-837D-4301-9C77-DE62E0D15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D66AD6F0-7A88-44A5-903F-955455EDD8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FBB926-C48A-4832-BD5A-AF6354E837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EBF2E792-519B-494A-8B3C-A34B70E0BFBB}"/>
              </a:ext>
            </a:extLst>
          </p:cNvPr>
          <p:cNvSpPr>
            <a:spLocks noGrp="1"/>
          </p:cNvSpPr>
          <p:nvPr>
            <p:ph type="dt" sz="half" idx="10"/>
          </p:nvPr>
        </p:nvSpPr>
        <p:spPr/>
        <p:txBody>
          <a:bodyPr/>
          <a:lstStyle/>
          <a:p>
            <a:fld id="{F3DCBE11-6943-4A1D-B305-F1188E847ADD}" type="datetimeFigureOut">
              <a:rPr lang="de-DE" smtClean="0"/>
              <a:t>01.06.2023</a:t>
            </a:fld>
            <a:endParaRPr lang="de-DE"/>
          </a:p>
        </p:txBody>
      </p:sp>
      <p:sp>
        <p:nvSpPr>
          <p:cNvPr id="8" name="Footer Placeholder 7">
            <a:extLst>
              <a:ext uri="{FF2B5EF4-FFF2-40B4-BE49-F238E27FC236}">
                <a16:creationId xmlns:a16="http://schemas.microsoft.com/office/drawing/2014/main" id="{46913967-92F8-468C-A68F-2F4C16B5AC5E}"/>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DC3B8B10-7D7D-4819-9FBB-016EEE2E105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581464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766B-EAA4-4AD0-8720-8126425268AE}"/>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6B250E32-6C86-437A-A183-136C88E77B85}"/>
              </a:ext>
            </a:extLst>
          </p:cNvPr>
          <p:cNvSpPr>
            <a:spLocks noGrp="1"/>
          </p:cNvSpPr>
          <p:nvPr>
            <p:ph type="dt" sz="half" idx="10"/>
          </p:nvPr>
        </p:nvSpPr>
        <p:spPr/>
        <p:txBody>
          <a:bodyPr/>
          <a:lstStyle/>
          <a:p>
            <a:fld id="{F3DCBE11-6943-4A1D-B305-F1188E847ADD}" type="datetimeFigureOut">
              <a:rPr lang="de-DE" smtClean="0"/>
              <a:t>01.06.2023</a:t>
            </a:fld>
            <a:endParaRPr lang="de-DE"/>
          </a:p>
        </p:txBody>
      </p:sp>
      <p:sp>
        <p:nvSpPr>
          <p:cNvPr id="4" name="Footer Placeholder 3">
            <a:extLst>
              <a:ext uri="{FF2B5EF4-FFF2-40B4-BE49-F238E27FC236}">
                <a16:creationId xmlns:a16="http://schemas.microsoft.com/office/drawing/2014/main" id="{59044655-9172-4583-88AF-A703ABC48EE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D7A149C9-8FF1-408D-8FFB-F5DAB0CC9716}"/>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039967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163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CT#100	</a:t>
            </a:r>
          </a:p>
          <a:p>
            <a:pPr eaLnBrk="1" hangingPunct="1">
              <a:defRPr/>
            </a:pPr>
            <a:r>
              <a:rPr lang="sv-SE" altLang="en-US" sz="1200" b="1" dirty="0">
                <a:latin typeface="Arial "/>
              </a:rPr>
              <a:t>Taipei; 12 - 13 June 2023</a:t>
            </a:r>
          </a:p>
        </p:txBody>
      </p:sp>
      <p:sp>
        <p:nvSpPr>
          <p:cNvPr id="13" name="Text Box 14"/>
          <p:cNvSpPr txBox="1">
            <a:spLocks noChangeArrowheads="1"/>
          </p:cNvSpPr>
          <p:nvPr userDrawn="1"/>
        </p:nvSpPr>
        <p:spPr bwMode="auto">
          <a:xfrm>
            <a:off x="9163050" y="133350"/>
            <a:ext cx="2600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CP-231013</a:t>
            </a:r>
          </a:p>
          <a:p>
            <a:pPr algn="r" eaLnBrk="1" hangingPunct="1">
              <a:defRPr/>
            </a:pPr>
            <a:endParaRPr lang="sv-SE" altLang="en-US" sz="1200" b="1" dirty="0">
              <a:latin typeface="Arial "/>
            </a:endParaRPr>
          </a:p>
          <a:p>
            <a:pPr algn="r" eaLnBrk="1" hangingPunct="1">
              <a:defRPr/>
            </a:pP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D0C6A-C5CE-414C-9D0E-926612222C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C5598BFB-41B6-4A45-9B91-708A4AB326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1285BBD-4277-4496-9E57-FBFB67F23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CBE11-6943-4A1D-B305-F1188E847ADD}" type="datetimeFigureOut">
              <a:rPr lang="de-DE" smtClean="0"/>
              <a:t>01.06.2023</a:t>
            </a:fld>
            <a:endParaRPr lang="de-DE"/>
          </a:p>
        </p:txBody>
      </p:sp>
      <p:sp>
        <p:nvSpPr>
          <p:cNvPr id="5" name="Footer Placeholder 4">
            <a:extLst>
              <a:ext uri="{FF2B5EF4-FFF2-40B4-BE49-F238E27FC236}">
                <a16:creationId xmlns:a16="http://schemas.microsoft.com/office/drawing/2014/main" id="{EE401688-4DC2-4BCF-A27F-1E1FCD5FF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720D0E65-F68E-49A0-A553-E84B29D24A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2F4E1-4459-45B2-A33F-F8C30DFD7150}" type="slidenum">
              <a:rPr lang="de-DE" smtClean="0"/>
              <a:t>‹#›</a:t>
            </a:fld>
            <a:endParaRPr lang="de-DE"/>
          </a:p>
        </p:txBody>
      </p:sp>
    </p:spTree>
    <p:extLst>
      <p:ext uri="{BB962C8B-B14F-4D97-AF65-F5344CB8AC3E}">
        <p14:creationId xmlns:p14="http://schemas.microsoft.com/office/powerpoint/2010/main" val="4268154101"/>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2011742"/>
            <a:ext cx="7886700" cy="2852737"/>
          </a:xfrm>
        </p:spPr>
        <p:txBody>
          <a:bodyPr/>
          <a:lstStyle/>
          <a:p>
            <a:pPr eaLnBrk="1" hangingPunct="1"/>
            <a:r>
              <a:rPr lang="en-US" altLang="en-US" sz="6000" dirty="0"/>
              <a:t>CT WG1 Status Report </a:t>
            </a:r>
            <a:br>
              <a:rPr lang="en-US" altLang="en-US" sz="6000" dirty="0"/>
            </a:br>
            <a:r>
              <a:rPr lang="en-US" altLang="en-US" sz="6000" dirty="0"/>
              <a:t>to TSG CT#100</a:t>
            </a:r>
            <a:endParaRPr lang="en-GB" altLang="en-US" sz="6000"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Lena Chaponniere</a:t>
            </a:r>
          </a:p>
          <a:p>
            <a:pPr marL="0" indent="0" eaLnBrk="1" hangingPunct="1">
              <a:buFontTx/>
              <a:buNone/>
            </a:pPr>
            <a:r>
              <a:rPr lang="en-GB" altLang="en-US" dirty="0"/>
              <a:t>CT1 Chair, Qualcomm Incorporated</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 (cont.)</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1771496931"/>
              </p:ext>
            </p:extLst>
          </p:nvPr>
        </p:nvGraphicFramePr>
        <p:xfrm>
          <a:off x="657054" y="1816740"/>
          <a:ext cx="10059714" cy="3194650"/>
        </p:xfrm>
        <a:graphic>
          <a:graphicData uri="http://schemas.openxmlformats.org/drawingml/2006/table">
            <a:tbl>
              <a:tblPr firstRow="1" firstCol="1" bandRow="1"/>
              <a:tblGrid>
                <a:gridCol w="643337">
                  <a:extLst>
                    <a:ext uri="{9D8B030D-6E8A-4147-A177-3AD203B41FA5}">
                      <a16:colId xmlns:a16="http://schemas.microsoft.com/office/drawing/2014/main" val="20000"/>
                    </a:ext>
                  </a:extLst>
                </a:gridCol>
                <a:gridCol w="3816664">
                  <a:extLst>
                    <a:ext uri="{9D8B030D-6E8A-4147-A177-3AD203B41FA5}">
                      <a16:colId xmlns:a16="http://schemas.microsoft.com/office/drawing/2014/main" val="20001"/>
                    </a:ext>
                  </a:extLst>
                </a:gridCol>
                <a:gridCol w="1181743">
                  <a:extLst>
                    <a:ext uri="{9D8B030D-6E8A-4147-A177-3AD203B41FA5}">
                      <a16:colId xmlns:a16="http://schemas.microsoft.com/office/drawing/2014/main" val="20002"/>
                    </a:ext>
                  </a:extLst>
                </a:gridCol>
                <a:gridCol w="776539">
                  <a:extLst>
                    <a:ext uri="{9D8B030D-6E8A-4147-A177-3AD203B41FA5}">
                      <a16:colId xmlns:a16="http://schemas.microsoft.com/office/drawing/2014/main" val="20003"/>
                    </a:ext>
                  </a:extLst>
                </a:gridCol>
                <a:gridCol w="648295">
                  <a:extLst>
                    <a:ext uri="{9D8B030D-6E8A-4147-A177-3AD203B41FA5}">
                      <a16:colId xmlns:a16="http://schemas.microsoft.com/office/drawing/2014/main" val="20004"/>
                    </a:ext>
                  </a:extLst>
                </a:gridCol>
                <a:gridCol w="757868">
                  <a:extLst>
                    <a:ext uri="{9D8B030D-6E8A-4147-A177-3AD203B41FA5}">
                      <a16:colId xmlns:a16="http://schemas.microsoft.com/office/drawing/2014/main" val="20005"/>
                    </a:ext>
                  </a:extLst>
                </a:gridCol>
                <a:gridCol w="679976">
                  <a:extLst>
                    <a:ext uri="{9D8B030D-6E8A-4147-A177-3AD203B41FA5}">
                      <a16:colId xmlns:a16="http://schemas.microsoft.com/office/drawing/2014/main" val="20006"/>
                    </a:ext>
                  </a:extLst>
                </a:gridCol>
                <a:gridCol w="689660">
                  <a:extLst>
                    <a:ext uri="{9D8B030D-6E8A-4147-A177-3AD203B41FA5}">
                      <a16:colId xmlns:a16="http://schemas.microsoft.com/office/drawing/2014/main" val="2266413391"/>
                    </a:ext>
                  </a:extLst>
                </a:gridCol>
                <a:gridCol w="865632">
                  <a:extLst>
                    <a:ext uri="{9D8B030D-6E8A-4147-A177-3AD203B41FA5}">
                      <a16:colId xmlns:a16="http://schemas.microsoft.com/office/drawing/2014/main" val="1108262624"/>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TEI18_SDNAEPC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TEI18_SDNAEPC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80%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980102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TRS_URLLC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TRS_URLLC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70%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5827">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990024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5GSAT_Ph2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5GSAT_Ph2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5350">
                <a:tc>
                  <a:txBody>
                    <a:bodyPr/>
                    <a:lstStyle/>
                    <a:p>
                      <a:pPr algn="r" fontAlgn="t"/>
                      <a:r>
                        <a:rPr lang="en-US" sz="1000" b="1" i="0" u="none" strike="noStrike" kern="1200" dirty="0">
                          <a:solidFill>
                            <a:srgbClr val="000000"/>
                          </a:solidFill>
                          <a:effectLst/>
                          <a:latin typeface="Arial" panose="020B0604020202020204" pitchFamily="34" charset="0"/>
                          <a:ea typeface="+mn-ea"/>
                          <a:cs typeface="+mn-cs"/>
                        </a:rPr>
                        <a:t>990018</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a:solidFill>
                            <a:srgbClr val="000000"/>
                          </a:solidFill>
                          <a:effectLst/>
                          <a:latin typeface="Arial" panose="020B0604020202020204" pitchFamily="34" charset="0"/>
                          <a:ea typeface="+mn-ea"/>
                          <a:cs typeface="+mn-cs"/>
                        </a:rPr>
                        <a:t>      CT1 aspects of PIN</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PIN</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50%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algn="r" fontAlgn="t"/>
                      <a:r>
                        <a:rPr lang="en-US" sz="1000" b="1" i="0" u="none" strike="noStrike" kern="1200" dirty="0">
                          <a:solidFill>
                            <a:srgbClr val="000000"/>
                          </a:solidFill>
                          <a:effectLst/>
                          <a:latin typeface="Arial" panose="020B0604020202020204" pitchFamily="34" charset="0"/>
                          <a:ea typeface="+mn-ea"/>
                          <a:cs typeface="+mn-cs"/>
                        </a:rPr>
                        <a:t>990017</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      CT1 aspects of PINAPP</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PINAPP</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9721">
                <a:tc>
                  <a:txBody>
                    <a:bodyPr/>
                    <a:lstStyle/>
                    <a:p>
                      <a:pPr algn="r" fontAlgn="t"/>
                      <a:r>
                        <a:rPr lang="en-US" sz="1000" b="1" i="0" u="none" strike="noStrike" kern="1200" dirty="0">
                          <a:solidFill>
                            <a:srgbClr val="000000"/>
                          </a:solidFill>
                          <a:effectLst/>
                          <a:latin typeface="Arial" panose="020B0604020202020204" pitchFamily="34" charset="0"/>
                          <a:ea typeface="+mn-ea"/>
                          <a:cs typeface="+mn-cs"/>
                        </a:rPr>
                        <a:t>990012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      CT1 aspects of UAS 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UAS_Ph2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50%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algn="r" fontAlgn="t"/>
                      <a:r>
                        <a:rPr lang="en-US" sz="1000" b="1" i="0" u="none" strike="noStrike" kern="1200" dirty="0">
                          <a:solidFill>
                            <a:srgbClr val="000000"/>
                          </a:solidFill>
                          <a:effectLst/>
                          <a:latin typeface="Arial" panose="020B0604020202020204" pitchFamily="34" charset="0"/>
                          <a:ea typeface="+mn-ea"/>
                          <a:cs typeface="+mn-cs"/>
                        </a:rPr>
                        <a:t>990014</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US" sz="1000" b="1" i="0" u="none" strike="noStrike" kern="1200">
                          <a:solidFill>
                            <a:srgbClr val="000000"/>
                          </a:solidFill>
                          <a:effectLst/>
                          <a:latin typeface="Arial" panose="020B0604020202020204" pitchFamily="34" charset="0"/>
                          <a:ea typeface="+mn-ea"/>
                          <a:cs typeface="+mn-cs"/>
                        </a:rPr>
                        <a:t>      CT1 aspects of Ranging_SL</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US" sz="1000" b="1" i="0" u="none" strike="noStrike" kern="1200" dirty="0" err="1">
                          <a:solidFill>
                            <a:srgbClr val="000000"/>
                          </a:solidFill>
                          <a:effectLst/>
                          <a:latin typeface="Arial" panose="020B0604020202020204" pitchFamily="34" charset="0"/>
                          <a:ea typeface="+mn-ea"/>
                          <a:cs typeface="+mn-cs"/>
                        </a:rPr>
                        <a:t>Ranging_SL</a:t>
                      </a:r>
                      <a:endParaRPr lang="en-US" sz="1000" b="1" i="0" u="none" strike="noStrike" kern="1200" dirty="0">
                        <a:solidFill>
                          <a:srgbClr val="000000"/>
                        </a:solidFill>
                        <a:effectLst/>
                        <a:latin typeface="Arial" panose="020B0604020202020204" pitchFamily="34" charset="0"/>
                        <a:ea typeface="+mn-ea"/>
                        <a:cs typeface="+mn-cs"/>
                      </a:endParaRP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36535">
                <a:tc>
                  <a:txBody>
                    <a:bodyPr/>
                    <a:lstStyle/>
                    <a:p>
                      <a:pPr algn="r" fontAlgn="t"/>
                      <a:r>
                        <a:rPr lang="en-US" sz="1000" b="1" i="0" u="none" strike="noStrike" kern="1200" dirty="0">
                          <a:solidFill>
                            <a:srgbClr val="000000"/>
                          </a:solidFill>
                          <a:effectLst/>
                          <a:latin typeface="Arial" panose="020B0604020202020204" pitchFamily="34" charset="0"/>
                          <a:ea typeface="+mn-ea"/>
                          <a:cs typeface="+mn-cs"/>
                        </a:rPr>
                        <a:t>990016</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      CT1 aspects of 5GFLS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5GFLS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
        <p:nvSpPr>
          <p:cNvPr id="3" name="Content Placeholder 2">
            <a:extLst>
              <a:ext uri="{FF2B5EF4-FFF2-40B4-BE49-F238E27FC236}">
                <a16:creationId xmlns:a16="http://schemas.microsoft.com/office/drawing/2014/main" id="{187944BD-FCE9-882E-EACC-FDF1063CCCC6}"/>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spTree>
    <p:extLst>
      <p:ext uri="{BB962C8B-B14F-4D97-AF65-F5344CB8AC3E}">
        <p14:creationId xmlns:p14="http://schemas.microsoft.com/office/powerpoint/2010/main" val="209567708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 (cont.)</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2390307737"/>
              </p:ext>
            </p:extLst>
          </p:nvPr>
        </p:nvGraphicFramePr>
        <p:xfrm>
          <a:off x="657054" y="1816740"/>
          <a:ext cx="10059714" cy="3194650"/>
        </p:xfrm>
        <a:graphic>
          <a:graphicData uri="http://schemas.openxmlformats.org/drawingml/2006/table">
            <a:tbl>
              <a:tblPr firstRow="1" firstCol="1" bandRow="1"/>
              <a:tblGrid>
                <a:gridCol w="643337">
                  <a:extLst>
                    <a:ext uri="{9D8B030D-6E8A-4147-A177-3AD203B41FA5}">
                      <a16:colId xmlns:a16="http://schemas.microsoft.com/office/drawing/2014/main" val="20000"/>
                    </a:ext>
                  </a:extLst>
                </a:gridCol>
                <a:gridCol w="3816664">
                  <a:extLst>
                    <a:ext uri="{9D8B030D-6E8A-4147-A177-3AD203B41FA5}">
                      <a16:colId xmlns:a16="http://schemas.microsoft.com/office/drawing/2014/main" val="20001"/>
                    </a:ext>
                  </a:extLst>
                </a:gridCol>
                <a:gridCol w="1181743">
                  <a:extLst>
                    <a:ext uri="{9D8B030D-6E8A-4147-A177-3AD203B41FA5}">
                      <a16:colId xmlns:a16="http://schemas.microsoft.com/office/drawing/2014/main" val="20002"/>
                    </a:ext>
                  </a:extLst>
                </a:gridCol>
                <a:gridCol w="776539">
                  <a:extLst>
                    <a:ext uri="{9D8B030D-6E8A-4147-A177-3AD203B41FA5}">
                      <a16:colId xmlns:a16="http://schemas.microsoft.com/office/drawing/2014/main" val="20003"/>
                    </a:ext>
                  </a:extLst>
                </a:gridCol>
                <a:gridCol w="648295">
                  <a:extLst>
                    <a:ext uri="{9D8B030D-6E8A-4147-A177-3AD203B41FA5}">
                      <a16:colId xmlns:a16="http://schemas.microsoft.com/office/drawing/2014/main" val="20004"/>
                    </a:ext>
                  </a:extLst>
                </a:gridCol>
                <a:gridCol w="757868">
                  <a:extLst>
                    <a:ext uri="{9D8B030D-6E8A-4147-A177-3AD203B41FA5}">
                      <a16:colId xmlns:a16="http://schemas.microsoft.com/office/drawing/2014/main" val="20005"/>
                    </a:ext>
                  </a:extLst>
                </a:gridCol>
                <a:gridCol w="679976">
                  <a:extLst>
                    <a:ext uri="{9D8B030D-6E8A-4147-A177-3AD203B41FA5}">
                      <a16:colId xmlns:a16="http://schemas.microsoft.com/office/drawing/2014/main" val="20006"/>
                    </a:ext>
                  </a:extLst>
                </a:gridCol>
                <a:gridCol w="689660">
                  <a:extLst>
                    <a:ext uri="{9D8B030D-6E8A-4147-A177-3AD203B41FA5}">
                      <a16:colId xmlns:a16="http://schemas.microsoft.com/office/drawing/2014/main" val="2266413391"/>
                    </a:ext>
                  </a:extLst>
                </a:gridCol>
                <a:gridCol w="865632">
                  <a:extLst>
                    <a:ext uri="{9D8B030D-6E8A-4147-A177-3AD203B41FA5}">
                      <a16:colId xmlns:a16="http://schemas.microsoft.com/office/drawing/2014/main" val="1108262624"/>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990072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      CT1 aspects of GMEC</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GMEC</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75%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990011</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      CT aspects of MCGWUE</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MCGWUE</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5827">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990001</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      CT1 aspects for 5MBS_Ph2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5MBS_Ph2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65%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5350">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990022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      CT1 aspects of UEConfig5MBS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UEConfig5MBS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85%</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990015</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a:solidFill>
                            <a:srgbClr val="000000"/>
                          </a:solidFill>
                          <a:effectLst/>
                          <a:latin typeface="Arial" panose="020B0604020202020204" pitchFamily="34" charset="0"/>
                          <a:ea typeface="+mn-ea"/>
                          <a:cs typeface="+mn-cs"/>
                        </a:rPr>
                        <a:t>      CT1 aspects of Network Slicing Phase 3 </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eNS_Ph3</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9721">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990023</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a:solidFill>
                            <a:srgbClr val="000000"/>
                          </a:solidFill>
                          <a:effectLst/>
                          <a:latin typeface="Arial" panose="020B0604020202020204" pitchFamily="34" charset="0"/>
                          <a:ea typeface="+mn-ea"/>
                          <a:cs typeface="+mn-cs"/>
                        </a:rPr>
                        <a:t>      CT1 aspects of NG_RTC</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NG_RTC</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990021</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000" b="1" i="0" u="none" strike="noStrike" kern="1200">
                          <a:solidFill>
                            <a:srgbClr val="000000"/>
                          </a:solidFill>
                          <a:effectLst/>
                          <a:latin typeface="Arial" panose="020B0604020202020204" pitchFamily="34" charset="0"/>
                          <a:ea typeface="+mn-ea"/>
                          <a:cs typeface="+mn-cs"/>
                        </a:rPr>
                        <a:t>      CT1 aspects of ATSSS_Ph3</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ATSSS_Ph3</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50%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36535">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990020</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      CT1 aspects of ADAES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ADAES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
        <p:nvSpPr>
          <p:cNvPr id="3" name="Content Placeholder 2">
            <a:extLst>
              <a:ext uri="{FF2B5EF4-FFF2-40B4-BE49-F238E27FC236}">
                <a16:creationId xmlns:a16="http://schemas.microsoft.com/office/drawing/2014/main" id="{187944BD-FCE9-882E-EACC-FDF1063CCCC6}"/>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spTree>
    <p:extLst>
      <p:ext uri="{BB962C8B-B14F-4D97-AF65-F5344CB8AC3E}">
        <p14:creationId xmlns:p14="http://schemas.microsoft.com/office/powerpoint/2010/main" val="392495392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 (cont.)</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2107117286"/>
              </p:ext>
            </p:extLst>
          </p:nvPr>
        </p:nvGraphicFramePr>
        <p:xfrm>
          <a:off x="657054" y="1816740"/>
          <a:ext cx="10059714" cy="1104147"/>
        </p:xfrm>
        <a:graphic>
          <a:graphicData uri="http://schemas.openxmlformats.org/drawingml/2006/table">
            <a:tbl>
              <a:tblPr firstRow="1" firstCol="1" bandRow="1"/>
              <a:tblGrid>
                <a:gridCol w="643337">
                  <a:extLst>
                    <a:ext uri="{9D8B030D-6E8A-4147-A177-3AD203B41FA5}">
                      <a16:colId xmlns:a16="http://schemas.microsoft.com/office/drawing/2014/main" val="20000"/>
                    </a:ext>
                  </a:extLst>
                </a:gridCol>
                <a:gridCol w="3816664">
                  <a:extLst>
                    <a:ext uri="{9D8B030D-6E8A-4147-A177-3AD203B41FA5}">
                      <a16:colId xmlns:a16="http://schemas.microsoft.com/office/drawing/2014/main" val="20001"/>
                    </a:ext>
                  </a:extLst>
                </a:gridCol>
                <a:gridCol w="1181743">
                  <a:extLst>
                    <a:ext uri="{9D8B030D-6E8A-4147-A177-3AD203B41FA5}">
                      <a16:colId xmlns:a16="http://schemas.microsoft.com/office/drawing/2014/main" val="20002"/>
                    </a:ext>
                  </a:extLst>
                </a:gridCol>
                <a:gridCol w="776539">
                  <a:extLst>
                    <a:ext uri="{9D8B030D-6E8A-4147-A177-3AD203B41FA5}">
                      <a16:colId xmlns:a16="http://schemas.microsoft.com/office/drawing/2014/main" val="20003"/>
                    </a:ext>
                  </a:extLst>
                </a:gridCol>
                <a:gridCol w="648295">
                  <a:extLst>
                    <a:ext uri="{9D8B030D-6E8A-4147-A177-3AD203B41FA5}">
                      <a16:colId xmlns:a16="http://schemas.microsoft.com/office/drawing/2014/main" val="20004"/>
                    </a:ext>
                  </a:extLst>
                </a:gridCol>
                <a:gridCol w="757868">
                  <a:extLst>
                    <a:ext uri="{9D8B030D-6E8A-4147-A177-3AD203B41FA5}">
                      <a16:colId xmlns:a16="http://schemas.microsoft.com/office/drawing/2014/main" val="20005"/>
                    </a:ext>
                  </a:extLst>
                </a:gridCol>
                <a:gridCol w="679976">
                  <a:extLst>
                    <a:ext uri="{9D8B030D-6E8A-4147-A177-3AD203B41FA5}">
                      <a16:colId xmlns:a16="http://schemas.microsoft.com/office/drawing/2014/main" val="20006"/>
                    </a:ext>
                  </a:extLst>
                </a:gridCol>
                <a:gridCol w="689660">
                  <a:extLst>
                    <a:ext uri="{9D8B030D-6E8A-4147-A177-3AD203B41FA5}">
                      <a16:colId xmlns:a16="http://schemas.microsoft.com/office/drawing/2014/main" val="2266413391"/>
                    </a:ext>
                  </a:extLst>
                </a:gridCol>
                <a:gridCol w="865632">
                  <a:extLst>
                    <a:ext uri="{9D8B030D-6E8A-4147-A177-3AD203B41FA5}">
                      <a16:colId xmlns:a16="http://schemas.microsoft.com/office/drawing/2014/main" val="1108262624"/>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990019</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a:solidFill>
                            <a:srgbClr val="000000"/>
                          </a:solidFill>
                          <a:effectLst/>
                          <a:latin typeface="Arial" panose="020B0604020202020204" pitchFamily="34" charset="0"/>
                          <a:ea typeface="+mn-ea"/>
                          <a:cs typeface="+mn-cs"/>
                        </a:rPr>
                        <a:t>      CT1 aspects of 5GMARCH_Ph2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5GMARCH_Ph2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990013</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a:solidFill>
                            <a:srgbClr val="000000"/>
                          </a:solidFill>
                          <a:effectLst/>
                          <a:latin typeface="Arial" panose="020B0604020202020204" pitchFamily="34" charset="0"/>
                          <a:ea typeface="+mn-ea"/>
                          <a:cs typeface="+mn-cs"/>
                        </a:rPr>
                        <a:t>      CT1 aspects of VMR</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VMR</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3" name="Content Placeholder 2">
            <a:extLst>
              <a:ext uri="{FF2B5EF4-FFF2-40B4-BE49-F238E27FC236}">
                <a16:creationId xmlns:a16="http://schemas.microsoft.com/office/drawing/2014/main" id="{187944BD-FCE9-882E-EACC-FDF1063CCCC6}"/>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spTree>
    <p:extLst>
      <p:ext uri="{BB962C8B-B14F-4D97-AF65-F5344CB8AC3E}">
        <p14:creationId xmlns:p14="http://schemas.microsoft.com/office/powerpoint/2010/main" val="269258803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710753454"/>
              </p:ext>
            </p:extLst>
          </p:nvPr>
        </p:nvGraphicFramePr>
        <p:xfrm>
          <a:off x="838200" y="2056493"/>
          <a:ext cx="10411095" cy="1676619"/>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817">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b="0" i="0" u="none" strike="noStrike" kern="1200" dirty="0">
                        <a:solidFill>
                          <a:srgbClr val="000000"/>
                        </a:solidFill>
                        <a:effectLst/>
                        <a:latin typeface="Arial" panose="020B0604020202020204" pitchFamily="34" charset="0"/>
                        <a:ea typeface="+mn-ea"/>
                        <a:cs typeface="+mn-cs"/>
                      </a:endParaRPr>
                    </a:p>
                  </a:txBody>
                  <a:tcPr marL="66675" marR="66675" marT="38100" marB="28575">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61668024"/>
                  </a:ext>
                </a:extLst>
              </a:tr>
            </a:tbl>
          </a:graphicData>
        </a:graphic>
      </p:graphicFrame>
      <p:sp>
        <p:nvSpPr>
          <p:cNvPr id="2" name="Titre 1"/>
          <p:cNvSpPr>
            <a:spLocks noGrp="1"/>
          </p:cNvSpPr>
          <p:nvPr>
            <p:ph type="title"/>
          </p:nvPr>
        </p:nvSpPr>
        <p:spPr/>
        <p:txBody>
          <a:bodyPr/>
          <a:lstStyle/>
          <a:p>
            <a:r>
              <a:rPr lang="en-US" dirty="0"/>
              <a:t>TS/</a:t>
            </a:r>
            <a:r>
              <a:rPr lang="en-US" dirty="0">
                <a:highlight>
                  <a:srgbClr val="FFFFFF"/>
                </a:highlight>
              </a:rPr>
              <a:t>TR sent to CT plenary</a:t>
            </a:r>
          </a:p>
        </p:txBody>
      </p:sp>
      <p:sp>
        <p:nvSpPr>
          <p:cNvPr id="3" name="TextBox 2">
            <a:extLst>
              <a:ext uri="{FF2B5EF4-FFF2-40B4-BE49-F238E27FC236}">
                <a16:creationId xmlns:a16="http://schemas.microsoft.com/office/drawing/2014/main" id="{5F79BA49-3CB5-F06A-B117-C6DD167DCC0C}"/>
              </a:ext>
            </a:extLst>
          </p:cNvPr>
          <p:cNvSpPr txBox="1"/>
          <p:nvPr/>
        </p:nvSpPr>
        <p:spPr>
          <a:xfrm rot="20522904">
            <a:off x="4645600" y="2812931"/>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449897957"/>
              </p:ext>
            </p:extLst>
          </p:nvPr>
        </p:nvGraphicFramePr>
        <p:xfrm>
          <a:off x="838200" y="2056493"/>
          <a:ext cx="8895193" cy="1676619"/>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817">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900" kern="1200" dirty="0">
                        <a:solidFill>
                          <a:srgbClr val="000000"/>
                        </a:solidFill>
                        <a:effectLst/>
                        <a:latin typeface="Arial" panose="020B0604020202020204" pitchFamily="34" charset="0"/>
                        <a:ea typeface="+mn-ea"/>
                        <a:cs typeface="Arial" panose="020B0604020202020204" pitchFamily="34" charset="0"/>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1511608"/>
                  </a:ext>
                </a:extLst>
              </a:tr>
            </a:tbl>
          </a:graphicData>
        </a:graphic>
      </p:graphicFrame>
      <p:sp>
        <p:nvSpPr>
          <p:cNvPr id="2" name="Titre 1"/>
          <p:cNvSpPr>
            <a:spLocks noGrp="1"/>
          </p:cNvSpPr>
          <p:nvPr>
            <p:ph type="title"/>
          </p:nvPr>
        </p:nvSpPr>
        <p:spPr/>
        <p:txBody>
          <a:bodyPr/>
          <a:lstStyle/>
          <a:p>
            <a:r>
              <a:rPr lang="en-US" dirty="0"/>
              <a:t>Work Item Exception </a:t>
            </a:r>
            <a:r>
              <a:rPr lang="en-US" dirty="0">
                <a:highlight>
                  <a:srgbClr val="FFFFFF"/>
                </a:highlight>
              </a:rPr>
              <a:t>Sheets</a:t>
            </a:r>
            <a:r>
              <a:rPr lang="en-US" dirty="0"/>
              <a:t> </a:t>
            </a:r>
          </a:p>
        </p:txBody>
      </p:sp>
      <p:sp>
        <p:nvSpPr>
          <p:cNvPr id="3" name="TextBox 2">
            <a:extLst>
              <a:ext uri="{FF2B5EF4-FFF2-40B4-BE49-F238E27FC236}">
                <a16:creationId xmlns:a16="http://schemas.microsoft.com/office/drawing/2014/main" id="{34AF788C-34AF-BC29-32B1-489E73EF8A58}"/>
              </a:ext>
            </a:extLst>
          </p:cNvPr>
          <p:cNvSpPr txBox="1"/>
          <p:nvPr/>
        </p:nvSpPr>
        <p:spPr>
          <a:xfrm rot="20522904">
            <a:off x="3910590" y="2736587"/>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14075479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Status of older releases</a:t>
            </a:r>
          </a:p>
        </p:txBody>
      </p:sp>
      <p:sp>
        <p:nvSpPr>
          <p:cNvPr id="3" name="Espace réservé du contenu 2"/>
          <p:cNvSpPr>
            <a:spLocks noGrp="1"/>
          </p:cNvSpPr>
          <p:nvPr>
            <p:ph idx="1"/>
          </p:nvPr>
        </p:nvSpPr>
        <p:spPr/>
        <p:txBody>
          <a:bodyPr/>
          <a:lstStyle/>
          <a:p>
            <a:r>
              <a:rPr lang="en-US" sz="2400" dirty="0"/>
              <a:t>Rel-13: </a:t>
            </a:r>
          </a:p>
          <a:p>
            <a:pPr lvl="1"/>
            <a:r>
              <a:rPr lang="en-US" sz="2000" dirty="0"/>
              <a:t>2 CAT F CRs agreed to remove ENs for IANA registrations that have been completed, backwards compatible</a:t>
            </a:r>
          </a:p>
          <a:p>
            <a:r>
              <a:rPr lang="en-US" sz="2400" dirty="0"/>
              <a:t>Rel-14:</a:t>
            </a:r>
          </a:p>
          <a:p>
            <a:pPr lvl="1"/>
            <a:r>
              <a:rPr lang="en-US" sz="2000" dirty="0"/>
              <a:t>1 CAT F CR agreed to remove EN for IANA registration that has been completed, backwards compatible</a:t>
            </a:r>
          </a:p>
          <a:p>
            <a:pPr lvl="1"/>
            <a:r>
              <a:rPr lang="en-US" sz="2000" dirty="0"/>
              <a:t>2 CAT F CRs agreed to correct format of nodes in </a:t>
            </a:r>
            <a:r>
              <a:rPr lang="en-US" sz="2000" dirty="0" err="1"/>
              <a:t>EnTV</a:t>
            </a:r>
            <a:r>
              <a:rPr lang="en-US" sz="2000" dirty="0"/>
              <a:t> MO (TS 24.117), backwards compatible</a:t>
            </a:r>
          </a:p>
          <a:p>
            <a:r>
              <a:rPr lang="en-US" sz="2400" dirty="0"/>
              <a:t>Rel-15:</a:t>
            </a:r>
          </a:p>
          <a:p>
            <a:pPr lvl="1"/>
            <a:r>
              <a:rPr lang="en-US" sz="2000" dirty="0"/>
              <a:t>1 CAT F CR agreed to remove EN for IANA registration that has been completed, backwards compatible</a:t>
            </a:r>
          </a:p>
          <a:p>
            <a:pPr lvl="1"/>
            <a:endParaRPr lang="en-US" sz="2000" dirty="0"/>
          </a:p>
          <a:p>
            <a:pPr marL="914400" lvl="2" indent="0">
              <a:buNone/>
            </a:pPr>
            <a:endParaRPr lang="en-US" sz="1600" dirty="0"/>
          </a:p>
          <a:p>
            <a:endParaRPr lang="en-US" sz="2400" dirty="0"/>
          </a:p>
          <a:p>
            <a:pPr marL="0" indent="0">
              <a:buNone/>
            </a:pPr>
            <a:endParaRPr lang="en-US" sz="2400" dirty="0"/>
          </a:p>
        </p:txBody>
      </p:sp>
    </p:spTree>
    <p:extLst>
      <p:ext uri="{BB962C8B-B14F-4D97-AF65-F5344CB8AC3E}">
        <p14:creationId xmlns:p14="http://schemas.microsoft.com/office/powerpoint/2010/main" val="388336429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Release 16 Status</a:t>
            </a:r>
          </a:p>
        </p:txBody>
      </p:sp>
      <p:sp>
        <p:nvSpPr>
          <p:cNvPr id="3" name="Espace réservé du contenu 2"/>
          <p:cNvSpPr>
            <a:spLocks noGrp="1"/>
          </p:cNvSpPr>
          <p:nvPr>
            <p:ph idx="1"/>
          </p:nvPr>
        </p:nvSpPr>
        <p:spPr/>
        <p:txBody>
          <a:bodyPr/>
          <a:lstStyle/>
          <a:p>
            <a:r>
              <a:rPr lang="en-US" sz="2400" dirty="0">
                <a:cs typeface="Arial" panose="020B0604020202020204" pitchFamily="34" charset="0"/>
              </a:rPr>
              <a:t> 10 CAT F CRs against Rel-16 agreed </a:t>
            </a:r>
          </a:p>
          <a:p>
            <a:pPr lvl="1"/>
            <a:r>
              <a:rPr lang="en-US" altLang="de-DE" sz="2000" dirty="0">
                <a:cs typeface="Arial" panose="020B0604020202020204" pitchFamily="34" charset="0"/>
              </a:rPr>
              <a:t>Addition of new warning texts </a:t>
            </a:r>
            <a:r>
              <a:rPr lang="en-GB" sz="2000" dirty="0">
                <a:cs typeface="Arial" panose="020B0604020202020204" pitchFamily="34" charset="0"/>
              </a:rPr>
              <a:t>to handle interworking application mismatch (MCCI_CT)</a:t>
            </a:r>
          </a:p>
          <a:p>
            <a:pPr lvl="1"/>
            <a:r>
              <a:rPr lang="en-GB" sz="2000" dirty="0">
                <a:cs typeface="Arial" panose="020B0604020202020204" pitchFamily="34" charset="0"/>
              </a:rPr>
              <a:t>Correction of references in TS 24.544 (SEAL)</a:t>
            </a:r>
          </a:p>
          <a:p>
            <a:pPr lvl="1"/>
            <a:r>
              <a:rPr lang="en-GB" sz="2000" dirty="0">
                <a:cs typeface="Arial" panose="020B0604020202020204" pitchFamily="34" charset="0"/>
              </a:rPr>
              <a:t>Correction of references in TS 24.544 (SEAL)</a:t>
            </a:r>
          </a:p>
          <a:p>
            <a:pPr lvl="1"/>
            <a:r>
              <a:rPr lang="en-GB" sz="2000" dirty="0">
                <a:cs typeface="Arial" panose="020B0604020202020204" pitchFamily="34" charset="0"/>
              </a:rPr>
              <a:t>Correction of references in TS 24.547 (SEAL)</a:t>
            </a:r>
          </a:p>
          <a:p>
            <a:pPr lvl="1"/>
            <a:r>
              <a:rPr lang="en-GB" sz="2000" dirty="0">
                <a:cs typeface="Arial" panose="020B0604020202020204" pitchFamily="34" charset="0"/>
              </a:rPr>
              <a:t>Correction of references in TS 24.548 (SEAL)</a:t>
            </a:r>
          </a:p>
          <a:p>
            <a:pPr lvl="1"/>
            <a:r>
              <a:rPr lang="en-GB" sz="2000" dirty="0">
                <a:cs typeface="Arial" panose="020B0604020202020204" pitchFamily="34" charset="0"/>
              </a:rPr>
              <a:t>Removal of EN for IANA registration that has been completed (PARLOS)</a:t>
            </a:r>
          </a:p>
          <a:p>
            <a:pPr lvl="1"/>
            <a:r>
              <a:rPr lang="en-GB" sz="2000" dirty="0">
                <a:cs typeface="Arial" panose="020B0604020202020204" pitchFamily="34" charset="0"/>
              </a:rPr>
              <a:t>Correction of CR implementation error in TS 24.519 (</a:t>
            </a:r>
            <a:r>
              <a:rPr lang="en-GB" sz="2000" dirty="0" err="1">
                <a:cs typeface="Arial" panose="020B0604020202020204" pitchFamily="34" charset="0"/>
              </a:rPr>
              <a:t>Vertical_LAN</a:t>
            </a:r>
            <a:r>
              <a:rPr lang="en-GB" sz="2000" dirty="0">
                <a:cs typeface="Arial" panose="020B0604020202020204" pitchFamily="34" charset="0"/>
              </a:rPr>
              <a:t>)</a:t>
            </a:r>
          </a:p>
          <a:p>
            <a:pPr lvl="1"/>
            <a:r>
              <a:rPr lang="en-GB" sz="2000" dirty="0">
                <a:cs typeface="Arial" panose="020B0604020202020204" pitchFamily="34" charset="0"/>
              </a:rPr>
              <a:t>Correction to </a:t>
            </a:r>
            <a:r>
              <a:rPr lang="en-GB" sz="2000" dirty="0" err="1">
                <a:cs typeface="Arial" panose="020B0604020202020204" pitchFamily="34" charset="0"/>
              </a:rPr>
              <a:t>CIoT</a:t>
            </a:r>
            <a:r>
              <a:rPr lang="en-GB" sz="2000" dirty="0">
                <a:cs typeface="Arial" panose="020B0604020202020204" pitchFamily="34" charset="0"/>
              </a:rPr>
              <a:t> small data container IE (5G_CIoT)</a:t>
            </a:r>
          </a:p>
          <a:p>
            <a:pPr lvl="1"/>
            <a:r>
              <a:rPr lang="en-GB" sz="2000" dirty="0">
                <a:cs typeface="Arial" panose="020B0604020202020204" pitchFamily="34" charset="0"/>
              </a:rPr>
              <a:t>Correction to MA PDU session information IE (ATSSS)</a:t>
            </a:r>
          </a:p>
          <a:p>
            <a:pPr lvl="1"/>
            <a:r>
              <a:rPr lang="en-GB" sz="2000" dirty="0">
                <a:cs typeface="Arial" panose="020B0604020202020204" pitchFamily="34" charset="0"/>
              </a:rPr>
              <a:t>Use of decorated NAI format by roaming N5CW device (5WWC)</a:t>
            </a:r>
          </a:p>
          <a:p>
            <a:pPr lvl="1"/>
            <a:endParaRPr lang="en-US" sz="2000" dirty="0">
              <a:cs typeface="Arial" panose="020B0604020202020204" pitchFamily="34" charset="0"/>
            </a:endParaRPr>
          </a:p>
          <a:p>
            <a:endParaRPr lang="en-US" altLang="de-DE" sz="2400" dirty="0">
              <a:cs typeface="Arial" panose="020B0604020202020204" pitchFamily="34" charset="0"/>
            </a:endParaRPr>
          </a:p>
          <a:p>
            <a:pPr marL="0" indent="0">
              <a:buNone/>
            </a:pPr>
            <a:endParaRPr lang="en-US" sz="2400" dirty="0">
              <a:cs typeface="Arial" panose="020B0604020202020204" pitchFamily="34" charset="0"/>
            </a:endParaRP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Backward Incompatible </a:t>
            </a:r>
            <a:r>
              <a:rPr lang="en-US">
                <a:highlight>
                  <a:srgbClr val="FFFFFF"/>
                </a:highlight>
              </a:rPr>
              <a:t>Changes Rel-16</a:t>
            </a:r>
            <a:endParaRPr lang="en-US" dirty="0">
              <a:highlight>
                <a:srgbClr val="FFFFFF"/>
              </a:highlight>
            </a:endParaRP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3263361584"/>
              </p:ext>
            </p:extLst>
          </p:nvPr>
        </p:nvGraphicFramePr>
        <p:xfrm>
          <a:off x="215757" y="2282825"/>
          <a:ext cx="11736531" cy="1898770"/>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73737640"/>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080557503"/>
                  </a:ext>
                </a:extLst>
              </a:tr>
            </a:tbl>
          </a:graphicData>
        </a:graphic>
      </p:graphicFrame>
      <p:sp>
        <p:nvSpPr>
          <p:cNvPr id="4" name="TextBox 3">
            <a:extLst>
              <a:ext uri="{FF2B5EF4-FFF2-40B4-BE49-F238E27FC236}">
                <a16:creationId xmlns:a16="http://schemas.microsoft.com/office/drawing/2014/main" id="{523525D4-23BE-E3D9-A305-16592BD64228}"/>
              </a:ext>
            </a:extLst>
          </p:cNvPr>
          <p:cNvSpPr txBox="1"/>
          <p:nvPr/>
        </p:nvSpPr>
        <p:spPr>
          <a:xfrm rot="20522904">
            <a:off x="4471422" y="3047544"/>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180915944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Release 17 Status </a:t>
            </a:r>
          </a:p>
        </p:txBody>
      </p:sp>
      <p:sp>
        <p:nvSpPr>
          <p:cNvPr id="3" name="Espace réservé du contenu 2"/>
          <p:cNvSpPr>
            <a:spLocks noGrp="1"/>
          </p:cNvSpPr>
          <p:nvPr>
            <p:ph idx="1"/>
          </p:nvPr>
        </p:nvSpPr>
        <p:spPr/>
        <p:txBody>
          <a:bodyPr/>
          <a:lstStyle/>
          <a:p>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Significant</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decrease</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of</a:t>
            </a:r>
            <a:r>
              <a:rPr lang="es-ES" sz="2400" dirty="0">
                <a:effectLst/>
                <a:latin typeface="Calibri" panose="020F0502020204030204" pitchFamily="34" charset="0"/>
                <a:ea typeface="Calibri" panose="020F0502020204030204" pitchFamily="34" charset="0"/>
              </a:rPr>
              <a:t> Rel-17 </a:t>
            </a:r>
            <a:r>
              <a:rPr lang="es-ES" sz="2400" dirty="0" err="1">
                <a:effectLst/>
                <a:latin typeface="Calibri" panose="020F0502020204030204" pitchFamily="34" charset="0"/>
                <a:ea typeface="Calibri" panose="020F0502020204030204" pitchFamily="34" charset="0"/>
              </a:rPr>
              <a:t>maintenance</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effort</a:t>
            </a:r>
            <a:endParaRPr lang="es-ES" sz="2400" dirty="0"/>
          </a:p>
          <a:p>
            <a:r>
              <a:rPr lang="es-ES" sz="2400" dirty="0"/>
              <a:t> 21 CAT F </a:t>
            </a:r>
            <a:r>
              <a:rPr lang="es-ES" sz="2400" dirty="0" err="1"/>
              <a:t>CRs</a:t>
            </a:r>
            <a:r>
              <a:rPr lang="es-ES" sz="2400" dirty="0"/>
              <a:t> </a:t>
            </a:r>
            <a:r>
              <a:rPr lang="es-ES" sz="2400" dirty="0" err="1"/>
              <a:t>were</a:t>
            </a:r>
            <a:r>
              <a:rPr lang="es-ES" sz="2400" dirty="0"/>
              <a:t> </a:t>
            </a:r>
            <a:r>
              <a:rPr lang="es-ES" sz="2400" dirty="0" err="1"/>
              <a:t>agreed</a:t>
            </a:r>
            <a:r>
              <a:rPr lang="es-ES" sz="2400" dirty="0"/>
              <a:t> for </a:t>
            </a:r>
            <a:r>
              <a:rPr lang="es-ES" sz="2400" dirty="0" err="1"/>
              <a:t>Release</a:t>
            </a:r>
            <a:r>
              <a:rPr lang="es-ES" sz="2400" dirty="0"/>
              <a:t> 17, </a:t>
            </a:r>
            <a:r>
              <a:rPr lang="es-ES" sz="2400" dirty="0" err="1"/>
              <a:t>down</a:t>
            </a:r>
            <a:r>
              <a:rPr lang="es-ES" sz="2400" dirty="0"/>
              <a:t> </a:t>
            </a:r>
            <a:r>
              <a:rPr lang="es-ES" sz="2400" dirty="0" err="1"/>
              <a:t>from</a:t>
            </a:r>
            <a:r>
              <a:rPr lang="es-ES" sz="2400" dirty="0"/>
              <a:t> 55 in Q1’2023 </a:t>
            </a:r>
          </a:p>
          <a:p>
            <a:r>
              <a:rPr lang="en-US" sz="2400" dirty="0"/>
              <a:t> 0 </a:t>
            </a:r>
            <a:r>
              <a:rPr lang="en-US" sz="2400" dirty="0" err="1"/>
              <a:t>pCRs</a:t>
            </a:r>
            <a:r>
              <a:rPr lang="en-US" sz="2400" dirty="0"/>
              <a:t> were agreed for Release 17</a:t>
            </a:r>
          </a:p>
          <a:p>
            <a:pPr marL="0" indent="0">
              <a:buNone/>
            </a:pPr>
            <a:endParaRPr lang="en-US" sz="2400" dirty="0">
              <a:cs typeface="Arial" panose="020B0604020202020204" pitchFamily="34" charset="0"/>
            </a:endParaRPr>
          </a:p>
        </p:txBody>
      </p:sp>
    </p:spTree>
    <p:extLst>
      <p:ext uri="{BB962C8B-B14F-4D97-AF65-F5344CB8AC3E}">
        <p14:creationId xmlns:p14="http://schemas.microsoft.com/office/powerpoint/2010/main" val="31886030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Backward Incompatible Changes Rel-17</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1678077442"/>
              </p:ext>
            </p:extLst>
          </p:nvPr>
        </p:nvGraphicFramePr>
        <p:xfrm>
          <a:off x="215757" y="2282825"/>
          <a:ext cx="11736531" cy="1523808"/>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r>
                        <a:rPr lang="en-GB"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C1-233726 </a:t>
                      </a:r>
                      <a:endPar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Times New Roman" panose="02020603050405020304" pitchFamily="18" charset="0"/>
                        </a:rPr>
                        <a:t>IEI assignment for Additional measurement indication IE</a:t>
                      </a:r>
                      <a:endPar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de-DE" sz="1000" kern="1200" dirty="0">
                          <a:solidFill>
                            <a:srgbClr val="000000"/>
                          </a:solidFill>
                          <a:effectLst/>
                          <a:latin typeface="Arial" panose="020B0604020202020204" pitchFamily="34" charset="0"/>
                          <a:ea typeface="+mn-ea"/>
                          <a:cs typeface="Arial" panose="020B0604020202020204" pitchFamily="34" charset="0"/>
                        </a:rPr>
                        <a:t>ZTE, Ericsson</a:t>
                      </a:r>
                      <a:endParaRPr lang="fr-FR" sz="10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rtl="0" fontAlgn="base"/>
                      <a:r>
                        <a:rPr lang="en-US" sz="1000" kern="1200" dirty="0">
                          <a:solidFill>
                            <a:srgbClr val="000000"/>
                          </a:solidFill>
                          <a:effectLst/>
                          <a:latin typeface="Arial" panose="020B0604020202020204" pitchFamily="34" charset="0"/>
                          <a:ea typeface="+mn-ea"/>
                          <a:cs typeface="Arial" panose="020B0604020202020204" pitchFamily="34" charset="0"/>
                        </a:rPr>
                        <a:t>CR 0124 24.193</a:t>
                      </a:r>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algn="l" rtl="0" fontAlgn="auto"/>
                      <a:r>
                        <a:rPr lang="en-US" sz="1000" kern="1200" dirty="0">
                          <a:solidFill>
                            <a:srgbClr val="000000"/>
                          </a:solidFill>
                          <a:effectLst/>
                          <a:latin typeface="Arial" panose="020B0604020202020204" pitchFamily="34" charset="0"/>
                          <a:ea typeface="+mn-ea"/>
                          <a:cs typeface="Times New Roman" panose="02020603050405020304" pitchFamily="18" charset="0"/>
                        </a:rPr>
                        <a:t>C1-233212</a:t>
                      </a:r>
                    </a:p>
                  </a:txBody>
                  <a:tcP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Times New Roman" panose="02020603050405020304" pitchFamily="18" charset="0"/>
                        </a:rPr>
                        <a:t>Correction to the application/vnd.3gpp.seal-network-QoS-managment-info+xml media type</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Huawei, </a:t>
                      </a:r>
                      <a:r>
                        <a:rPr lang="en-US" sz="1000" kern="12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HiSilicon</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rgbClr val="000000"/>
                          </a:solidFill>
                          <a:effectLst/>
                          <a:latin typeface="Arial" panose="020B0604020202020204" pitchFamily="34" charset="0"/>
                          <a:ea typeface="+mn-ea"/>
                          <a:cs typeface="Arial" panose="020B0604020202020204" pitchFamily="34" charset="0"/>
                        </a:rPr>
                        <a:t>CR 0041 24.548</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74962">
                <a:tc>
                  <a:txBody>
                    <a:bodyPr/>
                    <a:lstStyle/>
                    <a:p>
                      <a:pPr algn="l" rtl="0" fontAlgn="auto"/>
                      <a:r>
                        <a:rPr lang="en-US" sz="1000" kern="1200" dirty="0">
                          <a:solidFill>
                            <a:srgbClr val="000000"/>
                          </a:solidFill>
                          <a:effectLst/>
                          <a:latin typeface="Arial" panose="020B0604020202020204" pitchFamily="34" charset="0"/>
                          <a:ea typeface="+mn-ea"/>
                          <a:cs typeface="Times New Roman" panose="02020603050405020304" pitchFamily="18" charset="0"/>
                        </a:rPr>
                        <a:t>C1-233279</a:t>
                      </a:r>
                    </a:p>
                  </a:txBody>
                  <a:tcP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r>
                        <a:rPr lang="en-GB" sz="1000" kern="1200" dirty="0">
                          <a:solidFill>
                            <a:srgbClr val="000000"/>
                          </a:solidFill>
                          <a:effectLst/>
                          <a:latin typeface="Arial" panose="020B0604020202020204" pitchFamily="34" charset="0"/>
                          <a:ea typeface="+mn-ea"/>
                          <a:cs typeface="Times New Roman" panose="02020603050405020304" pitchFamily="18" charset="0"/>
                        </a:rPr>
                        <a:t>Correction on PTW use for </a:t>
                      </a:r>
                      <a:r>
                        <a:rPr lang="en-GB" sz="1000" kern="1200" dirty="0" err="1">
                          <a:solidFill>
                            <a:srgbClr val="000000"/>
                          </a:solidFill>
                          <a:effectLst/>
                          <a:latin typeface="Arial" panose="020B0604020202020204" pitchFamily="34" charset="0"/>
                          <a:ea typeface="+mn-ea"/>
                          <a:cs typeface="Times New Roman" panose="02020603050405020304" pitchFamily="18" charset="0"/>
                        </a:rPr>
                        <a:t>RedCap</a:t>
                      </a:r>
                      <a:r>
                        <a:rPr lang="en-GB" sz="1000" kern="1200" dirty="0">
                          <a:solidFill>
                            <a:srgbClr val="000000"/>
                          </a:solidFill>
                          <a:effectLst/>
                          <a:latin typeface="Arial" panose="020B0604020202020204" pitchFamily="34" charset="0"/>
                          <a:ea typeface="+mn-ea"/>
                          <a:cs typeface="Times New Roman" panose="02020603050405020304" pitchFamily="18" charset="0"/>
                        </a:rPr>
                        <a:t> UE</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63500" marR="12700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r>
                        <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Huawei, </a:t>
                      </a:r>
                      <a:r>
                        <a:rPr lang="en-US" sz="1000" kern="12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HiSilicon</a:t>
                      </a:r>
                      <a:endParaRPr lang="en-US" sz="1000" kern="1200" dirty="0">
                        <a:solidFill>
                          <a:srgbClr val="000000"/>
                        </a:solidFill>
                        <a:effectLst/>
                        <a:latin typeface="Arial" panose="020B0604020202020204" pitchFamily="34" charset="0"/>
                        <a:cs typeface="Arial" panose="020B0604020202020204" pitchFamily="34" charset="0"/>
                      </a:endParaRPr>
                    </a:p>
                  </a:txBody>
                  <a:tcPr marL="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rgbClr val="000000"/>
                          </a:solidFill>
                          <a:effectLst/>
                          <a:latin typeface="Arial" panose="020B0604020202020204" pitchFamily="34" charset="0"/>
                          <a:ea typeface="+mn-ea"/>
                          <a:cs typeface="Arial" panose="020B0604020202020204" pitchFamily="34" charset="0"/>
                        </a:rPr>
                        <a:t>CR 3331 24.008</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40890096"/>
                  </a:ext>
                </a:extLst>
              </a:tr>
            </a:tbl>
          </a:graphicData>
        </a:graphic>
      </p:graphicFrame>
    </p:spTree>
    <p:extLst>
      <p:ext uri="{BB962C8B-B14F-4D97-AF65-F5344CB8AC3E}">
        <p14:creationId xmlns:p14="http://schemas.microsoft.com/office/powerpoint/2010/main" val="104303868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WG1 </a:t>
            </a:r>
            <a:r>
              <a:rPr lang="en-GB" altLang="en-US" dirty="0">
                <a:solidFill>
                  <a:srgbClr val="0070C0"/>
                </a:solidFill>
              </a:rPr>
              <a:t>(new)</a:t>
            </a:r>
            <a:r>
              <a:rPr lang="en-GB" altLang="en-US" dirty="0"/>
              <a:t> Officials</a:t>
            </a:r>
          </a:p>
        </p:txBody>
      </p:sp>
      <p:sp>
        <p:nvSpPr>
          <p:cNvPr id="4100" name="Content Placeholder 2"/>
          <p:cNvSpPr txBox="1">
            <a:spLocks/>
          </p:cNvSpPr>
          <p:nvPr/>
        </p:nvSpPr>
        <p:spPr bwMode="auto">
          <a:xfrm>
            <a:off x="2147838" y="209875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Lena Chaponniere </a:t>
            </a:r>
            <a:r>
              <a:rPr lang="fr-FR" altLang="en-US" sz="1400" dirty="0">
                <a:solidFill>
                  <a:srgbClr val="0070C0"/>
                </a:solidFill>
              </a:rPr>
              <a:t>(*)</a:t>
            </a:r>
          </a:p>
          <a:p>
            <a:pPr>
              <a:lnSpc>
                <a:spcPct val="100000"/>
              </a:lnSpc>
              <a:spcBef>
                <a:spcPct val="0"/>
              </a:spcBef>
              <a:buFontTx/>
              <a:buNone/>
            </a:pPr>
            <a:r>
              <a:rPr lang="fr-FR" altLang="en-US" sz="1400" dirty="0"/>
              <a:t>TSG CT WG1 Chair</a:t>
            </a:r>
          </a:p>
          <a:p>
            <a:pPr>
              <a:lnSpc>
                <a:spcPct val="100000"/>
              </a:lnSpc>
              <a:spcBef>
                <a:spcPct val="0"/>
              </a:spcBef>
              <a:buFontTx/>
              <a:buNone/>
            </a:pPr>
            <a:r>
              <a:rPr lang="fr-FR" altLang="en-US" sz="1400" dirty="0"/>
              <a:t>ATIS</a:t>
            </a:r>
            <a:br>
              <a:rPr lang="fr-FR" altLang="en-US" sz="1400" dirty="0"/>
            </a:br>
            <a:r>
              <a:rPr lang="en-US" altLang="en-US" sz="1400" dirty="0"/>
              <a:t>lguellec@qti.qualcomm.com</a:t>
            </a:r>
            <a:endParaRPr lang="fr-FR" altLang="en-US" sz="14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52345" y="3669513"/>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Sung Won </a:t>
            </a:r>
            <a:r>
              <a:rPr lang="en-US" altLang="en-US" sz="1400" dirty="0">
                <a:solidFill>
                  <a:srgbClr val="0070C0"/>
                </a:solidFill>
              </a:rPr>
              <a:t>(*)</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sung.won@nokia.com</a:t>
            </a:r>
            <a:endParaRPr lang="fr-FR" altLang="en-US" sz="1400" dirty="0"/>
          </a:p>
          <a:p>
            <a:pPr>
              <a:buFontTx/>
              <a:buNone/>
            </a:pPr>
            <a:endParaRPr lang="en-US" altLang="en-US" sz="1800" dirty="0"/>
          </a:p>
        </p:txBody>
      </p:sp>
      <p:sp>
        <p:nvSpPr>
          <p:cNvPr id="8" name="Rectangle 7">
            <a:extLst>
              <a:ext uri="{FF2B5EF4-FFF2-40B4-BE49-F238E27FC236}">
                <a16:creationId xmlns:a16="http://schemas.microsoft.com/office/drawing/2014/main" id="{9BDDA321-F9F6-496C-B1F3-ECACBA6D5266}"/>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8F7C2380-484A-4473-BE4D-E826FBDF9CA5}"/>
              </a:ext>
            </a:extLst>
          </p:cNvPr>
          <p:cNvPicPr>
            <a:picLocks noChangeAspect="1"/>
          </p:cNvPicPr>
          <p:nvPr/>
        </p:nvPicPr>
        <p:blipFill>
          <a:blip r:embed="rId4"/>
          <a:stretch>
            <a:fillRect/>
          </a:stretch>
        </p:blipFill>
        <p:spPr>
          <a:xfrm>
            <a:off x="819319" y="1896265"/>
            <a:ext cx="1235984" cy="1235984"/>
          </a:xfrm>
          <a:prstGeom prst="rect">
            <a:avLst/>
          </a:prstGeom>
        </p:spPr>
      </p:pic>
      <p:sp>
        <p:nvSpPr>
          <p:cNvPr id="14" name="Content Placeholder 2">
            <a:extLst>
              <a:ext uri="{FF2B5EF4-FFF2-40B4-BE49-F238E27FC236}">
                <a16:creationId xmlns:a16="http://schemas.microsoft.com/office/drawing/2014/main" id="{D6F120F3-1407-42DE-ADEF-86B11B1B3CFF}"/>
              </a:ext>
            </a:extLst>
          </p:cNvPr>
          <p:cNvSpPr txBox="1">
            <a:spLocks/>
          </p:cNvSpPr>
          <p:nvPr/>
        </p:nvSpPr>
        <p:spPr bwMode="auto">
          <a:xfrm>
            <a:off x="2158409" y="3689482"/>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Akansha Arora</a:t>
            </a:r>
          </a:p>
          <a:p>
            <a:pPr>
              <a:lnSpc>
                <a:spcPct val="100000"/>
              </a:lnSpc>
              <a:spcBef>
                <a:spcPct val="0"/>
              </a:spcBef>
              <a:buFontTx/>
              <a:buNone/>
            </a:pPr>
            <a:r>
              <a:rPr lang="fr-FR" altLang="en-US" sz="1400" dirty="0" err="1"/>
              <a:t>Secretary</a:t>
            </a:r>
            <a:endParaRPr lang="fr-FR" altLang="en-US" sz="1400" dirty="0"/>
          </a:p>
          <a:p>
            <a:pPr>
              <a:lnSpc>
                <a:spcPct val="100000"/>
              </a:lnSpc>
              <a:spcBef>
                <a:spcPct val="0"/>
              </a:spcBef>
              <a:buFontTx/>
              <a:buNone/>
            </a:pPr>
            <a:r>
              <a:rPr lang="fr-FR" altLang="en-US" sz="1400" dirty="0"/>
              <a:t>MCC</a:t>
            </a:r>
          </a:p>
          <a:p>
            <a:pPr>
              <a:lnSpc>
                <a:spcPct val="100000"/>
              </a:lnSpc>
              <a:spcBef>
                <a:spcPct val="0"/>
              </a:spcBef>
              <a:buFontTx/>
              <a:buNone/>
            </a:pPr>
            <a:r>
              <a:rPr lang="fi-FI" altLang="en-US" sz="1400" dirty="0"/>
              <a:t>akansha.arora@3gpp.org</a:t>
            </a:r>
            <a:endParaRPr lang="en-US" altLang="en-US" sz="1800" dirty="0"/>
          </a:p>
        </p:txBody>
      </p:sp>
      <p:pic>
        <p:nvPicPr>
          <p:cNvPr id="6" name="Picture 5" descr="A picture containing tree, person, outdoor&#10;&#10;Description automatically generated">
            <a:extLst>
              <a:ext uri="{FF2B5EF4-FFF2-40B4-BE49-F238E27FC236}">
                <a16:creationId xmlns:a16="http://schemas.microsoft.com/office/drawing/2014/main" id="{5F623FBF-AF5B-EA07-8F88-7C7867AE6C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061" y="3549616"/>
            <a:ext cx="1051896" cy="1698896"/>
          </a:xfrm>
          <a:prstGeom prst="rect">
            <a:avLst/>
          </a:prstGeom>
        </p:spPr>
      </p:pic>
      <p:sp>
        <p:nvSpPr>
          <p:cNvPr id="4" name="Content Placeholder 2">
            <a:extLst>
              <a:ext uri="{FF2B5EF4-FFF2-40B4-BE49-F238E27FC236}">
                <a16:creationId xmlns:a16="http://schemas.microsoft.com/office/drawing/2014/main" id="{66F5C4EA-5E23-7DAB-9198-59DF1D973A4A}"/>
              </a:ext>
            </a:extLst>
          </p:cNvPr>
          <p:cNvSpPr txBox="1">
            <a:spLocks/>
          </p:cNvSpPr>
          <p:nvPr/>
        </p:nvSpPr>
        <p:spPr bwMode="auto">
          <a:xfrm>
            <a:off x="7511798" y="2085390"/>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Behrouz Aghili </a:t>
            </a:r>
            <a:r>
              <a:rPr lang="en-US" altLang="en-US" sz="1400" dirty="0">
                <a:solidFill>
                  <a:srgbClr val="0070C0"/>
                </a:solidFill>
              </a:rPr>
              <a:t>(*)</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ATIS</a:t>
            </a:r>
          </a:p>
          <a:p>
            <a:pPr>
              <a:lnSpc>
                <a:spcPct val="100000"/>
              </a:lnSpc>
              <a:spcBef>
                <a:spcPct val="0"/>
              </a:spcBef>
              <a:buFontTx/>
              <a:buNone/>
            </a:pPr>
            <a:r>
              <a:rPr lang="en-US" altLang="en-US" sz="1400" dirty="0"/>
              <a:t>b_aghili@apple.com</a:t>
            </a:r>
            <a:endParaRPr lang="en-US" altLang="en-US" sz="1800" dirty="0"/>
          </a:p>
        </p:txBody>
      </p:sp>
      <p:sp>
        <p:nvSpPr>
          <p:cNvPr id="7" name="Content Placeholder 2">
            <a:extLst>
              <a:ext uri="{FF2B5EF4-FFF2-40B4-BE49-F238E27FC236}">
                <a16:creationId xmlns:a16="http://schemas.microsoft.com/office/drawing/2014/main" id="{E6A41D62-A912-4937-127A-1B9D9D896948}"/>
              </a:ext>
            </a:extLst>
          </p:cNvPr>
          <p:cNvSpPr txBox="1">
            <a:spLocks/>
          </p:cNvSpPr>
          <p:nvPr/>
        </p:nvSpPr>
        <p:spPr bwMode="auto">
          <a:xfrm>
            <a:off x="3819475" y="5678925"/>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solidFill>
                  <a:srgbClr val="0070C0"/>
                </a:solidFill>
              </a:rPr>
              <a:t>(*) elected during this plenary cycle</a:t>
            </a:r>
            <a:endParaRPr lang="en-US" altLang="en-US" sz="1800" dirty="0">
              <a:solidFill>
                <a:srgbClr val="0070C0"/>
              </a:solidFill>
            </a:endParaRPr>
          </a:p>
        </p:txBody>
      </p:sp>
      <p:pic>
        <p:nvPicPr>
          <p:cNvPr id="10" name="Picture 9" descr="A picture containing human face, person, wall, clothing&#10;&#10;Description automatically generated">
            <a:extLst>
              <a:ext uri="{FF2B5EF4-FFF2-40B4-BE49-F238E27FC236}">
                <a16:creationId xmlns:a16="http://schemas.microsoft.com/office/drawing/2014/main" id="{7FFB5C6F-6161-5A4E-E2DC-8EC559D8B0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77835" y="1843781"/>
            <a:ext cx="1171665" cy="1562220"/>
          </a:xfrm>
          <a:prstGeom prst="rect">
            <a:avLst/>
          </a:prstGeom>
        </p:spPr>
      </p:pic>
      <p:pic>
        <p:nvPicPr>
          <p:cNvPr id="12" name="Picture 11" descr="A person in a white shirt&#10;&#10;Description automatically generated">
            <a:extLst>
              <a:ext uri="{FF2B5EF4-FFF2-40B4-BE49-F238E27FC236}">
                <a16:creationId xmlns:a16="http://schemas.microsoft.com/office/drawing/2014/main" id="{A0B313A3-547D-9971-C6F1-3B4379E8B74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77835" y="3614029"/>
            <a:ext cx="1171666" cy="1561977"/>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a:t>
            </a:r>
            <a:r>
              <a:rPr lang="en-US" dirty="0">
                <a:highlight>
                  <a:srgbClr val="FFFFFF"/>
                </a:highlight>
              </a:rPr>
              <a:t>Status</a:t>
            </a:r>
            <a:r>
              <a:rPr lang="en-US" dirty="0"/>
              <a:t> </a:t>
            </a:r>
            <a:endParaRPr lang="en-US" dirty="0">
              <a:highlight>
                <a:srgbClr val="FFFF00"/>
              </a:highlight>
            </a:endParaRPr>
          </a:p>
        </p:txBody>
      </p:sp>
      <p:sp>
        <p:nvSpPr>
          <p:cNvPr id="3" name="Espace réservé du contenu 2"/>
          <p:cNvSpPr>
            <a:spLocks noGrp="1"/>
          </p:cNvSpPr>
          <p:nvPr>
            <p:ph idx="1"/>
          </p:nvPr>
        </p:nvSpPr>
        <p:spPr/>
        <p:txBody>
          <a:bodyPr/>
          <a:lstStyle/>
          <a:p>
            <a:r>
              <a:rPr lang="en-GB" sz="2000" dirty="0"/>
              <a:t> 4 new work items have been agreed for Rel-18</a:t>
            </a:r>
          </a:p>
          <a:p>
            <a:r>
              <a:rPr lang="en-GB" sz="2000" dirty="0"/>
              <a:t> Focus of CT1 now on Rel-18 CRs </a:t>
            </a:r>
          </a:p>
          <a:p>
            <a:r>
              <a:rPr lang="en-GB" sz="2000" dirty="0"/>
              <a:t> 472 CAT F/B/C CRs and 77 </a:t>
            </a:r>
            <a:r>
              <a:rPr lang="en-GB" sz="2000" dirty="0" err="1"/>
              <a:t>pCRs</a:t>
            </a:r>
            <a:r>
              <a:rPr lang="en-GB" sz="2000" dirty="0"/>
              <a:t> agreed for Rel-18</a:t>
            </a:r>
          </a:p>
          <a:p>
            <a:pPr marL="0" indent="0">
              <a:buNone/>
            </a:pPr>
            <a:endParaRPr lang="en-US" sz="1600" dirty="0"/>
          </a:p>
        </p:txBody>
      </p:sp>
    </p:spTree>
    <p:extLst>
      <p:ext uri="{BB962C8B-B14F-4D97-AF65-F5344CB8AC3E}">
        <p14:creationId xmlns:p14="http://schemas.microsoft.com/office/powerpoint/2010/main" val="154120867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Information</a:t>
            </a:r>
            <a:r>
              <a:rPr lang="en-US" dirty="0"/>
              <a:t> to CT</a:t>
            </a:r>
          </a:p>
        </p:txBody>
      </p:sp>
      <p:sp>
        <p:nvSpPr>
          <p:cNvPr id="3" name="Espace réservé du contenu 2"/>
          <p:cNvSpPr>
            <a:spLocks noGrp="1"/>
          </p:cNvSpPr>
          <p:nvPr>
            <p:ph idx="1"/>
          </p:nvPr>
        </p:nvSpPr>
        <p:spPr>
          <a:xfrm>
            <a:off x="838200" y="1850792"/>
            <a:ext cx="10515600" cy="4351338"/>
          </a:xfrm>
        </p:spPr>
        <p:txBody>
          <a:bodyPr/>
          <a:lstStyle/>
          <a:p>
            <a:pPr marL="0" indent="0">
              <a:buNone/>
            </a:pPr>
            <a:r>
              <a:rPr lang="en-GB" sz="2000" b="1" dirty="0">
                <a:effectLst/>
                <a:latin typeface="Arial" panose="020B0604020202020204" pitchFamily="34" charset="0"/>
                <a:ea typeface="Calibri" panose="020F0502020204030204" pitchFamily="34" charset="0"/>
                <a:cs typeface="Arial" panose="020B0604020202020204" pitchFamily="34" charset="0"/>
              </a:rPr>
              <a:t>Protocol selection for user plane positioning </a:t>
            </a:r>
          </a:p>
          <a:p>
            <a:r>
              <a:rPr lang="en-GB" sz="2000" dirty="0"/>
              <a:t> CT1 was not able to agree on protocol selection for user plane positioning (5G_eLCS_Ph3 Rel-18 Work Item, see C1-234042 and C1-234043)</a:t>
            </a:r>
          </a:p>
          <a:p>
            <a:r>
              <a:rPr lang="en-GB" sz="2000" dirty="0"/>
              <a:t> As a result, TS 24.572 is not sent to CT Plenary for information as originally planned</a:t>
            </a:r>
            <a:endParaRPr lang="en-US" sz="2000" dirty="0"/>
          </a:p>
          <a:p>
            <a:r>
              <a:rPr lang="en-US" sz="2000" dirty="0">
                <a:effectLst/>
                <a:latin typeface="Calibri" panose="020F0502020204030204" pitchFamily="34" charset="0"/>
                <a:ea typeface="Calibri" panose="020F0502020204030204" pitchFamily="34" charset="0"/>
                <a:cs typeface="Times New Roman" panose="02020603050405020304" pitchFamily="18" charset="0"/>
              </a:rPr>
              <a:t> The Work Item rapporteur will schedule a conference call on this topic before the August meeting</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000" b="1" dirty="0">
                <a:latin typeface="Arial" panose="020B0604020202020204" pitchFamily="34" charset="0"/>
                <a:cs typeface="Arial" panose="020B0604020202020204" pitchFamily="34" charset="0"/>
              </a:rPr>
              <a:t>Support for URSP provisioning in EPS</a:t>
            </a:r>
          </a:p>
          <a:p>
            <a:r>
              <a:rPr lang="en-US" sz="2000" dirty="0">
                <a:latin typeface="Calibri" panose="020F0502020204030204" pitchFamily="34" charset="0"/>
                <a:ea typeface="Calibri" panose="020F0502020204030204" pitchFamily="34" charset="0"/>
                <a:cs typeface="Times New Roman" panose="02020603050405020304" pitchFamily="18" charset="0"/>
              </a:rPr>
              <a:t> </a:t>
            </a:r>
            <a:r>
              <a:rPr lang="en-US" sz="2000" dirty="0"/>
              <a:t>CT1 was not able to align with SA2#157’s agreements on how the UE requests URSP in EPS (</a:t>
            </a:r>
            <a:r>
              <a:rPr lang="en-US" sz="2000" dirty="0" err="1"/>
              <a:t>eUEPO</a:t>
            </a:r>
            <a:r>
              <a:rPr lang="en-US" sz="2000" dirty="0"/>
              <a:t> Work Item, see C1-234046 and C1-233344 )</a:t>
            </a:r>
          </a:p>
          <a:p>
            <a:pPr marL="0" indent="0">
              <a:buNone/>
            </a:pPr>
            <a:endParaRPr lang="en-US" sz="2000" dirty="0"/>
          </a:p>
          <a:p>
            <a:endParaRPr lang="en-US" sz="2000" dirty="0"/>
          </a:p>
          <a:p>
            <a:endParaRPr lang="en-GB" sz="2400" dirty="0"/>
          </a:p>
          <a:p>
            <a:endParaRPr lang="en-US" dirty="0"/>
          </a:p>
          <a:p>
            <a:endParaRPr lang="en-US" sz="2400" dirty="0"/>
          </a:p>
          <a:p>
            <a:pPr marL="0" indent="0">
              <a:buNone/>
            </a:pPr>
            <a:r>
              <a:rPr lang="en-US" sz="2400" dirty="0"/>
              <a:t> </a:t>
            </a:r>
          </a:p>
        </p:txBody>
      </p:sp>
    </p:spTree>
    <p:extLst>
      <p:ext uri="{BB962C8B-B14F-4D97-AF65-F5344CB8AC3E}">
        <p14:creationId xmlns:p14="http://schemas.microsoft.com/office/powerpoint/2010/main" val="179961973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Action</a:t>
            </a:r>
            <a:r>
              <a:rPr lang="en-US" dirty="0"/>
              <a:t> to CT</a:t>
            </a:r>
          </a:p>
        </p:txBody>
      </p:sp>
      <p:sp>
        <p:nvSpPr>
          <p:cNvPr id="3" name="Espace réservé du contenu 2"/>
          <p:cNvSpPr>
            <a:spLocks noGrp="1"/>
          </p:cNvSpPr>
          <p:nvPr>
            <p:ph idx="1"/>
          </p:nvPr>
        </p:nvSpPr>
        <p:spPr/>
        <p:txBody>
          <a:bodyPr/>
          <a:lstStyle/>
          <a:p>
            <a:pPr marL="0" indent="0">
              <a:buNone/>
            </a:pPr>
            <a:r>
              <a:rPr lang="en-US" dirty="0"/>
              <a:t> </a:t>
            </a:r>
            <a:r>
              <a:rPr lang="en-US" sz="2000" b="1" dirty="0" err="1">
                <a:latin typeface="Arial" panose="020B0604020202020204" pitchFamily="34" charset="0"/>
                <a:cs typeface="Arial" panose="020B0604020202020204" pitchFamily="34" charset="0"/>
              </a:rPr>
              <a:t>OpenAPI</a:t>
            </a:r>
            <a:r>
              <a:rPr lang="en-US" sz="2000" b="1" dirty="0">
                <a:latin typeface="Arial" panose="020B0604020202020204" pitchFamily="34" charset="0"/>
                <a:cs typeface="Arial" panose="020B0604020202020204" pitchFamily="34" charset="0"/>
              </a:rPr>
              <a:t> files maintenance</a:t>
            </a:r>
          </a:p>
          <a:p>
            <a:r>
              <a:rPr lang="en-US" sz="2000" dirty="0">
                <a:latin typeface="Calibri" panose="020F0502020204030204" pitchFamily="34" charset="0"/>
                <a:ea typeface="Calibri" panose="020F0502020204030204" pitchFamily="34" charset="0"/>
                <a:cs typeface="Times New Roman" panose="02020603050405020304" pitchFamily="18" charset="0"/>
              </a:rPr>
              <a:t> </a:t>
            </a:r>
            <a:r>
              <a:rPr lang="en-US" sz="2000" dirty="0"/>
              <a:t>CT1 indicated in LS C1-234390 to CT &amp; SA that CT1 agrees with CT3/CT4’s decision conveyed in C1-234312  to </a:t>
            </a:r>
            <a:r>
              <a:rPr lang="en-GB" sz="2000" dirty="0"/>
              <a:t>continue using the existing method of handling source code in 3GPP documentation</a:t>
            </a:r>
          </a:p>
          <a:p>
            <a:r>
              <a:rPr lang="en-GB" sz="2000" dirty="0"/>
              <a:t> CT is kindly requested to report to SA accordingly</a:t>
            </a:r>
            <a:endParaRPr lang="en-US" sz="2000" dirty="0"/>
          </a:p>
          <a:p>
            <a:endParaRPr lang="en-US" sz="2000"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highlight>
                  <a:srgbClr val="FFFFFF"/>
                </a:highlight>
              </a:rPr>
              <a:t>Acknowledgements</a:t>
            </a:r>
          </a:p>
        </p:txBody>
      </p:sp>
      <p:sp>
        <p:nvSpPr>
          <p:cNvPr id="8195" name="Content Placeholder 2"/>
          <p:cNvSpPr>
            <a:spLocks noGrp="1"/>
          </p:cNvSpPr>
          <p:nvPr>
            <p:ph idx="1"/>
          </p:nvPr>
        </p:nvSpPr>
        <p:spPr/>
        <p:txBody>
          <a:bodyPr/>
          <a:lstStyle/>
          <a:p>
            <a:pPr marL="0" indent="0">
              <a:buNone/>
            </a:pPr>
            <a:r>
              <a:rPr lang="en-US" altLang="en-US" dirty="0">
                <a:ea typeface="MS PGothic" panose="020B0600070205080204" pitchFamily="34" charset="-128"/>
              </a:rPr>
              <a:t>The CT1 Chair wants to thank</a:t>
            </a:r>
          </a:p>
          <a:p>
            <a:r>
              <a:rPr lang="en-US" altLang="en-US" sz="2600" dirty="0">
                <a:ea typeface="MS PGothic" panose="020B0600070205080204" pitchFamily="34" charset="-128"/>
              </a:rPr>
              <a:t> </a:t>
            </a:r>
            <a:r>
              <a:rPr lang="en-GB" sz="2600" dirty="0">
                <a:ea typeface="MS PGothic" panose="020B0600070205080204" pitchFamily="34" charset="-128"/>
              </a:rPr>
              <a:t>E3MAG for hosting the meeting in Bratislava</a:t>
            </a:r>
            <a:r>
              <a:rPr lang="en-US" altLang="en-US" sz="2600" dirty="0">
                <a:ea typeface="MS PGothic" panose="020B0600070205080204" pitchFamily="34" charset="-128"/>
              </a:rPr>
              <a:t> </a:t>
            </a:r>
          </a:p>
          <a:p>
            <a:r>
              <a:rPr lang="en-US" altLang="en-US" sz="2600" dirty="0">
                <a:ea typeface="MS PGothic" panose="020B0600070205080204" pitchFamily="34" charset="-128"/>
              </a:rPr>
              <a:t> Peter Leis for chairing the breakout stream on “Services” topics</a:t>
            </a:r>
          </a:p>
          <a:p>
            <a:r>
              <a:rPr lang="en-US" altLang="en-US" sz="2600" dirty="0">
                <a:ea typeface="MS PGothic" panose="020B0600070205080204" pitchFamily="34" charset="-128"/>
              </a:rPr>
              <a:t> Jörgen Axell for chairing the breakout stream on “IMS and MC” topics</a:t>
            </a:r>
          </a:p>
          <a:p>
            <a:r>
              <a:rPr lang="en-US" altLang="en-US" sz="2600" dirty="0">
                <a:ea typeface="MS PGothic" panose="020B0600070205080204" pitchFamily="34" charset="-128"/>
              </a:rPr>
              <a:t> </a:t>
            </a:r>
            <a:r>
              <a:rPr lang="en-US" altLang="ja-JP" sz="2600" dirty="0">
                <a:ea typeface="MS PGothic" panose="020B0600070205080204" pitchFamily="34" charset="-128"/>
              </a:rPr>
              <a:t>Akansha Arora for her excellent support before, during and after the meetings</a:t>
            </a:r>
          </a:p>
          <a:p>
            <a:r>
              <a:rPr lang="en-US" altLang="ja-JP" sz="2600" dirty="0">
                <a:ea typeface="MS PGothic" panose="020B0600070205080204" pitchFamily="34" charset="-128"/>
              </a:rPr>
              <a:t> Most importantly the CT1 delegates for their dedication and hard work during very busy and productive meetings, both online and in Bratislava</a:t>
            </a:r>
          </a:p>
          <a:p>
            <a:r>
              <a:rPr lang="en-US" altLang="ja-JP" sz="2600" dirty="0">
                <a:solidFill>
                  <a:srgbClr val="0070C0"/>
                </a:solidFill>
                <a:ea typeface="MS PGothic" panose="020B0600070205080204" pitchFamily="34" charset="-128"/>
              </a:rPr>
              <a:t>Peter Leis and </a:t>
            </a:r>
            <a:r>
              <a:rPr lang="en-US" altLang="en-US" sz="2600" dirty="0">
                <a:solidFill>
                  <a:srgbClr val="0070C0"/>
                </a:solidFill>
                <a:ea typeface="MS PGothic" panose="020B0600070205080204" pitchFamily="34" charset="-128"/>
              </a:rPr>
              <a:t>Jörgen Axell for their excellent leadership as CT1 Chair and  Vice-Chair over the past 4 years. Best of luck in their new endeavors!</a:t>
            </a:r>
            <a:endParaRPr lang="en-US" altLang="ja-JP" sz="2600" dirty="0">
              <a:solidFill>
                <a:srgbClr val="0070C0"/>
              </a:solidFill>
              <a:ea typeface="MS PGothic" panose="020B0600070205080204" pitchFamily="34" charset="-128"/>
            </a:endParaRPr>
          </a:p>
          <a:p>
            <a:endParaRPr lang="en-US" altLang="en-US" sz="2600" dirty="0">
              <a:ea typeface="MS PGothic" panose="020B0600070205080204" pitchFamily="34" charset="-128"/>
            </a:endParaRP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lstStyle/>
          <a:p>
            <a:r>
              <a:rPr lang="en-US" dirty="0"/>
              <a:t>Annex</a:t>
            </a:r>
            <a:endParaRPr lang="en-US" dirty="0">
              <a:solidFill>
                <a:srgbClr val="FF0000"/>
              </a:solidFill>
            </a:endParaRPr>
          </a:p>
        </p:txBody>
      </p:sp>
    </p:spTree>
    <p:extLst>
      <p:ext uri="{BB962C8B-B14F-4D97-AF65-F5344CB8AC3E}">
        <p14:creationId xmlns:p14="http://schemas.microsoft.com/office/powerpoint/2010/main" val="17876741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94986589"/>
              </p:ext>
            </p:extLst>
          </p:nvPr>
        </p:nvGraphicFramePr>
        <p:xfrm>
          <a:off x="800100" y="1918464"/>
          <a:ext cx="10467975" cy="4400370"/>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US" sz="800" b="0" i="0" u="none" strike="noStrike" dirty="0">
                          <a:solidFill>
                            <a:srgbClr val="000000"/>
                          </a:solidFill>
                          <a:effectLst/>
                          <a:latin typeface="Arial" panose="020B0604020202020204" pitchFamily="34" charset="0"/>
                        </a:rPr>
                        <a:t>C1-230149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DNS server security information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24.302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729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33.402 CR 0148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C1-234368</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Roaming scenario for a N5CW device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23.003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0251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23.003 CR 0679</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C1-234311</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SNPN N3IWF selection for emergency service in visited country</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0247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4300</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C1-234343 (revised to CP-231301)</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N3IWF selection for onboarding services in SNPN in a visited country</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0250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4238, TS 23.003 CR 0674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C1-233889</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SNPN selection on validity condition change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23.122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1115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4205</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C1-234374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Handling of location assistance information provided in the </a:t>
                      </a:r>
                      <a:r>
                        <a:rPr lang="en-GB" sz="800" b="0" i="0" u="none" strike="noStrike" kern="1200" dirty="0" err="1">
                          <a:solidFill>
                            <a:srgbClr val="000000"/>
                          </a:solidFill>
                          <a:effectLst/>
                          <a:latin typeface="Arial" panose="020B0604020202020204" pitchFamily="34" charset="0"/>
                          <a:ea typeface="+mn-ea"/>
                          <a:cs typeface="+mn-cs"/>
                        </a:rPr>
                        <a:t>SoR</a:t>
                      </a:r>
                      <a:r>
                        <a:rPr lang="en-GB" sz="800" b="0" i="0" u="none" strike="noStrike" kern="1200" dirty="0">
                          <a:solidFill>
                            <a:srgbClr val="000000"/>
                          </a:solidFill>
                          <a:effectLst/>
                          <a:latin typeface="Arial" panose="020B0604020202020204" pitchFamily="34" charset="0"/>
                          <a:ea typeface="+mn-ea"/>
                          <a:cs typeface="+mn-cs"/>
                        </a:rPr>
                        <a:t> SNPN selection information for localized services</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23.122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1069</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3883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C1-233892</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Handling of forbidden SNPN lists for localized services</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5415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23.122 CR 1090</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409463">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C1-233895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CH controlled prioritized list of preferred SNPNs and GINs for access for localized services in SNPN</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5203</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4205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C1-233951</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Support of AUN3/NAUN3 device behind 5G-RG</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5421</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23.316 CR 2091, CR 2099</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86926">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C1-233952</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URSP update for AUN3/NAUN3 device behind 5G-RG</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24.526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0194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23.503 CR 0973</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Introducing the AUN3 and NAUN3 devices</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0261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23.316 CR 2087</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44270717"/>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a:t>
            </a:r>
          </a:p>
        </p:txBody>
      </p:sp>
    </p:spTree>
    <p:extLst>
      <p:ext uri="{BB962C8B-B14F-4D97-AF65-F5344CB8AC3E}">
        <p14:creationId xmlns:p14="http://schemas.microsoft.com/office/powerpoint/2010/main" val="2701583211"/>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747256715"/>
              </p:ext>
            </p:extLst>
          </p:nvPr>
        </p:nvGraphicFramePr>
        <p:xfrm>
          <a:off x="800100" y="1918464"/>
          <a:ext cx="10467975" cy="4400370"/>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C1-233955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Accessing 5GS via trusted non-3GPP access for UE behind 5G-RG</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0262</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23.316 CR 2097</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C1-233956</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Accessing 5GS via untrusted non-3GPP access for UE behind 5G-RG</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0263</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23.316 CR 2097</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C1-234305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Including last visited registered TAI for registration procedure over non-3gpp access </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5453</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23.502 CR 4015</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C1-234321</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Differentiated QoS for devices behind 5G-RG</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0249</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23.316 CR 2082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C1-234347</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5G-RG support for NSWO procedure for UE behind RG</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0260</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23.316 CR 2087</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C1-234052</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Timing synchronization status information from NW-TT To TSCTSF</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24.539</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0019</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4216</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C1-234357</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Support for UE reporting of URSP rule enforcement</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24.526</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0195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23.503 CR 0901</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409463">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C1-233884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Providing VPLMN specific URSP</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24.501</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5169</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23.503 CR 0957, TS 23.502 CR 3985</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C1-233622</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Handling emergency 5G </a:t>
                      </a:r>
                      <a:r>
                        <a:rPr lang="en-GB" sz="800" b="0" i="0" u="none" strike="noStrike" kern="1200" dirty="0" err="1">
                          <a:solidFill>
                            <a:srgbClr val="000000"/>
                          </a:solidFill>
                          <a:effectLst/>
                          <a:latin typeface="Arial" panose="020B0604020202020204" pitchFamily="34" charset="0"/>
                          <a:ea typeface="+mn-ea"/>
                          <a:cs typeface="+mn-cs"/>
                        </a:rPr>
                        <a:t>ProSe</a:t>
                      </a:r>
                      <a:r>
                        <a:rPr lang="en-GB" sz="800" b="0" i="0" u="none" strike="noStrike" kern="1200" dirty="0">
                          <a:solidFill>
                            <a:srgbClr val="000000"/>
                          </a:solidFill>
                          <a:effectLst/>
                          <a:latin typeface="Arial" panose="020B0604020202020204" pitchFamily="34" charset="0"/>
                          <a:ea typeface="+mn-ea"/>
                          <a:cs typeface="+mn-cs"/>
                        </a:rPr>
                        <a:t> direct link establishment request when there is an ongoing emergency service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0315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0249</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86926">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C1-233625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Releasing 5G </a:t>
                      </a:r>
                      <a:r>
                        <a:rPr lang="en-GB" sz="800" b="0" i="0" u="none" strike="noStrike" kern="1200" dirty="0" err="1">
                          <a:solidFill>
                            <a:srgbClr val="000000"/>
                          </a:solidFill>
                          <a:effectLst/>
                          <a:latin typeface="Arial" panose="020B0604020202020204" pitchFamily="34" charset="0"/>
                          <a:ea typeface="+mn-ea"/>
                          <a:cs typeface="+mn-cs"/>
                        </a:rPr>
                        <a:t>ProSe</a:t>
                      </a:r>
                      <a:r>
                        <a:rPr lang="en-GB" sz="800" b="0" i="0" u="none" strike="noStrike" kern="1200" dirty="0">
                          <a:solidFill>
                            <a:srgbClr val="000000"/>
                          </a:solidFill>
                          <a:effectLst/>
                          <a:latin typeface="Arial" panose="020B0604020202020204" pitchFamily="34" charset="0"/>
                          <a:ea typeface="+mn-ea"/>
                          <a:cs typeface="+mn-cs"/>
                        </a:rPr>
                        <a:t> direct link due to starting emergency service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0316</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0249</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C1-233793</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RSC to traffic type mapping rule for U2U relay</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0340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0248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44270717"/>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 (cont.)</a:t>
            </a:r>
          </a:p>
        </p:txBody>
      </p:sp>
    </p:spTree>
    <p:extLst>
      <p:ext uri="{BB962C8B-B14F-4D97-AF65-F5344CB8AC3E}">
        <p14:creationId xmlns:p14="http://schemas.microsoft.com/office/powerpoint/2010/main" val="2147993393"/>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687899385"/>
              </p:ext>
            </p:extLst>
          </p:nvPr>
        </p:nvGraphicFramePr>
        <p:xfrm>
          <a:off x="800100" y="1918464"/>
          <a:ext cx="10467975" cy="4400370"/>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C1-233794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RSC to traffic type mapping rule for L3 U2U relay</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0040</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0248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C1-233796</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Destination layer-2 ID for U2U relay communication with integrated discovery</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0347</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a:t>
                      </a:r>
                      <a:r>
                        <a:rPr lang="en-US" sz="800" b="0" i="0" u="none" strike="noStrike" kern="1200" dirty="0">
                          <a:solidFill>
                            <a:srgbClr val="000000"/>
                          </a:solidFill>
                          <a:effectLst/>
                          <a:latin typeface="Arial" panose="020B0604020202020204" pitchFamily="34" charset="0"/>
                          <a:ea typeface="+mn-ea"/>
                          <a:cs typeface="+mn-cs"/>
                        </a:rPr>
                        <a:t> </a:t>
                      </a:r>
                      <a:r>
                        <a:rPr lang="en-GB" sz="800" b="0" i="0" u="none" strike="noStrike" kern="1200" dirty="0">
                          <a:solidFill>
                            <a:srgbClr val="000000"/>
                          </a:solidFill>
                          <a:effectLst/>
                          <a:latin typeface="Arial" panose="020B0604020202020204" pitchFamily="34" charset="0"/>
                          <a:ea typeface="+mn-ea"/>
                          <a:cs typeface="+mn-cs"/>
                        </a:rPr>
                        <a:t>23.304 CR 0242</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C1-233797</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Coding aspects of destination layer-2 ID for U2U relay communication with integrated discovery</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0042</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a:t>
                      </a:r>
                      <a:r>
                        <a:rPr lang="en-US" sz="800" b="0" i="0" u="none" strike="noStrike" kern="1200" dirty="0">
                          <a:solidFill>
                            <a:srgbClr val="000000"/>
                          </a:solidFill>
                          <a:effectLst/>
                          <a:latin typeface="Arial" panose="020B0604020202020204" pitchFamily="34" charset="0"/>
                          <a:ea typeface="+mn-ea"/>
                          <a:cs typeface="+mn-cs"/>
                        </a:rPr>
                        <a:t> </a:t>
                      </a:r>
                      <a:r>
                        <a:rPr lang="en-GB" sz="800" b="0" i="0" u="none" strike="noStrike" kern="1200" dirty="0">
                          <a:solidFill>
                            <a:srgbClr val="000000"/>
                          </a:solidFill>
                          <a:effectLst/>
                          <a:latin typeface="Arial" panose="020B0604020202020204" pitchFamily="34" charset="0"/>
                          <a:ea typeface="+mn-ea"/>
                          <a:cs typeface="+mn-cs"/>
                        </a:rPr>
                        <a:t>23.304 CR 0242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C1-233799</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L2 U2U relay selection correction</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0303</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0242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C1-233912</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Clarification on configuration parameters for 5G </a:t>
                      </a:r>
                      <a:r>
                        <a:rPr lang="en-GB" sz="800" b="0" i="0" u="none" strike="noStrike" kern="1200" dirty="0" err="1">
                          <a:solidFill>
                            <a:srgbClr val="000000"/>
                          </a:solidFill>
                          <a:effectLst/>
                          <a:latin typeface="Arial" panose="020B0604020202020204" pitchFamily="34" charset="0"/>
                          <a:ea typeface="+mn-ea"/>
                          <a:cs typeface="+mn-cs"/>
                        </a:rPr>
                        <a:t>ProSe</a:t>
                      </a:r>
                      <a:r>
                        <a:rPr lang="en-GB" sz="800" b="0" i="0" u="none" strike="noStrike" kern="1200" dirty="0">
                          <a:solidFill>
                            <a:srgbClr val="000000"/>
                          </a:solidFill>
                          <a:effectLst/>
                          <a:latin typeface="Arial" panose="020B0604020202020204" pitchFamily="34" charset="0"/>
                          <a:ea typeface="+mn-ea"/>
                          <a:cs typeface="+mn-cs"/>
                        </a:rPr>
                        <a:t> UE-to-UE relay</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0344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0253</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C1-233917</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U2N relay emergency for discovery</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0308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0249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C1-233919</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Update to path switching procedure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0351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0240</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409463">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C1-233920</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Providing emergency service using 5G </a:t>
                      </a:r>
                      <a:r>
                        <a:rPr lang="en-GB" sz="800" b="0" i="0" u="none" strike="noStrike" kern="1200" dirty="0" err="1">
                          <a:solidFill>
                            <a:srgbClr val="000000"/>
                          </a:solidFill>
                          <a:effectLst/>
                          <a:latin typeface="Arial" panose="020B0604020202020204" pitchFamily="34" charset="0"/>
                          <a:ea typeface="+mn-ea"/>
                          <a:cs typeface="+mn-cs"/>
                        </a:rPr>
                        <a:t>ProSe</a:t>
                      </a:r>
                      <a:r>
                        <a:rPr lang="en-GB" sz="800" b="0" i="0" u="none" strike="noStrike" kern="1200" dirty="0">
                          <a:solidFill>
                            <a:srgbClr val="000000"/>
                          </a:solidFill>
                          <a:effectLst/>
                          <a:latin typeface="Arial" panose="020B0604020202020204" pitchFamily="34" charset="0"/>
                          <a:ea typeface="+mn-ea"/>
                          <a:cs typeface="+mn-cs"/>
                        </a:rPr>
                        <a:t> layer-3 UE-to-network relay with and without N3IWF support</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0361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0252</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C1-233922</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Support of Public Warning Notification Relaying by 5G </a:t>
                      </a:r>
                      <a:r>
                        <a:rPr lang="en-GB" sz="800" b="0" i="0" u="none" strike="noStrike" kern="1200" dirty="0" err="1">
                          <a:solidFill>
                            <a:srgbClr val="000000"/>
                          </a:solidFill>
                          <a:effectLst/>
                          <a:latin typeface="Arial" panose="020B0604020202020204" pitchFamily="34" charset="0"/>
                          <a:ea typeface="+mn-ea"/>
                          <a:cs typeface="+mn-cs"/>
                        </a:rPr>
                        <a:t>ProSe</a:t>
                      </a:r>
                      <a:r>
                        <a:rPr lang="en-GB" sz="800" b="0" i="0" u="none" strike="noStrike" kern="1200" dirty="0">
                          <a:solidFill>
                            <a:srgbClr val="000000"/>
                          </a:solidFill>
                          <a:effectLst/>
                          <a:latin typeface="Arial" panose="020B0604020202020204" pitchFamily="34" charset="0"/>
                          <a:ea typeface="+mn-ea"/>
                          <a:cs typeface="+mn-cs"/>
                        </a:rPr>
                        <a:t> UE-to-Network Relay</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0365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0141</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86926">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C1-233923</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Introducing the capabilities related to supporting UE-to-UE relay</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5466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0261</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C1-234040</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Clarification on setting emergency RSC</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24.554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0353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23.304 CR 0250</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44270717"/>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 (cont.)</a:t>
            </a:r>
          </a:p>
        </p:txBody>
      </p:sp>
    </p:spTree>
    <p:extLst>
      <p:ext uri="{BB962C8B-B14F-4D97-AF65-F5344CB8AC3E}">
        <p14:creationId xmlns:p14="http://schemas.microsoft.com/office/powerpoint/2010/main" val="1193039871"/>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649359548"/>
              </p:ext>
            </p:extLst>
          </p:nvPr>
        </p:nvGraphicFramePr>
        <p:xfrm>
          <a:off x="800100" y="1918464"/>
          <a:ext cx="10467975" cy="4400370"/>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C1-233781</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Enhancement for location service continuity from 5GS to EPS</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24.571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0025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23.273 CR 0349</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C1-233782</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Restriction on NR satellite access for PRU UE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24.571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0027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23.273 CR 0368</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C1-234201</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Addition of EPC-(H)GMLC address in LCS-</a:t>
                      </a:r>
                      <a:r>
                        <a:rPr lang="en-GB" sz="800" b="0" i="0" u="none" strike="noStrike" kern="1200" dirty="0" err="1">
                          <a:solidFill>
                            <a:srgbClr val="000000"/>
                          </a:solidFill>
                          <a:effectLst/>
                          <a:latin typeface="Arial" panose="020B0604020202020204" pitchFamily="34" charset="0"/>
                          <a:ea typeface="+mn-ea"/>
                          <a:cs typeface="+mn-cs"/>
                        </a:rPr>
                        <a:t>PeriodicTriggered</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24.571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0032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23.273 CR 0349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C1-233229</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Authorization of A2X direct C2 communication in EPS – additional procedures</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24.301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3891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23.256 CR 0084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C1-234214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Authorization of A2X direct C2 communication during registration in 5GS</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5358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23.256 CR 0084</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C1-233948</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Location validity information for enhanced CAG list in TS 24.501</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GB" sz="800" b="0" i="0" u="none" strike="noStrike" kern="1200" dirty="0">
                          <a:solidFill>
                            <a:srgbClr val="000000"/>
                          </a:solidFill>
                          <a:effectLst/>
                          <a:latin typeface="Arial" panose="020B0604020202020204" pitchFamily="34" charset="0"/>
                          <a:ea typeface="+mn-ea"/>
                          <a:cs typeface="+mn-cs"/>
                        </a:rPr>
                        <a:t>5408</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4367</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C1-233997</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Location validity information for enhanced CAG list in TS 23.122</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23.122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1105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4367</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409463">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C1-233960</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Clarification on alternative S-NSSAI being part of the subscribed S-NSSAIs</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5375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4234</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C1-233961</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Clarification on when to provide alternative NSSAI to UE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5376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4234</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86926">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C1-233965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Network slices with NS-</a:t>
                      </a:r>
                      <a:r>
                        <a:rPr lang="en-GB" sz="800" b="0" i="0" u="none" strike="noStrike" kern="1200" dirty="0" err="1">
                          <a:solidFill>
                            <a:srgbClr val="000000"/>
                          </a:solidFill>
                          <a:effectLst/>
                          <a:latin typeface="Arial" panose="020B0604020202020204" pitchFamily="34" charset="0"/>
                          <a:ea typeface="+mn-ea"/>
                          <a:cs typeface="+mn-cs"/>
                        </a:rPr>
                        <a:t>AoS</a:t>
                      </a:r>
                      <a:r>
                        <a:rPr lang="en-GB" sz="800" b="0" i="0" u="none" strike="noStrike" kern="1200" dirty="0">
                          <a:solidFill>
                            <a:srgbClr val="000000"/>
                          </a:solidFill>
                          <a:effectLst/>
                          <a:latin typeface="Arial" panose="020B0604020202020204" pitchFamily="34" charset="0"/>
                          <a:ea typeface="+mn-ea"/>
                          <a:cs typeface="+mn-cs"/>
                        </a:rPr>
                        <a:t> not matching deployed tracking areas</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5297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4236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C1-233966</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The condition that the UE does not trigger a service request procedure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5425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23.502 CR 3848</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44270717"/>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 (cont.)</a:t>
            </a:r>
          </a:p>
        </p:txBody>
      </p:sp>
    </p:spTree>
    <p:extLst>
      <p:ext uri="{BB962C8B-B14F-4D97-AF65-F5344CB8AC3E}">
        <p14:creationId xmlns:p14="http://schemas.microsoft.com/office/powerpoint/2010/main" val="130934762"/>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635664075"/>
              </p:ext>
            </p:extLst>
          </p:nvPr>
        </p:nvGraphicFramePr>
        <p:xfrm>
          <a:off x="800100" y="1918464"/>
          <a:ext cx="10467975" cy="4400370"/>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C1-233994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The AMF sends the partially allowed NSSAI to the UE after NSSAA</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5433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23.502 CR 3849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C1-233931</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Update the location information request</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0077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23.434 CR 0191</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C1-233932</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Add the procedure of location profiling for supporting location service enablement</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0071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23.434 CR0191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C1-233933</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Adding the location service registration procedure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0069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23.434 CR0190</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C1-233934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Add the location service registration update procedure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0078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23.434 CR 0193</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C1-233935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Add the location service deregistration procedure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0079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23.434 CR 0194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C1-233936</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Addition of location reporting configuration notification</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0080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23.434 CR 0195</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409463">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C1-234349</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Update of general aspects of PIN</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5259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4284</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C1-233634</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SMF to indicate the capability of supporting non-3GPP access path switching</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5314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sz="800" b="0" i="0" u="none" strike="noStrike" kern="1200" dirty="0">
                          <a:solidFill>
                            <a:srgbClr val="000000"/>
                          </a:solidFill>
                          <a:effectLst/>
                          <a:latin typeface="Arial" panose="020B0604020202020204" pitchFamily="34" charset="0"/>
                          <a:ea typeface="+mn-ea"/>
                          <a:cs typeface="+mn-cs"/>
                        </a:rPr>
                        <a:t>TS 23.501 CR 4210, TS 23.502 CR 3963</a:t>
                      </a:r>
                      <a:endParaRPr lang="en-US" sz="800" b="0" i="0" u="none" strike="noStrike" kern="1200" dirty="0">
                        <a:solidFill>
                          <a:srgbClr val="000000"/>
                        </a:solidFill>
                        <a:effectLst/>
                        <a:latin typeface="Arial" panose="020B0604020202020204" pitchFamily="34" charset="0"/>
                        <a:ea typeface="+mn-ea"/>
                        <a:cs typeface="+mn-cs"/>
                      </a:endParaRPr>
                    </a:p>
                    <a:p>
                      <a:pPr algn="l" fontAlgn="ct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86926">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C1-233637</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Clarification for primary access selection for redundant steering mode when threshold values are provided</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0127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4330</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C1-234056</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Introducing the non-3GPP access path switching procedure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5315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800" b="0" i="0" u="none" strike="noStrike" kern="1200" dirty="0">
                          <a:solidFill>
                            <a:srgbClr val="000000"/>
                          </a:solidFill>
                          <a:effectLst/>
                          <a:latin typeface="Arial" panose="020B0604020202020204" pitchFamily="34" charset="0"/>
                          <a:ea typeface="+mn-ea"/>
                          <a:cs typeface="+mn-cs"/>
                        </a:rPr>
                        <a:t>TS 23.501 CR 4210, TS 23.502 CR 4033</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44270717"/>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 (cont.)</a:t>
            </a:r>
          </a:p>
        </p:txBody>
      </p:sp>
    </p:spTree>
    <p:extLst>
      <p:ext uri="{BB962C8B-B14F-4D97-AF65-F5344CB8AC3E}">
        <p14:creationId xmlns:p14="http://schemas.microsoft.com/office/powerpoint/2010/main" val="357057379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highlight>
                  <a:srgbClr val="FFFFFF"/>
                </a:highlight>
              </a:rPr>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dirty="0"/>
              <a:t>CT1#141-e (electronic)</a:t>
            </a:r>
          </a:p>
          <a:p>
            <a:pPr lvl="1"/>
            <a:r>
              <a:rPr lang="en-US" dirty="0"/>
              <a:t>CT1#142 Bratislava</a:t>
            </a:r>
          </a:p>
          <a:p>
            <a:pPr marL="914400" lvl="2" indent="0">
              <a:buNone/>
            </a:pPr>
            <a:endParaRPr lang="en-US" altLang="fr-FR" dirty="0"/>
          </a:p>
        </p:txBody>
      </p:sp>
      <p:sp>
        <p:nvSpPr>
          <p:cNvPr id="5124" name="Espace réservé du contenu 3"/>
          <p:cNvSpPr txBox="1">
            <a:spLocks/>
          </p:cNvSpPr>
          <p:nvPr/>
        </p:nvSpPr>
        <p:spPr bwMode="auto">
          <a:xfrm>
            <a:off x="6215063" y="1833563"/>
            <a:ext cx="52385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CT1#143 Goteborg</a:t>
            </a:r>
          </a:p>
          <a:p>
            <a:pPr lvl="2"/>
            <a:r>
              <a:rPr lang="en-US" altLang="fr-FR" dirty="0"/>
              <a:t>Begin	August 21</a:t>
            </a:r>
            <a:r>
              <a:rPr lang="en-US" altLang="fr-FR" baseline="30000" dirty="0"/>
              <a:t>st</a:t>
            </a:r>
            <a:r>
              <a:rPr lang="en-US" altLang="fr-FR" dirty="0"/>
              <a:t> 2023</a:t>
            </a:r>
          </a:p>
          <a:p>
            <a:pPr lvl="2"/>
            <a:r>
              <a:rPr lang="en-US" altLang="fr-FR" dirty="0"/>
              <a:t>End	August 25</a:t>
            </a:r>
            <a:r>
              <a:rPr lang="en-US" altLang="fr-FR" baseline="30000" dirty="0"/>
              <a:t>th</a:t>
            </a:r>
            <a:r>
              <a:rPr lang="en-US" altLang="fr-FR" dirty="0"/>
              <a:t> 2023</a:t>
            </a:r>
          </a:p>
          <a:p>
            <a:pPr lvl="2"/>
            <a:endParaRPr lang="en-US" altLang="fr-FR" dirty="0"/>
          </a:p>
          <a:p>
            <a:pPr lvl="2"/>
            <a:endParaRPr lang="en-US" altLang="fr-FR" dirty="0"/>
          </a:p>
          <a:p>
            <a:pPr lvl="2"/>
            <a:endParaRPr lang="en-US" altLang="fr-FR" dirty="0"/>
          </a:p>
          <a:p>
            <a:pPr lvl="1"/>
            <a:endParaRPr lang="en-US" altLang="fr-FR" dirty="0"/>
          </a:p>
          <a:p>
            <a:pPr lvl="1"/>
            <a:endParaRPr lang="en-US" altLang="fr-FR" dirty="0"/>
          </a:p>
          <a:p>
            <a:pPr lvl="2"/>
            <a:endParaRPr lang="en-US" altLang="fr-FR" dirty="0"/>
          </a:p>
          <a:p>
            <a:pPr marL="457200" lvl="1" indent="0">
              <a:buNone/>
            </a:pPr>
            <a:endParaRPr lang="en-US" altLang="fr-FR" dirty="0"/>
          </a:p>
          <a:p>
            <a:pPr lvl="2"/>
            <a:endParaRPr lang="en-US" altLang="fr-FR" dirty="0"/>
          </a:p>
          <a:p>
            <a:pPr lvl="2"/>
            <a:endParaRPr lang="en-US" altLang="fr-FR" dirty="0"/>
          </a:p>
          <a:p>
            <a:pPr marL="914400" lvl="2" indent="0">
              <a:buNone/>
            </a:pPr>
            <a:endParaRPr lang="en-US" altLang="fr-FR" dirty="0"/>
          </a:p>
          <a:p>
            <a:endParaRPr lang="en-US" altLang="fr-FR"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639301462"/>
              </p:ext>
            </p:extLst>
          </p:nvPr>
        </p:nvGraphicFramePr>
        <p:xfrm>
          <a:off x="800100" y="1918464"/>
          <a:ext cx="10467975" cy="4471721"/>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438842">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C1-234057</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PDU session IDs not included in Uplink data status IE during non-3GPP access path switching</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5449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23.502 CR 4033</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C1-234358</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Associating a QUIC connection with a QoS flow</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0125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4459 </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C1-233285</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LADN per DNN &amp; S-NSSAI handling for legacy UE</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kern="1200" dirty="0">
                          <a:solidFill>
                            <a:srgbClr val="000000"/>
                          </a:solidFill>
                          <a:effectLst/>
                          <a:latin typeface="Arial" panose="020B0604020202020204" pitchFamily="34" charset="0"/>
                          <a:ea typeface="+mn-ea"/>
                          <a:cs typeface="+mn-cs"/>
                        </a:rPr>
                        <a:t>5370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800" b="0" i="0" u="none" strike="noStrike" kern="1200" dirty="0">
                          <a:solidFill>
                            <a:srgbClr val="000000"/>
                          </a:solidFill>
                          <a:effectLst/>
                          <a:latin typeface="Arial" panose="020B0604020202020204" pitchFamily="34" charset="0"/>
                          <a:ea typeface="+mn-ea"/>
                          <a:cs typeface="+mn-cs"/>
                        </a:rPr>
                        <a:t>TS 23.501 CR 4211</a:t>
                      </a: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409463">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86926">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r h="363042">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fr-FR"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44270717"/>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 (cont.)</a:t>
            </a:r>
          </a:p>
        </p:txBody>
      </p:sp>
    </p:spTree>
    <p:extLst>
      <p:ext uri="{BB962C8B-B14F-4D97-AF65-F5344CB8AC3E}">
        <p14:creationId xmlns:p14="http://schemas.microsoft.com/office/powerpoint/2010/main" val="1228063247"/>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Lena Chaponniere</a:t>
            </a:r>
          </a:p>
          <a:p>
            <a:pPr algn="ctr">
              <a:spcBef>
                <a:spcPct val="0"/>
              </a:spcBef>
              <a:buFontTx/>
              <a:buNone/>
            </a:pPr>
            <a:r>
              <a:rPr lang="fi-FI" altLang="en-US" sz="1400" dirty="0">
                <a:latin typeface="Arial" pitchFamily="34" charset="0"/>
                <a:cs typeface="Arial" pitchFamily="34" charset="0"/>
              </a:rPr>
              <a:t>3GPP TSG CT WG1 Chair</a:t>
            </a:r>
          </a:p>
          <a:p>
            <a:pPr algn="ctr">
              <a:spcBef>
                <a:spcPct val="0"/>
              </a:spcBef>
              <a:buFontTx/>
              <a:buNone/>
            </a:pPr>
            <a:r>
              <a:rPr lang="fi-FI" altLang="en-US" sz="1400" dirty="0">
                <a:solidFill>
                  <a:srgbClr val="7F7F7F"/>
                </a:solidFill>
                <a:latin typeface="Arial" pitchFamily="34" charset="0"/>
                <a:cs typeface="Arial" pitchFamily="34" charset="0"/>
              </a:rPr>
              <a:t>lguellec@qti.qualcomm.com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93628918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TSG CT WG1 Statistics</a:t>
            </a:r>
          </a:p>
        </p:txBody>
      </p:sp>
      <p:sp>
        <p:nvSpPr>
          <p:cNvPr id="3" name="Espace réservé du contenu 2"/>
          <p:cNvSpPr>
            <a:spLocks noGrp="1"/>
          </p:cNvSpPr>
          <p:nvPr>
            <p:ph idx="1"/>
          </p:nvPr>
        </p:nvSpPr>
        <p:spPr>
          <a:xfrm>
            <a:off x="838198" y="1825625"/>
            <a:ext cx="6628004" cy="4351338"/>
          </a:xfrm>
        </p:spPr>
        <p:txBody>
          <a:bodyPr/>
          <a:lstStyle/>
          <a:p>
            <a:r>
              <a:rPr lang="en-US" sz="2400" dirty="0">
                <a:highlight>
                  <a:srgbClr val="FFFFFF"/>
                </a:highlight>
              </a:rPr>
              <a:t>Number of handled documents</a:t>
            </a:r>
          </a:p>
          <a:p>
            <a:pPr lvl="1"/>
            <a:r>
              <a:rPr lang="en-US" altLang="fr-FR" sz="1800" dirty="0">
                <a:highlight>
                  <a:srgbClr val="FFFFFF"/>
                </a:highlight>
              </a:rPr>
              <a:t>CT1#141-e: 931</a:t>
            </a:r>
          </a:p>
          <a:p>
            <a:pPr lvl="1"/>
            <a:r>
              <a:rPr lang="en-US" altLang="fr-FR" sz="1800" dirty="0">
                <a:highlight>
                  <a:srgbClr val="FFFFFF"/>
                </a:highlight>
              </a:rPr>
              <a:t>CT1#142: 1,381</a:t>
            </a:r>
          </a:p>
          <a:p>
            <a:r>
              <a:rPr lang="en-US" sz="2400" dirty="0">
                <a:highlight>
                  <a:srgbClr val="FFFFFF"/>
                </a:highlight>
              </a:rPr>
              <a:t>Agreed CRs </a:t>
            </a:r>
          </a:p>
          <a:p>
            <a:pPr lvl="1"/>
            <a:r>
              <a:rPr lang="en-US" altLang="fr-FR" sz="1800" dirty="0">
                <a:highlight>
                  <a:srgbClr val="FFFFFF"/>
                </a:highlight>
              </a:rPr>
              <a:t>CT1#141-e:</a:t>
            </a:r>
            <a:r>
              <a:rPr lang="en-US" sz="1800" dirty="0">
                <a:highlight>
                  <a:srgbClr val="FFFFFF"/>
                </a:highlight>
              </a:rPr>
              <a:t> Cat B/C/F: 231</a:t>
            </a:r>
          </a:p>
          <a:p>
            <a:pPr lvl="1"/>
            <a:r>
              <a:rPr lang="en-US" sz="1800" dirty="0">
                <a:highlight>
                  <a:srgbClr val="FFFFFF"/>
                </a:highlight>
              </a:rPr>
              <a:t>CT1#142: Cat B/C/F: 278</a:t>
            </a:r>
          </a:p>
          <a:p>
            <a:r>
              <a:rPr lang="en-US" sz="2400" dirty="0">
                <a:highlight>
                  <a:srgbClr val="FFFFFF"/>
                </a:highlight>
              </a:rPr>
              <a:t>Agreed </a:t>
            </a:r>
            <a:r>
              <a:rPr lang="en-US" sz="2400" dirty="0" err="1">
                <a:highlight>
                  <a:srgbClr val="FFFFFF"/>
                </a:highlight>
              </a:rPr>
              <a:t>pCRs</a:t>
            </a:r>
            <a:endParaRPr lang="en-US" sz="2400" dirty="0">
              <a:highlight>
                <a:srgbClr val="FFFFFF"/>
              </a:highlight>
            </a:endParaRPr>
          </a:p>
          <a:p>
            <a:pPr lvl="1"/>
            <a:r>
              <a:rPr lang="en-US" altLang="fr-FR" sz="1800" dirty="0">
                <a:highlight>
                  <a:srgbClr val="FFFFFF"/>
                </a:highlight>
              </a:rPr>
              <a:t>CT1#141-e: 31</a:t>
            </a:r>
          </a:p>
          <a:p>
            <a:pPr lvl="1"/>
            <a:r>
              <a:rPr lang="en-US" altLang="fr-FR" sz="1800" dirty="0">
                <a:highlight>
                  <a:srgbClr val="FFFFFF"/>
                </a:highlight>
              </a:rPr>
              <a:t>CT1#142: 46</a:t>
            </a:r>
          </a:p>
          <a:p>
            <a:r>
              <a:rPr lang="en-US" sz="2400" dirty="0">
                <a:highlight>
                  <a:srgbClr val="FFFFFF"/>
                </a:highlight>
              </a:rPr>
              <a:t>Attendances</a:t>
            </a:r>
          </a:p>
          <a:p>
            <a:pPr lvl="1"/>
            <a:r>
              <a:rPr lang="en-US" altLang="fr-FR" sz="1800" dirty="0">
                <a:highlight>
                  <a:srgbClr val="FFFFFF"/>
                </a:highlight>
              </a:rPr>
              <a:t>CT1#141-e: 271 attended</a:t>
            </a:r>
          </a:p>
          <a:p>
            <a:pPr lvl="1"/>
            <a:r>
              <a:rPr lang="en-US" altLang="fr-FR" sz="1800" dirty="0">
                <a:highlight>
                  <a:srgbClr val="FFFFFF"/>
                </a:highlight>
              </a:rPr>
              <a:t>CT1#142: 122 attended in person, ~ 5 attended remotely</a:t>
            </a:r>
          </a:p>
          <a:p>
            <a:pPr lvl="1"/>
            <a:endParaRPr lang="en-US" altLang="fr-FR" sz="1800" dirty="0"/>
          </a:p>
          <a:p>
            <a:pPr lvl="1"/>
            <a:endParaRPr lang="en-US" altLang="fr-FR" sz="1800" dirty="0"/>
          </a:p>
          <a:p>
            <a:pPr marL="914400" lvl="2" indent="0">
              <a:buNone/>
            </a:pPr>
            <a:endParaRPr lang="en-US" altLang="fr-FR" dirty="0"/>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sz="2400" dirty="0"/>
              <a:t>Other information</a:t>
            </a:r>
          </a:p>
          <a:p>
            <a:pPr lvl="1"/>
            <a:r>
              <a:rPr lang="en-US" altLang="fr-FR" sz="2000" dirty="0"/>
              <a:t>CT1#141-e was limited to Rel-18 only</a:t>
            </a:r>
          </a:p>
          <a:p>
            <a:pPr lvl="1"/>
            <a:r>
              <a:rPr lang="en-US" altLang="fr-FR" sz="2000" dirty="0"/>
              <a:t>CT1#142 had full scope</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New agreed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1245881378"/>
              </p:ext>
            </p:extLst>
          </p:nvPr>
        </p:nvGraphicFramePr>
        <p:xfrm>
          <a:off x="209550" y="2307766"/>
          <a:ext cx="11341319" cy="2811694"/>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84">
                <a:tc>
                  <a:txBody>
                    <a:bodyPr/>
                    <a:lstStyle/>
                    <a:p>
                      <a:pPr marL="0" algn="l" defTabSz="914400" rtl="0" eaLnBrk="1" fontAlgn="b" latinLnBrk="0" hangingPunct="1"/>
                      <a:r>
                        <a:rPr lang="de-DE" sz="1000" kern="1200" dirty="0">
                          <a:solidFill>
                            <a:schemeClr val="tx1"/>
                          </a:solidFill>
                          <a:effectLst/>
                          <a:latin typeface="Arial" panose="020B0604020202020204" pitchFamily="34" charset="0"/>
                          <a:ea typeface="+mn-ea"/>
                          <a:cs typeface="Times New Roman" panose="02020603050405020304" pitchFamily="18" charset="0"/>
                        </a:rPr>
                        <a:t>CP-231288</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CT aspects of Enhanced Mission Critical Push-to-talk architecture phase 4</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Samsung</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Define the protocol aspects of the new MCPTT Rel-18 features based on Stage 2 technical specifications developed by SA6 and specified in 3GPP TS 23.379, 3GPP TS 23.280, and 3GPP TS 33.180 by SA3</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307839"/>
                  </a:ext>
                </a:extLst>
              </a:tr>
              <a:tr h="2053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CP-231289</a:t>
                      </a:r>
                    </a:p>
                    <a:p>
                      <a:pPr algn="l" fontAlgn="b"/>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MPS when access to EPC/5GC is WLAN</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err="1">
                          <a:solidFill>
                            <a:schemeClr val="tx1"/>
                          </a:solidFill>
                          <a:effectLst/>
                          <a:latin typeface="Arial" panose="020B0604020202020204" pitchFamily="34" charset="0"/>
                          <a:ea typeface="+mn-ea"/>
                          <a:cs typeface="Times New Roman" panose="02020603050405020304" pitchFamily="18" charset="0"/>
                        </a:rPr>
                        <a:t>Peraton</a:t>
                      </a:r>
                      <a:r>
                        <a:rPr lang="fr-FR" sz="1000" kern="1200" dirty="0">
                          <a:solidFill>
                            <a:schemeClr val="tx1"/>
                          </a:solidFill>
                          <a:effectLst/>
                          <a:latin typeface="Arial" panose="020B0604020202020204" pitchFamily="34" charset="0"/>
                          <a:ea typeface="+mn-ea"/>
                          <a:cs typeface="Times New Roman" panose="02020603050405020304" pitchFamily="18" charset="0"/>
                        </a:rPr>
                        <a:t> </a:t>
                      </a:r>
                      <a:r>
                        <a:rPr lang="fr-FR" sz="1000" kern="1200" dirty="0" err="1">
                          <a:solidFill>
                            <a:schemeClr val="tx1"/>
                          </a:solidFill>
                          <a:effectLst/>
                          <a:latin typeface="Arial" panose="020B0604020202020204" pitchFamily="34" charset="0"/>
                          <a:ea typeface="+mn-ea"/>
                          <a:cs typeface="Times New Roman" panose="02020603050405020304" pitchFamily="18" charset="0"/>
                        </a:rPr>
                        <a:t>Labs</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000" kern="1200" dirty="0">
                          <a:solidFill>
                            <a:schemeClr val="tx1"/>
                          </a:solidFill>
                          <a:effectLst/>
                          <a:latin typeface="Arial" panose="020B0604020202020204" pitchFamily="34" charset="0"/>
                          <a:ea typeface="+mn-ea"/>
                          <a:cs typeface="Times New Roman" panose="02020603050405020304" pitchFamily="18" charset="0"/>
                        </a:rPr>
                        <a:t>Support MPS for MMTEL voice/video calls and support MPS for Data Transport Service sessions, when access is via trusted or untrusted WLAN to the EPC/5GC, based on the normative stage 2 requirements</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18408555"/>
                  </a:ext>
                </a:extLst>
              </a:tr>
              <a:tr h="3284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CP-231290</a:t>
                      </a:r>
                    </a:p>
                    <a:p>
                      <a:pPr algn="l" fontAlgn="b"/>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CT aspects of MBS support for V2X services</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000" kern="1200" dirty="0">
                          <a:solidFill>
                            <a:schemeClr val="tx1"/>
                          </a:solidFill>
                          <a:effectLst/>
                          <a:latin typeface="Arial" panose="020B0604020202020204" pitchFamily="34" charset="0"/>
                          <a:ea typeface="+mn-ea"/>
                          <a:cs typeface="Times New Roman" panose="02020603050405020304" pitchFamily="18" charset="0"/>
                        </a:rPr>
                        <a:t>Specify the CT aspects of MBS support for V2X services in order to enhance the CT WGs specifications based on the stage-2 requirements developed by SA WG2</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3284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CP-231291</a:t>
                      </a:r>
                    </a:p>
                    <a:p>
                      <a:pPr algn="l" fontAlgn="b"/>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000" kern="1200" dirty="0">
                          <a:solidFill>
                            <a:schemeClr val="tx1"/>
                          </a:solidFill>
                          <a:effectLst/>
                          <a:latin typeface="Arial" panose="020B0604020202020204" pitchFamily="34" charset="0"/>
                          <a:ea typeface="+mn-ea"/>
                          <a:cs typeface="Times New Roman" panose="02020603050405020304" pitchFamily="18" charset="0"/>
                        </a:rPr>
                        <a:t>Slice-based PLMN Selection</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hangingPunct="0"/>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ZTE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000" kern="1200" dirty="0">
                          <a:solidFill>
                            <a:schemeClr val="tx1"/>
                          </a:solidFill>
                          <a:effectLst/>
                          <a:latin typeface="Arial" panose="020B0604020202020204" pitchFamily="34" charset="0"/>
                          <a:ea typeface="+mn-ea"/>
                          <a:cs typeface="Times New Roman" panose="02020603050405020304" pitchFamily="18" charset="0"/>
                        </a:rPr>
                        <a:t>Enhance the applicable CT1 stage 2 specifications (i.e. TS 23.122, etc.) to support the stage 1 requirement that f</a:t>
                      </a:r>
                      <a:r>
                        <a:rPr lang="en-US" sz="1000" kern="1200" dirty="0">
                          <a:solidFill>
                            <a:schemeClr val="tx1"/>
                          </a:solidFill>
                          <a:effectLst/>
                          <a:latin typeface="Arial" panose="020B0604020202020204" pitchFamily="34" charset="0"/>
                          <a:ea typeface="+mn-ea"/>
                          <a:cs typeface="Times New Roman" panose="02020603050405020304" pitchFamily="18" charset="0"/>
                        </a:rPr>
                        <a:t>or a roaming UE activating a service/application requiring a network slice not offered by the serving network but available in the area from other network(s), the HPLMN shall be able to provide the UE with prioritization information of the VPLMNs with which the UE may register for the network slice</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p>
                      <a:pPr hangingPunct="0">
                        <a:spcAft>
                          <a:spcPts val="1200"/>
                        </a:spcAft>
                      </a:pP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16058269"/>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Revised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1400701554"/>
              </p:ext>
            </p:extLst>
          </p:nvPr>
        </p:nvGraphicFramePr>
        <p:xfrm>
          <a:off x="209550" y="2282827"/>
          <a:ext cx="11341319" cy="1459144"/>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84">
                <a:tc>
                  <a:txBody>
                    <a:bodyPr/>
                    <a:lstStyle/>
                    <a:p>
                      <a:pPr hangingPunct="0"/>
                      <a:r>
                        <a:rPr lang="de-DE" sz="1000" kern="1200" dirty="0">
                          <a:solidFill>
                            <a:schemeClr val="tx1"/>
                          </a:solidFill>
                          <a:effectLst/>
                          <a:latin typeface="Arial" panose="020B0604020202020204" pitchFamily="34" charset="0"/>
                          <a:ea typeface="+mn-ea"/>
                          <a:cs typeface="Times New Roman" panose="02020603050405020304" pitchFamily="18" charset="0"/>
                        </a:rPr>
                        <a:t> CP-231284</a:t>
                      </a:r>
                    </a:p>
                    <a:p>
                      <a:pPr hangingPunct="0"/>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CT aspects of SEAL data delivery enabler for vertical applications</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b="0" i="0" u="none" strike="noStrike" kern="1200" dirty="0">
                          <a:solidFill>
                            <a:srgbClr val="000000"/>
                          </a:solidFill>
                          <a:effectLst/>
                          <a:latin typeface="Arial" panose="020B0604020202020204" pitchFamily="34" charset="0"/>
                          <a:ea typeface="+mn-ea"/>
                          <a:cs typeface="+mn-cs"/>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11204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CP-231285</a:t>
                      </a:r>
                    </a:p>
                    <a:p>
                      <a:pPr marL="0" marR="0" lvl="0" indent="0" algn="l" defTabSz="914400" rtl="0" eaLnBrk="1" fontAlgn="b" latinLnBrk="0" hangingPunct="1">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CT aspects of application layer support for V2X services; Phase 3</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1144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CP-231286</a:t>
                      </a:r>
                    </a:p>
                    <a:p>
                      <a:pPr marL="0" marR="0" lvl="0" indent="0" algn="l" defTabSz="914400" rtl="0" eaLnBrk="1" fontAlgn="b" latinLnBrk="0" hangingPunct="1">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CT aspects of Enhanced support of Non-Public Networks Phase 2</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Ericsson</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4601958"/>
                  </a:ext>
                </a:extLst>
              </a:tr>
              <a:tr h="107601">
                <a:tc>
                  <a:txBody>
                    <a:bodyPr/>
                    <a:lstStyle/>
                    <a:p>
                      <a:pPr hangingPunct="0"/>
                      <a:r>
                        <a:rPr lang="de-DE" sz="1000" kern="1200" dirty="0">
                          <a:solidFill>
                            <a:schemeClr val="tx1"/>
                          </a:solidFill>
                          <a:effectLst/>
                          <a:latin typeface="Arial" panose="020B0604020202020204" pitchFamily="34" charset="0"/>
                          <a:ea typeface="+mn-ea"/>
                          <a:cs typeface="Times New Roman" panose="02020603050405020304" pitchFamily="18" charset="0"/>
                        </a:rPr>
                        <a:t>CP-231287</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Support for wireless and wireline convergence for the 5G system architecture Phase 2</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Nokia</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83839098"/>
                  </a:ext>
                </a:extLst>
              </a:tr>
            </a:tbl>
          </a:graphicData>
        </a:graphic>
      </p:graphicFrame>
    </p:spTree>
    <p:extLst>
      <p:ext uri="{BB962C8B-B14F-4D97-AF65-F5344CB8AC3E}">
        <p14:creationId xmlns:p14="http://schemas.microsoft.com/office/powerpoint/2010/main" val="158815098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3818334386"/>
              </p:ext>
            </p:extLst>
          </p:nvPr>
        </p:nvGraphicFramePr>
        <p:xfrm>
          <a:off x="657054" y="1816740"/>
          <a:ext cx="9687858" cy="3181464"/>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627888">
                  <a:extLst>
                    <a:ext uri="{9D8B030D-6E8A-4147-A177-3AD203B41FA5}">
                      <a16:colId xmlns:a16="http://schemas.microsoft.com/office/drawing/2014/main" val="20006"/>
                    </a:ext>
                  </a:extLst>
                </a:gridCol>
                <a:gridCol w="67665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CT1 </a:t>
                      </a:r>
                      <a:r>
                        <a:rPr lang="de-DE" sz="1000" b="1" i="0" u="none" strike="noStrike" kern="1200" dirty="0" err="1">
                          <a:solidFill>
                            <a:srgbClr val="000000"/>
                          </a:solidFill>
                          <a:effectLst/>
                          <a:latin typeface="Arial" panose="020B0604020202020204" pitchFamily="34" charset="0"/>
                          <a:ea typeface="+mn-ea"/>
                          <a:cs typeface="+mn-cs"/>
                        </a:rPr>
                        <a:t>aspects</a:t>
                      </a:r>
                      <a:r>
                        <a:rPr lang="de-DE" sz="1000" b="1" i="0" u="none" strike="noStrike" kern="1200" dirty="0">
                          <a:solidFill>
                            <a:srgbClr val="000000"/>
                          </a:solidFill>
                          <a:effectLst/>
                          <a:latin typeface="Arial" panose="020B0604020202020204" pitchFamily="34" charset="0"/>
                          <a:ea typeface="+mn-ea"/>
                          <a:cs typeface="+mn-cs"/>
                        </a:rPr>
                        <a:t> </a:t>
                      </a:r>
                      <a:r>
                        <a:rPr lang="de-DE" sz="1000" b="1" i="0" u="none" strike="noStrike" kern="1200" dirty="0" err="1">
                          <a:solidFill>
                            <a:srgbClr val="000000"/>
                          </a:solidFill>
                          <a:effectLst/>
                          <a:latin typeface="Arial" panose="020B0604020202020204" pitchFamily="34" charset="0"/>
                          <a:ea typeface="+mn-ea"/>
                          <a:cs typeface="+mn-cs"/>
                        </a:rPr>
                        <a:t>of</a:t>
                      </a:r>
                      <a:r>
                        <a:rPr lang="de-DE" sz="1000" b="1" i="0" u="none" strike="noStrike" kern="1200" dirty="0">
                          <a:solidFill>
                            <a:srgbClr val="000000"/>
                          </a:solidFill>
                          <a:effectLst/>
                          <a:latin typeface="Arial" panose="020B0604020202020204" pitchFamily="34" charset="0"/>
                          <a:ea typeface="+mn-ea"/>
                          <a:cs typeface="+mn-cs"/>
                        </a:rPr>
                        <a:t> NBI18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NBI18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25%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970033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 aspects of Mission Critical Services over 5MBS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MCOver5MBS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20%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5827">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970034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 aspects of Mission Critical Services over 5GProSe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MCOver5GProSe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5350">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970059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CT1 </a:t>
                      </a:r>
                      <a:r>
                        <a:rPr lang="de-DE" sz="1000" b="1" i="0" u="none" strike="noStrike" kern="1200" dirty="0" err="1">
                          <a:solidFill>
                            <a:srgbClr val="000000"/>
                          </a:solidFill>
                          <a:effectLst/>
                          <a:latin typeface="Arial" panose="020B0604020202020204" pitchFamily="34" charset="0"/>
                          <a:ea typeface="+mn-ea"/>
                          <a:cs typeface="+mn-cs"/>
                        </a:rPr>
                        <a:t>aspects</a:t>
                      </a:r>
                      <a:r>
                        <a:rPr lang="de-DE" sz="1000" b="1" i="0" u="none" strike="noStrike" kern="1200" dirty="0">
                          <a:solidFill>
                            <a:srgbClr val="000000"/>
                          </a:solidFill>
                          <a:effectLst/>
                          <a:latin typeface="Arial" panose="020B0604020202020204" pitchFamily="34" charset="0"/>
                          <a:ea typeface="+mn-ea"/>
                          <a:cs typeface="+mn-cs"/>
                        </a:rPr>
                        <a:t> </a:t>
                      </a:r>
                      <a:r>
                        <a:rPr lang="de-DE" sz="1000" b="1" i="0" u="none" strike="noStrike" kern="1200" dirty="0" err="1">
                          <a:solidFill>
                            <a:srgbClr val="000000"/>
                          </a:solidFill>
                          <a:effectLst/>
                          <a:latin typeface="Arial" panose="020B0604020202020204" pitchFamily="34" charset="0"/>
                          <a:ea typeface="+mn-ea"/>
                          <a:cs typeface="+mn-cs"/>
                        </a:rPr>
                        <a:t>of</a:t>
                      </a:r>
                      <a:r>
                        <a:rPr lang="de-DE" sz="1000" b="1" i="0" u="none" strike="noStrike" kern="1200" dirty="0">
                          <a:solidFill>
                            <a:srgbClr val="000000"/>
                          </a:solidFill>
                          <a:effectLst/>
                          <a:latin typeface="Arial" panose="020B0604020202020204" pitchFamily="34" charset="0"/>
                          <a:ea typeface="+mn-ea"/>
                          <a:cs typeface="+mn-cs"/>
                        </a:rPr>
                        <a:t> SENSE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SENSE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65%</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Stage-3 5GS NAS protocol development 18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30%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Stage-3 SAE Protocol Development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SAES18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30%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960009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Protocol enhancements for Mission Critical Services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MCProtoc18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30%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960010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MPS for Supplementary Services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err="1">
                          <a:solidFill>
                            <a:srgbClr val="000000"/>
                          </a:solidFill>
                          <a:effectLst/>
                          <a:latin typeface="Arial" panose="020B0604020202020204" pitchFamily="34" charset="0"/>
                          <a:ea typeface="+mn-ea"/>
                          <a:cs typeface="+mn-cs"/>
                        </a:rPr>
                        <a:t>MPSSupServ</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100%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06906362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 (cont.)</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1676986054"/>
              </p:ext>
            </p:extLst>
          </p:nvPr>
        </p:nvGraphicFramePr>
        <p:xfrm>
          <a:off x="657054" y="1816740"/>
          <a:ext cx="9956082" cy="3194650"/>
        </p:xfrm>
        <a:graphic>
          <a:graphicData uri="http://schemas.openxmlformats.org/drawingml/2006/table">
            <a:tbl>
              <a:tblPr firstRow="1" firstCol="1" bandRow="1"/>
              <a:tblGrid>
                <a:gridCol w="645830">
                  <a:extLst>
                    <a:ext uri="{9D8B030D-6E8A-4147-A177-3AD203B41FA5}">
                      <a16:colId xmlns:a16="http://schemas.microsoft.com/office/drawing/2014/main" val="20000"/>
                    </a:ext>
                  </a:extLst>
                </a:gridCol>
                <a:gridCol w="3831455">
                  <a:extLst>
                    <a:ext uri="{9D8B030D-6E8A-4147-A177-3AD203B41FA5}">
                      <a16:colId xmlns:a16="http://schemas.microsoft.com/office/drawing/2014/main" val="20001"/>
                    </a:ext>
                  </a:extLst>
                </a:gridCol>
                <a:gridCol w="1186322">
                  <a:extLst>
                    <a:ext uri="{9D8B030D-6E8A-4147-A177-3AD203B41FA5}">
                      <a16:colId xmlns:a16="http://schemas.microsoft.com/office/drawing/2014/main" val="20002"/>
                    </a:ext>
                  </a:extLst>
                </a:gridCol>
                <a:gridCol w="662375">
                  <a:extLst>
                    <a:ext uri="{9D8B030D-6E8A-4147-A177-3AD203B41FA5}">
                      <a16:colId xmlns:a16="http://schemas.microsoft.com/office/drawing/2014/main" val="20003"/>
                    </a:ext>
                  </a:extLst>
                </a:gridCol>
                <a:gridCol w="543822">
                  <a:extLst>
                    <a:ext uri="{9D8B030D-6E8A-4147-A177-3AD203B41FA5}">
                      <a16:colId xmlns:a16="http://schemas.microsoft.com/office/drawing/2014/main" val="20004"/>
                    </a:ext>
                  </a:extLst>
                </a:gridCol>
                <a:gridCol w="707225">
                  <a:extLst>
                    <a:ext uri="{9D8B030D-6E8A-4147-A177-3AD203B41FA5}">
                      <a16:colId xmlns:a16="http://schemas.microsoft.com/office/drawing/2014/main" val="20005"/>
                    </a:ext>
                  </a:extLst>
                </a:gridCol>
                <a:gridCol w="724357">
                  <a:extLst>
                    <a:ext uri="{9D8B030D-6E8A-4147-A177-3AD203B41FA5}">
                      <a16:colId xmlns:a16="http://schemas.microsoft.com/office/drawing/2014/main" val="20006"/>
                    </a:ext>
                  </a:extLst>
                </a:gridCol>
                <a:gridCol w="627004">
                  <a:extLst>
                    <a:ext uri="{9D8B030D-6E8A-4147-A177-3AD203B41FA5}">
                      <a16:colId xmlns:a16="http://schemas.microsoft.com/office/drawing/2014/main" val="19969839"/>
                    </a:ext>
                  </a:extLst>
                </a:gridCol>
                <a:gridCol w="1027692">
                  <a:extLst>
                    <a:ext uri="{9D8B030D-6E8A-4147-A177-3AD203B41FA5}">
                      <a16:colId xmlns:a16="http://schemas.microsoft.com/office/drawing/2014/main" val="1535132734"/>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970035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IMS Stage-3 IETF Protocol Alignment</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IMSProtoc18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30%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980055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UASAPP_Ph2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UASAPP_Ph2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dirty="0">
                          <a:solidFill>
                            <a:srgbClr val="000000"/>
                          </a:solidFill>
                          <a:effectLst/>
                          <a:latin typeface="Arial" panose="020B0604020202020204" pitchFamily="34" charset="0"/>
                        </a:rPr>
                        <a:t>12.12.2</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5827">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980057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5G_eLCS_Ph3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5G_eLCS_Ph3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5350">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5G_ProSe_Ph2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5G_ProSe_Ph2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15%</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70%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SEAL_Ph3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SEAL_Ph3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10%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972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SEALDD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SEALDD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20%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20%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7"/>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eMCSMI_IRail</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eMCSMI_IRail</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
        <p:nvSpPr>
          <p:cNvPr id="3" name="Content Placeholder 2">
            <a:extLst>
              <a:ext uri="{FF2B5EF4-FFF2-40B4-BE49-F238E27FC236}">
                <a16:creationId xmlns:a16="http://schemas.microsoft.com/office/drawing/2014/main" id="{762266C6-A3E4-7FD6-4284-501224040791}"/>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spTree>
    <p:extLst>
      <p:ext uri="{BB962C8B-B14F-4D97-AF65-F5344CB8AC3E}">
        <p14:creationId xmlns:p14="http://schemas.microsoft.com/office/powerpoint/2010/main" val="326243881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 (cont.)</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918948292"/>
              </p:ext>
            </p:extLst>
          </p:nvPr>
        </p:nvGraphicFramePr>
        <p:xfrm>
          <a:off x="657054" y="1816740"/>
          <a:ext cx="9596418" cy="3194650"/>
        </p:xfrm>
        <a:graphic>
          <a:graphicData uri="http://schemas.openxmlformats.org/drawingml/2006/table">
            <a:tbl>
              <a:tblPr firstRow="1" firstCol="1" bandRow="1"/>
              <a:tblGrid>
                <a:gridCol w="594056">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8">
                  <a:extLst>
                    <a:ext uri="{9D8B030D-6E8A-4147-A177-3AD203B41FA5}">
                      <a16:colId xmlns:a16="http://schemas.microsoft.com/office/drawing/2014/main" val="20002"/>
                    </a:ext>
                  </a:extLst>
                </a:gridCol>
                <a:gridCol w="747534">
                  <a:extLst>
                    <a:ext uri="{9D8B030D-6E8A-4147-A177-3AD203B41FA5}">
                      <a16:colId xmlns:a16="http://schemas.microsoft.com/office/drawing/2014/main" val="20003"/>
                    </a:ext>
                  </a:extLst>
                </a:gridCol>
                <a:gridCol w="646176">
                  <a:extLst>
                    <a:ext uri="{9D8B030D-6E8A-4147-A177-3AD203B41FA5}">
                      <a16:colId xmlns:a16="http://schemas.microsoft.com/office/drawing/2014/main" val="20004"/>
                    </a:ext>
                  </a:extLst>
                </a:gridCol>
                <a:gridCol w="694944">
                  <a:extLst>
                    <a:ext uri="{9D8B030D-6E8A-4147-A177-3AD203B41FA5}">
                      <a16:colId xmlns:a16="http://schemas.microsoft.com/office/drawing/2014/main" val="20005"/>
                    </a:ext>
                  </a:extLst>
                </a:gridCol>
                <a:gridCol w="609600">
                  <a:extLst>
                    <a:ext uri="{9D8B030D-6E8A-4147-A177-3AD203B41FA5}">
                      <a16:colId xmlns:a16="http://schemas.microsoft.com/office/drawing/2014/main" val="20006"/>
                    </a:ext>
                  </a:extLst>
                </a:gridCol>
                <a:gridCol w="603504">
                  <a:extLst>
                    <a:ext uri="{9D8B030D-6E8A-4147-A177-3AD203B41FA5}">
                      <a16:colId xmlns:a16="http://schemas.microsoft.com/office/drawing/2014/main" val="2660469564"/>
                    </a:ext>
                  </a:extLst>
                </a:gridCol>
                <a:gridCol w="1085088">
                  <a:extLst>
                    <a:ext uri="{9D8B030D-6E8A-4147-A177-3AD203B41FA5}">
                      <a16:colId xmlns:a16="http://schemas.microsoft.com/office/drawing/2014/main" val="374993239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V2XAPP_Ph3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V2XAPP_Ph3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980074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EDGEAPP_Ph2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EDGEAPP_Ph2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dirty="0">
                          <a:solidFill>
                            <a:srgbClr val="000000"/>
                          </a:solidFill>
                          <a:effectLst/>
                          <a:latin typeface="Arial" panose="020B0604020202020204" pitchFamily="34" charset="0"/>
                        </a:rPr>
                        <a:t>12.12.2</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5827">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eNPN_Ph2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eNPN_Ph2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33%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5350">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980081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eUEPO</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eUEPO</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30%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980083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5WWC_Ph2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5WWC_Ph2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50%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972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980088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Seamless UE context recovery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SUECR</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9.9.23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Detnet</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DetNet</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7"/>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      CT1 aspects of TEI18_IPv6PD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TEI18_IPv6PD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95%</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10"/>
                  </a:ext>
                </a:extLst>
              </a:tr>
            </a:tbl>
          </a:graphicData>
        </a:graphic>
      </p:graphicFrame>
      <p:sp>
        <p:nvSpPr>
          <p:cNvPr id="3" name="Content Placeholder 2">
            <a:extLst>
              <a:ext uri="{FF2B5EF4-FFF2-40B4-BE49-F238E27FC236}">
                <a16:creationId xmlns:a16="http://schemas.microsoft.com/office/drawing/2014/main" id="{2263001B-4E52-3473-0E39-04568D3A1111}"/>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spTree>
    <p:extLst>
      <p:ext uri="{BB962C8B-B14F-4D97-AF65-F5344CB8AC3E}">
        <p14:creationId xmlns:p14="http://schemas.microsoft.com/office/powerpoint/2010/main" val="216669231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Office Theme</Template>
  <TotalTime>3450</TotalTime>
  <Words>3262</Words>
  <Application>Microsoft Office PowerPoint</Application>
  <PresentationFormat>Widescreen</PresentationFormat>
  <Paragraphs>941</Paragraphs>
  <Slides>31</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31</vt:i4>
      </vt:variant>
    </vt:vector>
  </HeadingPairs>
  <TitlesOfParts>
    <vt:vector size="38" baseType="lpstr">
      <vt:lpstr>Arial</vt:lpstr>
      <vt:lpstr>Arial </vt:lpstr>
      <vt:lpstr>Calibri</vt:lpstr>
      <vt:lpstr>Calibri Light</vt:lpstr>
      <vt:lpstr>Times New Roman</vt:lpstr>
      <vt:lpstr>Office Theme</vt:lpstr>
      <vt:lpstr>Custom Design</vt:lpstr>
      <vt:lpstr>CT WG1 Status Report  to TSG CT#100</vt:lpstr>
      <vt:lpstr>TSG CT WG1 (new) Officials</vt:lpstr>
      <vt:lpstr>Meeting Calendar</vt:lpstr>
      <vt:lpstr>TSG CT WG1 Statistics</vt:lpstr>
      <vt:lpstr>New agreed  Study/Work Items led by CT1</vt:lpstr>
      <vt:lpstr>Revised Study/Work Items led by CT1</vt:lpstr>
      <vt:lpstr>Work Plan Rel-18</vt:lpstr>
      <vt:lpstr>Work Plan Rel-18 (cont.)</vt:lpstr>
      <vt:lpstr>Work Plan Rel-18 (cont.)</vt:lpstr>
      <vt:lpstr>Work Plan Rel-18 (cont.)</vt:lpstr>
      <vt:lpstr>Work Plan Rel-18 (cont.)</vt:lpstr>
      <vt:lpstr>Work Plan Rel-18 (cont.)</vt:lpstr>
      <vt:lpstr>TS/TR sent to CT plenary</vt:lpstr>
      <vt:lpstr>Work Item Exception Sheets </vt:lpstr>
      <vt:lpstr>Status of older releases</vt:lpstr>
      <vt:lpstr>Release 16 Status</vt:lpstr>
      <vt:lpstr>Backward Incompatible Changes Rel-16</vt:lpstr>
      <vt:lpstr>Release 17 Status </vt:lpstr>
      <vt:lpstr>Backward Incompatible Changes Rel-17</vt:lpstr>
      <vt:lpstr>Release 18 Status </vt:lpstr>
      <vt:lpstr>For Information to CT</vt:lpstr>
      <vt:lpstr>For Action to CT</vt:lpstr>
      <vt:lpstr>Acknowledgements</vt:lpstr>
      <vt:lpstr>Annex</vt:lpstr>
      <vt:lpstr>CRs for conditional approval</vt:lpstr>
      <vt:lpstr>CRs for conditional approval (cont.)</vt:lpstr>
      <vt:lpstr>CRs for conditional approval (cont.)</vt:lpstr>
      <vt:lpstr>CRs for conditional approval (cont.)</vt:lpstr>
      <vt:lpstr>CRs for conditional approval (cont.)</vt:lpstr>
      <vt:lpstr>CRs for conditional approval (cont.)</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Lena Chaponniere29</cp:lastModifiedBy>
  <cp:revision>1222</cp:revision>
  <dcterms:created xsi:type="dcterms:W3CDTF">2010-02-05T13:52:04Z</dcterms:created>
  <dcterms:modified xsi:type="dcterms:W3CDTF">2023-06-02T22:23:04Z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2021-08-30T08:50:10Z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775e7123-7e2b-484f-bfcc-c3cc27dbe04f</vt:lpwstr>
  </property>
  <property fmtid="{D5CDD505-2E9C-101B-9397-08002B2CF9AE}" pid="8" name="MSIP_Label_b1aa2129-79ec-42c0-bfac-e5b7a0374572_ContentBits">
    <vt:lpwstr>0</vt:lpwstr>
  </property>
</Properties>
</file>