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.xml" ContentType="application/vnd.openxmlformats-officedocument.presentationml.notesSlid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8"/>
  </p:notesMasterIdLst>
  <p:handoutMasterIdLst>
    <p:handoutMasterId r:id="rId29"/>
  </p:handoutMasterIdLst>
  <p:sldIdLst>
    <p:sldId id="362" r:id="rId5"/>
    <p:sldId id="925" r:id="rId6"/>
    <p:sldId id="966" r:id="rId7"/>
    <p:sldId id="375" r:id="rId8"/>
    <p:sldId id="927" r:id="rId9"/>
    <p:sldId id="993" r:id="rId10"/>
    <p:sldId id="929" r:id="rId11"/>
    <p:sldId id="973" r:id="rId12"/>
    <p:sldId id="915" r:id="rId13"/>
    <p:sldId id="974" r:id="rId14"/>
    <p:sldId id="961" r:id="rId15"/>
    <p:sldId id="964" r:id="rId16"/>
    <p:sldId id="962" r:id="rId17"/>
    <p:sldId id="963" r:id="rId18"/>
    <p:sldId id="917" r:id="rId19"/>
    <p:sldId id="931" r:id="rId20"/>
    <p:sldId id="932" r:id="rId21"/>
    <p:sldId id="903" r:id="rId22"/>
    <p:sldId id="405" r:id="rId23"/>
    <p:sldId id="910" r:id="rId24"/>
    <p:sldId id="388" r:id="rId25"/>
    <p:sldId id="994" r:id="rId26"/>
    <p:sldId id="935" r:id="rId27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AA2D"/>
    <a:srgbClr val="FFFF99"/>
    <a:srgbClr val="FFCC00"/>
    <a:srgbClr val="92D050"/>
    <a:srgbClr val="B3B1B2"/>
    <a:srgbClr val="00C6FB"/>
    <a:srgbClr val="C00E0E"/>
    <a:srgbClr val="C00000"/>
    <a:srgbClr val="33CC33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4EEF12-5BCE-4345-B99A-758C848411A5}" v="75" dt="2023-06-08T06:33:44.947"/>
    <p1510:client id="{7C589978-0B87-4BEB-80B1-6C5A373A0992}" v="1" dt="2023-06-08T11:48:08.9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92" autoAdjust="0"/>
    <p:restoredTop sz="95380" autoAdjust="0"/>
  </p:normalViewPr>
  <p:slideViewPr>
    <p:cSldViewPr snapToGrid="0" showGuides="1">
      <p:cViewPr varScale="1">
        <p:scale>
          <a:sx n="80" d="100"/>
          <a:sy n="80" d="100"/>
        </p:scale>
        <p:origin x="106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74" d="100"/>
          <a:sy n="74" d="100"/>
        </p:scale>
        <p:origin x="1938" y="84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35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ederic Firmin" userId="dd69cd1d-3f09-4a77-87ff-ff5febd429c3" providerId="ADAL" clId="{7C589978-0B87-4BEB-80B1-6C5A373A0992}"/>
    <pc:docChg chg="addSld delSld modSld">
      <pc:chgData name="Frederic Firmin" userId="dd69cd1d-3f09-4a77-87ff-ff5febd429c3" providerId="ADAL" clId="{7C589978-0B87-4BEB-80B1-6C5A373A0992}" dt="2023-06-08T11:48:10.047" v="1" actId="47"/>
      <pc:docMkLst>
        <pc:docMk/>
      </pc:docMkLst>
      <pc:sldChg chg="del">
        <pc:chgData name="Frederic Firmin" userId="dd69cd1d-3f09-4a77-87ff-ff5febd429c3" providerId="ADAL" clId="{7C589978-0B87-4BEB-80B1-6C5A373A0992}" dt="2023-06-08T11:48:10.047" v="1" actId="47"/>
        <pc:sldMkLst>
          <pc:docMk/>
          <pc:sldMk cId="0" sldId="265"/>
        </pc:sldMkLst>
      </pc:sldChg>
      <pc:sldChg chg="add">
        <pc:chgData name="Frederic Firmin" userId="dd69cd1d-3f09-4a77-87ff-ff5febd429c3" providerId="ADAL" clId="{7C589978-0B87-4BEB-80B1-6C5A373A0992}" dt="2023-06-08T11:48:08.923" v="0"/>
        <pc:sldMkLst>
          <pc:docMk/>
          <pc:sldMk cId="0" sldId="994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3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Book5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https://etsihq-my.sharepoint.com/personal/frederic_firmin_etsi_org/Documents/Documents/specmanager/statsTSG/stats100_forIssam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19050" cap="rnd" cmpd="sng" algn="ctr">
              <a:solidFill>
                <a:schemeClr val="accent6">
                  <a:shade val="95000"/>
                  <a:satMod val="105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lt1"/>
              </a:solidFill>
              <a:ln>
                <a:noFill/>
              </a:ln>
              <a:effectLst/>
            </c:spPr>
          </c:marker>
          <c:dLbls>
            <c:spPr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rgbClr val="FF0000">
                    <a:alpha val="0"/>
                  </a:srgbClr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6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trendline>
            <c:spPr>
              <a:ln w="9525" cap="rnd">
                <a:solidFill>
                  <a:srgbClr val="FF0000"/>
                </a:solidFill>
              </a:ln>
              <a:effectLst>
                <a:outerShdw blurRad="50800" dist="50800" dir="5400000" algn="ctr" rotWithShape="0">
                  <a:srgbClr val="000000"/>
                </a:outerShdw>
              </a:effectLst>
            </c:spPr>
            <c:trendlineType val="linear"/>
            <c:dispRSqr val="0"/>
            <c:dispEq val="0"/>
          </c:trendline>
          <c:cat>
            <c:strRef>
              <c:f>Sheet1!$A$3:$A$13</c:f>
              <c:strCache>
                <c:ptCount val="11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  <c:pt idx="10">
                  <c:v>2023*</c:v>
                </c:pt>
              </c:strCache>
            </c:strRef>
          </c:cat>
          <c:val>
            <c:numRef>
              <c:f>Sheet1!$B$3:$B$13</c:f>
              <c:numCache>
                <c:formatCode>0</c:formatCode>
                <c:ptCount val="11"/>
                <c:pt idx="0">
                  <c:v>8022</c:v>
                </c:pt>
                <c:pt idx="1">
                  <c:v>8430</c:v>
                </c:pt>
                <c:pt idx="2">
                  <c:v>7964</c:v>
                </c:pt>
                <c:pt idx="3">
                  <c:v>9683</c:v>
                </c:pt>
                <c:pt idx="4">
                  <c:v>9121</c:v>
                </c:pt>
                <c:pt idx="5">
                  <c:v>11887</c:v>
                </c:pt>
                <c:pt idx="6">
                  <c:v>14467</c:v>
                </c:pt>
                <c:pt idx="7">
                  <c:v>14907.333333333334</c:v>
                </c:pt>
                <c:pt idx="8">
                  <c:v>15649</c:v>
                </c:pt>
                <c:pt idx="9">
                  <c:v>14712.333333333334</c:v>
                </c:pt>
                <c:pt idx="10">
                  <c:v>16668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7BE-4B29-9CA5-1BEE1AE1ECE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848470232"/>
        <c:axId val="848480312"/>
      </c:lineChart>
      <c:catAx>
        <c:axId val="848470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8480312"/>
        <c:crosses val="autoZero"/>
        <c:auto val="1"/>
        <c:lblAlgn val="ctr"/>
        <c:lblOffset val="100"/>
        <c:noMultiLvlLbl val="0"/>
      </c:catAx>
      <c:valAx>
        <c:axId val="848480312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848470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400" b="0" i="0" u="none" strike="noStrike" baseline="0" dirty="0">
                <a:effectLst/>
              </a:rPr>
              <a:t>TSG100 - </a:t>
            </a:r>
            <a:r>
              <a:rPr lang="en-GB" dirty="0"/>
              <a:t>Agreed CRs - SA WGs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agreedCRs!$B$17</c:f>
              <c:strCache>
                <c:ptCount val="1"/>
                <c:pt idx="0">
                  <c:v>SA1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agreedCRs!$C$17</c:f>
              <c:numCache>
                <c:formatCode>General</c:formatCode>
                <c:ptCount val="1"/>
                <c:pt idx="0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B3-48A8-85B5-63BBCEDE71B4}"/>
            </c:ext>
          </c:extLst>
        </c:ser>
        <c:ser>
          <c:idx val="1"/>
          <c:order val="1"/>
          <c:tx>
            <c:strRef>
              <c:f>agreedCRs!$B$18</c:f>
              <c:strCache>
                <c:ptCount val="1"/>
                <c:pt idx="0">
                  <c:v>SA2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agreedCRs!$C$18</c:f>
              <c:numCache>
                <c:formatCode>General</c:formatCode>
                <c:ptCount val="1"/>
                <c:pt idx="0">
                  <c:v>595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7B3-48A8-85B5-63BBCEDE71B4}"/>
            </c:ext>
          </c:extLst>
        </c:ser>
        <c:ser>
          <c:idx val="2"/>
          <c:order val="2"/>
          <c:tx>
            <c:strRef>
              <c:f>agreedCRs!$B$19</c:f>
              <c:strCache>
                <c:ptCount val="1"/>
                <c:pt idx="0">
                  <c:v>SA3</c:v>
                </c:pt>
              </c:strCache>
            </c:strRef>
          </c:tx>
          <c:spPr>
            <a:solidFill>
              <a:srgbClr val="FF9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agreedCRs!$C$19</c:f>
              <c:numCache>
                <c:formatCode>General</c:formatCode>
                <c:ptCount val="1"/>
                <c:pt idx="0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7B3-48A8-85B5-63BBCEDE71B4}"/>
            </c:ext>
          </c:extLst>
        </c:ser>
        <c:ser>
          <c:idx val="3"/>
          <c:order val="3"/>
          <c:tx>
            <c:strRef>
              <c:f>agreedCRs!$B$20</c:f>
              <c:strCache>
                <c:ptCount val="1"/>
                <c:pt idx="0">
                  <c:v>SA3-LI</c:v>
                </c:pt>
              </c:strCache>
            </c:strRef>
          </c:tx>
          <c:spPr>
            <a:solidFill>
              <a:srgbClr val="FF9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agreedCRs!$C$20</c:f>
              <c:numCache>
                <c:formatCode>General</c:formatCode>
                <c:ptCount val="1"/>
                <c:pt idx="0">
                  <c:v>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7B3-48A8-85B5-63BBCEDE71B4}"/>
            </c:ext>
          </c:extLst>
        </c:ser>
        <c:ser>
          <c:idx val="4"/>
          <c:order val="4"/>
          <c:tx>
            <c:strRef>
              <c:f>agreedCRs!$B$21</c:f>
              <c:strCache>
                <c:ptCount val="1"/>
                <c:pt idx="0">
                  <c:v>SA4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agreedCRs!$C$21</c:f>
              <c:numCache>
                <c:formatCode>General</c:formatCode>
                <c:ptCount val="1"/>
                <c:pt idx="0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7B3-48A8-85B5-63BBCEDE71B4}"/>
            </c:ext>
          </c:extLst>
        </c:ser>
        <c:ser>
          <c:idx val="5"/>
          <c:order val="5"/>
          <c:tx>
            <c:strRef>
              <c:f>agreedCRs!$B$22</c:f>
              <c:strCache>
                <c:ptCount val="1"/>
                <c:pt idx="0">
                  <c:v>SA5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agreedCRs!$C$22</c:f>
              <c:numCache>
                <c:formatCode>General</c:formatCode>
                <c:ptCount val="1"/>
                <c:pt idx="0">
                  <c:v>216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7B3-48A8-85B5-63BBCEDE71B4}"/>
            </c:ext>
          </c:extLst>
        </c:ser>
        <c:ser>
          <c:idx val="6"/>
          <c:order val="6"/>
          <c:tx>
            <c:strRef>
              <c:f>agreedCRs!$B$23</c:f>
              <c:strCache>
                <c:ptCount val="1"/>
                <c:pt idx="0">
                  <c:v>SA6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agreedCRs!$C$23</c:f>
              <c:numCache>
                <c:formatCode>General</c:formatCode>
                <c:ptCount val="1"/>
                <c:pt idx="0">
                  <c:v>218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7B3-48A8-85B5-63BBCEDE71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2745200"/>
        <c:axId val="672752416"/>
      </c:barChart>
      <c:catAx>
        <c:axId val="672745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52416"/>
        <c:crosses val="autoZero"/>
        <c:auto val="1"/>
        <c:lblAlgn val="ctr"/>
        <c:lblOffset val="100"/>
        <c:noMultiLvlLbl val="0"/>
      </c:catAx>
      <c:valAx>
        <c:axId val="672752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45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Specs affected per release </a:t>
            </a:r>
            <a:br>
              <a:rPr lang="en-GB"/>
            </a:br>
            <a:r>
              <a:rPr lang="en-GB"/>
              <a:t>per TSG cycle - CT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'affected specs'!$J$6</c:f>
              <c:strCache>
                <c:ptCount val="1"/>
                <c:pt idx="0">
                  <c:v>TSG97e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specs'!$B$7:$B$18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specs'!$J$7:$J$18</c:f>
              <c:numCache>
                <c:formatCode>General</c:formatCode>
                <c:ptCount val="12"/>
                <c:pt idx="6">
                  <c:v>1</c:v>
                </c:pt>
                <c:pt idx="7">
                  <c:v>9</c:v>
                </c:pt>
                <c:pt idx="8">
                  <c:v>26</c:v>
                </c:pt>
                <c:pt idx="9">
                  <c:v>101</c:v>
                </c:pt>
                <c:pt idx="10">
                  <c:v>24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02-477B-A36D-DF7B2A6FDC95}"/>
            </c:ext>
          </c:extLst>
        </c:ser>
        <c:ser>
          <c:idx val="1"/>
          <c:order val="1"/>
          <c:tx>
            <c:strRef>
              <c:f>'affected specs'!$K$6</c:f>
              <c:strCache>
                <c:ptCount val="1"/>
                <c:pt idx="0">
                  <c:v>TSG98e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specs'!$B$7:$B$18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specs'!$K$7:$K$18</c:f>
              <c:numCache>
                <c:formatCode>General</c:formatCode>
                <c:ptCount val="12"/>
                <c:pt idx="6">
                  <c:v>3</c:v>
                </c:pt>
                <c:pt idx="7">
                  <c:v>7</c:v>
                </c:pt>
                <c:pt idx="8">
                  <c:v>20</c:v>
                </c:pt>
                <c:pt idx="9">
                  <c:v>85</c:v>
                </c:pt>
                <c:pt idx="10">
                  <c:v>100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02-477B-A36D-DF7B2A6FDC95}"/>
            </c:ext>
          </c:extLst>
        </c:ser>
        <c:ser>
          <c:idx val="2"/>
          <c:order val="2"/>
          <c:tx>
            <c:strRef>
              <c:f>'affected specs'!$L$6</c:f>
              <c:strCache>
                <c:ptCount val="1"/>
                <c:pt idx="0">
                  <c:v>TSG99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specs'!$B$7:$B$18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specs'!$L$7:$L$18</c:f>
              <c:numCache>
                <c:formatCode>General</c:formatCode>
                <c:ptCount val="12"/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6</c:v>
                </c:pt>
                <c:pt idx="8">
                  <c:v>22</c:v>
                </c:pt>
                <c:pt idx="9">
                  <c:v>61</c:v>
                </c:pt>
                <c:pt idx="10">
                  <c:v>102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02-477B-A36D-DF7B2A6FDC95}"/>
            </c:ext>
          </c:extLst>
        </c:ser>
        <c:ser>
          <c:idx val="3"/>
          <c:order val="3"/>
          <c:tx>
            <c:strRef>
              <c:f>'affected specs'!$M$6</c:f>
              <c:strCache>
                <c:ptCount val="1"/>
                <c:pt idx="0">
                  <c:v>TSG100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specs'!$B$7:$B$18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specs'!$M$7:$M$18</c:f>
              <c:numCache>
                <c:formatCode>General</c:formatCode>
                <c:ptCount val="12"/>
                <c:pt idx="5">
                  <c:v>1</c:v>
                </c:pt>
                <c:pt idx="6">
                  <c:v>3</c:v>
                </c:pt>
                <c:pt idx="7">
                  <c:v>4</c:v>
                </c:pt>
                <c:pt idx="8">
                  <c:v>24</c:v>
                </c:pt>
                <c:pt idx="9">
                  <c:v>58</c:v>
                </c:pt>
                <c:pt idx="10">
                  <c:v>122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502-477B-A36D-DF7B2A6FDC9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994223408"/>
        <c:axId val="994222424"/>
      </c:barChart>
      <c:catAx>
        <c:axId val="994223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94222424"/>
        <c:crosses val="autoZero"/>
        <c:auto val="1"/>
        <c:lblAlgn val="ctr"/>
        <c:lblOffset val="100"/>
        <c:noMultiLvlLbl val="0"/>
      </c:catAx>
      <c:valAx>
        <c:axId val="994222424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942234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Specs affected per release </a:t>
            </a:r>
            <a:br>
              <a:rPr lang="en-GB"/>
            </a:br>
            <a:r>
              <a:rPr lang="en-GB"/>
              <a:t>per TSG cycle</a:t>
            </a:r>
            <a:r>
              <a:rPr lang="en-GB" baseline="0"/>
              <a:t> </a:t>
            </a:r>
            <a:r>
              <a:rPr lang="en-GB"/>
              <a:t>- RAN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'affected specs'!$AH$6</c:f>
              <c:strCache>
                <c:ptCount val="1"/>
                <c:pt idx="0">
                  <c:v>TSG97e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specs'!$Z$7:$Z$18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specs'!$AH$7:$AH$18</c:f>
              <c:numCache>
                <c:formatCode>General</c:formatCode>
                <c:ptCount val="12"/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  <c:pt idx="7">
                  <c:v>25</c:v>
                </c:pt>
                <c:pt idx="8">
                  <c:v>55</c:v>
                </c:pt>
                <c:pt idx="9">
                  <c:v>89</c:v>
                </c:pt>
                <c:pt idx="10">
                  <c:v>2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81-469F-BBA1-20484351D447}"/>
            </c:ext>
          </c:extLst>
        </c:ser>
        <c:ser>
          <c:idx val="1"/>
          <c:order val="1"/>
          <c:tx>
            <c:strRef>
              <c:f>'affected specs'!$AI$6</c:f>
              <c:strCache>
                <c:ptCount val="1"/>
                <c:pt idx="0">
                  <c:v>TSG98e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specs'!$Z$7:$Z$18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specs'!$AI$7:$AI$18</c:f>
              <c:numCache>
                <c:formatCode>General</c:formatCode>
                <c:ptCount val="12"/>
                <c:pt idx="6">
                  <c:v>2</c:v>
                </c:pt>
                <c:pt idx="7">
                  <c:v>21</c:v>
                </c:pt>
                <c:pt idx="8">
                  <c:v>49</c:v>
                </c:pt>
                <c:pt idx="9">
                  <c:v>86</c:v>
                </c:pt>
                <c:pt idx="10">
                  <c:v>17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481-469F-BBA1-20484351D447}"/>
            </c:ext>
          </c:extLst>
        </c:ser>
        <c:ser>
          <c:idx val="2"/>
          <c:order val="2"/>
          <c:tx>
            <c:strRef>
              <c:f>'affected specs'!$AJ$6</c:f>
              <c:strCache>
                <c:ptCount val="1"/>
                <c:pt idx="0">
                  <c:v>TSG99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specs'!$Z$7:$Z$18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specs'!$AJ$7:$AJ$18</c:f>
              <c:numCache>
                <c:formatCode>General</c:formatCode>
                <c:ptCount val="12"/>
                <c:pt idx="5">
                  <c:v>1</c:v>
                </c:pt>
                <c:pt idx="7">
                  <c:v>8</c:v>
                </c:pt>
                <c:pt idx="8">
                  <c:v>24</c:v>
                </c:pt>
                <c:pt idx="9">
                  <c:v>45</c:v>
                </c:pt>
                <c:pt idx="10">
                  <c:v>7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481-469F-BBA1-20484351D447}"/>
            </c:ext>
          </c:extLst>
        </c:ser>
        <c:ser>
          <c:idx val="3"/>
          <c:order val="3"/>
          <c:tx>
            <c:strRef>
              <c:f>'affected specs'!$AK$6</c:f>
              <c:strCache>
                <c:ptCount val="1"/>
                <c:pt idx="0">
                  <c:v>TSG100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specs'!$Z$7:$Z$18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specs'!$AK$7:$AK$18</c:f>
              <c:numCache>
                <c:formatCode>General</c:formatCode>
                <c:ptCount val="12"/>
                <c:pt idx="5">
                  <c:v>2</c:v>
                </c:pt>
                <c:pt idx="6">
                  <c:v>2</c:v>
                </c:pt>
                <c:pt idx="7">
                  <c:v>18</c:v>
                </c:pt>
                <c:pt idx="8">
                  <c:v>55</c:v>
                </c:pt>
                <c:pt idx="9">
                  <c:v>87</c:v>
                </c:pt>
                <c:pt idx="10">
                  <c:v>37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481-469F-BBA1-20484351D447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986486888"/>
        <c:axId val="986483936"/>
      </c:barChart>
      <c:catAx>
        <c:axId val="986486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6483936"/>
        <c:crosses val="autoZero"/>
        <c:auto val="1"/>
        <c:lblAlgn val="ctr"/>
        <c:lblOffset val="100"/>
        <c:noMultiLvlLbl val="0"/>
      </c:catAx>
      <c:valAx>
        <c:axId val="986483936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86486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800" b="1" i="0" baseline="0">
                <a:effectLst/>
              </a:rPr>
              <a:t>Specs affected per release </a:t>
            </a:r>
            <a:br>
              <a:rPr lang="en-GB" sz="1800" b="1" i="0" baseline="0">
                <a:effectLst/>
              </a:rPr>
            </a:br>
            <a:r>
              <a:rPr lang="en-GB" sz="1800" b="1" i="0" baseline="0">
                <a:effectLst/>
              </a:rPr>
              <a:t>per TSG cycle - SA</a:t>
            </a:r>
            <a:endParaRPr lang="en-GB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'affected specs'!$V$6</c:f>
              <c:strCache>
                <c:ptCount val="1"/>
                <c:pt idx="0">
                  <c:v>TSG97e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specs'!$N$7:$N$18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specs'!$V$7:$V$18</c:f>
              <c:numCache>
                <c:formatCode>General</c:formatCode>
                <c:ptCount val="12"/>
                <c:pt idx="6">
                  <c:v>1</c:v>
                </c:pt>
                <c:pt idx="7">
                  <c:v>5</c:v>
                </c:pt>
                <c:pt idx="8">
                  <c:v>25</c:v>
                </c:pt>
                <c:pt idx="9">
                  <c:v>71</c:v>
                </c:pt>
                <c:pt idx="10">
                  <c:v>28</c:v>
                </c:pt>
                <c:pt idx="1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E0A-4E43-9C09-9902873827F0}"/>
            </c:ext>
          </c:extLst>
        </c:ser>
        <c:ser>
          <c:idx val="1"/>
          <c:order val="1"/>
          <c:tx>
            <c:strRef>
              <c:f>'affected specs'!$W$6</c:f>
              <c:strCache>
                <c:ptCount val="1"/>
                <c:pt idx="0">
                  <c:v>TSG98e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specs'!$N$7:$N$18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specs'!$W$7:$W$18</c:f>
              <c:numCache>
                <c:formatCode>General</c:formatCode>
                <c:ptCount val="12"/>
                <c:pt idx="5">
                  <c:v>1</c:v>
                </c:pt>
                <c:pt idx="6">
                  <c:v>1</c:v>
                </c:pt>
                <c:pt idx="7">
                  <c:v>5</c:v>
                </c:pt>
                <c:pt idx="8">
                  <c:v>30</c:v>
                </c:pt>
                <c:pt idx="9">
                  <c:v>66</c:v>
                </c:pt>
                <c:pt idx="10">
                  <c:v>36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E0A-4E43-9C09-9902873827F0}"/>
            </c:ext>
          </c:extLst>
        </c:ser>
        <c:ser>
          <c:idx val="2"/>
          <c:order val="2"/>
          <c:tx>
            <c:strRef>
              <c:f>'affected specs'!$X$6</c:f>
              <c:strCache>
                <c:ptCount val="1"/>
                <c:pt idx="0">
                  <c:v>TSG99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specs'!$N$7:$N$18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specs'!$X$7:$X$18</c:f>
              <c:numCache>
                <c:formatCode>General</c:formatCode>
                <c:ptCount val="12"/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7</c:v>
                </c:pt>
                <c:pt idx="8">
                  <c:v>21</c:v>
                </c:pt>
                <c:pt idx="9">
                  <c:v>56</c:v>
                </c:pt>
                <c:pt idx="10">
                  <c:v>66</c:v>
                </c:pt>
                <c:pt idx="1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E0A-4E43-9C09-9902873827F0}"/>
            </c:ext>
          </c:extLst>
        </c:ser>
        <c:ser>
          <c:idx val="3"/>
          <c:order val="3"/>
          <c:tx>
            <c:strRef>
              <c:f>'affected specs'!$Y$6</c:f>
              <c:strCache>
                <c:ptCount val="1"/>
                <c:pt idx="0">
                  <c:v>TSG100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specs'!$N$7:$N$18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specs'!$Y$7:$Y$18</c:f>
              <c:numCache>
                <c:formatCode>General</c:formatCode>
                <c:ptCount val="12"/>
                <c:pt idx="7">
                  <c:v>7</c:v>
                </c:pt>
                <c:pt idx="8">
                  <c:v>22</c:v>
                </c:pt>
                <c:pt idx="9">
                  <c:v>50</c:v>
                </c:pt>
                <c:pt idx="10">
                  <c:v>86</c:v>
                </c:pt>
                <c:pt idx="1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E0A-4E43-9C09-9902873827F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670745800"/>
        <c:axId val="670746128"/>
      </c:barChart>
      <c:catAx>
        <c:axId val="670745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0746128"/>
        <c:crosses val="autoZero"/>
        <c:auto val="1"/>
        <c:lblAlgn val="ctr"/>
        <c:lblOffset val="100"/>
        <c:noMultiLvlLbl val="0"/>
      </c:catAx>
      <c:valAx>
        <c:axId val="670746128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70745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C6C-4F5B-85E4-387090B2313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C6C-4F5B-85E4-387090B23133}"/>
              </c:ext>
            </c:extLst>
          </c:dPt>
          <c:dPt>
            <c:idx val="2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C6C-4F5B-85E4-387090B23133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en-US" sz="11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1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rPr>
                      <a:t>Region 1 (ETSI) </a:t>
                    </a:r>
                    <a:br>
                      <a:rPr lang="en-US" sz="11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rPr>
                    </a:br>
                    <a:fld id="{A6CAC6DD-E90F-4117-ACF5-BB9DD6FD86D1}" type="VALUE">
                      <a:rPr lang="en-US" sz="11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rPr>
                      <a:pPr algn="ctr" rtl="0">
                        <a:defRPr lang="en-US" sz="11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US" sz="11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en-US" sz="11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EC6C-4F5B-85E4-387090B23133}"/>
                </c:ext>
              </c:extLst>
            </c:dLbl>
            <c:dLbl>
              <c:idx val="1"/>
              <c:layout>
                <c:manualLayout>
                  <c:x val="0.10125296252159122"/>
                  <c:y val="-0.13531380904168014"/>
                </c:manualLayout>
              </c:layout>
              <c:tx>
                <c:rich>
                  <a:bodyPr/>
                  <a:lstStyle/>
                  <a:p>
                    <a:r>
                      <a:rPr lang="en-US" b="1">
                        <a:solidFill>
                          <a:schemeClr val="bg1"/>
                        </a:solidFill>
                      </a:rPr>
                      <a:t>Region 2</a:t>
                    </a:r>
                    <a:br>
                      <a:rPr lang="en-US" b="1">
                        <a:solidFill>
                          <a:schemeClr val="bg1"/>
                        </a:solidFill>
                      </a:rPr>
                    </a:br>
                    <a:r>
                      <a:rPr lang="en-US" b="1">
                        <a:solidFill>
                          <a:schemeClr val="bg1"/>
                        </a:solidFill>
                      </a:rPr>
                      <a:t> (ATIS)</a:t>
                    </a:r>
                    <a:br>
                      <a:rPr lang="en-US" b="1">
                        <a:solidFill>
                          <a:schemeClr val="bg1"/>
                        </a:solidFill>
                      </a:rPr>
                    </a:br>
                    <a:r>
                      <a:rPr lang="en-US" b="1" baseline="0">
                        <a:solidFill>
                          <a:schemeClr val="bg1"/>
                        </a:solidFill>
                      </a:rPr>
                      <a:t> </a:t>
                    </a:r>
                    <a:fld id="{DB56E581-75D1-40C7-B106-AEE382C7C293}" type="VALUE">
                      <a:rPr lang="en-US" b="1" baseline="0">
                        <a:solidFill>
                          <a:schemeClr val="bg1"/>
                        </a:solidFill>
                      </a:rPr>
                      <a:pPr/>
                      <a:t>[VALUE]</a:t>
                    </a:fld>
                    <a:endParaRPr lang="en-US" b="1" baseline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EC6C-4F5B-85E4-387090B23133}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en-US" sz="11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1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rPr>
                      <a:t>Region 3</a:t>
                    </a:r>
                  </a:p>
                  <a:p>
                    <a:pPr algn="ctr" rtl="0">
                      <a:defRPr lang="en-US" sz="1100" b="1">
                        <a:solidFill>
                          <a:schemeClr val="bg1"/>
                        </a:solidFill>
                      </a:defRPr>
                    </a:pPr>
                    <a:fld id="{6D2E3C19-3561-4464-90D9-61DF72002A5F}" type="VALUE">
                      <a:rPr lang="en-US" sz="11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rPr>
                      <a:pPr algn="ctr" rtl="0">
                        <a:defRPr lang="en-US" sz="11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en-US" sz="11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EC6C-4F5B-85E4-387090B2313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1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'general info'!$W$15:$W$17</c:f>
              <c:strCache>
                <c:ptCount val="3"/>
                <c:pt idx="0">
                  <c:v>Region 1 (ETSI)</c:v>
                </c:pt>
                <c:pt idx="1">
                  <c:v>Region 2 (ATIS)</c:v>
                </c:pt>
                <c:pt idx="2">
                  <c:v>Region 3</c:v>
                </c:pt>
              </c:strCache>
            </c:strRef>
          </c:cat>
          <c:val>
            <c:numRef>
              <c:f>'general info'!$X$15:$X$17</c:f>
              <c:numCache>
                <c:formatCode>General</c:formatCode>
                <c:ptCount val="3"/>
                <c:pt idx="0">
                  <c:v>458</c:v>
                </c:pt>
                <c:pt idx="1">
                  <c:v>63</c:v>
                </c:pt>
                <c:pt idx="2">
                  <c:v>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C6C-4F5B-85E4-387090B23133}"/>
            </c:ext>
          </c:extLst>
        </c:ser>
        <c:ser>
          <c:idx val="1"/>
          <c:order val="1"/>
          <c:tx>
            <c:strRef>
              <c:f>'general info'!$U$17:$U$21</c:f>
              <c:strCache>
                <c:ptCount val="5"/>
                <c:pt idx="0">
                  <c:v>32</c:v>
                </c:pt>
                <c:pt idx="1">
                  <c:v>12</c:v>
                </c:pt>
                <c:pt idx="2">
                  <c:v>173</c:v>
                </c:pt>
                <c:pt idx="3">
                  <c:v>28</c:v>
                </c:pt>
                <c:pt idx="4">
                  <c:v>55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EC6C-4F5B-85E4-387090B23133}"/>
              </c:ext>
            </c:extLst>
          </c:dPt>
          <c:val>
            <c:numLit>
              <c:formatCode>General</c:formatCode>
              <c:ptCount val="1"/>
              <c:pt idx="0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9-EC6C-4F5B-85E4-387090B231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6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Sheet1!$A$2:$A$17</c:f>
              <c:numCache>
                <c:formatCode>General</c:formatCode>
                <c:ptCount val="1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  <c:pt idx="14">
                  <c:v>2022</c:v>
                </c:pt>
                <c:pt idx="15">
                  <c:v>2023</c:v>
                </c:pt>
              </c:numCache>
            </c:numRef>
          </c:cat>
          <c:val>
            <c:numRef>
              <c:f>Sheet1!$B$2:$B$17</c:f>
              <c:numCache>
                <c:formatCode>General</c:formatCode>
                <c:ptCount val="16"/>
                <c:pt idx="0">
                  <c:v>350</c:v>
                </c:pt>
                <c:pt idx="1">
                  <c:v>372</c:v>
                </c:pt>
                <c:pt idx="2">
                  <c:v>375</c:v>
                </c:pt>
                <c:pt idx="3">
                  <c:v>384</c:v>
                </c:pt>
                <c:pt idx="4">
                  <c:v>399</c:v>
                </c:pt>
                <c:pt idx="5">
                  <c:v>401</c:v>
                </c:pt>
                <c:pt idx="6">
                  <c:v>408</c:v>
                </c:pt>
                <c:pt idx="7">
                  <c:v>473</c:v>
                </c:pt>
                <c:pt idx="8">
                  <c:v>566</c:v>
                </c:pt>
                <c:pt idx="9">
                  <c:v>583</c:v>
                </c:pt>
                <c:pt idx="10">
                  <c:v>606</c:v>
                </c:pt>
                <c:pt idx="11">
                  <c:v>685</c:v>
                </c:pt>
                <c:pt idx="12">
                  <c:v>717</c:v>
                </c:pt>
                <c:pt idx="13">
                  <c:v>776</c:v>
                </c:pt>
                <c:pt idx="14">
                  <c:v>817</c:v>
                </c:pt>
                <c:pt idx="15">
                  <c:v>821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D9-4ED4-9F6C-25FFF9724FB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25"/>
        <c:axId val="1544444592"/>
        <c:axId val="1544451792"/>
      </c:barChart>
      <c:catAx>
        <c:axId val="1544444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44451792"/>
        <c:crosses val="autoZero"/>
        <c:auto val="1"/>
        <c:lblAlgn val="ctr"/>
        <c:lblOffset val="100"/>
        <c:noMultiLvlLbl val="0"/>
      </c:catAx>
      <c:valAx>
        <c:axId val="1544451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44444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Nbr of specs (frozen Releases)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'general info'!$L$59</c:f>
              <c:strCache>
                <c:ptCount val="1"/>
                <c:pt idx="0">
                  <c:v>Nbr of specs</c:v>
                </c:pt>
              </c:strCache>
            </c:strRef>
          </c:tx>
          <c:cat>
            <c:strRef>
              <c:f>'general info'!$K$60:$K$74</c:f>
              <c:strCache>
                <c:ptCount val="15"/>
                <c:pt idx="0">
                  <c:v>R99</c:v>
                </c:pt>
                <c:pt idx="1">
                  <c:v>Rel-4</c:v>
                </c:pt>
                <c:pt idx="2">
                  <c:v>Rel-5</c:v>
                </c:pt>
                <c:pt idx="3">
                  <c:v>Rel-6</c:v>
                </c:pt>
                <c:pt idx="4">
                  <c:v>Rel-7</c:v>
                </c:pt>
                <c:pt idx="5">
                  <c:v>Rel-8</c:v>
                </c:pt>
                <c:pt idx="6">
                  <c:v>Rel-9</c:v>
                </c:pt>
                <c:pt idx="7">
                  <c:v>Rel-10</c:v>
                </c:pt>
                <c:pt idx="8">
                  <c:v>Rel-11</c:v>
                </c:pt>
                <c:pt idx="9">
                  <c:v>Rel-12</c:v>
                </c:pt>
                <c:pt idx="10">
                  <c:v>Rel-13</c:v>
                </c:pt>
                <c:pt idx="11">
                  <c:v>Rel-14</c:v>
                </c:pt>
                <c:pt idx="12">
                  <c:v>Rel-15</c:v>
                </c:pt>
                <c:pt idx="13">
                  <c:v>Rel-16</c:v>
                </c:pt>
                <c:pt idx="14">
                  <c:v>Rel-17</c:v>
                </c:pt>
              </c:strCache>
            </c:strRef>
          </c:cat>
          <c:val>
            <c:numRef>
              <c:f>'general info'!$L$60:$L$74</c:f>
              <c:numCache>
                <c:formatCode>General</c:formatCode>
                <c:ptCount val="15"/>
                <c:pt idx="0">
                  <c:v>446</c:v>
                </c:pt>
                <c:pt idx="1">
                  <c:v>516</c:v>
                </c:pt>
                <c:pt idx="2">
                  <c:v>582</c:v>
                </c:pt>
                <c:pt idx="3">
                  <c:v>760</c:v>
                </c:pt>
                <c:pt idx="4">
                  <c:v>875</c:v>
                </c:pt>
                <c:pt idx="5">
                  <c:v>1079</c:v>
                </c:pt>
                <c:pt idx="6">
                  <c:v>1117</c:v>
                </c:pt>
                <c:pt idx="7">
                  <c:v>1063</c:v>
                </c:pt>
                <c:pt idx="8">
                  <c:v>1184</c:v>
                </c:pt>
                <c:pt idx="9">
                  <c:v>1245</c:v>
                </c:pt>
                <c:pt idx="10">
                  <c:v>1284</c:v>
                </c:pt>
                <c:pt idx="11">
                  <c:v>1322</c:v>
                </c:pt>
                <c:pt idx="12">
                  <c:v>1500</c:v>
                </c:pt>
                <c:pt idx="13">
                  <c:v>1637</c:v>
                </c:pt>
                <c:pt idx="14">
                  <c:v>1721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5A9-4E65-8806-D0DC37908B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4708096"/>
        <c:axId val="94709632"/>
      </c:lineChart>
      <c:catAx>
        <c:axId val="947080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94709632"/>
        <c:crosses val="autoZero"/>
        <c:auto val="1"/>
        <c:lblAlgn val="ctr"/>
        <c:lblOffset val="100"/>
        <c:noMultiLvlLbl val="0"/>
      </c:catAx>
      <c:valAx>
        <c:axId val="947096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47080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'approved CR by WG '!$B$92</c:f>
              <c:strCache>
                <c:ptCount val="1"/>
                <c:pt idx="0">
                  <c:v>CT WGs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'approved CR by WG '!$A$93:$A$121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'!$B$93:$B$121</c:f>
              <c:numCache>
                <c:formatCode>General</c:formatCode>
                <c:ptCount val="29"/>
                <c:pt idx="0">
                  <c:v>556.75</c:v>
                </c:pt>
                <c:pt idx="1">
                  <c:v>574.5</c:v>
                </c:pt>
                <c:pt idx="2">
                  <c:v>591.5</c:v>
                </c:pt>
                <c:pt idx="3">
                  <c:v>599.75</c:v>
                </c:pt>
                <c:pt idx="4">
                  <c:v>615.75</c:v>
                </c:pt>
                <c:pt idx="5">
                  <c:v>567.75</c:v>
                </c:pt>
                <c:pt idx="6">
                  <c:v>561</c:v>
                </c:pt>
                <c:pt idx="7">
                  <c:v>506.5</c:v>
                </c:pt>
                <c:pt idx="8">
                  <c:v>470.75</c:v>
                </c:pt>
                <c:pt idx="9">
                  <c:v>428.75</c:v>
                </c:pt>
                <c:pt idx="10">
                  <c:v>627.5</c:v>
                </c:pt>
                <c:pt idx="11">
                  <c:v>877</c:v>
                </c:pt>
                <c:pt idx="12">
                  <c:v>961.25</c:v>
                </c:pt>
                <c:pt idx="13">
                  <c:v>1110.25</c:v>
                </c:pt>
                <c:pt idx="14">
                  <c:v>1014.25</c:v>
                </c:pt>
                <c:pt idx="15">
                  <c:v>910.25</c:v>
                </c:pt>
                <c:pt idx="16">
                  <c:v>934.75</c:v>
                </c:pt>
                <c:pt idx="17">
                  <c:v>1135.75</c:v>
                </c:pt>
                <c:pt idx="18">
                  <c:v>1140.5</c:v>
                </c:pt>
                <c:pt idx="19">
                  <c:v>1180</c:v>
                </c:pt>
                <c:pt idx="20">
                  <c:v>1282.5</c:v>
                </c:pt>
                <c:pt idx="21">
                  <c:v>1163.5</c:v>
                </c:pt>
                <c:pt idx="22">
                  <c:v>1185.5</c:v>
                </c:pt>
                <c:pt idx="23">
                  <c:v>1159.75</c:v>
                </c:pt>
                <c:pt idx="24">
                  <c:v>1197.25</c:v>
                </c:pt>
                <c:pt idx="25">
                  <c:v>1234.75</c:v>
                </c:pt>
                <c:pt idx="26">
                  <c:v>1231.5</c:v>
                </c:pt>
                <c:pt idx="27">
                  <c:v>1226.75</c:v>
                </c:pt>
                <c:pt idx="28">
                  <c:v>1139.5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BEB-47D4-A291-507E1529F357}"/>
            </c:ext>
          </c:extLst>
        </c:ser>
        <c:ser>
          <c:idx val="1"/>
          <c:order val="1"/>
          <c:tx>
            <c:strRef>
              <c:f>'approved CR by WG '!$C$92</c:f>
              <c:strCache>
                <c:ptCount val="1"/>
                <c:pt idx="0">
                  <c:v>RAN WGs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'approved CR by WG '!$A$93:$A$121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'!$C$93:$C$121</c:f>
              <c:numCache>
                <c:formatCode>General</c:formatCode>
                <c:ptCount val="29"/>
                <c:pt idx="0">
                  <c:v>1198.5</c:v>
                </c:pt>
                <c:pt idx="1">
                  <c:v>1261.75</c:v>
                </c:pt>
                <c:pt idx="2">
                  <c:v>1413.25</c:v>
                </c:pt>
                <c:pt idx="3">
                  <c:v>1474.75</c:v>
                </c:pt>
                <c:pt idx="4">
                  <c:v>1550.25</c:v>
                </c:pt>
                <c:pt idx="5">
                  <c:v>1591.75</c:v>
                </c:pt>
                <c:pt idx="6">
                  <c:v>1541.25</c:v>
                </c:pt>
                <c:pt idx="7">
                  <c:v>1455</c:v>
                </c:pt>
                <c:pt idx="8">
                  <c:v>1363</c:v>
                </c:pt>
                <c:pt idx="9">
                  <c:v>1306</c:v>
                </c:pt>
                <c:pt idx="10">
                  <c:v>1268.75</c:v>
                </c:pt>
                <c:pt idx="11">
                  <c:v>1421.75</c:v>
                </c:pt>
                <c:pt idx="12">
                  <c:v>1572.25</c:v>
                </c:pt>
                <c:pt idx="13">
                  <c:v>1679.5</c:v>
                </c:pt>
                <c:pt idx="14">
                  <c:v>1799.5</c:v>
                </c:pt>
                <c:pt idx="15">
                  <c:v>1829.5</c:v>
                </c:pt>
                <c:pt idx="16">
                  <c:v>1781.75</c:v>
                </c:pt>
                <c:pt idx="17">
                  <c:v>1916.5</c:v>
                </c:pt>
                <c:pt idx="18">
                  <c:v>1972.5</c:v>
                </c:pt>
                <c:pt idx="19">
                  <c:v>1953.75</c:v>
                </c:pt>
                <c:pt idx="20">
                  <c:v>2121.25</c:v>
                </c:pt>
                <c:pt idx="21">
                  <c:v>2125</c:v>
                </c:pt>
                <c:pt idx="22">
                  <c:v>2068.25</c:v>
                </c:pt>
                <c:pt idx="23">
                  <c:v>1958.5</c:v>
                </c:pt>
                <c:pt idx="24">
                  <c:v>1905</c:v>
                </c:pt>
                <c:pt idx="25">
                  <c:v>1781.25</c:v>
                </c:pt>
                <c:pt idx="26">
                  <c:v>1796.5</c:v>
                </c:pt>
                <c:pt idx="27">
                  <c:v>1889.25</c:v>
                </c:pt>
                <c:pt idx="28">
                  <c:v>1932.5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BEB-47D4-A291-507E1529F357}"/>
            </c:ext>
          </c:extLst>
        </c:ser>
        <c:ser>
          <c:idx val="2"/>
          <c:order val="2"/>
          <c:tx>
            <c:strRef>
              <c:f>'approved CR by WG '!$D$92</c:f>
              <c:strCache>
                <c:ptCount val="1"/>
                <c:pt idx="0">
                  <c:v>SA WGs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'approved CR by WG '!$A$93:$A$121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'!$D$93:$D$121</c:f>
              <c:numCache>
                <c:formatCode>General</c:formatCode>
                <c:ptCount val="29"/>
                <c:pt idx="0">
                  <c:v>276</c:v>
                </c:pt>
                <c:pt idx="1">
                  <c:v>300.25</c:v>
                </c:pt>
                <c:pt idx="2">
                  <c:v>331</c:v>
                </c:pt>
                <c:pt idx="3">
                  <c:v>323.25</c:v>
                </c:pt>
                <c:pt idx="4">
                  <c:v>328.25</c:v>
                </c:pt>
                <c:pt idx="5">
                  <c:v>332.5</c:v>
                </c:pt>
                <c:pt idx="6">
                  <c:v>297.75</c:v>
                </c:pt>
                <c:pt idx="7">
                  <c:v>316</c:v>
                </c:pt>
                <c:pt idx="8">
                  <c:v>389.25</c:v>
                </c:pt>
                <c:pt idx="9">
                  <c:v>484.75</c:v>
                </c:pt>
                <c:pt idx="10">
                  <c:v>576.5</c:v>
                </c:pt>
                <c:pt idx="11">
                  <c:v>672.75</c:v>
                </c:pt>
                <c:pt idx="12">
                  <c:v>712.75</c:v>
                </c:pt>
                <c:pt idx="13">
                  <c:v>731.5</c:v>
                </c:pt>
                <c:pt idx="14">
                  <c:v>796.25</c:v>
                </c:pt>
                <c:pt idx="15">
                  <c:v>873.25</c:v>
                </c:pt>
                <c:pt idx="16">
                  <c:v>839.75</c:v>
                </c:pt>
                <c:pt idx="17">
                  <c:v>817</c:v>
                </c:pt>
                <c:pt idx="18">
                  <c:v>723</c:v>
                </c:pt>
                <c:pt idx="19">
                  <c:v>580.75</c:v>
                </c:pt>
                <c:pt idx="20">
                  <c:v>586.25</c:v>
                </c:pt>
                <c:pt idx="21">
                  <c:v>601.75</c:v>
                </c:pt>
                <c:pt idx="22">
                  <c:v>673.5</c:v>
                </c:pt>
                <c:pt idx="23">
                  <c:v>789</c:v>
                </c:pt>
                <c:pt idx="24">
                  <c:v>772.5</c:v>
                </c:pt>
                <c:pt idx="25">
                  <c:v>736.5</c:v>
                </c:pt>
                <c:pt idx="26">
                  <c:v>664</c:v>
                </c:pt>
                <c:pt idx="27">
                  <c:v>600.75</c:v>
                </c:pt>
                <c:pt idx="28">
                  <c:v>728.25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BEB-47D4-A291-507E1529F357}"/>
            </c:ext>
          </c:extLst>
        </c:ser>
        <c:ser>
          <c:idx val="3"/>
          <c:order val="3"/>
          <c:tx>
            <c:strRef>
              <c:f>'approved CR by WG '!$E$92</c:f>
              <c:strCache>
                <c:ptCount val="1"/>
                <c:pt idx="0">
                  <c:v>Total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'approved CR by WG '!$A$93:$A$121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'!$E$93:$E$121</c:f>
              <c:numCache>
                <c:formatCode>General</c:formatCode>
                <c:ptCount val="29"/>
                <c:pt idx="0">
                  <c:v>2031.25</c:v>
                </c:pt>
                <c:pt idx="1">
                  <c:v>2136.5</c:v>
                </c:pt>
                <c:pt idx="2">
                  <c:v>2335.75</c:v>
                </c:pt>
                <c:pt idx="3">
                  <c:v>2397.75</c:v>
                </c:pt>
                <c:pt idx="4">
                  <c:v>2494.25</c:v>
                </c:pt>
                <c:pt idx="5">
                  <c:v>2492</c:v>
                </c:pt>
                <c:pt idx="6">
                  <c:v>2400</c:v>
                </c:pt>
                <c:pt idx="7">
                  <c:v>2277.5</c:v>
                </c:pt>
                <c:pt idx="8">
                  <c:v>2223</c:v>
                </c:pt>
                <c:pt idx="9">
                  <c:v>2219.5</c:v>
                </c:pt>
                <c:pt idx="10">
                  <c:v>2472.75</c:v>
                </c:pt>
                <c:pt idx="11">
                  <c:v>2971.5</c:v>
                </c:pt>
                <c:pt idx="12">
                  <c:v>3246.25</c:v>
                </c:pt>
                <c:pt idx="13">
                  <c:v>3521.25</c:v>
                </c:pt>
                <c:pt idx="14">
                  <c:v>3610</c:v>
                </c:pt>
                <c:pt idx="15">
                  <c:v>3613</c:v>
                </c:pt>
                <c:pt idx="16">
                  <c:v>3556.25</c:v>
                </c:pt>
                <c:pt idx="17">
                  <c:v>3869.25</c:v>
                </c:pt>
                <c:pt idx="18">
                  <c:v>3836</c:v>
                </c:pt>
                <c:pt idx="19">
                  <c:v>3714.5</c:v>
                </c:pt>
                <c:pt idx="20">
                  <c:v>3990</c:v>
                </c:pt>
                <c:pt idx="21">
                  <c:v>3890.25</c:v>
                </c:pt>
                <c:pt idx="22">
                  <c:v>3927.25</c:v>
                </c:pt>
                <c:pt idx="23">
                  <c:v>3907.25</c:v>
                </c:pt>
                <c:pt idx="24">
                  <c:v>3874.75</c:v>
                </c:pt>
                <c:pt idx="25">
                  <c:v>3752.5</c:v>
                </c:pt>
                <c:pt idx="26">
                  <c:v>3692</c:v>
                </c:pt>
                <c:pt idx="27">
                  <c:v>3716.75</c:v>
                </c:pt>
                <c:pt idx="28">
                  <c:v>3800.25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BEB-47D4-A291-507E1529F3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39709888"/>
        <c:axId val="1039718416"/>
      </c:lineChart>
      <c:catAx>
        <c:axId val="1039709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9718416"/>
        <c:crosses val="autoZero"/>
        <c:auto val="1"/>
        <c:lblAlgn val="ctr"/>
        <c:lblOffset val="100"/>
        <c:noMultiLvlLbl val="0"/>
      </c:catAx>
      <c:valAx>
        <c:axId val="1039718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9709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 CT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'approved CR by WG '!$B$38</c:f>
              <c:strCache>
                <c:ptCount val="1"/>
                <c:pt idx="0">
                  <c:v>C1</c:v>
                </c:pt>
              </c:strCache>
            </c:strRef>
          </c:tx>
          <c:spPr>
            <a:ln w="28575" cap="rnd">
              <a:solidFill>
                <a:schemeClr val="accent2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2">
                    <a:lumMod val="50000"/>
                  </a:schemeClr>
                </a:solidFill>
              </a:ln>
              <a:effectLst/>
            </c:spPr>
          </c:marker>
          <c:cat>
            <c:strRef>
              <c:f>'approved CR by WG '!$A$39:$A$67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'!$B$39:$B$67</c:f>
              <c:numCache>
                <c:formatCode>General</c:formatCode>
                <c:ptCount val="29"/>
                <c:pt idx="0">
                  <c:v>261.5</c:v>
                </c:pt>
                <c:pt idx="1">
                  <c:v>281.5</c:v>
                </c:pt>
                <c:pt idx="2">
                  <c:v>300.75</c:v>
                </c:pt>
                <c:pt idx="3">
                  <c:v>318</c:v>
                </c:pt>
                <c:pt idx="4">
                  <c:v>346.5</c:v>
                </c:pt>
                <c:pt idx="5">
                  <c:v>306</c:v>
                </c:pt>
                <c:pt idx="6">
                  <c:v>304</c:v>
                </c:pt>
                <c:pt idx="7">
                  <c:v>282.5</c:v>
                </c:pt>
                <c:pt idx="8">
                  <c:v>269</c:v>
                </c:pt>
                <c:pt idx="9">
                  <c:v>249.75</c:v>
                </c:pt>
                <c:pt idx="10">
                  <c:v>304.5</c:v>
                </c:pt>
                <c:pt idx="11">
                  <c:v>368</c:v>
                </c:pt>
                <c:pt idx="12">
                  <c:v>398.75</c:v>
                </c:pt>
                <c:pt idx="13">
                  <c:v>447</c:v>
                </c:pt>
                <c:pt idx="14">
                  <c:v>396.5</c:v>
                </c:pt>
                <c:pt idx="15">
                  <c:v>364.25</c:v>
                </c:pt>
                <c:pt idx="16">
                  <c:v>342.25</c:v>
                </c:pt>
                <c:pt idx="17">
                  <c:v>413</c:v>
                </c:pt>
                <c:pt idx="18">
                  <c:v>435.25</c:v>
                </c:pt>
                <c:pt idx="19">
                  <c:v>472.5</c:v>
                </c:pt>
                <c:pt idx="20">
                  <c:v>498.25</c:v>
                </c:pt>
                <c:pt idx="21">
                  <c:v>419.75</c:v>
                </c:pt>
                <c:pt idx="22">
                  <c:v>418.5</c:v>
                </c:pt>
                <c:pt idx="23">
                  <c:v>380.5</c:v>
                </c:pt>
                <c:pt idx="24">
                  <c:v>425.5</c:v>
                </c:pt>
                <c:pt idx="25">
                  <c:v>471.25</c:v>
                </c:pt>
                <c:pt idx="26">
                  <c:v>451.75</c:v>
                </c:pt>
                <c:pt idx="27">
                  <c:v>467.5</c:v>
                </c:pt>
                <c:pt idx="28">
                  <c:v>413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29E-4FF8-B3B9-18850E628138}"/>
            </c:ext>
          </c:extLst>
        </c:ser>
        <c:ser>
          <c:idx val="1"/>
          <c:order val="1"/>
          <c:tx>
            <c:strRef>
              <c:f>'approved CR by WG '!$C$38</c:f>
              <c:strCache>
                <c:ptCount val="1"/>
                <c:pt idx="0">
                  <c:v>C3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FFC000"/>
                </a:solidFill>
              </a:ln>
              <a:effectLst/>
            </c:spPr>
          </c:marker>
          <c:cat>
            <c:strRef>
              <c:f>'approved CR by WG '!$A$39:$A$67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'!$C$39:$C$67</c:f>
              <c:numCache>
                <c:formatCode>General</c:formatCode>
                <c:ptCount val="29"/>
                <c:pt idx="0">
                  <c:v>117</c:v>
                </c:pt>
                <c:pt idx="1">
                  <c:v>108.5</c:v>
                </c:pt>
                <c:pt idx="2">
                  <c:v>103.5</c:v>
                </c:pt>
                <c:pt idx="3">
                  <c:v>106</c:v>
                </c:pt>
                <c:pt idx="4">
                  <c:v>94.25</c:v>
                </c:pt>
                <c:pt idx="5">
                  <c:v>93.75</c:v>
                </c:pt>
                <c:pt idx="6">
                  <c:v>87</c:v>
                </c:pt>
                <c:pt idx="7">
                  <c:v>67.5</c:v>
                </c:pt>
                <c:pt idx="8">
                  <c:v>66.5</c:v>
                </c:pt>
                <c:pt idx="9">
                  <c:v>54</c:v>
                </c:pt>
                <c:pt idx="10">
                  <c:v>120.25</c:v>
                </c:pt>
                <c:pt idx="11">
                  <c:v>228</c:v>
                </c:pt>
                <c:pt idx="12">
                  <c:v>249.5</c:v>
                </c:pt>
                <c:pt idx="13">
                  <c:v>305.5</c:v>
                </c:pt>
                <c:pt idx="14">
                  <c:v>285.5</c:v>
                </c:pt>
                <c:pt idx="15">
                  <c:v>231.25</c:v>
                </c:pt>
                <c:pt idx="16">
                  <c:v>242.75</c:v>
                </c:pt>
                <c:pt idx="17">
                  <c:v>298.75</c:v>
                </c:pt>
                <c:pt idx="18">
                  <c:v>289</c:v>
                </c:pt>
                <c:pt idx="19">
                  <c:v>296.5</c:v>
                </c:pt>
                <c:pt idx="20">
                  <c:v>364</c:v>
                </c:pt>
                <c:pt idx="21">
                  <c:v>352</c:v>
                </c:pt>
                <c:pt idx="22">
                  <c:v>363.75</c:v>
                </c:pt>
                <c:pt idx="23">
                  <c:v>376.5</c:v>
                </c:pt>
                <c:pt idx="24">
                  <c:v>362.25</c:v>
                </c:pt>
                <c:pt idx="25">
                  <c:v>380.25</c:v>
                </c:pt>
                <c:pt idx="26">
                  <c:v>407.25</c:v>
                </c:pt>
                <c:pt idx="27">
                  <c:v>413.75</c:v>
                </c:pt>
                <c:pt idx="28">
                  <c:v>415.75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29E-4FF8-B3B9-18850E628138}"/>
            </c:ext>
          </c:extLst>
        </c:ser>
        <c:ser>
          <c:idx val="2"/>
          <c:order val="2"/>
          <c:tx>
            <c:strRef>
              <c:f>'approved CR by WG '!$D$38</c:f>
              <c:strCache>
                <c:ptCount val="1"/>
                <c:pt idx="0">
                  <c:v>C4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rgbClr val="FFFF00"/>
                </a:solidFill>
              </a:ln>
              <a:effectLst/>
            </c:spPr>
          </c:marker>
          <c:cat>
            <c:strRef>
              <c:f>'approved CR by WG '!$A$39:$A$67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'!$D$39:$D$67</c:f>
              <c:numCache>
                <c:formatCode>General</c:formatCode>
                <c:ptCount val="29"/>
                <c:pt idx="0">
                  <c:v>151</c:v>
                </c:pt>
                <c:pt idx="1">
                  <c:v>159.5</c:v>
                </c:pt>
                <c:pt idx="2">
                  <c:v>163</c:v>
                </c:pt>
                <c:pt idx="3">
                  <c:v>149.5</c:v>
                </c:pt>
                <c:pt idx="4">
                  <c:v>149.5</c:v>
                </c:pt>
                <c:pt idx="5">
                  <c:v>139.75</c:v>
                </c:pt>
                <c:pt idx="6">
                  <c:v>138</c:v>
                </c:pt>
                <c:pt idx="7">
                  <c:v>124.25</c:v>
                </c:pt>
                <c:pt idx="8">
                  <c:v>105.5</c:v>
                </c:pt>
                <c:pt idx="9">
                  <c:v>94</c:v>
                </c:pt>
                <c:pt idx="10">
                  <c:v>167</c:v>
                </c:pt>
                <c:pt idx="11">
                  <c:v>248.5</c:v>
                </c:pt>
                <c:pt idx="12">
                  <c:v>280</c:v>
                </c:pt>
                <c:pt idx="13">
                  <c:v>331</c:v>
                </c:pt>
                <c:pt idx="14">
                  <c:v>311.75</c:v>
                </c:pt>
                <c:pt idx="15">
                  <c:v>291.5</c:v>
                </c:pt>
                <c:pt idx="16">
                  <c:v>324.75</c:v>
                </c:pt>
                <c:pt idx="17">
                  <c:v>386.5</c:v>
                </c:pt>
                <c:pt idx="18">
                  <c:v>368</c:v>
                </c:pt>
                <c:pt idx="19">
                  <c:v>360.25</c:v>
                </c:pt>
                <c:pt idx="20">
                  <c:v>372.75</c:v>
                </c:pt>
                <c:pt idx="21">
                  <c:v>353.75</c:v>
                </c:pt>
                <c:pt idx="22">
                  <c:v>376.5</c:v>
                </c:pt>
                <c:pt idx="23">
                  <c:v>381</c:v>
                </c:pt>
                <c:pt idx="24">
                  <c:v>382.75</c:v>
                </c:pt>
                <c:pt idx="25">
                  <c:v>356.75</c:v>
                </c:pt>
                <c:pt idx="26">
                  <c:v>343.5</c:v>
                </c:pt>
                <c:pt idx="27">
                  <c:v>314.25</c:v>
                </c:pt>
                <c:pt idx="28">
                  <c:v>282.25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29E-4FF8-B3B9-18850E628138}"/>
            </c:ext>
          </c:extLst>
        </c:ser>
        <c:ser>
          <c:idx val="3"/>
          <c:order val="3"/>
          <c:tx>
            <c:strRef>
              <c:f>'approved CR by WG '!$E$38</c:f>
              <c:strCache>
                <c:ptCount val="1"/>
                <c:pt idx="0">
                  <c:v>C6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rgbClr val="0070C0"/>
                </a:solidFill>
              </a:ln>
              <a:effectLst/>
            </c:spPr>
          </c:marker>
          <c:cat>
            <c:strRef>
              <c:f>'approved CR by WG '!$A$39:$A$67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'!$E$39:$E$67</c:f>
              <c:numCache>
                <c:formatCode>General</c:formatCode>
                <c:ptCount val="29"/>
                <c:pt idx="0">
                  <c:v>27.25</c:v>
                </c:pt>
                <c:pt idx="1">
                  <c:v>25</c:v>
                </c:pt>
                <c:pt idx="2">
                  <c:v>24.25</c:v>
                </c:pt>
                <c:pt idx="3">
                  <c:v>26.25</c:v>
                </c:pt>
                <c:pt idx="4">
                  <c:v>25.5</c:v>
                </c:pt>
                <c:pt idx="5">
                  <c:v>28.25</c:v>
                </c:pt>
                <c:pt idx="6">
                  <c:v>32</c:v>
                </c:pt>
                <c:pt idx="7">
                  <c:v>32.25</c:v>
                </c:pt>
                <c:pt idx="8">
                  <c:v>29.75</c:v>
                </c:pt>
                <c:pt idx="9">
                  <c:v>31</c:v>
                </c:pt>
                <c:pt idx="10">
                  <c:v>35.75</c:v>
                </c:pt>
                <c:pt idx="11">
                  <c:v>32.5</c:v>
                </c:pt>
                <c:pt idx="12">
                  <c:v>33</c:v>
                </c:pt>
                <c:pt idx="13">
                  <c:v>26.75</c:v>
                </c:pt>
                <c:pt idx="14">
                  <c:v>20.5</c:v>
                </c:pt>
                <c:pt idx="15">
                  <c:v>23.25</c:v>
                </c:pt>
                <c:pt idx="16">
                  <c:v>25</c:v>
                </c:pt>
                <c:pt idx="17">
                  <c:v>37.5</c:v>
                </c:pt>
                <c:pt idx="18">
                  <c:v>48.25</c:v>
                </c:pt>
                <c:pt idx="19">
                  <c:v>50.75</c:v>
                </c:pt>
                <c:pt idx="20">
                  <c:v>47.5</c:v>
                </c:pt>
                <c:pt idx="21">
                  <c:v>38</c:v>
                </c:pt>
                <c:pt idx="22">
                  <c:v>26.75</c:v>
                </c:pt>
                <c:pt idx="23">
                  <c:v>21.75</c:v>
                </c:pt>
                <c:pt idx="24">
                  <c:v>26.75</c:v>
                </c:pt>
                <c:pt idx="25">
                  <c:v>26.5</c:v>
                </c:pt>
                <c:pt idx="26">
                  <c:v>29</c:v>
                </c:pt>
                <c:pt idx="27">
                  <c:v>31.25</c:v>
                </c:pt>
                <c:pt idx="28">
                  <c:v>28.5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29E-4FF8-B3B9-18850E6281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08444032"/>
        <c:axId val="608436488"/>
      </c:lineChart>
      <c:catAx>
        <c:axId val="608444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8436488"/>
        <c:crosses val="autoZero"/>
        <c:auto val="1"/>
        <c:lblAlgn val="ctr"/>
        <c:lblOffset val="100"/>
        <c:noMultiLvlLbl val="0"/>
      </c:catAx>
      <c:valAx>
        <c:axId val="608436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8444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</a:t>
            </a:r>
            <a:r>
              <a:rPr lang="en-GB" baseline="0"/>
              <a:t> RAN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'approved CR by WG '!$G$38</c:f>
              <c:strCache>
                <c:ptCount val="1"/>
                <c:pt idx="0">
                  <c:v>R1</c:v>
                </c:pt>
              </c:strCache>
            </c:strRef>
          </c:tx>
          <c:spPr>
            <a:ln w="28575" cap="rnd">
              <a:solidFill>
                <a:schemeClr val="accent2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2">
                    <a:lumMod val="50000"/>
                  </a:schemeClr>
                </a:solidFill>
              </a:ln>
              <a:effectLst/>
            </c:spPr>
          </c:marker>
          <c:cat>
            <c:strRef>
              <c:f>'approved CR by WG '!$F$39:$F$67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'!$G$39:$G$67</c:f>
              <c:numCache>
                <c:formatCode>General</c:formatCode>
                <c:ptCount val="29"/>
                <c:pt idx="0">
                  <c:v>34.25</c:v>
                </c:pt>
                <c:pt idx="1">
                  <c:v>59.5</c:v>
                </c:pt>
                <c:pt idx="2">
                  <c:v>90</c:v>
                </c:pt>
                <c:pt idx="3">
                  <c:v>118.25</c:v>
                </c:pt>
                <c:pt idx="4">
                  <c:v>126.5</c:v>
                </c:pt>
                <c:pt idx="5">
                  <c:v>128</c:v>
                </c:pt>
                <c:pt idx="6">
                  <c:v>107.75</c:v>
                </c:pt>
                <c:pt idx="7">
                  <c:v>86</c:v>
                </c:pt>
                <c:pt idx="8">
                  <c:v>76.25</c:v>
                </c:pt>
                <c:pt idx="9">
                  <c:v>73.75</c:v>
                </c:pt>
                <c:pt idx="10">
                  <c:v>83.25</c:v>
                </c:pt>
                <c:pt idx="11">
                  <c:v>83.5</c:v>
                </c:pt>
                <c:pt idx="12">
                  <c:v>92.25</c:v>
                </c:pt>
                <c:pt idx="13">
                  <c:v>81.5</c:v>
                </c:pt>
                <c:pt idx="14">
                  <c:v>69.25</c:v>
                </c:pt>
                <c:pt idx="15">
                  <c:v>86</c:v>
                </c:pt>
                <c:pt idx="16">
                  <c:v>79.75</c:v>
                </c:pt>
                <c:pt idx="17">
                  <c:v>91.25</c:v>
                </c:pt>
                <c:pt idx="18">
                  <c:v>106.5</c:v>
                </c:pt>
                <c:pt idx="19">
                  <c:v>99.25</c:v>
                </c:pt>
                <c:pt idx="20">
                  <c:v>102.75</c:v>
                </c:pt>
                <c:pt idx="21">
                  <c:v>97</c:v>
                </c:pt>
                <c:pt idx="22">
                  <c:v>80.75</c:v>
                </c:pt>
                <c:pt idx="23">
                  <c:v>80.25</c:v>
                </c:pt>
                <c:pt idx="24">
                  <c:v>83</c:v>
                </c:pt>
                <c:pt idx="25">
                  <c:v>76.25</c:v>
                </c:pt>
                <c:pt idx="26">
                  <c:v>93.75</c:v>
                </c:pt>
                <c:pt idx="27">
                  <c:v>102.25</c:v>
                </c:pt>
                <c:pt idx="28">
                  <c:v>92.75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78D-4216-8DA4-6390DDEE6470}"/>
            </c:ext>
          </c:extLst>
        </c:ser>
        <c:ser>
          <c:idx val="1"/>
          <c:order val="1"/>
          <c:tx>
            <c:strRef>
              <c:f>'approved CR by WG '!$H$38</c:f>
              <c:strCache>
                <c:ptCount val="1"/>
                <c:pt idx="0">
                  <c:v>R2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'approved CR by WG '!$F$39:$F$67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'!$H$39:$H$67</c:f>
              <c:numCache>
                <c:formatCode>General</c:formatCode>
                <c:ptCount val="29"/>
                <c:pt idx="0">
                  <c:v>118.5</c:v>
                </c:pt>
                <c:pt idx="1">
                  <c:v>146</c:v>
                </c:pt>
                <c:pt idx="2">
                  <c:v>166.5</c:v>
                </c:pt>
                <c:pt idx="3">
                  <c:v>189</c:v>
                </c:pt>
                <c:pt idx="4">
                  <c:v>202.75</c:v>
                </c:pt>
                <c:pt idx="5">
                  <c:v>206</c:v>
                </c:pt>
                <c:pt idx="6">
                  <c:v>201.5</c:v>
                </c:pt>
                <c:pt idx="7">
                  <c:v>158.25</c:v>
                </c:pt>
                <c:pt idx="8">
                  <c:v>130</c:v>
                </c:pt>
                <c:pt idx="9">
                  <c:v>139.25</c:v>
                </c:pt>
                <c:pt idx="10">
                  <c:v>163.5</c:v>
                </c:pt>
                <c:pt idx="11">
                  <c:v>276.25</c:v>
                </c:pt>
                <c:pt idx="12">
                  <c:v>307.25</c:v>
                </c:pt>
                <c:pt idx="13">
                  <c:v>302.5</c:v>
                </c:pt>
                <c:pt idx="14">
                  <c:v>279.5</c:v>
                </c:pt>
                <c:pt idx="15">
                  <c:v>171.75</c:v>
                </c:pt>
                <c:pt idx="16">
                  <c:v>171.5</c:v>
                </c:pt>
                <c:pt idx="17">
                  <c:v>199.75</c:v>
                </c:pt>
                <c:pt idx="18">
                  <c:v>234.5</c:v>
                </c:pt>
                <c:pt idx="19">
                  <c:v>264.5</c:v>
                </c:pt>
                <c:pt idx="20">
                  <c:v>259.25</c:v>
                </c:pt>
                <c:pt idx="21">
                  <c:v>228</c:v>
                </c:pt>
                <c:pt idx="22">
                  <c:v>189</c:v>
                </c:pt>
                <c:pt idx="23">
                  <c:v>147.25</c:v>
                </c:pt>
                <c:pt idx="24">
                  <c:v>153</c:v>
                </c:pt>
                <c:pt idx="25">
                  <c:v>157.5</c:v>
                </c:pt>
                <c:pt idx="26">
                  <c:v>178.75</c:v>
                </c:pt>
                <c:pt idx="27">
                  <c:v>204.25</c:v>
                </c:pt>
                <c:pt idx="28">
                  <c:v>195.5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78D-4216-8DA4-6390DDEE6470}"/>
            </c:ext>
          </c:extLst>
        </c:ser>
        <c:ser>
          <c:idx val="2"/>
          <c:order val="2"/>
          <c:tx>
            <c:strRef>
              <c:f>'approved CR by WG '!$I$38</c:f>
              <c:strCache>
                <c:ptCount val="1"/>
                <c:pt idx="0">
                  <c:v>R3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rgbClr val="FFC000"/>
                </a:solidFill>
              </a:ln>
              <a:effectLst/>
            </c:spPr>
          </c:marker>
          <c:cat>
            <c:strRef>
              <c:f>'approved CR by WG '!$F$39:$F$67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'!$I$39:$I$67</c:f>
              <c:numCache>
                <c:formatCode>General</c:formatCode>
                <c:ptCount val="29"/>
                <c:pt idx="0">
                  <c:v>33</c:v>
                </c:pt>
                <c:pt idx="1">
                  <c:v>38</c:v>
                </c:pt>
                <c:pt idx="2">
                  <c:v>38.25</c:v>
                </c:pt>
                <c:pt idx="3">
                  <c:v>26</c:v>
                </c:pt>
                <c:pt idx="4">
                  <c:v>25</c:v>
                </c:pt>
                <c:pt idx="5">
                  <c:v>23.75</c:v>
                </c:pt>
                <c:pt idx="6">
                  <c:v>27.5</c:v>
                </c:pt>
                <c:pt idx="7">
                  <c:v>27</c:v>
                </c:pt>
                <c:pt idx="8">
                  <c:v>31.25</c:v>
                </c:pt>
                <c:pt idx="9">
                  <c:v>43</c:v>
                </c:pt>
                <c:pt idx="10">
                  <c:v>57.25</c:v>
                </c:pt>
                <c:pt idx="11">
                  <c:v>74</c:v>
                </c:pt>
                <c:pt idx="12">
                  <c:v>96.5</c:v>
                </c:pt>
                <c:pt idx="13">
                  <c:v>104.5</c:v>
                </c:pt>
                <c:pt idx="14">
                  <c:v>96.75</c:v>
                </c:pt>
                <c:pt idx="15">
                  <c:v>102.25</c:v>
                </c:pt>
                <c:pt idx="16">
                  <c:v>87</c:v>
                </c:pt>
                <c:pt idx="17">
                  <c:v>109.75</c:v>
                </c:pt>
                <c:pt idx="18">
                  <c:v>126.75</c:v>
                </c:pt>
                <c:pt idx="19">
                  <c:v>118.25</c:v>
                </c:pt>
                <c:pt idx="20">
                  <c:v>110.25</c:v>
                </c:pt>
                <c:pt idx="21">
                  <c:v>77.25</c:v>
                </c:pt>
                <c:pt idx="22">
                  <c:v>57.25</c:v>
                </c:pt>
                <c:pt idx="23">
                  <c:v>49.75</c:v>
                </c:pt>
                <c:pt idx="24">
                  <c:v>84.75</c:v>
                </c:pt>
                <c:pt idx="25">
                  <c:v>120.25</c:v>
                </c:pt>
                <c:pt idx="26">
                  <c:v>138</c:v>
                </c:pt>
                <c:pt idx="27">
                  <c:v>146.5</c:v>
                </c:pt>
                <c:pt idx="28">
                  <c:v>119.5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78D-4216-8DA4-6390DDEE6470}"/>
            </c:ext>
          </c:extLst>
        </c:ser>
        <c:ser>
          <c:idx val="3"/>
          <c:order val="3"/>
          <c:tx>
            <c:strRef>
              <c:f>'approved CR by WG '!$J$38</c:f>
              <c:strCache>
                <c:ptCount val="1"/>
                <c:pt idx="0">
                  <c:v>R4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rgbClr val="FFFF00"/>
                </a:solidFill>
              </a:ln>
              <a:effectLst/>
            </c:spPr>
          </c:marker>
          <c:cat>
            <c:strRef>
              <c:f>'approved CR by WG '!$F$39:$F$67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'!$J$39:$J$67</c:f>
              <c:numCache>
                <c:formatCode>General</c:formatCode>
                <c:ptCount val="29"/>
                <c:pt idx="0">
                  <c:v>304</c:v>
                </c:pt>
                <c:pt idx="1">
                  <c:v>316</c:v>
                </c:pt>
                <c:pt idx="2">
                  <c:v>381.75</c:v>
                </c:pt>
                <c:pt idx="3">
                  <c:v>386</c:v>
                </c:pt>
                <c:pt idx="4">
                  <c:v>414.25</c:v>
                </c:pt>
                <c:pt idx="5">
                  <c:v>435</c:v>
                </c:pt>
                <c:pt idx="6">
                  <c:v>404</c:v>
                </c:pt>
                <c:pt idx="7">
                  <c:v>408</c:v>
                </c:pt>
                <c:pt idx="8">
                  <c:v>399.75</c:v>
                </c:pt>
                <c:pt idx="9">
                  <c:v>367.5</c:v>
                </c:pt>
                <c:pt idx="10">
                  <c:v>320</c:v>
                </c:pt>
                <c:pt idx="11">
                  <c:v>286.5</c:v>
                </c:pt>
                <c:pt idx="12">
                  <c:v>295.75</c:v>
                </c:pt>
                <c:pt idx="13">
                  <c:v>305.5</c:v>
                </c:pt>
                <c:pt idx="14">
                  <c:v>340.5</c:v>
                </c:pt>
                <c:pt idx="15">
                  <c:v>452.25</c:v>
                </c:pt>
                <c:pt idx="16">
                  <c:v>455.25</c:v>
                </c:pt>
                <c:pt idx="17">
                  <c:v>524.75</c:v>
                </c:pt>
                <c:pt idx="18">
                  <c:v>551.25</c:v>
                </c:pt>
                <c:pt idx="19">
                  <c:v>491.25</c:v>
                </c:pt>
                <c:pt idx="20">
                  <c:v>584</c:v>
                </c:pt>
                <c:pt idx="21">
                  <c:v>621.75</c:v>
                </c:pt>
                <c:pt idx="22">
                  <c:v>572.75</c:v>
                </c:pt>
                <c:pt idx="23">
                  <c:v>470.25</c:v>
                </c:pt>
                <c:pt idx="24">
                  <c:v>348</c:v>
                </c:pt>
                <c:pt idx="25">
                  <c:v>241</c:v>
                </c:pt>
                <c:pt idx="26">
                  <c:v>259</c:v>
                </c:pt>
                <c:pt idx="27">
                  <c:v>306.25</c:v>
                </c:pt>
                <c:pt idx="28">
                  <c:v>429.5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78D-4216-8DA4-6390DDEE6470}"/>
            </c:ext>
          </c:extLst>
        </c:ser>
        <c:ser>
          <c:idx val="4"/>
          <c:order val="4"/>
          <c:tx>
            <c:strRef>
              <c:f>'approved CR by WG '!$K$38</c:f>
              <c:strCache>
                <c:ptCount val="1"/>
                <c:pt idx="0">
                  <c:v>R5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rgbClr val="00B050"/>
                </a:solidFill>
              </a:ln>
              <a:effectLst/>
            </c:spPr>
          </c:marker>
          <c:cat>
            <c:strRef>
              <c:f>'approved CR by WG '!$F$39:$F$67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'!$K$39:$K$67</c:f>
              <c:numCache>
                <c:formatCode>General</c:formatCode>
                <c:ptCount val="29"/>
                <c:pt idx="0">
                  <c:v>708.75</c:v>
                </c:pt>
                <c:pt idx="1">
                  <c:v>702.25</c:v>
                </c:pt>
                <c:pt idx="2">
                  <c:v>728.75</c:v>
                </c:pt>
                <c:pt idx="3">
                  <c:v>739.5</c:v>
                </c:pt>
                <c:pt idx="4">
                  <c:v>758.5</c:v>
                </c:pt>
                <c:pt idx="5">
                  <c:v>762</c:v>
                </c:pt>
                <c:pt idx="6">
                  <c:v>759</c:v>
                </c:pt>
                <c:pt idx="7">
                  <c:v>736</c:v>
                </c:pt>
                <c:pt idx="8">
                  <c:v>689.25</c:v>
                </c:pt>
                <c:pt idx="9">
                  <c:v>654</c:v>
                </c:pt>
                <c:pt idx="10">
                  <c:v>624.25</c:v>
                </c:pt>
                <c:pt idx="11">
                  <c:v>686.25</c:v>
                </c:pt>
                <c:pt idx="12">
                  <c:v>764.75</c:v>
                </c:pt>
                <c:pt idx="13">
                  <c:v>874.75</c:v>
                </c:pt>
                <c:pt idx="14">
                  <c:v>1004.75</c:v>
                </c:pt>
                <c:pt idx="15">
                  <c:v>1009.5</c:v>
                </c:pt>
                <c:pt idx="16">
                  <c:v>985</c:v>
                </c:pt>
                <c:pt idx="17">
                  <c:v>988.5</c:v>
                </c:pt>
                <c:pt idx="18">
                  <c:v>953.5</c:v>
                </c:pt>
                <c:pt idx="19">
                  <c:v>980.5</c:v>
                </c:pt>
                <c:pt idx="20">
                  <c:v>1065</c:v>
                </c:pt>
                <c:pt idx="21">
                  <c:v>1101</c:v>
                </c:pt>
                <c:pt idx="22">
                  <c:v>1168.5</c:v>
                </c:pt>
                <c:pt idx="23">
                  <c:v>1211</c:v>
                </c:pt>
                <c:pt idx="24">
                  <c:v>1236.25</c:v>
                </c:pt>
                <c:pt idx="25">
                  <c:v>1186.25</c:v>
                </c:pt>
                <c:pt idx="26">
                  <c:v>1127</c:v>
                </c:pt>
                <c:pt idx="27">
                  <c:v>1130</c:v>
                </c:pt>
                <c:pt idx="28">
                  <c:v>1095.25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978D-4216-8DA4-6390DDEE6470}"/>
            </c:ext>
          </c:extLst>
        </c:ser>
        <c:ser>
          <c:idx val="5"/>
          <c:order val="5"/>
          <c:tx>
            <c:strRef>
              <c:f>'approved CR by WG '!$L$38</c:f>
              <c:strCache>
                <c:ptCount val="1"/>
                <c:pt idx="0">
                  <c:v>R6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rgbClr val="0070C0"/>
                </a:solidFill>
              </a:ln>
              <a:effectLst/>
            </c:spPr>
          </c:marker>
          <c:cat>
            <c:strRef>
              <c:f>'approved CR by WG '!$F$39:$F$67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'!$L$39:$L$56</c:f>
              <c:numCache>
                <c:formatCode>General</c:formatCode>
                <c:ptCount val="18"/>
                <c:pt idx="0">
                  <c:v>0</c:v>
                </c:pt>
                <c:pt idx="1">
                  <c:v>0</c:v>
                </c:pt>
                <c:pt idx="2">
                  <c:v>8</c:v>
                </c:pt>
                <c:pt idx="3">
                  <c:v>16</c:v>
                </c:pt>
                <c:pt idx="4">
                  <c:v>23.25</c:v>
                </c:pt>
                <c:pt idx="5">
                  <c:v>37</c:v>
                </c:pt>
                <c:pt idx="6">
                  <c:v>41.5</c:v>
                </c:pt>
                <c:pt idx="7">
                  <c:v>39.75</c:v>
                </c:pt>
                <c:pt idx="8">
                  <c:v>36.5</c:v>
                </c:pt>
                <c:pt idx="9">
                  <c:v>28.5</c:v>
                </c:pt>
                <c:pt idx="10">
                  <c:v>20.5</c:v>
                </c:pt>
                <c:pt idx="11">
                  <c:v>15.25</c:v>
                </c:pt>
                <c:pt idx="12">
                  <c:v>15.75</c:v>
                </c:pt>
                <c:pt idx="13">
                  <c:v>10.75</c:v>
                </c:pt>
                <c:pt idx="14">
                  <c:v>8.75</c:v>
                </c:pt>
                <c:pt idx="15">
                  <c:v>7.75</c:v>
                </c:pt>
                <c:pt idx="16">
                  <c:v>3.25</c:v>
                </c:pt>
                <c:pt idx="17">
                  <c:v>2.5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978D-4216-8DA4-6390DDEE64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4961496"/>
        <c:axId val="974956576"/>
      </c:lineChart>
      <c:catAx>
        <c:axId val="974961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4956576"/>
        <c:crosses val="autoZero"/>
        <c:auto val="1"/>
        <c:lblAlgn val="ctr"/>
        <c:lblOffset val="100"/>
        <c:noMultiLvlLbl val="0"/>
      </c:catAx>
      <c:valAx>
        <c:axId val="974956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4961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 SA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'approved CR by WG '!$O$38</c:f>
              <c:strCache>
                <c:ptCount val="1"/>
                <c:pt idx="0">
                  <c:v>S1</c:v>
                </c:pt>
              </c:strCache>
            </c:strRef>
          </c:tx>
          <c:spPr>
            <a:ln w="28575" cap="rnd">
              <a:solidFill>
                <a:schemeClr val="accent2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2">
                    <a:lumMod val="50000"/>
                  </a:schemeClr>
                </a:solidFill>
              </a:ln>
              <a:effectLst/>
            </c:spPr>
          </c:marker>
          <c:cat>
            <c:strRef>
              <c:f>'approved CR by WG '!$N$39:$N$67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'!$O$39:$O$67</c:f>
              <c:numCache>
                <c:formatCode>General</c:formatCode>
                <c:ptCount val="29"/>
                <c:pt idx="0">
                  <c:v>20</c:v>
                </c:pt>
                <c:pt idx="1">
                  <c:v>21.75</c:v>
                </c:pt>
                <c:pt idx="2">
                  <c:v>36</c:v>
                </c:pt>
                <c:pt idx="3">
                  <c:v>35.25</c:v>
                </c:pt>
                <c:pt idx="4">
                  <c:v>37</c:v>
                </c:pt>
                <c:pt idx="5">
                  <c:v>41.25</c:v>
                </c:pt>
                <c:pt idx="6">
                  <c:v>37.25</c:v>
                </c:pt>
                <c:pt idx="7">
                  <c:v>42</c:v>
                </c:pt>
                <c:pt idx="8">
                  <c:v>44.75</c:v>
                </c:pt>
                <c:pt idx="9">
                  <c:v>52</c:v>
                </c:pt>
                <c:pt idx="10">
                  <c:v>70.25</c:v>
                </c:pt>
                <c:pt idx="11">
                  <c:v>84.5</c:v>
                </c:pt>
                <c:pt idx="12">
                  <c:v>79.25</c:v>
                </c:pt>
                <c:pt idx="13">
                  <c:v>68</c:v>
                </c:pt>
                <c:pt idx="14">
                  <c:v>58.75</c:v>
                </c:pt>
                <c:pt idx="15">
                  <c:v>61.75</c:v>
                </c:pt>
                <c:pt idx="16">
                  <c:v>55.75</c:v>
                </c:pt>
                <c:pt idx="17">
                  <c:v>56.5</c:v>
                </c:pt>
                <c:pt idx="18">
                  <c:v>40.75</c:v>
                </c:pt>
                <c:pt idx="19">
                  <c:v>18.25</c:v>
                </c:pt>
                <c:pt idx="20">
                  <c:v>23.25</c:v>
                </c:pt>
                <c:pt idx="21">
                  <c:v>24.5</c:v>
                </c:pt>
                <c:pt idx="22">
                  <c:v>48</c:v>
                </c:pt>
                <c:pt idx="23">
                  <c:v>61</c:v>
                </c:pt>
                <c:pt idx="24">
                  <c:v>58.5</c:v>
                </c:pt>
                <c:pt idx="25">
                  <c:v>54.5</c:v>
                </c:pt>
                <c:pt idx="26">
                  <c:v>28.75</c:v>
                </c:pt>
                <c:pt idx="27">
                  <c:v>16.75</c:v>
                </c:pt>
                <c:pt idx="28">
                  <c:v>19.75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D03-40BF-B3F6-6EC35891CAFD}"/>
            </c:ext>
          </c:extLst>
        </c:ser>
        <c:ser>
          <c:idx val="1"/>
          <c:order val="1"/>
          <c:tx>
            <c:strRef>
              <c:f>'approved CR by WG '!$P$38</c:f>
              <c:strCache>
                <c:ptCount val="1"/>
                <c:pt idx="0">
                  <c:v>S2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'approved CR by WG '!$N$39:$N$67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'!$P$39:$P$67</c:f>
              <c:numCache>
                <c:formatCode>General</c:formatCode>
                <c:ptCount val="29"/>
                <c:pt idx="0">
                  <c:v>93.5</c:v>
                </c:pt>
                <c:pt idx="1">
                  <c:v>88.75</c:v>
                </c:pt>
                <c:pt idx="2">
                  <c:v>107.5</c:v>
                </c:pt>
                <c:pt idx="3">
                  <c:v>110.25</c:v>
                </c:pt>
                <c:pt idx="4">
                  <c:v>110.5</c:v>
                </c:pt>
                <c:pt idx="5">
                  <c:v>107.25</c:v>
                </c:pt>
                <c:pt idx="6">
                  <c:v>89.5</c:v>
                </c:pt>
                <c:pt idx="7">
                  <c:v>82</c:v>
                </c:pt>
                <c:pt idx="8">
                  <c:v>164</c:v>
                </c:pt>
                <c:pt idx="9">
                  <c:v>245.75</c:v>
                </c:pt>
                <c:pt idx="10">
                  <c:v>292</c:v>
                </c:pt>
                <c:pt idx="11">
                  <c:v>326.75</c:v>
                </c:pt>
                <c:pt idx="12">
                  <c:v>321</c:v>
                </c:pt>
                <c:pt idx="13">
                  <c:v>349.5</c:v>
                </c:pt>
                <c:pt idx="14">
                  <c:v>352.25</c:v>
                </c:pt>
                <c:pt idx="15">
                  <c:v>413.75</c:v>
                </c:pt>
                <c:pt idx="16">
                  <c:v>417.75</c:v>
                </c:pt>
                <c:pt idx="17">
                  <c:v>362.25</c:v>
                </c:pt>
                <c:pt idx="18">
                  <c:v>320</c:v>
                </c:pt>
                <c:pt idx="19">
                  <c:v>223</c:v>
                </c:pt>
                <c:pt idx="20">
                  <c:v>200</c:v>
                </c:pt>
                <c:pt idx="21">
                  <c:v>235.25</c:v>
                </c:pt>
                <c:pt idx="22">
                  <c:v>291.75</c:v>
                </c:pt>
                <c:pt idx="23">
                  <c:v>384.75</c:v>
                </c:pt>
                <c:pt idx="24">
                  <c:v>369.25</c:v>
                </c:pt>
                <c:pt idx="25">
                  <c:v>306</c:v>
                </c:pt>
                <c:pt idx="26">
                  <c:v>240.5</c:v>
                </c:pt>
                <c:pt idx="27">
                  <c:v>170.5</c:v>
                </c:pt>
                <c:pt idx="28">
                  <c:v>243.25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D03-40BF-B3F6-6EC35891CAFD}"/>
            </c:ext>
          </c:extLst>
        </c:ser>
        <c:ser>
          <c:idx val="2"/>
          <c:order val="2"/>
          <c:tx>
            <c:strRef>
              <c:f>'approved CR by WG '!$Q$38</c:f>
              <c:strCache>
                <c:ptCount val="1"/>
                <c:pt idx="0">
                  <c:v>S3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rgbClr val="FFC000"/>
                </a:solidFill>
              </a:ln>
              <a:effectLst/>
            </c:spPr>
          </c:marker>
          <c:cat>
            <c:strRef>
              <c:f>'approved CR by WG '!$N$39:$N$67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'!$Q$39:$Q$67</c:f>
              <c:numCache>
                <c:formatCode>General</c:formatCode>
                <c:ptCount val="29"/>
                <c:pt idx="0">
                  <c:v>42.75</c:v>
                </c:pt>
                <c:pt idx="1">
                  <c:v>49.5</c:v>
                </c:pt>
                <c:pt idx="2">
                  <c:v>47.5</c:v>
                </c:pt>
                <c:pt idx="3">
                  <c:v>45.75</c:v>
                </c:pt>
                <c:pt idx="4">
                  <c:v>41</c:v>
                </c:pt>
                <c:pt idx="5">
                  <c:v>37</c:v>
                </c:pt>
                <c:pt idx="6">
                  <c:v>38.5</c:v>
                </c:pt>
                <c:pt idx="7">
                  <c:v>41.5</c:v>
                </c:pt>
                <c:pt idx="8">
                  <c:v>44.5</c:v>
                </c:pt>
                <c:pt idx="9">
                  <c:v>63.25</c:v>
                </c:pt>
                <c:pt idx="10">
                  <c:v>84.5</c:v>
                </c:pt>
                <c:pt idx="11">
                  <c:v>99.25</c:v>
                </c:pt>
                <c:pt idx="12">
                  <c:v>108</c:v>
                </c:pt>
                <c:pt idx="13">
                  <c:v>96.75</c:v>
                </c:pt>
                <c:pt idx="14">
                  <c:v>93.25</c:v>
                </c:pt>
                <c:pt idx="15">
                  <c:v>84.5</c:v>
                </c:pt>
                <c:pt idx="16">
                  <c:v>81</c:v>
                </c:pt>
                <c:pt idx="17">
                  <c:v>86.5</c:v>
                </c:pt>
                <c:pt idx="18">
                  <c:v>90</c:v>
                </c:pt>
                <c:pt idx="19">
                  <c:v>91.25</c:v>
                </c:pt>
                <c:pt idx="20">
                  <c:v>97.25</c:v>
                </c:pt>
                <c:pt idx="21">
                  <c:v>105.5</c:v>
                </c:pt>
                <c:pt idx="22">
                  <c:v>94.5</c:v>
                </c:pt>
                <c:pt idx="23">
                  <c:v>98.5</c:v>
                </c:pt>
                <c:pt idx="24">
                  <c:v>108.5</c:v>
                </c:pt>
                <c:pt idx="25">
                  <c:v>99.25</c:v>
                </c:pt>
                <c:pt idx="26">
                  <c:v>108.5</c:v>
                </c:pt>
                <c:pt idx="27">
                  <c:v>113.5</c:v>
                </c:pt>
                <c:pt idx="28">
                  <c:v>111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D03-40BF-B3F6-6EC35891CAFD}"/>
            </c:ext>
          </c:extLst>
        </c:ser>
        <c:ser>
          <c:idx val="3"/>
          <c:order val="3"/>
          <c:tx>
            <c:strRef>
              <c:f>'approved CR by WG '!$R$38</c:f>
              <c:strCache>
                <c:ptCount val="1"/>
                <c:pt idx="0">
                  <c:v>S4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rgbClr val="FFFF00"/>
                </a:solidFill>
              </a:ln>
              <a:effectLst/>
            </c:spPr>
          </c:marker>
          <c:cat>
            <c:strRef>
              <c:f>'approved CR by WG '!$N$39:$N$67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'!$R$39:$R$67</c:f>
              <c:numCache>
                <c:formatCode>General</c:formatCode>
                <c:ptCount val="29"/>
                <c:pt idx="0">
                  <c:v>42.5</c:v>
                </c:pt>
                <c:pt idx="1">
                  <c:v>45.25</c:v>
                </c:pt>
                <c:pt idx="2">
                  <c:v>49</c:v>
                </c:pt>
                <c:pt idx="3">
                  <c:v>45.25</c:v>
                </c:pt>
                <c:pt idx="4">
                  <c:v>40.25</c:v>
                </c:pt>
                <c:pt idx="5">
                  <c:v>35.25</c:v>
                </c:pt>
                <c:pt idx="6">
                  <c:v>20</c:v>
                </c:pt>
                <c:pt idx="7">
                  <c:v>27</c:v>
                </c:pt>
                <c:pt idx="8">
                  <c:v>23.75</c:v>
                </c:pt>
                <c:pt idx="9">
                  <c:v>24.25</c:v>
                </c:pt>
                <c:pt idx="10">
                  <c:v>26.75</c:v>
                </c:pt>
                <c:pt idx="11">
                  <c:v>27</c:v>
                </c:pt>
                <c:pt idx="12">
                  <c:v>33.75</c:v>
                </c:pt>
                <c:pt idx="13">
                  <c:v>32.25</c:v>
                </c:pt>
                <c:pt idx="14">
                  <c:v>35.25</c:v>
                </c:pt>
                <c:pt idx="15">
                  <c:v>27</c:v>
                </c:pt>
                <c:pt idx="16">
                  <c:v>23.25</c:v>
                </c:pt>
                <c:pt idx="17">
                  <c:v>28.75</c:v>
                </c:pt>
                <c:pt idx="18">
                  <c:v>24</c:v>
                </c:pt>
                <c:pt idx="19">
                  <c:v>24</c:v>
                </c:pt>
                <c:pt idx="20">
                  <c:v>23.25</c:v>
                </c:pt>
                <c:pt idx="21">
                  <c:v>16</c:v>
                </c:pt>
                <c:pt idx="22">
                  <c:v>18.5</c:v>
                </c:pt>
                <c:pt idx="23">
                  <c:v>22.25</c:v>
                </c:pt>
                <c:pt idx="24">
                  <c:v>21.25</c:v>
                </c:pt>
                <c:pt idx="25">
                  <c:v>24.25</c:v>
                </c:pt>
                <c:pt idx="26">
                  <c:v>22</c:v>
                </c:pt>
                <c:pt idx="27">
                  <c:v>22.75</c:v>
                </c:pt>
                <c:pt idx="28">
                  <c:v>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D03-40BF-B3F6-6EC35891CAFD}"/>
            </c:ext>
          </c:extLst>
        </c:ser>
        <c:ser>
          <c:idx val="4"/>
          <c:order val="4"/>
          <c:tx>
            <c:strRef>
              <c:f>'approved CR by WG '!$S$38</c:f>
              <c:strCache>
                <c:ptCount val="1"/>
                <c:pt idx="0">
                  <c:v>S5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rgbClr val="00B050"/>
                </a:solidFill>
              </a:ln>
              <a:effectLst/>
            </c:spPr>
          </c:marker>
          <c:cat>
            <c:strRef>
              <c:f>'approved CR by WG '!$N$39:$N$67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'!$S$39:$S$67</c:f>
              <c:numCache>
                <c:formatCode>General</c:formatCode>
                <c:ptCount val="29"/>
                <c:pt idx="0">
                  <c:v>69</c:v>
                </c:pt>
                <c:pt idx="1">
                  <c:v>77</c:v>
                </c:pt>
                <c:pt idx="2">
                  <c:v>71.75</c:v>
                </c:pt>
                <c:pt idx="3">
                  <c:v>66</c:v>
                </c:pt>
                <c:pt idx="4">
                  <c:v>66.75</c:v>
                </c:pt>
                <c:pt idx="5">
                  <c:v>72</c:v>
                </c:pt>
                <c:pt idx="6">
                  <c:v>67.75</c:v>
                </c:pt>
                <c:pt idx="7">
                  <c:v>62</c:v>
                </c:pt>
                <c:pt idx="8">
                  <c:v>58.5</c:v>
                </c:pt>
                <c:pt idx="9">
                  <c:v>53.25</c:v>
                </c:pt>
                <c:pt idx="10">
                  <c:v>55.75</c:v>
                </c:pt>
                <c:pt idx="11">
                  <c:v>95</c:v>
                </c:pt>
                <c:pt idx="12">
                  <c:v>130</c:v>
                </c:pt>
                <c:pt idx="13">
                  <c:v>131.5</c:v>
                </c:pt>
                <c:pt idx="14">
                  <c:v>192</c:v>
                </c:pt>
                <c:pt idx="15">
                  <c:v>223.5</c:v>
                </c:pt>
                <c:pt idx="16">
                  <c:v>204.25</c:v>
                </c:pt>
                <c:pt idx="17">
                  <c:v>236</c:v>
                </c:pt>
                <c:pt idx="18">
                  <c:v>207.5</c:v>
                </c:pt>
                <c:pt idx="19">
                  <c:v>179.75</c:v>
                </c:pt>
                <c:pt idx="20">
                  <c:v>198.25</c:v>
                </c:pt>
                <c:pt idx="21">
                  <c:v>173.25</c:v>
                </c:pt>
                <c:pt idx="22">
                  <c:v>170.75</c:v>
                </c:pt>
                <c:pt idx="23">
                  <c:v>166.25</c:v>
                </c:pt>
                <c:pt idx="24">
                  <c:v>153</c:v>
                </c:pt>
                <c:pt idx="25">
                  <c:v>181.75</c:v>
                </c:pt>
                <c:pt idx="26">
                  <c:v>187</c:v>
                </c:pt>
                <c:pt idx="27">
                  <c:v>197.5</c:v>
                </c:pt>
                <c:pt idx="28">
                  <c:v>219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5D03-40BF-B3F6-6EC35891CAFD}"/>
            </c:ext>
          </c:extLst>
        </c:ser>
        <c:ser>
          <c:idx val="5"/>
          <c:order val="5"/>
          <c:tx>
            <c:strRef>
              <c:f>'approved CR by WG '!$T$38</c:f>
              <c:strCache>
                <c:ptCount val="1"/>
                <c:pt idx="0">
                  <c:v>S6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rgbClr val="0070C0"/>
                </a:solidFill>
              </a:ln>
              <a:effectLst/>
            </c:spPr>
          </c:marker>
          <c:cat>
            <c:strRef>
              <c:f>'approved CR by WG '!$N$39:$N$67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'!$T$39:$T$67</c:f>
              <c:numCache>
                <c:formatCode>General</c:formatCode>
                <c:ptCount val="29"/>
                <c:pt idx="0">
                  <c:v>8.25</c:v>
                </c:pt>
                <c:pt idx="1">
                  <c:v>18</c:v>
                </c:pt>
                <c:pt idx="2">
                  <c:v>19.25</c:v>
                </c:pt>
                <c:pt idx="3">
                  <c:v>20.75</c:v>
                </c:pt>
                <c:pt idx="4">
                  <c:v>32.75</c:v>
                </c:pt>
                <c:pt idx="5">
                  <c:v>39.75</c:v>
                </c:pt>
                <c:pt idx="6">
                  <c:v>44.75</c:v>
                </c:pt>
                <c:pt idx="7">
                  <c:v>61.5</c:v>
                </c:pt>
                <c:pt idx="8">
                  <c:v>53.75</c:v>
                </c:pt>
                <c:pt idx="9">
                  <c:v>46.25</c:v>
                </c:pt>
                <c:pt idx="10">
                  <c:v>47.25</c:v>
                </c:pt>
                <c:pt idx="11">
                  <c:v>40.25</c:v>
                </c:pt>
                <c:pt idx="12">
                  <c:v>40.75</c:v>
                </c:pt>
                <c:pt idx="13">
                  <c:v>53.5</c:v>
                </c:pt>
                <c:pt idx="14">
                  <c:v>64.75</c:v>
                </c:pt>
                <c:pt idx="15">
                  <c:v>62.75</c:v>
                </c:pt>
                <c:pt idx="16">
                  <c:v>57.75</c:v>
                </c:pt>
                <c:pt idx="17">
                  <c:v>47</c:v>
                </c:pt>
                <c:pt idx="18">
                  <c:v>40.75</c:v>
                </c:pt>
                <c:pt idx="19">
                  <c:v>44.5</c:v>
                </c:pt>
                <c:pt idx="20">
                  <c:v>44.25</c:v>
                </c:pt>
                <c:pt idx="21">
                  <c:v>47.25</c:v>
                </c:pt>
                <c:pt idx="22">
                  <c:v>50</c:v>
                </c:pt>
                <c:pt idx="23">
                  <c:v>56.25</c:v>
                </c:pt>
                <c:pt idx="24">
                  <c:v>62</c:v>
                </c:pt>
                <c:pt idx="25">
                  <c:v>70.75</c:v>
                </c:pt>
                <c:pt idx="26">
                  <c:v>77.25</c:v>
                </c:pt>
                <c:pt idx="27">
                  <c:v>79.75</c:v>
                </c:pt>
                <c:pt idx="28">
                  <c:v>107.25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5D03-40BF-B3F6-6EC35891CA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07059936"/>
        <c:axId val="607064200"/>
      </c:lineChart>
      <c:catAx>
        <c:axId val="607059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7064200"/>
        <c:crosses val="autoZero"/>
        <c:auto val="1"/>
        <c:lblAlgn val="ctr"/>
        <c:lblOffset val="100"/>
        <c:noMultiLvlLbl val="0"/>
      </c:catAx>
      <c:valAx>
        <c:axId val="607064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7059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400" b="0" i="0" u="none" strike="noStrike" baseline="0">
                <a:effectLst/>
              </a:rPr>
              <a:t>TSG99 - </a:t>
            </a:r>
            <a:r>
              <a:rPr lang="en-GB"/>
              <a:t>Agreed CRs per</a:t>
            </a:r>
            <a:r>
              <a:rPr lang="en-GB" baseline="0"/>
              <a:t> TSG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agreedCRs!$B$28</c:f>
              <c:strCache>
                <c:ptCount val="1"/>
                <c:pt idx="0">
                  <c:v>CT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agreedCRs!$C$27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agreedCRs!$C$28</c:f>
              <c:numCache>
                <c:formatCode>General</c:formatCode>
                <c:ptCount val="1"/>
                <c:pt idx="0">
                  <c:v>1495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9A-474E-9701-BBCAD16DFADB}"/>
            </c:ext>
          </c:extLst>
        </c:ser>
        <c:ser>
          <c:idx val="1"/>
          <c:order val="1"/>
          <c:tx>
            <c:strRef>
              <c:f>agreedCRs!$B$29</c:f>
              <c:strCache>
                <c:ptCount val="1"/>
                <c:pt idx="0">
                  <c:v>RAN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agreedCRs!$C$27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agreedCRs!$C$29</c:f>
              <c:numCache>
                <c:formatCode>General</c:formatCode>
                <c:ptCount val="1"/>
                <c:pt idx="0">
                  <c:v>1790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9A-474E-9701-BBCAD16DFADB}"/>
            </c:ext>
          </c:extLst>
        </c:ser>
        <c:ser>
          <c:idx val="2"/>
          <c:order val="2"/>
          <c:tx>
            <c:strRef>
              <c:f>agreedCRs!$B$30</c:f>
              <c:strCache>
                <c:ptCount val="1"/>
                <c:pt idx="0">
                  <c:v>SA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agreedCRs!$C$27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agreedCRs!$C$30</c:f>
              <c:numCache>
                <c:formatCode>General</c:formatCode>
                <c:ptCount val="1"/>
                <c:pt idx="0">
                  <c:v>1241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59A-474E-9701-BBCAD16DFA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82448136"/>
        <c:axId val="484477504"/>
      </c:barChart>
      <c:catAx>
        <c:axId val="782448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84477504"/>
        <c:crosses val="autoZero"/>
        <c:auto val="1"/>
        <c:lblAlgn val="ctr"/>
        <c:lblOffset val="100"/>
        <c:noMultiLvlLbl val="0"/>
      </c:catAx>
      <c:valAx>
        <c:axId val="484477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82448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dirty="0"/>
              <a:t>TSG100 - Agreed</a:t>
            </a:r>
            <a:r>
              <a:rPr lang="en-GB" baseline="0" dirty="0"/>
              <a:t> CRs - CT WG </a:t>
            </a:r>
            <a:endParaRPr lang="en-GB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agreedCRs!$B$4</c:f>
              <c:strCache>
                <c:ptCount val="1"/>
                <c:pt idx="0">
                  <c:v>CT1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agreedCRs!$C$4</c:f>
              <c:numCache>
                <c:formatCode>General</c:formatCode>
                <c:ptCount val="1"/>
                <c:pt idx="0">
                  <c:v>544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58E-425C-9083-4FB12B036811}"/>
            </c:ext>
          </c:extLst>
        </c:ser>
        <c:ser>
          <c:idx val="1"/>
          <c:order val="1"/>
          <c:tx>
            <c:strRef>
              <c:f>agreedCRs!$B$5</c:f>
              <c:strCache>
                <c:ptCount val="1"/>
                <c:pt idx="0">
                  <c:v>CT3</c:v>
                </c:pt>
              </c:strCache>
            </c:strRef>
          </c:tx>
          <c:spPr>
            <a:solidFill>
              <a:srgbClr val="FF9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agreedCRs!$C$5</c:f>
              <c:numCache>
                <c:formatCode>General</c:formatCode>
                <c:ptCount val="1"/>
                <c:pt idx="0">
                  <c:v>542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58E-425C-9083-4FB12B036811}"/>
            </c:ext>
          </c:extLst>
        </c:ser>
        <c:ser>
          <c:idx val="2"/>
          <c:order val="2"/>
          <c:tx>
            <c:strRef>
              <c:f>agreedCRs!$B$6</c:f>
              <c:strCache>
                <c:ptCount val="1"/>
                <c:pt idx="0">
                  <c:v>CT4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agreedCRs!$C$6</c:f>
              <c:numCache>
                <c:formatCode>General</c:formatCode>
                <c:ptCount val="1"/>
                <c:pt idx="0">
                  <c:v>378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58E-425C-9083-4FB12B036811}"/>
            </c:ext>
          </c:extLst>
        </c:ser>
        <c:ser>
          <c:idx val="3"/>
          <c:order val="3"/>
          <c:tx>
            <c:strRef>
              <c:f>agreedCRs!$B$7</c:f>
              <c:strCache>
                <c:ptCount val="1"/>
                <c:pt idx="0">
                  <c:v>CT6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agreedCRs!$C$7</c:f>
              <c:numCache>
                <c:formatCode>General</c:formatCode>
                <c:ptCount val="1"/>
                <c:pt idx="0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58E-425C-9083-4FB12B0368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2689112"/>
        <c:axId val="672691080"/>
      </c:barChart>
      <c:catAx>
        <c:axId val="672689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691080"/>
        <c:crosses val="autoZero"/>
        <c:auto val="1"/>
        <c:lblAlgn val="ctr"/>
        <c:lblOffset val="100"/>
        <c:noMultiLvlLbl val="0"/>
      </c:catAx>
      <c:valAx>
        <c:axId val="672691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689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400" b="0" i="0" u="none" strike="noStrike" baseline="0" dirty="0">
                <a:effectLst/>
              </a:rPr>
              <a:t>TSG100 - </a:t>
            </a:r>
            <a:r>
              <a:rPr lang="en-GB" dirty="0"/>
              <a:t>Agreed CRs - RAN WGs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agreedCRs!$B$10</c:f>
              <c:strCache>
                <c:ptCount val="1"/>
                <c:pt idx="0">
                  <c:v>RAN1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agreedCRs!$C$10</c:f>
              <c:numCache>
                <c:formatCode>General</c:formatCode>
                <c:ptCount val="1"/>
                <c:pt idx="0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8F-4D0A-AB47-0A6262B91982}"/>
            </c:ext>
          </c:extLst>
        </c:ser>
        <c:ser>
          <c:idx val="1"/>
          <c:order val="1"/>
          <c:tx>
            <c:strRef>
              <c:f>agreedCRs!$B$11</c:f>
              <c:strCache>
                <c:ptCount val="1"/>
                <c:pt idx="0">
                  <c:v>RAN2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agreedCRs!$C$11</c:f>
              <c:numCache>
                <c:formatCode>General</c:formatCode>
                <c:ptCount val="1"/>
                <c:pt idx="0">
                  <c:v>199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38F-4D0A-AB47-0A6262B91982}"/>
            </c:ext>
          </c:extLst>
        </c:ser>
        <c:ser>
          <c:idx val="2"/>
          <c:order val="2"/>
          <c:tx>
            <c:strRef>
              <c:f>agreedCRs!$B$12</c:f>
              <c:strCache>
                <c:ptCount val="1"/>
                <c:pt idx="0">
                  <c:v>RAN3</c:v>
                </c:pt>
              </c:strCache>
            </c:strRef>
          </c:tx>
          <c:spPr>
            <a:solidFill>
              <a:srgbClr val="FF9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agreedCRs!$C$12</c:f>
              <c:numCache>
                <c:formatCode>General</c:formatCode>
                <c:ptCount val="1"/>
                <c:pt idx="0">
                  <c:v>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38F-4D0A-AB47-0A6262B91982}"/>
            </c:ext>
          </c:extLst>
        </c:ser>
        <c:ser>
          <c:idx val="3"/>
          <c:order val="3"/>
          <c:tx>
            <c:strRef>
              <c:f>agreedCRs!$B$13</c:f>
              <c:strCache>
                <c:ptCount val="1"/>
                <c:pt idx="0">
                  <c:v>RAN4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agreedCRs!$C$13</c:f>
              <c:numCache>
                <c:formatCode>General</c:formatCode>
                <c:ptCount val="1"/>
                <c:pt idx="0">
                  <c:v>589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38F-4D0A-AB47-0A6262B91982}"/>
            </c:ext>
          </c:extLst>
        </c:ser>
        <c:ser>
          <c:idx val="4"/>
          <c:order val="4"/>
          <c:tx>
            <c:strRef>
              <c:f>agreedCRs!$B$14</c:f>
              <c:strCache>
                <c:ptCount val="1"/>
                <c:pt idx="0">
                  <c:v>RAN5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agreedCRs!$C$14</c:f>
              <c:numCache>
                <c:formatCode>General</c:formatCode>
                <c:ptCount val="1"/>
                <c:pt idx="0">
                  <c:v>870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38F-4D0A-AB47-0A6262B919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2725848"/>
        <c:axId val="672733720"/>
      </c:barChart>
      <c:catAx>
        <c:axId val="672725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33720"/>
        <c:crosses val="autoZero"/>
        <c:auto val="1"/>
        <c:lblAlgn val="ctr"/>
        <c:lblOffset val="100"/>
        <c:noMultiLvlLbl val="0"/>
      </c:catAx>
      <c:valAx>
        <c:axId val="672733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25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00" kern="120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cs:styleClr val="auto"/>
    </cs:fontRef>
    <cs:spPr/>
    <cs:defRPr sz="900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 w="9575">
        <a:solidFill>
          <a:schemeClr val="lt1">
            <a:lumMod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19050" cap="rnd" cmpd="sng" algn="ctr">
        <a:solidFill>
          <a:schemeClr val="phClr">
            <a:shade val="95000"/>
            <a:satMod val="105000"/>
          </a:schemeClr>
        </a:solidFill>
        <a:round/>
      </a:ln>
    </cs:spPr>
  </cs:dataPointLine>
  <cs:dataPointMarker>
    <cs:lnRef idx="0"/>
    <cs:fillRef idx="0"/>
    <cs:effectRef idx="0"/>
    <cs:fontRef idx="minor">
      <a:schemeClr val="dk1"/>
    </cs:fontRef>
    <cs:spPr>
      <a:solidFill>
        <a:schemeClr val="lt1"/>
      </a:solidFill>
    </cs:spPr>
  </cs:dataPointMarker>
  <cs:dataPointMarkerLayout symbol="circle" size="17"/>
  <cs:dataPointWireframe>
    <cs:lnRef idx="0">
      <cs:styleClr val="auto"/>
    </cs:lnRef>
    <cs:fillRef idx="1"/>
    <cs:effectRef idx="0"/>
    <cs:fontRef idx="minor">
      <a:schemeClr val="dk1"/>
    </cs:fontRef>
    <cs:spPr>
      <a:ln w="9525">
        <a:solidFill>
          <a:schemeClr val="phClr"/>
        </a:solidFill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seriesLine>
  <cs:title>
    <cs:lnRef idx="0"/>
    <cs:fillRef idx="0"/>
    <cs:effectRef idx="0"/>
    <cs:fontRef idx="minor">
      <a:schemeClr val="dk1"/>
    </cs:fontRef>
    <cs:defRPr sz="1440" b="0" kern="1200" cap="all" spc="0" baseline="0">
      <a:gradFill>
        <a:gsLst>
          <a:gs pos="0">
            <a:schemeClr val="dk1">
              <a:lumMod val="50000"/>
              <a:lumOff val="50000"/>
            </a:schemeClr>
          </a:gs>
          <a:gs pos="100000">
            <a:schemeClr val="dk1">
              <a:lumMod val="85000"/>
              <a:lumOff val="15000"/>
            </a:schemeClr>
          </a:gs>
        </a:gsLst>
        <a:lin ang="5400000" scaled="0"/>
      </a:gradFill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1600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CB61262-F3FE-4E70-B107-2B74005DF8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F9A77F46-A2C9-4392-96AC-30C8AB5962C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1575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ABCD10C-D5DB-4DDE-9359-72217E4C07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005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20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76010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ext Box 14">
            <a:extLst>
              <a:ext uri="{FF2B5EF4-FFF2-40B4-BE49-F238E27FC236}">
                <a16:creationId xmlns:a16="http://schemas.microsoft.com/office/drawing/2014/main" id="{3E03DD56-0E53-4387-BFF7-F1E7D686993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985293" y="106829"/>
            <a:ext cx="279266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v-SE" altLang="en-US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CP-230011_RP-230014_SP-230300</a:t>
            </a:r>
          </a:p>
        </p:txBody>
      </p:sp>
    </p:spTree>
    <p:extLst>
      <p:ext uri="{BB962C8B-B14F-4D97-AF65-F5344CB8AC3E}">
        <p14:creationId xmlns:p14="http://schemas.microsoft.com/office/powerpoint/2010/main" val="2685061498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1325563"/>
          </a:xfrm>
        </p:spPr>
        <p:txBody>
          <a:bodyPr/>
          <a:lstStyle>
            <a:lvl1pPr>
              <a:defRPr>
                <a:solidFill>
                  <a:srgbClr val="C0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255564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id="{56195AB9-A673-4C24-8673-8DCA47EAC9C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60395" y="36515"/>
            <a:ext cx="35160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3GPP TSGs CT, RAN, SA #100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Taipei, 12-16 June 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2023</a:t>
            </a:r>
            <a:endParaRPr lang="en-GB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1F6CC7DC-5026-4B41-9464-21CDC003E75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83369" y="45393"/>
            <a:ext cx="27926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v-SE" altLang="en-US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CP-231011_RP-230833_SP-230723	</a:t>
            </a:r>
          </a:p>
        </p:txBody>
      </p:sp>
    </p:spTree>
    <p:extLst>
      <p:ext uri="{BB962C8B-B14F-4D97-AF65-F5344CB8AC3E}">
        <p14:creationId xmlns:p14="http://schemas.microsoft.com/office/powerpoint/2010/main" val="1780556474"/>
      </p:ext>
    </p:extLst>
  </p:cSld>
  <p:clrMapOvr>
    <a:masterClrMapping/>
  </p:clrMapOvr>
  <p:transition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CF467B7E-544F-48E5-BEDB-99BC1CEFD9D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229D303E-68B8-488B-8EE7-B4B1B54213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82300" y="659130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3" name="Picture 1">
            <a:extLst>
              <a:ext uri="{FF2B5EF4-FFF2-40B4-BE49-F238E27FC236}">
                <a16:creationId xmlns:a16="http://schemas.microsoft.com/office/drawing/2014/main" id="{7188B4A3-DA55-4C62-8EA2-66685B86185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latin typeface="Century Gothic" panose="020B0502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entury Gothic" panose="020B0502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54" r:id="rId1"/>
    <p:sldLayoutId id="2147485355" r:id="rId2"/>
    <p:sldLayoutId id="2147485357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oceanconnects.com/marketing-solutions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newsletter-issue-06-may-2023" TargetMode="External"/><Relationship Id="rId7" Type="http://schemas.openxmlformats.org/officeDocument/2006/relationships/image" Target="../media/image13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statistics-arrows-trend-economy-1020319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7DC4DE7F-DCEA-4804-9910-D86AC58F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0613" y="3160713"/>
            <a:ext cx="9452419" cy="1133475"/>
          </a:xfrm>
        </p:spPr>
        <p:txBody>
          <a:bodyPr/>
          <a:lstStyle/>
          <a:p>
            <a:pPr eaLnBrk="1" hangingPunct="1"/>
            <a:r>
              <a:rPr lang="en-GB" altLang="en-US" sz="5400">
                <a:latin typeface="Century Gothic" panose="020B0502020202020204" pitchFamily="34" charset="0"/>
              </a:rPr>
              <a:t>MCC Support </a:t>
            </a:r>
            <a:r>
              <a:rPr lang="en-GB" altLang="en-US" sz="5400" dirty="0">
                <a:latin typeface="Century Gothic" panose="020B0502020202020204" pitchFamily="34" charset="0"/>
              </a:rPr>
              <a:t>Team Report</a:t>
            </a: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id="{65109CE4-3B5E-4CA5-887C-00ECE79A9F63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173163" y="4497388"/>
            <a:ext cx="8342312" cy="1296987"/>
          </a:xfrm>
        </p:spPr>
        <p:txBody>
          <a:bodyPr rtlCol="0">
            <a:normAutofit/>
          </a:bodyPr>
          <a:lstStyle/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20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Frédéric Firmin</a:t>
            </a:r>
            <a:br>
              <a:rPr lang="en-GB" sz="20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r>
              <a:rPr lang="en-GB" sz="20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Specifications manager, 3GPP Mobile Competence Centre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F3614-B459-4D9F-8A61-F30C649D3C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6/8/2023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5DFE64-F863-4051-B920-84CF16235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2199EB-137F-45C0-8971-573F32F5A63F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F5B295-2FC7-4B2C-8B3E-547CE25D8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TSG (SA)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7F66B777-C21B-42B3-9D2D-824108C7629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0541761"/>
              </p:ext>
            </p:extLst>
          </p:nvPr>
        </p:nvGraphicFramePr>
        <p:xfrm>
          <a:off x="2766646" y="2387917"/>
          <a:ext cx="6658708" cy="34325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06566441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TSG#100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3C0C1278-C59B-4EB6-84C3-40DAA8C9D43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2177778"/>
              </p:ext>
            </p:extLst>
          </p:nvPr>
        </p:nvGraphicFramePr>
        <p:xfrm>
          <a:off x="3086100" y="2301752"/>
          <a:ext cx="5700346" cy="38089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5590282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TSG#100 (CT)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47F2EF97-D3AB-4C02-8384-45C7EF58265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023826"/>
              </p:ext>
            </p:extLst>
          </p:nvPr>
        </p:nvGraphicFramePr>
        <p:xfrm>
          <a:off x="2749061" y="2091690"/>
          <a:ext cx="6693877" cy="3904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9116630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TSG#100 (RAN)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F1B4023B-8479-4372-A903-BBC90C5F119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4173105"/>
              </p:ext>
            </p:extLst>
          </p:nvPr>
        </p:nvGraphicFramePr>
        <p:xfrm>
          <a:off x="2845777" y="2127811"/>
          <a:ext cx="6500446" cy="37630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46672909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TSG#100 (SA)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BBB56E96-0CA2-4E05-95AE-62D0B1759AF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8984952"/>
              </p:ext>
            </p:extLst>
          </p:nvPr>
        </p:nvGraphicFramePr>
        <p:xfrm>
          <a:off x="2708031" y="2158219"/>
          <a:ext cx="6298223" cy="3741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4298477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Affected specs per release (CT)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CE55E412-E775-4278-8F61-9F7632E2C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4701148"/>
              </p:ext>
            </p:extLst>
          </p:nvPr>
        </p:nvGraphicFramePr>
        <p:xfrm>
          <a:off x="363984" y="1882066"/>
          <a:ext cx="11088209" cy="40482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6043029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Affected specs per release (RAN)</a:t>
            </a:r>
            <a:endParaRPr lang="en-GB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AA4AC9EE-8872-41FF-AA76-12DA548B02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0235063"/>
              </p:ext>
            </p:extLst>
          </p:nvPr>
        </p:nvGraphicFramePr>
        <p:xfrm>
          <a:off x="523783" y="1908699"/>
          <a:ext cx="10839634" cy="3870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7937463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Affected specs per release (SA)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1EF0C8D1-1CE2-12C4-2D67-0111A23C65B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2729184"/>
              </p:ext>
            </p:extLst>
          </p:nvPr>
        </p:nvGraphicFramePr>
        <p:xfrm>
          <a:off x="363984" y="1953087"/>
          <a:ext cx="11026066" cy="3737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0751194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Box 10">
            <a:extLst>
              <a:ext uri="{FF2B5EF4-FFF2-40B4-BE49-F238E27FC236}">
                <a16:creationId xmlns:a16="http://schemas.microsoft.com/office/drawing/2014/main" id="{FEF9E8F9-4EFB-4888-963F-3D3287659C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2508" y="5537834"/>
            <a:ext cx="433056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Total membership = 821 </a:t>
            </a:r>
            <a:r>
              <a:rPr lang="en-US" sz="2400" i="1" dirty="0">
                <a:solidFill>
                  <a:srgbClr val="969696"/>
                </a:solidFill>
              </a:rPr>
              <a:t>(806)</a:t>
            </a:r>
          </a:p>
        </p:txBody>
      </p:sp>
      <p:sp>
        <p:nvSpPr>
          <p:cNvPr id="54" name="Text Box 11">
            <a:extLst>
              <a:ext uri="{FF2B5EF4-FFF2-40B4-BE49-F238E27FC236}">
                <a16:creationId xmlns:a16="http://schemas.microsoft.com/office/drawing/2014/main" id="{289EE97A-3D86-43AE-8F70-6FDB535222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2507" y="5939787"/>
            <a:ext cx="416669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Guests =     30  </a:t>
            </a:r>
            <a:r>
              <a:rPr lang="en-US" sz="2400" i="1" dirty="0">
                <a:solidFill>
                  <a:srgbClr val="969696"/>
                </a:solidFill>
              </a:rPr>
              <a:t>(18)</a:t>
            </a:r>
          </a:p>
        </p:txBody>
      </p:sp>
      <p:grpSp>
        <p:nvGrpSpPr>
          <p:cNvPr id="7191" name="Group 7190">
            <a:extLst>
              <a:ext uri="{FF2B5EF4-FFF2-40B4-BE49-F238E27FC236}">
                <a16:creationId xmlns:a16="http://schemas.microsoft.com/office/drawing/2014/main" id="{4CFAEB9B-0796-4727-8C17-BF3117F93136}"/>
              </a:ext>
            </a:extLst>
          </p:cNvPr>
          <p:cNvGrpSpPr/>
          <p:nvPr/>
        </p:nvGrpSpPr>
        <p:grpSpPr>
          <a:xfrm>
            <a:off x="2851402" y="5389281"/>
            <a:ext cx="304630" cy="931146"/>
            <a:chOff x="6983509" y="5133988"/>
            <a:chExt cx="2037144" cy="1100716"/>
          </a:xfrm>
        </p:grpSpPr>
        <p:sp>
          <p:nvSpPr>
            <p:cNvPr id="7190" name="Rectangle 7189">
              <a:extLst>
                <a:ext uri="{FF2B5EF4-FFF2-40B4-BE49-F238E27FC236}">
                  <a16:creationId xmlns:a16="http://schemas.microsoft.com/office/drawing/2014/main" id="{BD7E2480-FB3E-4F85-A49F-4BFA7BB3562D}"/>
                </a:ext>
              </a:extLst>
            </p:cNvPr>
            <p:cNvSpPr/>
            <p:nvPr/>
          </p:nvSpPr>
          <p:spPr>
            <a:xfrm>
              <a:off x="6983509" y="5133988"/>
              <a:ext cx="2037144" cy="363693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E7A78863-E8E1-4B56-AAD5-02F719001B7D}"/>
                </a:ext>
              </a:extLst>
            </p:cNvPr>
            <p:cNvSpPr/>
            <p:nvPr/>
          </p:nvSpPr>
          <p:spPr>
            <a:xfrm>
              <a:off x="6983509" y="5507318"/>
              <a:ext cx="2037144" cy="363693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8260595B-BEE3-47FC-84B5-93D4611651F2}"/>
                </a:ext>
              </a:extLst>
            </p:cNvPr>
            <p:cNvSpPr/>
            <p:nvPr/>
          </p:nvSpPr>
          <p:spPr>
            <a:xfrm>
              <a:off x="6983509" y="5871011"/>
              <a:ext cx="2037144" cy="363693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6AF2DDCF-DDA6-4144-94BF-7AFB4ABEABC1}"/>
              </a:ext>
            </a:extLst>
          </p:cNvPr>
          <p:cNvGrpSpPr/>
          <p:nvPr/>
        </p:nvGrpSpPr>
        <p:grpSpPr>
          <a:xfrm>
            <a:off x="3177424" y="5391206"/>
            <a:ext cx="1670729" cy="931146"/>
            <a:chOff x="6983509" y="5133988"/>
            <a:chExt cx="2037144" cy="1100716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49FCBD7D-E550-444A-88FA-186CAAAFED52}"/>
                </a:ext>
              </a:extLst>
            </p:cNvPr>
            <p:cNvSpPr/>
            <p:nvPr/>
          </p:nvSpPr>
          <p:spPr>
            <a:xfrm>
              <a:off x="6983509" y="5133988"/>
              <a:ext cx="2037144" cy="3636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b="1" dirty="0">
                  <a:solidFill>
                    <a:schemeClr val="tx1"/>
                  </a:solidFill>
                </a:rPr>
                <a:t>Europe</a:t>
              </a:r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ADA4E2DE-F640-4E5D-B0BE-77BEDBF3669C}"/>
                </a:ext>
              </a:extLst>
            </p:cNvPr>
            <p:cNvSpPr/>
            <p:nvPr/>
          </p:nvSpPr>
          <p:spPr>
            <a:xfrm>
              <a:off x="6983509" y="5507318"/>
              <a:ext cx="2037144" cy="3636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b="1" dirty="0">
                  <a:solidFill>
                    <a:schemeClr val="tx1"/>
                  </a:solidFill>
                </a:rPr>
                <a:t>North America</a:t>
              </a:r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596F5E15-8144-41B1-A501-71259750AC2D}"/>
                </a:ext>
              </a:extLst>
            </p:cNvPr>
            <p:cNvSpPr/>
            <p:nvPr/>
          </p:nvSpPr>
          <p:spPr>
            <a:xfrm>
              <a:off x="6983509" y="5871011"/>
              <a:ext cx="2037144" cy="3636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b="1" dirty="0">
                  <a:solidFill>
                    <a:schemeClr val="tx1"/>
                  </a:solidFill>
                </a:rPr>
                <a:t>Asia</a:t>
              </a:r>
              <a:endParaRPr lang="en-GB" b="1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801B7A1-70B4-4E56-998B-4D389C485F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6137640"/>
              </p:ext>
            </p:extLst>
          </p:nvPr>
        </p:nvGraphicFramePr>
        <p:xfrm>
          <a:off x="1801091" y="2840643"/>
          <a:ext cx="2216992" cy="17094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09374">
                  <a:extLst>
                    <a:ext uri="{9D8B030D-6E8A-4147-A177-3AD203B41FA5}">
                      <a16:colId xmlns:a16="http://schemas.microsoft.com/office/drawing/2014/main" val="2283734622"/>
                    </a:ext>
                  </a:extLst>
                </a:gridCol>
                <a:gridCol w="598244">
                  <a:extLst>
                    <a:ext uri="{9D8B030D-6E8A-4147-A177-3AD203B41FA5}">
                      <a16:colId xmlns:a16="http://schemas.microsoft.com/office/drawing/2014/main" val="3181943947"/>
                    </a:ext>
                  </a:extLst>
                </a:gridCol>
                <a:gridCol w="809374">
                  <a:extLst>
                    <a:ext uri="{9D8B030D-6E8A-4147-A177-3AD203B41FA5}">
                      <a16:colId xmlns:a16="http://schemas.microsoft.com/office/drawing/2014/main" val="109034350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u="none" strike="noStrike" dirty="0">
                          <a:effectLst/>
                        </a:rPr>
                        <a:t>TSG#100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u="none" strike="noStrike" dirty="0">
                          <a:effectLst/>
                        </a:rPr>
                        <a:t>TSG#99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1640676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 dirty="0">
                          <a:effectLst/>
                        </a:rPr>
                        <a:t>ETSI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458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effectLst/>
                          <a:latin typeface="Arial" panose="020B0604020202020204" pitchFamily="34" charset="0"/>
                        </a:rPr>
                        <a:t>452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868169696"/>
                  </a:ext>
                </a:extLst>
              </a:tr>
              <a:tr h="185436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ATIS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63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effectLst/>
                          <a:latin typeface="Arial" panose="020B0604020202020204" pitchFamily="34" charset="0"/>
                        </a:rPr>
                        <a:t>61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236081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ARIB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5222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TTC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1933773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CCSA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173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effectLst/>
                          <a:latin typeface="Arial" panose="020B0604020202020204" pitchFamily="34" charset="0"/>
                        </a:rPr>
                        <a:t>168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1599524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TTA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2667482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TSDSI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effectLst/>
                          <a:latin typeface="Arial" panose="020B0604020202020204" pitchFamily="34" charset="0"/>
                        </a:rPr>
                        <a:t>55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effectLst/>
                          <a:latin typeface="Arial" panose="020B0604020202020204" pitchFamily="34" charset="0"/>
                        </a:rPr>
                        <a:t>55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598104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 dirty="0">
                          <a:effectLst/>
                        </a:rPr>
                        <a:t> </a:t>
                      </a:r>
                      <a:r>
                        <a:rPr lang="en-GB" sz="1100" b="1" u="none" strike="noStrike" dirty="0">
                          <a:effectLst/>
                        </a:rPr>
                        <a:t>Total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821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806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7822954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82D988-3CCB-4F49-9BBC-CFEE4FEA5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3GPP Membership</a:t>
            </a:r>
            <a:endParaRPr lang="en-GB" dirty="0"/>
          </a:p>
        </p:txBody>
      </p:sp>
      <p:sp>
        <p:nvSpPr>
          <p:cNvPr id="17" name="Text Box 10">
            <a:extLst>
              <a:ext uri="{FF2B5EF4-FFF2-40B4-BE49-F238E27FC236}">
                <a16:creationId xmlns:a16="http://schemas.microsoft.com/office/drawing/2014/main" id="{10A1B7FA-9F33-3620-376D-32B297A790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26507" y="6166594"/>
            <a:ext cx="217100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200" dirty="0"/>
              <a:t>Data of 1/6/2023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D4D1B95E-A703-5D40-676F-5C6DC9733A1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7917866"/>
              </p:ext>
            </p:extLst>
          </p:nvPr>
        </p:nvGraphicFramePr>
        <p:xfrm>
          <a:off x="5174175" y="2084042"/>
          <a:ext cx="5508479" cy="3134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90807443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5">
            <a:extLst>
              <a:ext uri="{FF2B5EF4-FFF2-40B4-BE49-F238E27FC236}">
                <a16:creationId xmlns:a16="http://schemas.microsoft.com/office/drawing/2014/main" id="{4B9CE80D-5524-4DD8-8F1B-AF41A10241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386" y="3569404"/>
            <a:ext cx="184538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500" dirty="0">
                <a:solidFill>
                  <a:srgbClr val="FF0000"/>
                </a:solidFill>
                <a:latin typeface="Arial" panose="020B0604020202020204" pitchFamily="34" charset="0"/>
              </a:rPr>
              <a:t>Number of Individual Members in 3GPP is more than 800</a:t>
            </a:r>
            <a:endParaRPr lang="en-GB" altLang="en-US" sz="15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A44471-C3AE-4ED3-970D-763374514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3GPP Membership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B8BA8B8D-8685-DF49-1ADE-AB5D82A2BCF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3447715"/>
              </p:ext>
            </p:extLst>
          </p:nvPr>
        </p:nvGraphicFramePr>
        <p:xfrm>
          <a:off x="3810000" y="2058352"/>
          <a:ext cx="7766482" cy="41560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0953932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CA28C7-28D2-4A34-B9B8-73A3EB447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114113"/>
            <a:ext cx="9370203" cy="1325563"/>
          </a:xfrm>
        </p:spPr>
        <p:txBody>
          <a:bodyPr/>
          <a:lstStyle/>
          <a:p>
            <a:r>
              <a:rPr lang="en-GB" dirty="0"/>
              <a:t>Changes of personnel: Departures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C465C69-DD72-053E-AE49-6AB69DF660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8368" y="1810690"/>
            <a:ext cx="3305112" cy="3223251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F8F266F4-8D7B-490E-5850-0E45657CCA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1150" y="1876443"/>
            <a:ext cx="3095586" cy="3157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09F85637-6B65-B4B1-E25A-A97FE1AA66B4}"/>
              </a:ext>
            </a:extLst>
          </p:cNvPr>
          <p:cNvGrpSpPr/>
          <p:nvPr/>
        </p:nvGrpSpPr>
        <p:grpSpPr>
          <a:xfrm>
            <a:off x="107861" y="1849066"/>
            <a:ext cx="4500354" cy="4479306"/>
            <a:chOff x="2967396" y="1439676"/>
            <a:chExt cx="5016480" cy="5016480"/>
          </a:xfrm>
        </p:grpSpPr>
        <p:pic>
          <p:nvPicPr>
            <p:cNvPr id="19" name="Picture 2" descr="Free Vector | Travel around the world postcard. tourism and vacation, earth  world, journey global.">
              <a:extLst>
                <a:ext uri="{FF2B5EF4-FFF2-40B4-BE49-F238E27FC236}">
                  <a16:creationId xmlns:a16="http://schemas.microsoft.com/office/drawing/2014/main" id="{8B4B3228-8C6F-8F17-3361-025AD6D70A1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7396" y="1439676"/>
              <a:ext cx="5016480" cy="50164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7496580A-2CD5-F4D0-975F-AFAD57A976B4}"/>
                </a:ext>
              </a:extLst>
            </p:cNvPr>
            <p:cNvSpPr/>
            <p:nvPr/>
          </p:nvSpPr>
          <p:spPr>
            <a:xfrm>
              <a:off x="4353006" y="2877187"/>
              <a:ext cx="2245259" cy="2125533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/>
                <a:t>Thank you</a:t>
              </a:r>
            </a:p>
            <a:p>
              <a:pPr algn="ctr"/>
              <a:r>
                <a:rPr lang="en-GB" sz="2800" dirty="0"/>
                <a:t>Adrian!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E60950DF-B61F-591B-2D2A-5BAAD9538AB2}"/>
              </a:ext>
            </a:extLst>
          </p:cNvPr>
          <p:cNvSpPr txBox="1"/>
          <p:nvPr/>
        </p:nvSpPr>
        <p:spPr>
          <a:xfrm>
            <a:off x="5118367" y="5280245"/>
            <a:ext cx="6814099" cy="96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88" lvl="1" eaLnBrk="1" hangingPunct="1">
              <a:lnSpc>
                <a:spcPct val="90000"/>
              </a:lnSpc>
              <a:spcBef>
                <a:spcPts val="1000"/>
              </a:spcBef>
              <a:buClr>
                <a:srgbClr val="C00000"/>
              </a:buClr>
              <a:defRPr/>
            </a:pPr>
            <a:r>
              <a:rPr lang="en-GB" dirty="0">
                <a:latin typeface="Century Gothic" panose="020B0502020202020204" pitchFamily="34" charset="0"/>
                <a:cs typeface="+mn-cs"/>
              </a:rPr>
              <a:t>After 30 years in ETSI (&amp; since day 1 of 3GPP), Adrian Scrase will retire at the end of June. </a:t>
            </a:r>
          </a:p>
          <a:p>
            <a:pPr marL="1588" lvl="1" eaLnBrk="1" hangingPunct="1">
              <a:lnSpc>
                <a:spcPct val="90000"/>
              </a:lnSpc>
              <a:spcBef>
                <a:spcPts val="1000"/>
              </a:spcBef>
              <a:buClr>
                <a:srgbClr val="C00000"/>
              </a:buClr>
              <a:defRPr/>
            </a:pPr>
            <a:r>
              <a:rPr lang="en-GB" dirty="0">
                <a:latin typeface="Century Gothic" panose="020B0502020202020204" pitchFamily="34" charset="0"/>
                <a:cs typeface="+mn-cs"/>
              </a:rPr>
              <a:t>We wish him all the best in his future endeavours!</a:t>
            </a:r>
          </a:p>
        </p:txBody>
      </p:sp>
    </p:spTree>
    <p:extLst>
      <p:ext uri="{BB962C8B-B14F-4D97-AF65-F5344CB8AC3E}">
        <p14:creationId xmlns:p14="http://schemas.microsoft.com/office/powerpoint/2010/main" val="4047862151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110C2B4-BB85-45D8-AECB-220C0BDB7E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128" y="1886399"/>
            <a:ext cx="2059709" cy="115236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B94C614-AC31-4B32-888B-69807045C9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6338371"/>
              </p:ext>
            </p:extLst>
          </p:nvPr>
        </p:nvGraphicFramePr>
        <p:xfrm>
          <a:off x="4261712" y="3038764"/>
          <a:ext cx="5885181" cy="3160575"/>
        </p:xfrm>
        <a:graphic>
          <a:graphicData uri="http://schemas.openxmlformats.org/drawingml/2006/table">
            <a:tbl>
              <a:tblPr/>
              <a:tblGrid>
                <a:gridCol w="1961727">
                  <a:extLst>
                    <a:ext uri="{9D8B030D-6E8A-4147-A177-3AD203B41FA5}">
                      <a16:colId xmlns:a16="http://schemas.microsoft.com/office/drawing/2014/main" val="781406044"/>
                    </a:ext>
                  </a:extLst>
                </a:gridCol>
                <a:gridCol w="1961727">
                  <a:extLst>
                    <a:ext uri="{9D8B030D-6E8A-4147-A177-3AD203B41FA5}">
                      <a16:colId xmlns:a16="http://schemas.microsoft.com/office/drawing/2014/main" val="2774809029"/>
                    </a:ext>
                  </a:extLst>
                </a:gridCol>
                <a:gridCol w="1961727">
                  <a:extLst>
                    <a:ext uri="{9D8B030D-6E8A-4147-A177-3AD203B41FA5}">
                      <a16:colId xmlns:a16="http://schemas.microsoft.com/office/drawing/2014/main" val="444990690"/>
                    </a:ext>
                  </a:extLst>
                </a:gridCol>
              </a:tblGrid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AUSTRALIA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INDIA</a:t>
                      </a:r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ROMANIA</a:t>
                      </a:r>
                      <a:endParaRPr lang="en-GB" sz="105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5680640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AUSTRIA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IRELAND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SERBIA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1790081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BELGIUM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ISRAEL</a:t>
                      </a:r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SINGAPORE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4916828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BOTSWANA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ITALY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SLOVAKIA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3027770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BULGARIA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JAPAN</a:t>
                      </a:r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SLOVENIA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5832974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CANADA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KOREA (REPUBLIC OF)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SPAIN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35677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CHINA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LITHUANIA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SWEDEN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2521875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CZECH REPUBLIC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LUXEMBOURG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SWITZERLAND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1009614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DENMARK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MEXICO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TAIWAN, PROVINCE OF CHINA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9537390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FINLAND</a:t>
                      </a:r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NETHERLANDS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TÜRKIYE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1831129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FRANCE</a:t>
                      </a:r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NEW ZEALAND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UNITED ARAB EMIRATES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641771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GERMANY</a:t>
                      </a:r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NORWAY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UNITED KINGDOM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5328995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GREECE</a:t>
                      </a:r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POLAND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UNITED STATES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5672184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HONG KONG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PORTUGAL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118288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HUNGARY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723758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A5C966F-0F5D-4795-A7D4-28495EA089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8583" y="3565004"/>
            <a:ext cx="233312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dirty="0">
                <a:solidFill>
                  <a:srgbClr val="FF0000"/>
                </a:solidFill>
                <a:latin typeface="Arial" panose="020B0604020202020204" pitchFamily="34" charset="0"/>
              </a:rPr>
              <a:t>3GPP Individual Members come </a:t>
            </a:r>
            <a:r>
              <a:rPr lang="en-GB" altLang="en-US" sz="1800">
                <a:solidFill>
                  <a:srgbClr val="FF0000"/>
                </a:solidFill>
                <a:latin typeface="Arial" panose="020B0604020202020204" pitchFamily="34" charset="0"/>
              </a:rPr>
              <a:t>from 42 </a:t>
            </a:r>
            <a:r>
              <a:rPr lang="en-GB" altLang="en-US" sz="1800" dirty="0">
                <a:solidFill>
                  <a:srgbClr val="FF0000"/>
                </a:solidFill>
                <a:latin typeface="Arial" panose="020B0604020202020204" pitchFamily="34" charset="0"/>
              </a:rPr>
              <a:t>territories worldwide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D34F350-784E-4776-8813-214083F6E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3GPP Membership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729043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682101"/>
            <a:ext cx="9144000" cy="92255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dirty="0"/>
              <a:t>Marketing and communications</a:t>
            </a:r>
          </a:p>
        </p:txBody>
      </p:sp>
      <p:pic>
        <p:nvPicPr>
          <p:cNvPr id="5" name="Picture 4" descr="A picture containing room, drawing, food&#10;&#10;Description automatically generated">
            <a:extLst>
              <a:ext uri="{FF2B5EF4-FFF2-40B4-BE49-F238E27FC236}">
                <a16:creationId xmlns:a16="http://schemas.microsoft.com/office/drawing/2014/main" id="{FBAB08A7-2E06-4FB9-8568-FCE3249A5E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091953" y="2885667"/>
            <a:ext cx="2008091" cy="3360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723311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E87416D-E477-4681-912D-2ED227F326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7652" y="1850262"/>
            <a:ext cx="3942219" cy="2187067"/>
          </a:xfrm>
          <a:prstGeom prst="rect">
            <a:avLst/>
          </a:prstGeom>
        </p:spPr>
      </p:pic>
      <p:sp>
        <p:nvSpPr>
          <p:cNvPr id="4100" name="Title 1">
            <a:extLst>
              <a:ext uri="{FF2B5EF4-FFF2-40B4-BE49-F238E27FC236}">
                <a16:creationId xmlns:a16="http://schemas.microsoft.com/office/drawing/2014/main" id="{CD399F36-FCB7-3C10-3F5C-6AB6A2954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Marketing matters</a:t>
            </a:r>
          </a:p>
        </p:txBody>
      </p:sp>
      <p:sp>
        <p:nvSpPr>
          <p:cNvPr id="4101" name="Content Placeholder 2">
            <a:extLst>
              <a:ext uri="{FF2B5EF4-FFF2-40B4-BE49-F238E27FC236}">
                <a16:creationId xmlns:a16="http://schemas.microsoft.com/office/drawing/2014/main" id="{E3053D84-4740-5F56-081A-9853132F25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138" y="1839913"/>
            <a:ext cx="4871794" cy="3094831"/>
          </a:xfrm>
        </p:spPr>
        <p:txBody>
          <a:bodyPr/>
          <a:lstStyle/>
          <a:p>
            <a:r>
              <a:rPr lang="en-GB" altLang="en-US" sz="1800" dirty="0"/>
              <a:t> 3GPP </a:t>
            </a:r>
            <a:r>
              <a:rPr lang="en-GB" altLang="en-US" sz="1800" dirty="0">
                <a:hlinkClick r:id="rId3"/>
              </a:rPr>
              <a:t>Highlights</a:t>
            </a:r>
            <a:r>
              <a:rPr lang="en-GB" altLang="en-US" sz="1800" dirty="0"/>
              <a:t> Issue 6 published.</a:t>
            </a:r>
          </a:p>
          <a:p>
            <a:r>
              <a:rPr lang="en-GB" altLang="en-US" sz="2200" dirty="0"/>
              <a:t> </a:t>
            </a:r>
            <a:r>
              <a:rPr lang="en-GB" altLang="en-US" sz="1800" dirty="0"/>
              <a:t>Website (www.3gpp.org)</a:t>
            </a:r>
          </a:p>
          <a:p>
            <a:pPr lvl="1"/>
            <a:r>
              <a:rPr lang="en-GB" altLang="en-US" sz="1200" dirty="0"/>
              <a:t>Still drafting a call for quotation for ‘maintenance’ of the new site to simplify and improve tables, fix broken links, image handling, ANYTHING ELSE?  </a:t>
            </a:r>
          </a:p>
          <a:p>
            <a:r>
              <a:rPr lang="en-GB" altLang="en-US" sz="1800" dirty="0"/>
              <a:t> Attended Critical Communications World, Helsinki, May 2023 with a small booth (photo right).</a:t>
            </a: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GB" altLang="en-US" sz="1800" dirty="0"/>
              <a:t> Liaised with TSGs#100 organising group on news gathering from this week’s events. </a:t>
            </a: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GB" altLang="en-US" sz="1800" dirty="0"/>
              <a:t>Providing a 3GPP T-shirt for the charity run at WG meetings in Toulouse in August 2023 (image right).</a:t>
            </a: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GB" altLang="en-US" sz="1800" dirty="0"/>
              <a:t> Excellence Awards process and Lifetime Achievement awards announced.</a:t>
            </a:r>
          </a:p>
          <a:p>
            <a:pPr lvl="1">
              <a:lnSpc>
                <a:spcPct val="100000"/>
              </a:lnSpc>
              <a:spcBef>
                <a:spcPct val="20000"/>
              </a:spcBef>
            </a:pPr>
            <a:endParaRPr lang="en-GB" altLang="en-US" sz="1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5371147-B650-E825-7398-73016853D341}"/>
              </a:ext>
            </a:extLst>
          </p:cNvPr>
          <p:cNvSpPr txBox="1"/>
          <p:nvPr/>
        </p:nvSpPr>
        <p:spPr>
          <a:xfrm>
            <a:off x="140637" y="6377459"/>
            <a:ext cx="15327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Montserrat" panose="00000500000000000000" pitchFamily="50" charset="0"/>
              </a:rPr>
              <a:t>…Kevin.flynn@3gpp.org</a:t>
            </a:r>
          </a:p>
        </p:txBody>
      </p:sp>
      <p:pic>
        <p:nvPicPr>
          <p:cNvPr id="8" name="Picture 7" descr="A booth with a table and chairs&#10;&#10;Description automatically generated with low confidence">
            <a:extLst>
              <a:ext uri="{FF2B5EF4-FFF2-40B4-BE49-F238E27FC236}">
                <a16:creationId xmlns:a16="http://schemas.microsoft.com/office/drawing/2014/main" id="{A3C62516-BDAD-F9E0-5E62-21804477B1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930" y="2079525"/>
            <a:ext cx="2438722" cy="182904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A1C1E5F-2E0C-E7FB-F509-3D1FCFA720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0752" y="4266592"/>
            <a:ext cx="2450055" cy="1829042"/>
          </a:xfrm>
          <a:prstGeom prst="rect">
            <a:avLst/>
          </a:prstGeom>
        </p:spPr>
      </p:pic>
      <p:pic>
        <p:nvPicPr>
          <p:cNvPr id="14" name="Picture 13" descr="A picture containing text, tool, scissors, floor&#10;&#10;Description automatically generated">
            <a:extLst>
              <a:ext uri="{FF2B5EF4-FFF2-40B4-BE49-F238E27FC236}">
                <a16:creationId xmlns:a16="http://schemas.microsoft.com/office/drawing/2014/main" id="{85E50B14-7D7C-D804-D5F8-EE8B7DD7CC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761" y="4413161"/>
            <a:ext cx="1963507" cy="1472630"/>
          </a:xfrm>
          <a:prstGeom prst="rect">
            <a:avLst/>
          </a:prstGeom>
        </p:spPr>
      </p:pic>
      <p:pic>
        <p:nvPicPr>
          <p:cNvPr id="17" name="Picture 16" descr="A close-up of a poster&#10;&#10;Description automatically generated with low confidence">
            <a:extLst>
              <a:ext uri="{FF2B5EF4-FFF2-40B4-BE49-F238E27FC236}">
                <a16:creationId xmlns:a16="http://schemas.microsoft.com/office/drawing/2014/main" id="{06D58965-75A5-1E81-F6FD-164B9BBBD2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930" y="4147489"/>
            <a:ext cx="1456265" cy="2003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682101"/>
            <a:ext cx="9144000" cy="922555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Other</a:t>
            </a:r>
          </a:p>
        </p:txBody>
      </p:sp>
      <p:pic>
        <p:nvPicPr>
          <p:cNvPr id="4" name="Picture 3" descr="MCj03710640000[1]">
            <a:extLst>
              <a:ext uri="{FF2B5EF4-FFF2-40B4-BE49-F238E27FC236}">
                <a16:creationId xmlns:a16="http://schemas.microsoft.com/office/drawing/2014/main" id="{F33E9559-680E-4FA4-9BC8-39C176EA04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192" y="2730930"/>
            <a:ext cx="3461616" cy="3044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696573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Line 33">
            <a:extLst>
              <a:ext uri="{FF2B5EF4-FFF2-40B4-BE49-F238E27FC236}">
                <a16:creationId xmlns:a16="http://schemas.microsoft.com/office/drawing/2014/main" id="{3EB9B253-3305-4E19-A91B-809F7A9AA69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408690" y="2753673"/>
            <a:ext cx="1212793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83" name="Line 33">
            <a:extLst>
              <a:ext uri="{FF2B5EF4-FFF2-40B4-BE49-F238E27FC236}">
                <a16:creationId xmlns:a16="http://schemas.microsoft.com/office/drawing/2014/main" id="{44DBF2EC-C74E-4CEA-A15E-ACDC2229B35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55854" y="3330414"/>
            <a:ext cx="1212793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84" name="Line 33">
            <a:extLst>
              <a:ext uri="{FF2B5EF4-FFF2-40B4-BE49-F238E27FC236}">
                <a16:creationId xmlns:a16="http://schemas.microsoft.com/office/drawing/2014/main" id="{FC9175DF-FA79-41EF-93FE-95EC82366F7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520958" y="4720562"/>
            <a:ext cx="1212793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85" name="Line 33">
            <a:extLst>
              <a:ext uri="{FF2B5EF4-FFF2-40B4-BE49-F238E27FC236}">
                <a16:creationId xmlns:a16="http://schemas.microsoft.com/office/drawing/2014/main" id="{BC97D9A3-7A2F-4AFB-B506-0A7E2F71491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82135" y="4327621"/>
            <a:ext cx="1212793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3514F9B2-34B8-4FA1-8409-387E932C71D5}"/>
              </a:ext>
            </a:extLst>
          </p:cNvPr>
          <p:cNvCxnSpPr/>
          <p:nvPr/>
        </p:nvCxnSpPr>
        <p:spPr>
          <a:xfrm>
            <a:off x="2604182" y="2780566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48CECA5E-91E8-4EFA-BFCB-827467B500D3}"/>
              </a:ext>
            </a:extLst>
          </p:cNvPr>
          <p:cNvCxnSpPr/>
          <p:nvPr/>
        </p:nvCxnSpPr>
        <p:spPr>
          <a:xfrm>
            <a:off x="2313563" y="4128486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531B62A2-683F-4726-928D-D35FBE5ADB5C}"/>
              </a:ext>
            </a:extLst>
          </p:cNvPr>
          <p:cNvCxnSpPr/>
          <p:nvPr/>
        </p:nvCxnSpPr>
        <p:spPr>
          <a:xfrm>
            <a:off x="2598589" y="3565332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E5F2E33B-2E6A-4B14-97CA-88BFCAEA256C}"/>
              </a:ext>
            </a:extLst>
          </p:cNvPr>
          <p:cNvCxnSpPr/>
          <p:nvPr/>
        </p:nvCxnSpPr>
        <p:spPr>
          <a:xfrm>
            <a:off x="2598599" y="4130454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26041D7E-D26B-405A-8BA9-7B7796FB7C7F}"/>
              </a:ext>
            </a:extLst>
          </p:cNvPr>
          <p:cNvCxnSpPr/>
          <p:nvPr/>
        </p:nvCxnSpPr>
        <p:spPr>
          <a:xfrm>
            <a:off x="2609815" y="5000877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BF113935-E4C4-4DD7-B511-036267387DA3}"/>
              </a:ext>
            </a:extLst>
          </p:cNvPr>
          <p:cNvCxnSpPr/>
          <p:nvPr/>
        </p:nvCxnSpPr>
        <p:spPr>
          <a:xfrm>
            <a:off x="2598599" y="5544749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2" name="Line 57">
            <a:extLst>
              <a:ext uri="{FF2B5EF4-FFF2-40B4-BE49-F238E27FC236}">
                <a16:creationId xmlns:a16="http://schemas.microsoft.com/office/drawing/2014/main" id="{BDE16648-DB44-4E41-B3CF-B9073DE12229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1218206" y="4160959"/>
            <a:ext cx="2772000" cy="1121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3" name="Line 42">
            <a:extLst>
              <a:ext uri="{FF2B5EF4-FFF2-40B4-BE49-F238E27FC236}">
                <a16:creationId xmlns:a16="http://schemas.microsoft.com/office/drawing/2014/main" id="{0E80E78F-F47D-4A16-9685-3807E1E3B17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25534" y="4425266"/>
            <a:ext cx="3740153" cy="232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4" name="Line 57">
            <a:extLst>
              <a:ext uri="{FF2B5EF4-FFF2-40B4-BE49-F238E27FC236}">
                <a16:creationId xmlns:a16="http://schemas.microsoft.com/office/drawing/2014/main" id="{56C44D5B-CF26-4D68-A2FA-2B4836044943}"/>
              </a:ext>
            </a:extLst>
          </p:cNvPr>
          <p:cNvSpPr>
            <a:spLocks noChangeShapeType="1"/>
          </p:cNvSpPr>
          <p:nvPr/>
        </p:nvSpPr>
        <p:spPr bwMode="auto">
          <a:xfrm>
            <a:off x="3630845" y="3296354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5" name="Line 51">
            <a:extLst>
              <a:ext uri="{FF2B5EF4-FFF2-40B4-BE49-F238E27FC236}">
                <a16:creationId xmlns:a16="http://schemas.microsoft.com/office/drawing/2014/main" id="{6AF15D1C-4CCB-4243-A270-BD901662386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37521" y="6100042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6" name="Line 51">
            <a:extLst>
              <a:ext uri="{FF2B5EF4-FFF2-40B4-BE49-F238E27FC236}">
                <a16:creationId xmlns:a16="http://schemas.microsoft.com/office/drawing/2014/main" id="{A6CDCB40-B57B-4EAC-AC62-0F8C864902C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74837" y="5824083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7" name="Line 55">
            <a:extLst>
              <a:ext uri="{FF2B5EF4-FFF2-40B4-BE49-F238E27FC236}">
                <a16:creationId xmlns:a16="http://schemas.microsoft.com/office/drawing/2014/main" id="{85AA9361-B3C3-46AE-9E07-2C64589A268B}"/>
              </a:ext>
            </a:extLst>
          </p:cNvPr>
          <p:cNvSpPr>
            <a:spLocks noChangeShapeType="1"/>
          </p:cNvSpPr>
          <p:nvPr/>
        </p:nvSpPr>
        <p:spPr bwMode="auto">
          <a:xfrm>
            <a:off x="3676299" y="2529805"/>
            <a:ext cx="3682370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8" name="Line 3">
            <a:extLst>
              <a:ext uri="{FF2B5EF4-FFF2-40B4-BE49-F238E27FC236}">
                <a16:creationId xmlns:a16="http://schemas.microsoft.com/office/drawing/2014/main" id="{F55267C3-5071-40B1-84A8-FE2FAFFC27F1}"/>
              </a:ext>
            </a:extLst>
          </p:cNvPr>
          <p:cNvSpPr>
            <a:spLocks noChangeShapeType="1"/>
          </p:cNvSpPr>
          <p:nvPr/>
        </p:nvSpPr>
        <p:spPr bwMode="auto">
          <a:xfrm>
            <a:off x="7298845" y="1917224"/>
            <a:ext cx="20679" cy="4335442"/>
          </a:xfrm>
          <a:prstGeom prst="line">
            <a:avLst/>
          </a:prstGeom>
          <a:noFill/>
          <a:ln w="508000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9" name="AutoShape 5">
            <a:extLst>
              <a:ext uri="{FF2B5EF4-FFF2-40B4-BE49-F238E27FC236}">
                <a16:creationId xmlns:a16="http://schemas.microsoft.com/office/drawing/2014/main" id="{877D4B7D-7D10-47F7-8862-76D0CFE644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73228" y="2115809"/>
            <a:ext cx="1470846" cy="362315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Issam Toufik</a:t>
            </a:r>
          </a:p>
          <a:p>
            <a:pPr algn="ctr"/>
            <a:r>
              <a:rPr lang="en-US" sz="800" dirty="0"/>
              <a:t>Director MCC, ETSI</a:t>
            </a:r>
          </a:p>
        </p:txBody>
      </p:sp>
      <p:sp>
        <p:nvSpPr>
          <p:cNvPr id="100" name="AutoShape 6">
            <a:extLst>
              <a:ext uri="{FF2B5EF4-FFF2-40B4-BE49-F238E27FC236}">
                <a16:creationId xmlns:a16="http://schemas.microsoft.com/office/drawing/2014/main" id="{FDD16FCD-BF65-4F8F-B068-77F44E6BA7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8056" y="3146531"/>
            <a:ext cx="1470846" cy="359993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Alain Sultan</a:t>
            </a:r>
          </a:p>
          <a:p>
            <a:pPr algn="ctr"/>
            <a:r>
              <a:rPr lang="en-GB" sz="800" dirty="0"/>
              <a:t>Work Plan Coordinator </a:t>
            </a:r>
            <a:endParaRPr lang="en-US" sz="800" dirty="0"/>
          </a:p>
        </p:txBody>
      </p:sp>
      <p:sp>
        <p:nvSpPr>
          <p:cNvPr id="101" name="Rectangle 7">
            <a:extLst>
              <a:ext uri="{FF2B5EF4-FFF2-40B4-BE49-F238E27FC236}">
                <a16:creationId xmlns:a16="http://schemas.microsoft.com/office/drawing/2014/main" id="{83C2A78A-B5A0-4A7A-8BFB-501CDF189B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60775" y="5130742"/>
            <a:ext cx="1616619" cy="1178606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800" dirty="0"/>
          </a:p>
        </p:txBody>
      </p:sp>
      <p:sp>
        <p:nvSpPr>
          <p:cNvPr id="102" name="AutoShape 8">
            <a:extLst>
              <a:ext uri="{FF2B5EF4-FFF2-40B4-BE49-F238E27FC236}">
                <a16:creationId xmlns:a16="http://schemas.microsoft.com/office/drawing/2014/main" id="{FFB8C58D-8B05-4017-99A1-C45ECB19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60775" y="4948245"/>
            <a:ext cx="1616619" cy="195093"/>
          </a:xfrm>
          <a:prstGeom prst="roundRect">
            <a:avLst>
              <a:gd name="adj" fmla="val 24333"/>
            </a:avLst>
          </a:prstGeom>
          <a:solidFill>
            <a:schemeClr val="folHlink"/>
          </a:solidFill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Support</a:t>
            </a:r>
            <a:r>
              <a:rPr lang="en-US" sz="800" b="1" dirty="0"/>
              <a:t> </a:t>
            </a:r>
            <a:r>
              <a:rPr lang="en-US" sz="800" dirty="0"/>
              <a:t>Assistants/Coordinators</a:t>
            </a:r>
          </a:p>
        </p:txBody>
      </p:sp>
      <p:sp>
        <p:nvSpPr>
          <p:cNvPr id="103" name="AutoShape 9">
            <a:extLst>
              <a:ext uri="{FF2B5EF4-FFF2-40B4-BE49-F238E27FC236}">
                <a16:creationId xmlns:a16="http://schemas.microsoft.com/office/drawing/2014/main" id="{1AC5A7EC-2D40-409C-8FB2-5391F75765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6137" y="5210458"/>
            <a:ext cx="1472160" cy="255004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Susanna Kooistra</a:t>
            </a:r>
            <a:br>
              <a:rPr lang="en-US" sz="800" dirty="0"/>
            </a:br>
            <a:r>
              <a:rPr lang="en-US" sz="800" dirty="0"/>
              <a:t>(liaisons, membership, …)</a:t>
            </a:r>
          </a:p>
        </p:txBody>
      </p:sp>
      <p:sp>
        <p:nvSpPr>
          <p:cNvPr id="104" name="AutoShape 10">
            <a:extLst>
              <a:ext uri="{FF2B5EF4-FFF2-40B4-BE49-F238E27FC236}">
                <a16:creationId xmlns:a16="http://schemas.microsoft.com/office/drawing/2014/main" id="{3CFD7365-0AE8-481A-AAC0-3E0527A213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8258" y="5571827"/>
            <a:ext cx="1472160" cy="261646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Elisabetta Comin</a:t>
            </a:r>
            <a:br>
              <a:rPr lang="en-US" sz="800" dirty="0"/>
            </a:br>
            <a:r>
              <a:rPr lang="en-US" sz="800" dirty="0"/>
              <a:t>(general admin)</a:t>
            </a:r>
          </a:p>
        </p:txBody>
      </p:sp>
      <p:sp>
        <p:nvSpPr>
          <p:cNvPr id="105" name="AutoShape 11">
            <a:extLst>
              <a:ext uri="{FF2B5EF4-FFF2-40B4-BE49-F238E27FC236}">
                <a16:creationId xmlns:a16="http://schemas.microsoft.com/office/drawing/2014/main" id="{AD891A1E-E53F-45D7-954F-99948D1B8C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5328" y="5938549"/>
            <a:ext cx="1472160" cy="24390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Emmanuelle Wurffel</a:t>
            </a:r>
            <a:br>
              <a:rPr lang="en-US" sz="800" dirty="0"/>
            </a:br>
            <a:r>
              <a:rPr lang="en-US" sz="800" dirty="0"/>
              <a:t>(EF3, meetings, …)</a:t>
            </a:r>
          </a:p>
        </p:txBody>
      </p:sp>
      <p:sp>
        <p:nvSpPr>
          <p:cNvPr id="106" name="Line 13">
            <a:extLst>
              <a:ext uri="{FF2B5EF4-FFF2-40B4-BE49-F238E27FC236}">
                <a16:creationId xmlns:a16="http://schemas.microsoft.com/office/drawing/2014/main" id="{4361D057-F9C3-464C-8F40-89EDCBB1A97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07870" y="5262865"/>
            <a:ext cx="3677116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07" name="AutoShape 14">
            <a:extLst>
              <a:ext uri="{FF2B5EF4-FFF2-40B4-BE49-F238E27FC236}">
                <a16:creationId xmlns:a16="http://schemas.microsoft.com/office/drawing/2014/main" id="{9835A81C-A345-405D-BE4C-EEB974CC6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9935" y="5221622"/>
            <a:ext cx="735422" cy="81180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4</a:t>
            </a:r>
          </a:p>
        </p:txBody>
      </p:sp>
      <p:sp>
        <p:nvSpPr>
          <p:cNvPr id="108" name="AutoShape 17">
            <a:extLst>
              <a:ext uri="{FF2B5EF4-FFF2-40B4-BE49-F238E27FC236}">
                <a16:creationId xmlns:a16="http://schemas.microsoft.com/office/drawing/2014/main" id="{A955D2EE-EE19-403E-964D-E3A419ED9C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518598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sz="800" dirty="0"/>
              <a:t>Andrijana Brekalo</a:t>
            </a:r>
            <a:endParaRPr lang="en-US" sz="800" dirty="0">
              <a:highlight>
                <a:srgbClr val="FFFF00"/>
              </a:highlight>
            </a:endParaRPr>
          </a:p>
        </p:txBody>
      </p:sp>
      <p:sp>
        <p:nvSpPr>
          <p:cNvPr id="109" name="Line 19">
            <a:extLst>
              <a:ext uri="{FF2B5EF4-FFF2-40B4-BE49-F238E27FC236}">
                <a16:creationId xmlns:a16="http://schemas.microsoft.com/office/drawing/2014/main" id="{3669EDD0-CCE8-4E23-B6AD-CCBAE1BC7EBE}"/>
              </a:ext>
            </a:extLst>
          </p:cNvPr>
          <p:cNvSpPr>
            <a:spLocks noChangeShapeType="1"/>
          </p:cNvSpPr>
          <p:nvPr/>
        </p:nvSpPr>
        <p:spPr bwMode="auto">
          <a:xfrm>
            <a:off x="3526166" y="3841416"/>
            <a:ext cx="3767198" cy="634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0" name="AutoShape 20">
            <a:extLst>
              <a:ext uri="{FF2B5EF4-FFF2-40B4-BE49-F238E27FC236}">
                <a16:creationId xmlns:a16="http://schemas.microsoft.com/office/drawing/2014/main" id="{325E79C2-8E82-4ABA-840A-B598572290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4350078"/>
            <a:ext cx="1014366" cy="17241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Akansha Arora</a:t>
            </a:r>
          </a:p>
        </p:txBody>
      </p:sp>
      <p:sp>
        <p:nvSpPr>
          <p:cNvPr id="111" name="Line 27">
            <a:extLst>
              <a:ext uri="{FF2B5EF4-FFF2-40B4-BE49-F238E27FC236}">
                <a16:creationId xmlns:a16="http://schemas.microsoft.com/office/drawing/2014/main" id="{1790DA3E-0945-4164-8B57-D576D1BAC333}"/>
              </a:ext>
            </a:extLst>
          </p:cNvPr>
          <p:cNvSpPr>
            <a:spLocks noChangeShapeType="1"/>
          </p:cNvSpPr>
          <p:nvPr/>
        </p:nvSpPr>
        <p:spPr bwMode="auto">
          <a:xfrm>
            <a:off x="3598227" y="5001702"/>
            <a:ext cx="3546898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2" name="AutoShape 28">
            <a:extLst>
              <a:ext uri="{FF2B5EF4-FFF2-40B4-BE49-F238E27FC236}">
                <a16:creationId xmlns:a16="http://schemas.microsoft.com/office/drawing/2014/main" id="{EDE33FEB-5828-480D-84BE-7BDB00D98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9" y="4925590"/>
            <a:ext cx="996076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Patrick Mérias</a:t>
            </a:r>
          </a:p>
        </p:txBody>
      </p:sp>
      <p:sp>
        <p:nvSpPr>
          <p:cNvPr id="113" name="Line 29">
            <a:extLst>
              <a:ext uri="{FF2B5EF4-FFF2-40B4-BE49-F238E27FC236}">
                <a16:creationId xmlns:a16="http://schemas.microsoft.com/office/drawing/2014/main" id="{5DD22FE3-82A8-4190-BA76-B6D0F66BC79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65493" y="4732999"/>
            <a:ext cx="3740153" cy="232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4" name="AutoShape 30">
            <a:extLst>
              <a:ext uri="{FF2B5EF4-FFF2-40B4-BE49-F238E27FC236}">
                <a16:creationId xmlns:a16="http://schemas.microsoft.com/office/drawing/2014/main" id="{8D63BEE2-54C5-456E-9759-A3D8A6C08E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4654646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Kimmo Kymalainen</a:t>
            </a:r>
          </a:p>
        </p:txBody>
      </p:sp>
      <p:sp>
        <p:nvSpPr>
          <p:cNvPr id="115" name="AutoShape 31">
            <a:extLst>
              <a:ext uri="{FF2B5EF4-FFF2-40B4-BE49-F238E27FC236}">
                <a16:creationId xmlns:a16="http://schemas.microsoft.com/office/drawing/2014/main" id="{3D214867-FE34-43E3-BC84-1891C683A3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5909" y="4692862"/>
            <a:ext cx="735422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</a:t>
            </a:r>
          </a:p>
        </p:txBody>
      </p:sp>
      <p:sp>
        <p:nvSpPr>
          <p:cNvPr id="116" name="AutoShape 32">
            <a:extLst>
              <a:ext uri="{FF2B5EF4-FFF2-40B4-BE49-F238E27FC236}">
                <a16:creationId xmlns:a16="http://schemas.microsoft.com/office/drawing/2014/main" id="{75485AE0-4900-4A10-927B-9C27732C9C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4597" y="4789612"/>
            <a:ext cx="735422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4</a:t>
            </a:r>
          </a:p>
        </p:txBody>
      </p:sp>
      <p:sp>
        <p:nvSpPr>
          <p:cNvPr id="117" name="Line 33">
            <a:extLst>
              <a:ext uri="{FF2B5EF4-FFF2-40B4-BE49-F238E27FC236}">
                <a16:creationId xmlns:a16="http://schemas.microsoft.com/office/drawing/2014/main" id="{E91C2240-E73D-4142-9F3D-2F3FE015C2E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269227" y="3823644"/>
            <a:ext cx="1212793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8" name="AutoShape 34">
            <a:extLst>
              <a:ext uri="{FF2B5EF4-FFF2-40B4-BE49-F238E27FC236}">
                <a16:creationId xmlns:a16="http://schemas.microsoft.com/office/drawing/2014/main" id="{9D51D869-1E80-4C84-9A13-D5D56897FD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3814" y="4588436"/>
            <a:ext cx="1459028" cy="25780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Shicheng Hu / Olivier Genoud</a:t>
            </a:r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119" name="Line 35">
            <a:extLst>
              <a:ext uri="{FF2B5EF4-FFF2-40B4-BE49-F238E27FC236}">
                <a16:creationId xmlns:a16="http://schemas.microsoft.com/office/drawing/2014/main" id="{9C5CFCBD-98CF-4575-92C6-AD1BBCE0694D}"/>
              </a:ext>
            </a:extLst>
          </p:cNvPr>
          <p:cNvSpPr>
            <a:spLocks noChangeShapeType="1"/>
          </p:cNvSpPr>
          <p:nvPr/>
        </p:nvSpPr>
        <p:spPr bwMode="auto">
          <a:xfrm>
            <a:off x="3557965" y="4130454"/>
            <a:ext cx="371126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20" name="AutoShape 37">
            <a:extLst>
              <a:ext uri="{FF2B5EF4-FFF2-40B4-BE49-F238E27FC236}">
                <a16:creationId xmlns:a16="http://schemas.microsoft.com/office/drawing/2014/main" id="{FC966BF8-183D-4018-B150-3A752EC6A1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4062598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Ingbert Sigovich</a:t>
            </a:r>
          </a:p>
        </p:txBody>
      </p:sp>
      <p:sp>
        <p:nvSpPr>
          <p:cNvPr id="121" name="AutoShape 38">
            <a:extLst>
              <a:ext uri="{FF2B5EF4-FFF2-40B4-BE49-F238E27FC236}">
                <a16:creationId xmlns:a16="http://schemas.microsoft.com/office/drawing/2014/main" id="{DFAC8F92-22B3-49FA-B133-CF473D91B8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2547" y="4093709"/>
            <a:ext cx="735422" cy="80587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5</a:t>
            </a:r>
          </a:p>
        </p:txBody>
      </p:sp>
      <p:sp>
        <p:nvSpPr>
          <p:cNvPr id="122" name="Line 39">
            <a:extLst>
              <a:ext uri="{FF2B5EF4-FFF2-40B4-BE49-F238E27FC236}">
                <a16:creationId xmlns:a16="http://schemas.microsoft.com/office/drawing/2014/main" id="{18BE037E-3D31-44B9-82A4-821ED016B54C}"/>
              </a:ext>
            </a:extLst>
          </p:cNvPr>
          <p:cNvSpPr>
            <a:spLocks noChangeShapeType="1"/>
          </p:cNvSpPr>
          <p:nvPr/>
        </p:nvSpPr>
        <p:spPr bwMode="auto">
          <a:xfrm>
            <a:off x="3574784" y="3577346"/>
            <a:ext cx="3713888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23" name="AutoShape 41">
            <a:extLst>
              <a:ext uri="{FF2B5EF4-FFF2-40B4-BE49-F238E27FC236}">
                <a16:creationId xmlns:a16="http://schemas.microsoft.com/office/drawing/2014/main" id="{A6B4A80C-745F-4BB4-968E-F05B82EE32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1349" y="6073610"/>
            <a:ext cx="735422" cy="80587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3</a:t>
            </a:r>
          </a:p>
        </p:txBody>
      </p:sp>
      <p:sp>
        <p:nvSpPr>
          <p:cNvPr id="124" name="AutoShape 45">
            <a:extLst>
              <a:ext uri="{FF2B5EF4-FFF2-40B4-BE49-F238E27FC236}">
                <a16:creationId xmlns:a16="http://schemas.microsoft.com/office/drawing/2014/main" id="{E9D2C101-20B2-4A64-8C8C-3AA5FC3E27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2707" y="4882627"/>
            <a:ext cx="735422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6</a:t>
            </a:r>
          </a:p>
        </p:txBody>
      </p:sp>
      <p:sp>
        <p:nvSpPr>
          <p:cNvPr id="125" name="AutoShape 48">
            <a:extLst>
              <a:ext uri="{FF2B5EF4-FFF2-40B4-BE49-F238E27FC236}">
                <a16:creationId xmlns:a16="http://schemas.microsoft.com/office/drawing/2014/main" id="{94039395-F56A-40C6-A8DD-5BC0D88CAA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5645" y="3799470"/>
            <a:ext cx="735422" cy="81179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</a:t>
            </a:r>
          </a:p>
        </p:txBody>
      </p:sp>
      <p:sp>
        <p:nvSpPr>
          <p:cNvPr id="126" name="AutoShape 49">
            <a:extLst>
              <a:ext uri="{FF2B5EF4-FFF2-40B4-BE49-F238E27FC236}">
                <a16:creationId xmlns:a16="http://schemas.microsoft.com/office/drawing/2014/main" id="{1395CA41-9552-486E-9FF9-46963F99F6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3771866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Maurice Pope</a:t>
            </a:r>
          </a:p>
        </p:txBody>
      </p:sp>
      <p:sp>
        <p:nvSpPr>
          <p:cNvPr id="127" name="AutoShape 50">
            <a:extLst>
              <a:ext uri="{FF2B5EF4-FFF2-40B4-BE49-F238E27FC236}">
                <a16:creationId xmlns:a16="http://schemas.microsoft.com/office/drawing/2014/main" id="{9DC57589-A75F-4118-91F5-3AB6FE0D3C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5119" y="3900229"/>
            <a:ext cx="735422" cy="81179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2</a:t>
            </a:r>
          </a:p>
        </p:txBody>
      </p:sp>
      <p:sp>
        <p:nvSpPr>
          <p:cNvPr id="128" name="Line 51">
            <a:extLst>
              <a:ext uri="{FF2B5EF4-FFF2-40B4-BE49-F238E27FC236}">
                <a16:creationId xmlns:a16="http://schemas.microsoft.com/office/drawing/2014/main" id="{5FBEDF98-8C06-409E-AD10-4D9FDF14500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20842" y="5535544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29" name="AutoShape 52">
            <a:extLst>
              <a:ext uri="{FF2B5EF4-FFF2-40B4-BE49-F238E27FC236}">
                <a16:creationId xmlns:a16="http://schemas.microsoft.com/office/drawing/2014/main" id="{BD7D9E49-1310-4E11-82D1-5D647D124C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546612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Stefania Sesia</a:t>
            </a:r>
          </a:p>
        </p:txBody>
      </p:sp>
      <p:sp>
        <p:nvSpPr>
          <p:cNvPr id="130" name="AutoShape 53">
            <a:extLst>
              <a:ext uri="{FF2B5EF4-FFF2-40B4-BE49-F238E27FC236}">
                <a16:creationId xmlns:a16="http://schemas.microsoft.com/office/drawing/2014/main" id="{7A75D7B4-9E1E-439B-BC3D-0F6BD0D998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9973" y="5508241"/>
            <a:ext cx="735422" cy="80587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3</a:t>
            </a:r>
          </a:p>
        </p:txBody>
      </p:sp>
      <p:sp>
        <p:nvSpPr>
          <p:cNvPr id="131" name="AutoShape 54">
            <a:extLst>
              <a:ext uri="{FF2B5EF4-FFF2-40B4-BE49-F238E27FC236}">
                <a16:creationId xmlns:a16="http://schemas.microsoft.com/office/drawing/2014/main" id="{86739FEF-65CC-43D0-977F-36D2F245A8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872" y="2455501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Alain Sultan</a:t>
            </a:r>
          </a:p>
        </p:txBody>
      </p:sp>
      <p:sp>
        <p:nvSpPr>
          <p:cNvPr id="132" name="AutoShape 56">
            <a:extLst>
              <a:ext uri="{FF2B5EF4-FFF2-40B4-BE49-F238E27FC236}">
                <a16:creationId xmlns:a16="http://schemas.microsoft.com/office/drawing/2014/main" id="{8DFF2D95-953E-4167-B8B8-38EDC2D4BA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4218" y="2496922"/>
            <a:ext cx="736738" cy="80587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1</a:t>
            </a:r>
          </a:p>
        </p:txBody>
      </p:sp>
      <p:sp>
        <p:nvSpPr>
          <p:cNvPr id="133" name="Line 57">
            <a:extLst>
              <a:ext uri="{FF2B5EF4-FFF2-40B4-BE49-F238E27FC236}">
                <a16:creationId xmlns:a16="http://schemas.microsoft.com/office/drawing/2014/main" id="{CBFD780F-9D47-4D93-9D00-4D2CF2513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3582757" y="3042521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34" name="AutoShape 58">
            <a:extLst>
              <a:ext uri="{FF2B5EF4-FFF2-40B4-BE49-F238E27FC236}">
                <a16:creationId xmlns:a16="http://schemas.microsoft.com/office/drawing/2014/main" id="{6BF9CAE8-6763-462D-B1E0-61F9BFC80F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872" y="2968502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Dionisio Zumerle</a:t>
            </a:r>
          </a:p>
        </p:txBody>
      </p:sp>
      <p:sp>
        <p:nvSpPr>
          <p:cNvPr id="135" name="AutoShape 59">
            <a:extLst>
              <a:ext uri="{FF2B5EF4-FFF2-40B4-BE49-F238E27FC236}">
                <a16:creationId xmlns:a16="http://schemas.microsoft.com/office/drawing/2014/main" id="{B61B19E1-40D2-4D97-BBEC-61E8117EA1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1240" y="3065988"/>
            <a:ext cx="735422" cy="80587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3</a:t>
            </a:r>
          </a:p>
        </p:txBody>
      </p:sp>
      <p:sp>
        <p:nvSpPr>
          <p:cNvPr id="136" name="AutoShape 60">
            <a:extLst>
              <a:ext uri="{FF2B5EF4-FFF2-40B4-BE49-F238E27FC236}">
                <a16:creationId xmlns:a16="http://schemas.microsoft.com/office/drawing/2014/main" id="{026B81AE-6585-4C43-A19B-FCEB435CBD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1240" y="2962413"/>
            <a:ext cx="735422" cy="80587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5</a:t>
            </a:r>
          </a:p>
        </p:txBody>
      </p:sp>
      <p:sp>
        <p:nvSpPr>
          <p:cNvPr id="137" name="AutoShape 61">
            <a:extLst>
              <a:ext uri="{FF2B5EF4-FFF2-40B4-BE49-F238E27FC236}">
                <a16:creationId xmlns:a16="http://schemas.microsoft.com/office/drawing/2014/main" id="{4C491ED7-AB21-42AE-9BDB-178BA34E41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8056" y="3623398"/>
            <a:ext cx="1470846" cy="359993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Kevin Flynn</a:t>
            </a:r>
          </a:p>
          <a:p>
            <a:pPr algn="ctr"/>
            <a:r>
              <a:rPr lang="en-GB" sz="800" dirty="0"/>
              <a:t>Marketing and Communications </a:t>
            </a:r>
            <a:endParaRPr lang="en-US" sz="800" dirty="0"/>
          </a:p>
        </p:txBody>
      </p:sp>
      <p:sp>
        <p:nvSpPr>
          <p:cNvPr id="138" name="AutoShape 62">
            <a:extLst>
              <a:ext uri="{FF2B5EF4-FFF2-40B4-BE49-F238E27FC236}">
                <a16:creationId xmlns:a16="http://schemas.microsoft.com/office/drawing/2014/main" id="{99B50A5D-B2FF-4691-9808-D4257EF3D2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8758" y="4963808"/>
            <a:ext cx="735422" cy="81179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1</a:t>
            </a:r>
          </a:p>
        </p:txBody>
      </p:sp>
      <p:sp>
        <p:nvSpPr>
          <p:cNvPr id="139" name="AutoShape 63">
            <a:extLst>
              <a:ext uri="{FF2B5EF4-FFF2-40B4-BE49-F238E27FC236}">
                <a16:creationId xmlns:a16="http://schemas.microsoft.com/office/drawing/2014/main" id="{83F84BDB-D0BB-45AF-A849-FF090F1AE6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4595" y="4387662"/>
            <a:ext cx="736738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1</a:t>
            </a:r>
          </a:p>
        </p:txBody>
      </p:sp>
      <p:sp>
        <p:nvSpPr>
          <p:cNvPr id="140" name="Line 64">
            <a:extLst>
              <a:ext uri="{FF2B5EF4-FFF2-40B4-BE49-F238E27FC236}">
                <a16:creationId xmlns:a16="http://schemas.microsoft.com/office/drawing/2014/main" id="{BC76DEB0-7913-4517-9C1A-F6AF1279BCFD}"/>
              </a:ext>
            </a:extLst>
          </p:cNvPr>
          <p:cNvSpPr>
            <a:spLocks noChangeShapeType="1"/>
          </p:cNvSpPr>
          <p:nvPr/>
        </p:nvSpPr>
        <p:spPr bwMode="auto">
          <a:xfrm>
            <a:off x="3526637" y="2759905"/>
            <a:ext cx="3728334" cy="929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41" name="AutoShape 65">
            <a:extLst>
              <a:ext uri="{FF2B5EF4-FFF2-40B4-BE49-F238E27FC236}">
                <a16:creationId xmlns:a16="http://schemas.microsoft.com/office/drawing/2014/main" id="{39E89B7D-95D1-4297-BC6D-D95A130AEF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5969" y="2727649"/>
            <a:ext cx="735422" cy="81180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2</a:t>
            </a:r>
          </a:p>
        </p:txBody>
      </p:sp>
      <p:sp>
        <p:nvSpPr>
          <p:cNvPr id="142" name="AutoShape 71">
            <a:extLst>
              <a:ext uri="{FF2B5EF4-FFF2-40B4-BE49-F238E27FC236}">
                <a16:creationId xmlns:a16="http://schemas.microsoft.com/office/drawing/2014/main" id="{966F907E-6A0A-4336-9FF7-5D04A563C6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872" y="2712031"/>
            <a:ext cx="1001662" cy="15445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Juha Korhonen</a:t>
            </a:r>
          </a:p>
        </p:txBody>
      </p:sp>
      <p:sp>
        <p:nvSpPr>
          <p:cNvPr id="143" name="AutoShape 72">
            <a:extLst>
              <a:ext uri="{FF2B5EF4-FFF2-40B4-BE49-F238E27FC236}">
                <a16:creationId xmlns:a16="http://schemas.microsoft.com/office/drawing/2014/main" id="{67B14B0D-ECE4-4342-B3E5-D4A8D65766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5464837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Seonggu Shim</a:t>
            </a:r>
          </a:p>
        </p:txBody>
      </p:sp>
      <p:sp>
        <p:nvSpPr>
          <p:cNvPr id="144" name="AutoShape 75">
            <a:extLst>
              <a:ext uri="{FF2B5EF4-FFF2-40B4-BE49-F238E27FC236}">
                <a16:creationId xmlns:a16="http://schemas.microsoft.com/office/drawing/2014/main" id="{0C4C0C77-C55D-48CE-B44C-5FCDC6BAC0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872" y="2959480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Mirko Cano</a:t>
            </a:r>
          </a:p>
        </p:txBody>
      </p:sp>
      <p:sp>
        <p:nvSpPr>
          <p:cNvPr id="145" name="AutoShape 76">
            <a:extLst>
              <a:ext uri="{FF2B5EF4-FFF2-40B4-BE49-F238E27FC236}">
                <a16:creationId xmlns:a16="http://schemas.microsoft.com/office/drawing/2014/main" id="{4A54F57F-C69D-4E0F-B28C-104B0424D6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0381" y="4167866"/>
            <a:ext cx="1470846" cy="3181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Mathieu Mangion</a:t>
            </a:r>
            <a:br>
              <a:rPr lang="en-US" sz="800" dirty="0"/>
            </a:br>
            <a:r>
              <a:rPr lang="en-US" sz="800" dirty="0"/>
              <a:t>IT Systems Administrator</a:t>
            </a:r>
            <a:r>
              <a:rPr lang="en-GB" sz="800" dirty="0"/>
              <a:t> </a:t>
            </a:r>
            <a:endParaRPr lang="en-US" sz="800" dirty="0"/>
          </a:p>
        </p:txBody>
      </p:sp>
      <p:sp>
        <p:nvSpPr>
          <p:cNvPr id="146" name="AutoShape 23">
            <a:extLst>
              <a:ext uri="{FF2B5EF4-FFF2-40B4-BE49-F238E27FC236}">
                <a16:creationId xmlns:a16="http://schemas.microsoft.com/office/drawing/2014/main" id="{882EF732-AF13-44B1-AF2F-032359BBEF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5038" y="3534652"/>
            <a:ext cx="735509" cy="81180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4</a:t>
            </a:r>
          </a:p>
        </p:txBody>
      </p:sp>
      <p:sp>
        <p:nvSpPr>
          <p:cNvPr id="147" name="AutoShape 74">
            <a:extLst>
              <a:ext uri="{FF2B5EF4-FFF2-40B4-BE49-F238E27FC236}">
                <a16:creationId xmlns:a16="http://schemas.microsoft.com/office/drawing/2014/main" id="{81B77ADF-67A6-4794-B7EA-98443546A1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7629" y="3491558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Yong-Jun Chung</a:t>
            </a:r>
          </a:p>
        </p:txBody>
      </p:sp>
      <p:sp>
        <p:nvSpPr>
          <p:cNvPr id="148" name="AutoShape 34">
            <a:extLst>
              <a:ext uri="{FF2B5EF4-FFF2-40B4-BE49-F238E27FC236}">
                <a16:creationId xmlns:a16="http://schemas.microsoft.com/office/drawing/2014/main" id="{EF08708A-513C-424B-8974-F749DACFC7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1393" y="4590368"/>
            <a:ext cx="1459028" cy="25780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Olivier Genoud</a:t>
            </a:r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149" name="AutoShape 72">
            <a:extLst>
              <a:ext uri="{FF2B5EF4-FFF2-40B4-BE49-F238E27FC236}">
                <a16:creationId xmlns:a16="http://schemas.microsoft.com/office/drawing/2014/main" id="{B715D504-440D-4AEB-B1BC-D096800ADA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5739222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Bernt Mattsson</a:t>
            </a:r>
          </a:p>
        </p:txBody>
      </p:sp>
      <p:sp>
        <p:nvSpPr>
          <p:cNvPr id="150" name="Line 57">
            <a:extLst>
              <a:ext uri="{FF2B5EF4-FFF2-40B4-BE49-F238E27FC236}">
                <a16:creationId xmlns:a16="http://schemas.microsoft.com/office/drawing/2014/main" id="{8437E655-FF22-4868-A9EF-339E45DEFD61}"/>
              </a:ext>
            </a:extLst>
          </p:cNvPr>
          <p:cNvSpPr>
            <a:spLocks noChangeShapeType="1"/>
          </p:cNvSpPr>
          <p:nvPr/>
        </p:nvSpPr>
        <p:spPr bwMode="auto">
          <a:xfrm>
            <a:off x="3663270" y="1992180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51" name="AutoShape 78">
            <a:extLst>
              <a:ext uri="{FF2B5EF4-FFF2-40B4-BE49-F238E27FC236}">
                <a16:creationId xmlns:a16="http://schemas.microsoft.com/office/drawing/2014/main" id="{0F60B983-1AEE-47AD-B1DE-104B6AAC5C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0627" y="1959150"/>
            <a:ext cx="735422" cy="81179"/>
          </a:xfrm>
          <a:prstGeom prst="flowChartOnlineStorage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PCG</a:t>
            </a:r>
          </a:p>
        </p:txBody>
      </p:sp>
      <p:sp>
        <p:nvSpPr>
          <p:cNvPr id="152" name="AutoShape 25">
            <a:extLst>
              <a:ext uri="{FF2B5EF4-FFF2-40B4-BE49-F238E27FC236}">
                <a16:creationId xmlns:a16="http://schemas.microsoft.com/office/drawing/2014/main" id="{67A22FD6-FC14-40D4-AC3D-1CE1477DF2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7477" y="1858647"/>
            <a:ext cx="1001662" cy="22377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Adrian Scrase</a:t>
            </a:r>
          </a:p>
          <a:p>
            <a:pPr algn="ctr"/>
            <a:r>
              <a:rPr lang="en-US" sz="800" dirty="0"/>
              <a:t>CTO, ETSI</a:t>
            </a:r>
          </a:p>
        </p:txBody>
      </p:sp>
      <p:sp>
        <p:nvSpPr>
          <p:cNvPr id="153" name="Line 57">
            <a:extLst>
              <a:ext uri="{FF2B5EF4-FFF2-40B4-BE49-F238E27FC236}">
                <a16:creationId xmlns:a16="http://schemas.microsoft.com/office/drawing/2014/main" id="{FD3EB23A-4602-4A7D-8CF8-D2EDBE445066}"/>
              </a:ext>
            </a:extLst>
          </p:cNvPr>
          <p:cNvSpPr>
            <a:spLocks noChangeShapeType="1"/>
          </p:cNvSpPr>
          <p:nvPr/>
        </p:nvSpPr>
        <p:spPr bwMode="auto">
          <a:xfrm>
            <a:off x="3619981" y="2292342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54" name="AutoShape 24">
            <a:extLst>
              <a:ext uri="{FF2B5EF4-FFF2-40B4-BE49-F238E27FC236}">
                <a16:creationId xmlns:a16="http://schemas.microsoft.com/office/drawing/2014/main" id="{C4B57CD4-9785-4412-8662-930AEC310D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874" y="2213480"/>
            <a:ext cx="1001780" cy="153788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Joern Krause</a:t>
            </a:r>
          </a:p>
        </p:txBody>
      </p:sp>
      <p:sp>
        <p:nvSpPr>
          <p:cNvPr id="155" name="AutoShape 66">
            <a:extLst>
              <a:ext uri="{FF2B5EF4-FFF2-40B4-BE49-F238E27FC236}">
                <a16:creationId xmlns:a16="http://schemas.microsoft.com/office/drawing/2014/main" id="{3D0B0CA1-FEC5-4A28-936C-7F7949DF4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6269" y="2254571"/>
            <a:ext cx="735422" cy="81179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</a:t>
            </a:r>
          </a:p>
        </p:txBody>
      </p:sp>
      <p:sp>
        <p:nvSpPr>
          <p:cNvPr id="156" name="AutoShape 14">
            <a:extLst>
              <a:ext uri="{FF2B5EF4-FFF2-40B4-BE49-F238E27FC236}">
                <a16:creationId xmlns:a16="http://schemas.microsoft.com/office/drawing/2014/main" id="{09B85780-55F4-4625-9139-1B88ED69D6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3850" y="5776892"/>
            <a:ext cx="735422" cy="81180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6</a:t>
            </a:r>
          </a:p>
        </p:txBody>
      </p:sp>
      <p:sp>
        <p:nvSpPr>
          <p:cNvPr id="157" name="AutoShape 59">
            <a:extLst>
              <a:ext uri="{FF2B5EF4-FFF2-40B4-BE49-F238E27FC236}">
                <a16:creationId xmlns:a16="http://schemas.microsoft.com/office/drawing/2014/main" id="{0F08822D-59B7-49A8-9B72-41BE3A692C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0069" y="3262717"/>
            <a:ext cx="735422" cy="80587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3-LI</a:t>
            </a:r>
          </a:p>
        </p:txBody>
      </p:sp>
      <p:sp>
        <p:nvSpPr>
          <p:cNvPr id="158" name="AutoShape 75">
            <a:extLst>
              <a:ext uri="{FF2B5EF4-FFF2-40B4-BE49-F238E27FC236}">
                <a16:creationId xmlns:a16="http://schemas.microsoft.com/office/drawing/2014/main" id="{8E0C73AB-58EE-4821-AA69-3FEF984819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8173" y="3213313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Carmine (Lino) Rizzo</a:t>
            </a:r>
          </a:p>
        </p:txBody>
      </p:sp>
      <p:sp>
        <p:nvSpPr>
          <p:cNvPr id="159" name="AutoShape 72">
            <a:extLst>
              <a:ext uri="{FF2B5EF4-FFF2-40B4-BE49-F238E27FC236}">
                <a16:creationId xmlns:a16="http://schemas.microsoft.com/office/drawing/2014/main" id="{35BDA808-6CF0-44DC-8DD7-360B04908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3702" y="3492161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Carolyn Taylor</a:t>
            </a:r>
          </a:p>
        </p:txBody>
      </p:sp>
      <p:sp>
        <p:nvSpPr>
          <p:cNvPr id="160" name="AutoShape 24">
            <a:extLst>
              <a:ext uri="{FF2B5EF4-FFF2-40B4-BE49-F238E27FC236}">
                <a16:creationId xmlns:a16="http://schemas.microsoft.com/office/drawing/2014/main" id="{56D02A29-3879-4F04-8D27-9D0184D1C446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1814156" y="4036013"/>
            <a:ext cx="983147" cy="156704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Achraf Khsiba</a:t>
            </a:r>
          </a:p>
        </p:txBody>
      </p:sp>
      <p:sp>
        <p:nvSpPr>
          <p:cNvPr id="161" name="AutoShape 5">
            <a:extLst>
              <a:ext uri="{FF2B5EF4-FFF2-40B4-BE49-F238E27FC236}">
                <a16:creationId xmlns:a16="http://schemas.microsoft.com/office/drawing/2014/main" id="{B8AA91AA-90A5-4FAF-8CCE-1D2CD2934A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6003" y="2611474"/>
            <a:ext cx="1470846" cy="28576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Frédéric Firmin</a:t>
            </a:r>
          </a:p>
          <a:p>
            <a:pPr algn="ctr"/>
            <a:r>
              <a:rPr lang="en-US" sz="800" dirty="0"/>
              <a:t>Specifications Manager</a:t>
            </a:r>
          </a:p>
        </p:txBody>
      </p:sp>
      <p:sp>
        <p:nvSpPr>
          <p:cNvPr id="162" name="AutoShape 20">
            <a:extLst>
              <a:ext uri="{FF2B5EF4-FFF2-40B4-BE49-F238E27FC236}">
                <a16:creationId xmlns:a16="http://schemas.microsoft.com/office/drawing/2014/main" id="{2DC077F6-77AC-4570-8A87-680772804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6362" y="6026482"/>
            <a:ext cx="1014366" cy="17241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sz="800" dirty="0"/>
              <a:t>Dongwook Kim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615D784-AEBC-4C44-AFB1-F4DB16E8F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3GPP Support Team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65636AA-679C-AC2A-664F-2DAED48EB086}"/>
              </a:ext>
            </a:extLst>
          </p:cNvPr>
          <p:cNvSpPr/>
          <p:nvPr/>
        </p:nvSpPr>
        <p:spPr>
          <a:xfrm>
            <a:off x="2757941" y="1794892"/>
            <a:ext cx="1019281" cy="3637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536431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close up of a sign&#10;&#10;Description automatically generated">
            <a:extLst>
              <a:ext uri="{FF2B5EF4-FFF2-40B4-BE49-F238E27FC236}">
                <a16:creationId xmlns:a16="http://schemas.microsoft.com/office/drawing/2014/main" id="{20A89781-7C25-4806-A677-7A0F30308D4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652982" y="2344882"/>
            <a:ext cx="4886037" cy="3450764"/>
          </a:xfrm>
          <a:prstGeom prst="rect">
            <a:avLst/>
          </a:prstGeom>
        </p:spPr>
      </p:pic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682101"/>
            <a:ext cx="9144000" cy="92255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dirty="0">
                <a:solidFill>
                  <a:srgbClr val="C00000"/>
                </a:solidFill>
                <a:latin typeface="Century Gothic" panose="020B0502020202020204" pitchFamily="34" charset="0"/>
              </a:rPr>
              <a:t>Statistics</a:t>
            </a:r>
            <a:endParaRPr lang="en-GB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33910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22A2A-8D3E-4704-BA16-7696E9F6E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year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2791407D-966E-8A6E-54C3-9A38A87D4CB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6109834"/>
              </p:ext>
            </p:extLst>
          </p:nvPr>
        </p:nvGraphicFramePr>
        <p:xfrm>
          <a:off x="2962862" y="2239876"/>
          <a:ext cx="5932170" cy="39081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9515304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22A2A-8D3E-4704-BA16-7696E9F6E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745" y="114113"/>
            <a:ext cx="10515600" cy="1325563"/>
          </a:xfrm>
        </p:spPr>
        <p:txBody>
          <a:bodyPr/>
          <a:lstStyle/>
          <a:p>
            <a:r>
              <a:rPr lang="en-GB" sz="4250" dirty="0"/>
              <a:t>Number of specification per release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00000000-0008-0000-0000-000006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1303663"/>
              </p:ext>
            </p:extLst>
          </p:nvPr>
        </p:nvGraphicFramePr>
        <p:xfrm>
          <a:off x="2400300" y="2025015"/>
          <a:ext cx="5815853" cy="38218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3579371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3C922-5651-434E-A2C1-43687712B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TSG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EBE684-9554-43D5-884F-8259FED5C566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E49F2562-71B8-40E7-B4D8-C4DEBE4F0A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9485552"/>
              </p:ext>
            </p:extLst>
          </p:nvPr>
        </p:nvGraphicFramePr>
        <p:xfrm>
          <a:off x="2743200" y="2410241"/>
          <a:ext cx="7071946" cy="3915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6191327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F3614-B459-4D9F-8A61-F30C649D3C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6/8/2023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5DFE64-F863-4051-B920-84CF16235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2199EB-137F-45C0-8971-573F32F5A63F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  <p:sp>
        <p:nvSpPr>
          <p:cNvPr id="10" name="Title 2">
            <a:extLst>
              <a:ext uri="{FF2B5EF4-FFF2-40B4-BE49-F238E27FC236}">
                <a16:creationId xmlns:a16="http://schemas.microsoft.com/office/drawing/2014/main" id="{AF8F3875-063D-4D54-8B65-1D45E36A4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1325563"/>
          </a:xfrm>
        </p:spPr>
        <p:txBody>
          <a:bodyPr/>
          <a:lstStyle/>
          <a:p>
            <a:r>
              <a:rPr lang="en-GB" dirty="0"/>
              <a:t>Approved CRs per TSG (CT)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800F9579-37B0-4A83-BC55-5C23AD57116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0227445"/>
              </p:ext>
            </p:extLst>
          </p:nvPr>
        </p:nvGraphicFramePr>
        <p:xfrm>
          <a:off x="2942492" y="2443911"/>
          <a:ext cx="6307015" cy="3536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2687388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F3614-B459-4D9F-8A61-F30C649D3C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6/8/2023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5DFE64-F863-4051-B920-84CF16235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2199EB-137F-45C0-8971-573F32F5A63F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5313204-542A-49FA-BF7F-87A025872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TSG (RAN)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F942CD68-0B13-4D77-A686-D3A57697E35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176401"/>
              </p:ext>
            </p:extLst>
          </p:nvPr>
        </p:nvGraphicFramePr>
        <p:xfrm>
          <a:off x="2992274" y="2510810"/>
          <a:ext cx="6421315" cy="3439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5813528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728A70F-161F-4FA9-B193-C97FB71CE39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340F517-45A4-486D-BDBB-01E4DE03B032}">
  <ds:schemaRefs>
    <ds:schemaRef ds:uri="679a257e-872f-4c98-9e8a-0a9c104f72cd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280d8efa-eff2-4910-88d2-79ca146720c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F458B13-1493-454A-A724-E63BBA19DD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17484</TotalTime>
  <Words>670</Words>
  <Application>Microsoft Office PowerPoint</Application>
  <PresentationFormat>Widescreen</PresentationFormat>
  <Paragraphs>197</Paragraphs>
  <Slides>23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Arial </vt:lpstr>
      <vt:lpstr>Calibri</vt:lpstr>
      <vt:lpstr>Calibri Light</vt:lpstr>
      <vt:lpstr>Century Gothic</vt:lpstr>
      <vt:lpstr>Montserrat</vt:lpstr>
      <vt:lpstr>Times New Roman</vt:lpstr>
      <vt:lpstr>Office Theme</vt:lpstr>
      <vt:lpstr>MCC Support Team Report</vt:lpstr>
      <vt:lpstr>Changes of personnel: Departures</vt:lpstr>
      <vt:lpstr>3GPP Support Team</vt:lpstr>
      <vt:lpstr>Statistics</vt:lpstr>
      <vt:lpstr>Approved CRs per year</vt:lpstr>
      <vt:lpstr>Number of specification per release</vt:lpstr>
      <vt:lpstr>Approved CRs per TSG</vt:lpstr>
      <vt:lpstr>Approved CRs per TSG (CT)</vt:lpstr>
      <vt:lpstr>Approved CRs per TSG (RAN)</vt:lpstr>
      <vt:lpstr>Approved CRs per TSG (SA)</vt:lpstr>
      <vt:lpstr>Agreed CRs for TSG#100</vt:lpstr>
      <vt:lpstr>Agreed CRs for TSG#100 (CT)</vt:lpstr>
      <vt:lpstr>Agreed CRs for TSG#100 (RAN)</vt:lpstr>
      <vt:lpstr>Agreed CRs for TSG#100 (SA)</vt:lpstr>
      <vt:lpstr>Affected specs per release (CT)</vt:lpstr>
      <vt:lpstr>Affected specs per release (RAN)</vt:lpstr>
      <vt:lpstr>Affected specs per release (SA)</vt:lpstr>
      <vt:lpstr>3GPP Membership</vt:lpstr>
      <vt:lpstr>3GPP Membership</vt:lpstr>
      <vt:lpstr>3GPP Membership</vt:lpstr>
      <vt:lpstr>Marketing and communications</vt:lpstr>
      <vt:lpstr>Marketing matters</vt:lpstr>
      <vt:lpstr>Other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FF</cp:lastModifiedBy>
  <cp:revision>1024</cp:revision>
  <cp:lastPrinted>2022-06-28T09:25:59Z</cp:lastPrinted>
  <dcterms:created xsi:type="dcterms:W3CDTF">2010-02-05T13:52:04Z</dcterms:created>
  <dcterms:modified xsi:type="dcterms:W3CDTF">2023-06-08T11:48:11Z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