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7"/>
  </p:notesMasterIdLst>
  <p:sldIdLst>
    <p:sldId id="434" r:id="rId3"/>
    <p:sldId id="2124" r:id="rId4"/>
    <p:sldId id="2134" r:id="rId5"/>
    <p:sldId id="2136" r:id="rId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1CEFC2-5200-445C-9A28-48A457D8469A}" v="1" dt="2023-10-09T14:02:20.3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Hayes" userId="88df143c-9cc8-45b0-a799-19f2c7ac210c" providerId="ADAL" clId="{B91CEFC2-5200-445C-9A28-48A457D8469A}"/>
    <pc:docChg chg="undo redo custSel addSld delSld modSld">
      <pc:chgData name="Stephen Hayes" userId="88df143c-9cc8-45b0-a799-19f2c7ac210c" providerId="ADAL" clId="{B91CEFC2-5200-445C-9A28-48A457D8469A}" dt="2023-10-09T14:02:24.683" v="401" actId="2696"/>
      <pc:docMkLst>
        <pc:docMk/>
      </pc:docMkLst>
      <pc:sldChg chg="modSp mod">
        <pc:chgData name="Stephen Hayes" userId="88df143c-9cc8-45b0-a799-19f2c7ac210c" providerId="ADAL" clId="{B91CEFC2-5200-445C-9A28-48A457D8469A}" dt="2023-10-09T13:55:11.643" v="85" actId="207"/>
        <pc:sldMkLst>
          <pc:docMk/>
          <pc:sldMk cId="1742599596" sldId="2134"/>
        </pc:sldMkLst>
        <pc:graphicFrameChg chg="modGraphic">
          <ac:chgData name="Stephen Hayes" userId="88df143c-9cc8-45b0-a799-19f2c7ac210c" providerId="ADAL" clId="{B91CEFC2-5200-445C-9A28-48A457D8469A}" dt="2023-10-09T13:55:11.643" v="85" actId="207"/>
          <ac:graphicFrameMkLst>
            <pc:docMk/>
            <pc:sldMk cId="1742599596" sldId="2134"/>
            <ac:graphicFrameMk id="8" creationId="{71B4B57A-6216-71F3-EDAB-1BF3A40520B9}"/>
          </ac:graphicFrameMkLst>
        </pc:graphicFrameChg>
      </pc:sldChg>
      <pc:sldChg chg="del">
        <pc:chgData name="Stephen Hayes" userId="88df143c-9cc8-45b0-a799-19f2c7ac210c" providerId="ADAL" clId="{B91CEFC2-5200-445C-9A28-48A457D8469A}" dt="2023-10-09T14:02:24.683" v="401" actId="2696"/>
        <pc:sldMkLst>
          <pc:docMk/>
          <pc:sldMk cId="3919917926" sldId="2135"/>
        </pc:sldMkLst>
      </pc:sldChg>
      <pc:sldChg chg="modSp add mod">
        <pc:chgData name="Stephen Hayes" userId="88df143c-9cc8-45b0-a799-19f2c7ac210c" providerId="ADAL" clId="{B91CEFC2-5200-445C-9A28-48A457D8469A}" dt="2023-10-09T14:02:20.323" v="400" actId="1076"/>
        <pc:sldMkLst>
          <pc:docMk/>
          <pc:sldMk cId="3027526720" sldId="2136"/>
        </pc:sldMkLst>
        <pc:spChg chg="mod">
          <ac:chgData name="Stephen Hayes" userId="88df143c-9cc8-45b0-a799-19f2c7ac210c" providerId="ADAL" clId="{B91CEFC2-5200-445C-9A28-48A457D8469A}" dt="2023-10-09T14:02:20.323" v="400" actId="1076"/>
          <ac:spMkLst>
            <pc:docMk/>
            <pc:sldMk cId="3027526720" sldId="2136"/>
            <ac:spMk id="2" creationId="{12DD0395-6E2A-4D67-A1A6-3A5C1DB567C4}"/>
          </ac:spMkLst>
        </pc:spChg>
        <pc:spChg chg="mod">
          <ac:chgData name="Stephen Hayes" userId="88df143c-9cc8-45b0-a799-19f2c7ac210c" providerId="ADAL" clId="{B91CEFC2-5200-445C-9A28-48A457D8469A}" dt="2023-10-09T14:01:20.289" v="399" actId="207"/>
          <ac:spMkLst>
            <pc:docMk/>
            <pc:sldMk cId="3027526720" sldId="2136"/>
            <ac:spMk id="7" creationId="{3216AE56-CBF5-CCDC-0B68-B53DCCE8F241}"/>
          </ac:spMkLst>
        </pc:spChg>
      </pc:sldChg>
    </pc:docChg>
  </pc:docChgLst>
  <pc:docChgLst>
    <pc:chgData name="Issam Toufik" userId="910a7b8e-d50d-42b5-8a90-c9aaeb763a91" providerId="ADAL" clId="{13CE162F-8D0E-4F6C-B491-08183C824982}"/>
    <pc:docChg chg="modSld">
      <pc:chgData name="Issam Toufik" userId="910a7b8e-d50d-42b5-8a90-c9aaeb763a91" providerId="ADAL" clId="{13CE162F-8D0E-4F6C-B491-08183C824982}" dt="2023-10-09T17:18:56.928" v="2" actId="20577"/>
      <pc:docMkLst>
        <pc:docMk/>
      </pc:docMkLst>
      <pc:sldChg chg="modSp mod">
        <pc:chgData name="Issam Toufik" userId="910a7b8e-d50d-42b5-8a90-c9aaeb763a91" providerId="ADAL" clId="{13CE162F-8D0E-4F6C-B491-08183C824982}" dt="2023-10-09T17:18:56.928" v="2" actId="20577"/>
        <pc:sldMkLst>
          <pc:docMk/>
          <pc:sldMk cId="399343419" sldId="434"/>
        </pc:sldMkLst>
        <pc:spChg chg="mod">
          <ac:chgData name="Issam Toufik" userId="910a7b8e-d50d-42b5-8a90-c9aaeb763a91" providerId="ADAL" clId="{13CE162F-8D0E-4F6C-B491-08183C824982}" dt="2023-10-09T17:18:56.928" v="2" actId="20577"/>
          <ac:spMkLst>
            <pc:docMk/>
            <pc:sldMk cId="399343419" sldId="434"/>
            <ac:spMk id="5" creationId="{55BB95B6-96F8-4C7B-843E-16CFF3CC2E82}"/>
          </ac:spMkLst>
        </pc:spChg>
        <pc:spChg chg="mod">
          <ac:chgData name="Issam Toufik" userId="910a7b8e-d50d-42b5-8a90-c9aaeb763a91" providerId="ADAL" clId="{13CE162F-8D0E-4F6C-B491-08183C824982}" dt="2023-10-09T17:18:53.450" v="0" actId="20577"/>
          <ac:spMkLst>
            <pc:docMk/>
            <pc:sldMk cId="399343419" sldId="434"/>
            <ac:spMk id="7" creationId="{9AE9F7C8-F7BC-47BC-85E0-7D8A39FEAB1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WP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WP Convenor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667201" y="933769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PCG51_21</a:t>
            </a:r>
            <a:endParaRPr lang="en-US" sz="3200" b="1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9F7C8-F7BC-47BC-85E0-7D8A39FEAB12}"/>
              </a:ext>
            </a:extLst>
          </p:cNvPr>
          <p:cNvSpPr txBox="1"/>
          <p:nvPr/>
        </p:nvSpPr>
        <p:spPr>
          <a:xfrm>
            <a:off x="11667201" y="291104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Agenda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8</a:t>
            </a:r>
            <a:endParaRPr lang="en-US" sz="3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Limitations on Corporate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074" y="3576110"/>
            <a:ext cx="13756312" cy="2034115"/>
          </a:xfrm>
        </p:spPr>
        <p:txBody>
          <a:bodyPr/>
          <a:lstStyle/>
          <a:p>
            <a:pPr lvl="0"/>
            <a:r>
              <a:rPr lang="en-US" sz="3200" dirty="0"/>
              <a:t>P-CR to implement the change approved by PCG 2023-07-07 (electronically)</a:t>
            </a:r>
          </a:p>
          <a:p>
            <a:pPr lvl="1"/>
            <a:r>
              <a:rPr lang="en-US" sz="2669" dirty="0"/>
              <a:t>Actual implementation into the Working Procedures delayed until corresponding IT and process changes in place</a:t>
            </a:r>
          </a:p>
          <a:p>
            <a:pPr lvl="1"/>
            <a:r>
              <a:rPr lang="en-US" sz="2669" dirty="0"/>
              <a:t>IT completion expected to be available beginning 2024</a:t>
            </a:r>
          </a:p>
          <a:p>
            <a:pPr lvl="1"/>
            <a:r>
              <a:rPr lang="en-US" sz="2669" dirty="0"/>
              <a:t>Voluntary adherence until that time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D0D13-4D11-2EF6-D26B-CC5F2930C0F1}"/>
              </a:ext>
            </a:extLst>
          </p:cNvPr>
          <p:cNvSpPr txBox="1"/>
          <p:nvPr/>
        </p:nvSpPr>
        <p:spPr>
          <a:xfrm>
            <a:off x="1776412" y="1622319"/>
            <a:ext cx="115776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0135" marR="0" indent="-1080135" algn="just">
              <a:spcBef>
                <a:spcPts val="0"/>
              </a:spcBef>
              <a:spcAft>
                <a:spcPts val="0"/>
              </a:spcAft>
            </a:pPr>
            <a:r>
              <a:rPr lang="en-GB" sz="2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Action OP49/02:</a:t>
            </a:r>
            <a:r>
              <a:rPr lang="en-GB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3GPP Working Procedures Group to prepare the changes necessary to the 3GPP Working Procedures with respect to corporate groups and voting limits for approval by the PCG. [</a:t>
            </a:r>
            <a:r>
              <a:rPr lang="en-GB" sz="2400" b="1" dirty="0">
                <a:solidFill>
                  <a:srgbClr val="008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3GPP/OP#49(23)10</a:t>
            </a:r>
            <a:r>
              <a:rPr lang="en-GB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].  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F57784-1B03-BF6F-7193-CBE62BB279B6}"/>
              </a:ext>
            </a:extLst>
          </p:cNvPr>
          <p:cNvSpPr/>
          <p:nvPr/>
        </p:nvSpPr>
        <p:spPr bwMode="auto">
          <a:xfrm>
            <a:off x="1562100" y="1447800"/>
            <a:ext cx="11982450" cy="156739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8295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Fate of Annex I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216AE56-CBF5-CCDC-0B68-B53DCCE8F241}"/>
              </a:ext>
            </a:extLst>
          </p:cNvPr>
          <p:cNvSpPr txBox="1">
            <a:spLocks/>
          </p:cNvSpPr>
          <p:nvPr/>
        </p:nvSpPr>
        <p:spPr bwMode="auto">
          <a:xfrm>
            <a:off x="839787" y="1201782"/>
            <a:ext cx="12183882" cy="1142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PCG responsible for activating/deactivating Annex I</a:t>
            </a:r>
          </a:p>
          <a:p>
            <a:r>
              <a:rPr lang="en-US" sz="2400" kern="0" dirty="0"/>
              <a:t>Need to migrate improvements out of Annex I before deactivating it</a:t>
            </a:r>
          </a:p>
          <a:p>
            <a:r>
              <a:rPr lang="en-US" sz="2400" kern="0" dirty="0"/>
              <a:t>Causing confusion since main body of WP often has text superseded by Annex I</a:t>
            </a:r>
          </a:p>
          <a:p>
            <a:endParaRPr lang="en-US" sz="2400" kern="0" dirty="0"/>
          </a:p>
        </p:txBody>
      </p:sp>
      <p:graphicFrame>
        <p:nvGraphicFramePr>
          <p:cNvPr id="8" name="Table 12">
            <a:extLst>
              <a:ext uri="{FF2B5EF4-FFF2-40B4-BE49-F238E27FC236}">
                <a16:creationId xmlns:a16="http://schemas.microsoft.com/office/drawing/2014/main" id="{71B4B57A-6216-71F3-EDAB-1BF3A40520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761247"/>
              </p:ext>
            </p:extLst>
          </p:nvPr>
        </p:nvGraphicFramePr>
        <p:xfrm>
          <a:off x="839787" y="2756263"/>
          <a:ext cx="13202784" cy="367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928">
                  <a:extLst>
                    <a:ext uri="{9D8B030D-6E8A-4147-A177-3AD203B41FA5}">
                      <a16:colId xmlns:a16="http://schemas.microsoft.com/office/drawing/2014/main" val="1392769804"/>
                    </a:ext>
                  </a:extLst>
                </a:gridCol>
                <a:gridCol w="4400928">
                  <a:extLst>
                    <a:ext uri="{9D8B030D-6E8A-4147-A177-3AD203B41FA5}">
                      <a16:colId xmlns:a16="http://schemas.microsoft.com/office/drawing/2014/main" val="2198545596"/>
                    </a:ext>
                  </a:extLst>
                </a:gridCol>
                <a:gridCol w="4400928">
                  <a:extLst>
                    <a:ext uri="{9D8B030D-6E8A-4147-A177-3AD203B41FA5}">
                      <a16:colId xmlns:a16="http://schemas.microsoft.com/office/drawing/2014/main" val="1303002862"/>
                    </a:ext>
                  </a:extLst>
                </a:gridCol>
              </a:tblGrid>
              <a:tr h="244415">
                <a:tc>
                  <a:txBody>
                    <a:bodyPr/>
                    <a:lstStyle/>
                    <a:p>
                      <a:r>
                        <a:rPr lang="en-US" sz="1600" dirty="0"/>
                        <a:t>Change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Consequences if not removed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Recommendation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945984"/>
                  </a:ext>
                </a:extLst>
              </a:tr>
              <a:tr h="547984">
                <a:tc>
                  <a:txBody>
                    <a:bodyPr/>
                    <a:lstStyle/>
                    <a:p>
                      <a:r>
                        <a:rPr lang="en-US" sz="1600" dirty="0"/>
                        <a:t>Allow e-meetings to be “ordinary” meetings with full decision power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E-meetings are only ad-</a:t>
                      </a:r>
                      <a:r>
                        <a:rPr lang="en-US" sz="1600" dirty="0" err="1"/>
                        <a:t>hocs</a:t>
                      </a:r>
                      <a:endParaRPr lang="en-US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Move to main body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except for duplicate encouragement of e-meetings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93509"/>
                  </a:ext>
                </a:extLst>
              </a:tr>
              <a:tr h="547984">
                <a:tc>
                  <a:txBody>
                    <a:bodyPr/>
                    <a:lstStyle/>
                    <a:p>
                      <a:r>
                        <a:rPr lang="en-US" sz="1600" dirty="0"/>
                        <a:t>Allow voting during e-meetings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Have to delay votes/elections to f2f meetings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Move to main body</a:t>
                      </a:r>
                    </a:p>
                    <a:p>
                      <a:r>
                        <a:rPr lang="en-US" sz="1600" dirty="0"/>
                        <a:t>(Concerns raised about migration)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999875"/>
                  </a:ext>
                </a:extLst>
              </a:tr>
              <a:tr h="782835">
                <a:tc>
                  <a:txBody>
                    <a:bodyPr/>
                    <a:lstStyle/>
                    <a:p>
                      <a:r>
                        <a:rPr lang="en-US" sz="1600" dirty="0"/>
                        <a:t>Ordinary e-meetings count towards voting rights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Many IMs may immediately lose voting rights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Move to main body except for voting hardship allowances</a:t>
                      </a:r>
                    </a:p>
                    <a:p>
                      <a:r>
                        <a:rPr lang="en-US" sz="1600" dirty="0"/>
                        <a:t>(Concerns raised about migration)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638561"/>
                  </a:ext>
                </a:extLst>
              </a:tr>
              <a:tr h="547984">
                <a:tc>
                  <a:txBody>
                    <a:bodyPr/>
                    <a:lstStyle/>
                    <a:p>
                      <a:r>
                        <a:rPr lang="en-US" sz="1600" dirty="0"/>
                        <a:t>Normalize registration deadlines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Reverts to “registration desk” description which is wrong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Move to main body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268442"/>
                  </a:ext>
                </a:extLst>
              </a:tr>
              <a:tr h="782835">
                <a:tc>
                  <a:txBody>
                    <a:bodyPr/>
                    <a:lstStyle/>
                    <a:p>
                      <a:r>
                        <a:rPr lang="en-US" sz="1600" dirty="0"/>
                        <a:t>Terminology cleanup: speakerphone-&gt; AV, paper ballots-&gt;ballots, etc.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Outdated terminology continues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Move to main body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659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5995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884" y="133350"/>
            <a:ext cx="9846020" cy="1143000"/>
          </a:xfrm>
        </p:spPr>
        <p:txBody>
          <a:bodyPr/>
          <a:lstStyle/>
          <a:p>
            <a:r>
              <a:rPr lang="en-US" dirty="0"/>
              <a:t>Recommendation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216AE56-CBF5-CCDC-0B68-B53DCCE8F241}"/>
              </a:ext>
            </a:extLst>
          </p:cNvPr>
          <p:cNvSpPr txBox="1">
            <a:spLocks/>
          </p:cNvSpPr>
          <p:nvPr/>
        </p:nvSpPr>
        <p:spPr bwMode="auto">
          <a:xfrm>
            <a:off x="878976" y="1371600"/>
            <a:ext cx="12183882" cy="513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3600" kern="0" dirty="0"/>
              <a:t>Task WP group to develop Annex I Migration P-CR(s)</a:t>
            </a:r>
          </a:p>
          <a:p>
            <a:r>
              <a:rPr lang="en-US" sz="3331" kern="0" dirty="0"/>
              <a:t>PCG welcomed to provide guidance on which of the Annex I changes to migrate: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533368" lvl="1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2669" b="0" i="0" u="none" strike="noStrike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</a:rPr>
              <a:t>Allow e-meetings to be “ordinary” meetings with full decision power</a:t>
            </a:r>
            <a:endParaRPr lang="en-US" sz="2669" b="0" i="0" u="none" strike="noStrike" dirty="0">
              <a:solidFill>
                <a:srgbClr val="00B050"/>
              </a:solidFill>
              <a:effectLst/>
              <a:latin typeface="Arial" panose="020B0604020202020204" pitchFamily="34" charset="0"/>
            </a:endParaRPr>
          </a:p>
          <a:p>
            <a:pPr marL="533368" lvl="1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2669" b="0" i="0" u="none" strike="noStrike" kern="1200" dirty="0">
                <a:solidFill>
                  <a:srgbClr val="FFC000"/>
                </a:solidFill>
                <a:effectLst/>
                <a:latin typeface="Calibri" panose="020F0502020204030204" pitchFamily="34" charset="0"/>
              </a:rPr>
              <a:t>Allow voting during e-meetings</a:t>
            </a:r>
            <a:endParaRPr lang="en-US" sz="2669" b="0" i="0" u="none" strike="noStrike" dirty="0">
              <a:solidFill>
                <a:srgbClr val="FFC000"/>
              </a:solidFill>
              <a:effectLst/>
              <a:latin typeface="Arial" panose="020B0604020202020204" pitchFamily="34" charset="0"/>
            </a:endParaRPr>
          </a:p>
          <a:p>
            <a:pPr marL="533368" lvl="1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2669" b="0" i="0" u="none" strike="noStrike" kern="1200" dirty="0">
                <a:solidFill>
                  <a:srgbClr val="FFC000"/>
                </a:solidFill>
                <a:effectLst/>
                <a:latin typeface="Calibri" panose="020F0502020204030204" pitchFamily="34" charset="0"/>
              </a:rPr>
              <a:t>Ordinary e-meetings count towards voting rights</a:t>
            </a:r>
            <a:endParaRPr lang="en-US" sz="2669" b="0" i="0" u="none" strike="noStrike" dirty="0">
              <a:solidFill>
                <a:srgbClr val="FFC000"/>
              </a:solidFill>
              <a:effectLst/>
              <a:latin typeface="Arial" panose="020B0604020202020204" pitchFamily="34" charset="0"/>
            </a:endParaRPr>
          </a:p>
          <a:p>
            <a:pPr marL="533368" lvl="1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2669" b="0" i="0" u="none" strike="noStrike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</a:rPr>
              <a:t>Normalize registration deadlines</a:t>
            </a:r>
            <a:endParaRPr lang="en-US" sz="2669" b="0" i="0" u="none" strike="noStrike" dirty="0">
              <a:solidFill>
                <a:srgbClr val="00B050"/>
              </a:solidFill>
              <a:effectLst/>
              <a:latin typeface="Arial" panose="020B0604020202020204" pitchFamily="34" charset="0"/>
            </a:endParaRPr>
          </a:p>
          <a:p>
            <a:pPr marL="533368" lvl="1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2669" b="0" i="0" u="none" strike="noStrike" kern="1200" dirty="0">
                <a:solidFill>
                  <a:srgbClr val="00B050"/>
                </a:solidFill>
                <a:effectLst/>
                <a:latin typeface="Calibri" panose="020F0502020204030204" pitchFamily="34" charset="0"/>
              </a:rPr>
              <a:t>Terminology cleanup: speakerphone-&gt; AV, paper ballots-&gt;ballots, etc.</a:t>
            </a:r>
            <a:endParaRPr lang="en-US" sz="2669" b="0" i="0" u="none" strike="noStrike" dirty="0">
              <a:solidFill>
                <a:srgbClr val="00B050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3331" kern="0" dirty="0"/>
              <a:t>Delay deactivating Annex I until the migration P-CRs are complete</a:t>
            </a:r>
          </a:p>
          <a:p>
            <a:pPr lvl="1"/>
            <a:endParaRPr lang="en-US" sz="2800" kern="0" dirty="0"/>
          </a:p>
          <a:p>
            <a:endParaRPr 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30275267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42828</TotalTime>
  <Words>328</Words>
  <Application>Microsoft Office PowerPoint</Application>
  <PresentationFormat>Custom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WP Report</vt:lpstr>
      <vt:lpstr>Voting Limitations on Corporate Groups</vt:lpstr>
      <vt:lpstr>Fate of Annex I</vt:lpstr>
      <vt:lpstr>Recommendation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stephen.hayes@ericsson.com</dc:creator>
  <cp:keywords>CTPClassification=CTP_NT</cp:keywords>
  <cp:lastModifiedBy>Issam Toufik</cp:lastModifiedBy>
  <cp:revision>647</cp:revision>
  <dcterms:created xsi:type="dcterms:W3CDTF">2018-05-24T11:49:12Z</dcterms:created>
  <dcterms:modified xsi:type="dcterms:W3CDTF">2023-10-09T17:19:04Z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