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8"/>
  </p:notesMasterIdLst>
  <p:handoutMasterIdLst>
    <p:handoutMasterId r:id="rId19"/>
  </p:handoutMasterIdLst>
  <p:sldIdLst>
    <p:sldId id="417" r:id="rId2"/>
    <p:sldId id="428" r:id="rId3"/>
    <p:sldId id="563" r:id="rId4"/>
    <p:sldId id="546" r:id="rId5"/>
    <p:sldId id="564" r:id="rId6"/>
    <p:sldId id="568" r:id="rId7"/>
    <p:sldId id="566" r:id="rId8"/>
    <p:sldId id="567" r:id="rId9"/>
    <p:sldId id="569" r:id="rId10"/>
    <p:sldId id="544" r:id="rId11"/>
    <p:sldId id="547" r:id="rId12"/>
    <p:sldId id="571" r:id="rId13"/>
    <p:sldId id="549" r:id="rId14"/>
    <p:sldId id="570" r:id="rId15"/>
    <p:sldId id="550" r:id="rId16"/>
    <p:sldId id="551"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2A6EA8"/>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358" autoAdjust="0"/>
    <p:restoredTop sz="94679" autoAdjust="0"/>
  </p:normalViewPr>
  <p:slideViewPr>
    <p:cSldViewPr snapToGrid="0">
      <p:cViewPr varScale="1">
        <p:scale>
          <a:sx n="86" d="100"/>
          <a:sy n="86" d="100"/>
        </p:scale>
        <p:origin x="68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787"/>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p:cNvSpPr>
            <a:spLocks noGrp="1"/>
          </p:cNvSpPr>
          <p:nvPr>
            <p:ph type="ftr" sz="quarter" idx="10"/>
          </p:nvPr>
        </p:nvSpPr>
        <p:spPr>
          <a:xfrm>
            <a:off x="4038600" y="5843588"/>
            <a:ext cx="4114800" cy="365125"/>
          </a:xfrm>
          <a:prstGeom prst="rect">
            <a:avLst/>
          </a:prstGeom>
        </p:spPr>
        <p:txBody>
          <a:bodyPr/>
          <a:lstStyle>
            <a:lvl1pPr>
              <a:defRPr/>
            </a:lvl1pPr>
          </a:lstStyle>
          <a:p>
            <a:pPr>
              <a:defRPr/>
            </a:pPr>
            <a:endParaRPr lang="en-US"/>
          </a:p>
        </p:txBody>
      </p:sp>
    </p:spTree>
    <p:extLst>
      <p:ext uri="{BB962C8B-B14F-4D97-AF65-F5344CB8AC3E}">
        <p14:creationId xmlns:p14="http://schemas.microsoft.com/office/powerpoint/2010/main" val="2673860385"/>
      </p:ext>
    </p:extLst>
  </p:cSld>
  <p:clrMapOvr>
    <a:masterClrMapping/>
  </p:clrMapOvr>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sp>
        <p:nvSpPr>
          <p:cNvPr id="11" name="Rectangle 12">
            <a:extLst>
              <a:ext uri="{FF2B5EF4-FFF2-40B4-BE49-F238E27FC236}">
                <a16:creationId xmlns:a16="http://schemas.microsoft.com/office/drawing/2014/main" id="{6876EEF3-A0BC-4451-8AE0-5DAA69D19FFB}"/>
              </a:ext>
            </a:extLst>
          </p:cNvPr>
          <p:cNvSpPr>
            <a:spLocks noChangeArrowheads="1"/>
          </p:cNvSpPr>
          <p:nvPr userDrawn="1"/>
        </p:nvSpPr>
        <p:spPr bwMode="auto">
          <a:xfrm>
            <a:off x="117475" y="6372225"/>
            <a:ext cx="67884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a:ln w="0"/>
                <a:latin typeface="Calibri" panose="020F0502020204030204" pitchFamily="34" charset="0"/>
              </a:rPr>
              <a:t>PCG#47</a:t>
            </a:r>
          </a:p>
        </p:txBody>
      </p:sp>
      <p:pic>
        <p:nvPicPr>
          <p:cNvPr id="1033"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93E_Electronic_2021_09/Docs/SP-211139.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tmforum.org/resources/tm-forum-operating-docs-tm-forum-operating-docs-chinese/by-laws-of-tm-forum/"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3gpp.org/ftp/tsg_sa/TSG_SA/TSGS_93E_Electronic_2021_09/Docs/SP-211119.zip" TargetMode="External"/><Relationship Id="rId2" Type="http://schemas.openxmlformats.org/officeDocument/2006/relationships/hyperlink" Target="https://www.3gpp.org/ftp/tsg_sa/TSG_SA/TSGS_93E_Electronic_2021_09/Docs/SP-211143.zip"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887413" y="1709738"/>
            <a:ext cx="10148887" cy="2852737"/>
          </a:xfrm>
        </p:spPr>
        <p:txBody>
          <a:bodyPr/>
          <a:lstStyle/>
          <a:p>
            <a:pPr eaLnBrk="1" hangingPunct="1"/>
            <a:r>
              <a:rPr lang="" altLang="en-US" dirty="0"/>
              <a:t>3GPP TSG </a:t>
            </a:r>
            <a:r>
              <a:rPr lang="en-US" altLang="en-US" dirty="0"/>
              <a:t>SA</a:t>
            </a:r>
            <a:r>
              <a:rPr lang="" altLang="en-US" dirty="0"/>
              <a:t> </a:t>
            </a:r>
            <a:br>
              <a:rPr lang="" altLang="en-US" dirty="0"/>
            </a:br>
            <a:r>
              <a:rPr lang="" altLang="en-US" dirty="0"/>
              <a:t>Management Report</a:t>
            </a:r>
            <a:endParaRPr lang="en-GB" altLang="en-US" dirty="0"/>
          </a:p>
        </p:txBody>
      </p:sp>
      <p:sp>
        <p:nvSpPr>
          <p:cNvPr id="4099" name="Text Placeholder 2"/>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 altLang="en-US" dirty="0"/>
              <a:t>Georg Mayer, 3GPP SA Chair</a:t>
            </a:r>
            <a:endParaRPr lang="en-GB" altLang="en-US" dirty="0"/>
          </a:p>
        </p:txBody>
      </p:sp>
      <p:sp>
        <p:nvSpPr>
          <p:cNvPr id="5124" name="Text Box 64"/>
          <p:cNvSpPr txBox="1">
            <a:spLocks noChangeArrowheads="1"/>
          </p:cNvSpPr>
          <p:nvPr/>
        </p:nvSpPr>
        <p:spPr bwMode="auto">
          <a:xfrm>
            <a:off x="598488" y="95250"/>
            <a:ext cx="1811337"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i-FI" altLang="en-US" sz="1600" b="1" dirty="0">
                <a:latin typeface="Arial" panose="020B0604020202020204" pitchFamily="34" charset="0"/>
              </a:rPr>
              <a:t>PCG4</a:t>
            </a:r>
            <a:r>
              <a:rPr lang="" altLang="en-US" sz="1600" b="1" dirty="0">
                <a:latin typeface="Arial" panose="020B0604020202020204" pitchFamily="34" charset="0"/>
              </a:rPr>
              <a:t>7</a:t>
            </a:r>
            <a:r>
              <a:rPr lang="fi-FI" altLang="en-US" sz="1600" b="1">
                <a:latin typeface="Arial" panose="020B0604020202020204" pitchFamily="34" charset="0"/>
              </a:rPr>
              <a:t>_36</a:t>
            </a:r>
            <a:endParaRPr lang="fi-FI" altLang="en-US" sz="1600" b="1" dirty="0">
              <a:latin typeface="Arial" panose="020B0604020202020204" pitchFamily="34" charset="0"/>
            </a:endParaRPr>
          </a:p>
          <a:p>
            <a:pPr>
              <a:lnSpc>
                <a:spcPct val="100000"/>
              </a:lnSpc>
              <a:spcBef>
                <a:spcPct val="0"/>
              </a:spcBef>
              <a:buFontTx/>
              <a:buNone/>
            </a:pPr>
            <a:r>
              <a:rPr lang="fi-FI" altLang="en-US" sz="1600" b="1" dirty="0">
                <a:latin typeface="Arial" panose="020B0604020202020204" pitchFamily="34" charset="0"/>
              </a:rPr>
              <a:t>Agenda item: 4.1</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551622165"/>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 TSG and SA Internal Coordination</a:t>
            </a:r>
            <a:endParaRPr lang="en-GB" dirty="0"/>
          </a:p>
        </p:txBody>
      </p:sp>
      <p:sp>
        <p:nvSpPr>
          <p:cNvPr id="3" name="Content Placeholder 2"/>
          <p:cNvSpPr>
            <a:spLocks noGrp="1"/>
          </p:cNvSpPr>
          <p:nvPr>
            <p:ph idx="1"/>
          </p:nvPr>
        </p:nvSpPr>
        <p:spPr>
          <a:noFill/>
        </p:spPr>
        <p:txBody>
          <a:bodyPr/>
          <a:lstStyle/>
          <a:p>
            <a:pPr marL="447675" indent="-447675"/>
            <a:r>
              <a:rPr lang="en-GB" sz="2000" dirty="0"/>
              <a:t>TSG Chairs had at least one coordination call every month. </a:t>
            </a:r>
          </a:p>
          <a:p>
            <a:pPr marL="447675" indent="-447675"/>
            <a:r>
              <a:rPr lang="en-GB" sz="2000" dirty="0"/>
              <a:t>SA Officials (SA Chair, SA Vice Chairs, SA MCC, SA WG Chairs) had coordination calls roughly every 6 weeks. </a:t>
            </a:r>
          </a:p>
        </p:txBody>
      </p:sp>
    </p:spTree>
    <p:extLst>
      <p:ext uri="{BB962C8B-B14F-4D97-AF65-F5344CB8AC3E}">
        <p14:creationId xmlns:p14="http://schemas.microsoft.com/office/powerpoint/2010/main" val="53485672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E-Meetings &amp; Meeting Planning</a:t>
            </a:r>
            <a:endParaRPr lang="en-GB" dirty="0"/>
          </a:p>
        </p:txBody>
      </p:sp>
      <p:sp>
        <p:nvSpPr>
          <p:cNvPr id="7" name="Content Placeholder 6"/>
          <p:cNvSpPr>
            <a:spLocks noGrp="1"/>
          </p:cNvSpPr>
          <p:nvPr>
            <p:ph idx="1"/>
          </p:nvPr>
        </p:nvSpPr>
        <p:spPr>
          <a:xfrm>
            <a:off x="368710" y="1828340"/>
            <a:ext cx="10985090" cy="4351338"/>
          </a:xfrm>
          <a:noFill/>
        </p:spPr>
        <p:txBody>
          <a:bodyPr/>
          <a:lstStyle/>
          <a:p>
            <a:pPr marL="447675" indent="-447675"/>
            <a:r>
              <a:rPr lang="en-US" sz="1800" dirty="0"/>
              <a:t>Since more than 1.5 years all 3GPP SA and 3GPP SA WG meetings were held electronically.</a:t>
            </a:r>
          </a:p>
          <a:p>
            <a:pPr marL="447675" indent="-447675"/>
            <a:r>
              <a:rPr lang="en-US" sz="1800" dirty="0"/>
              <a:t>Participation and input is high, discussions on the mailing list and GoToMeeting/Webinar sessions are lively. </a:t>
            </a:r>
          </a:p>
          <a:p>
            <a:pPr marL="447675" indent="-447675"/>
            <a:r>
              <a:rPr lang="en-US" sz="1800" dirty="0"/>
              <a:t>The traffic on the mailing lists in several groups has gone to a level where it is hard to follow individual discussions. Some of the WGs face thousands of e-mails during a meeting week. The workload is the trigger for  some of the individual contributions coming to this PCG meeting.</a:t>
            </a:r>
          </a:p>
          <a:p>
            <a:pPr marL="447675" indent="-447675"/>
            <a:r>
              <a:rPr lang="en-US" sz="1800" dirty="0"/>
              <a:t>E-Meeting output from WG meetings is stable and has high quality, this is reflected by the few issues which were brought up during SA plenary for technical discussion.</a:t>
            </a:r>
          </a:p>
          <a:p>
            <a:pPr marL="447675" lvl="0" indent="-447675"/>
            <a:r>
              <a:rPr lang="en-US" sz="1800" dirty="0"/>
              <a:t>All meetings (WGs and TSGs) until March 2022 are planned as e-meetings. As agreed with the other TSG chairs the planning of e-meetings should be done 6 months ahead. </a:t>
            </a:r>
          </a:p>
          <a:p>
            <a:pPr marL="447675" indent="-447675"/>
            <a:r>
              <a:rPr lang="en-US" sz="1800" dirty="0"/>
              <a:t>Not all procedures are aligned across all TSGs/WGs, as different groups have different composition, settings and cultures. This is also the case in face-2-face meetings</a:t>
            </a:r>
          </a:p>
          <a:p>
            <a:pPr marL="447675" indent="-447675"/>
            <a:r>
              <a:rPr lang="en-US" sz="1800" dirty="0"/>
              <a:t>Detailed SA &amp; SA WG meeting planning for the case of March / June plenaries being either e-meetings or face-to-face meetings can be found here </a:t>
            </a:r>
            <a:r>
              <a:rPr lang="en-US" sz="1400" dirty="0">
                <a:hlinkClick r:id="rId2"/>
              </a:rPr>
              <a:t>https://www.3gpp.org/ftp/tsg_sa/TSG_SA/TSGS_93E_Electronic_2021_09/Docs/SP-211139.zip</a:t>
            </a:r>
            <a:r>
              <a:rPr lang="en-US" sz="1800" dirty="0"/>
              <a:t> </a:t>
            </a:r>
          </a:p>
          <a:p>
            <a:pPr marL="447675" indent="-447675"/>
            <a:endParaRPr lang="en-US" sz="1800" dirty="0"/>
          </a:p>
          <a:p>
            <a:pPr marL="447675" indent="-447675"/>
            <a:endParaRPr lang="en-US" sz="1800" dirty="0"/>
          </a:p>
          <a:p>
            <a:pPr marL="447675" indent="-447675"/>
            <a:endParaRPr lang="en-US" sz="1800" dirty="0"/>
          </a:p>
        </p:txBody>
      </p:sp>
    </p:spTree>
    <p:extLst>
      <p:ext uri="{BB962C8B-B14F-4D97-AF65-F5344CB8AC3E}">
        <p14:creationId xmlns:p14="http://schemas.microsoft.com/office/powerpoint/2010/main" val="95104406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Information (1/2)</a:t>
            </a:r>
            <a:endParaRPr lang="en-GB" dirty="0"/>
          </a:p>
        </p:txBody>
      </p:sp>
      <p:sp>
        <p:nvSpPr>
          <p:cNvPr id="3" name="Content Placeholder 2"/>
          <p:cNvSpPr>
            <a:spLocks noGrp="1"/>
          </p:cNvSpPr>
          <p:nvPr>
            <p:ph idx="1"/>
          </p:nvPr>
        </p:nvSpPr>
        <p:spPr>
          <a:xfrm>
            <a:off x="0" y="1690688"/>
            <a:ext cx="11834948" cy="4351338"/>
          </a:xfrm>
          <a:noFill/>
        </p:spPr>
        <p:txBody>
          <a:bodyPr/>
          <a:lstStyle/>
          <a:p>
            <a:pPr marL="0" indent="0">
              <a:buNone/>
            </a:pPr>
            <a:r>
              <a:rPr lang="en-US" sz="1800" dirty="0"/>
              <a:t>LS from SA5 on </a:t>
            </a:r>
            <a:r>
              <a:rPr lang="en-US" sz="1800" b="1" dirty="0"/>
              <a:t>“on Multi-SDO Autonomous Networks (AN) formal cooperation proposal</a:t>
            </a:r>
            <a:r>
              <a:rPr lang="en-US" sz="1800" dirty="0"/>
              <a:t>” (should be available as LS in from SA5, but reproduced here due to late approval in SA5)</a:t>
            </a:r>
          </a:p>
          <a:p>
            <a:pPr marL="0" indent="0">
              <a:buNone/>
            </a:pPr>
            <a:r>
              <a:rPr lang="en-GB" sz="1600" dirty="0"/>
              <a:t>Background: SA5 has been working on standards to support management of automation already since 4G/LTE with Self Organizing Networks (SON), and since last year several studies and work items for 5G related to Autonomous Networks (AN) have been started (e.g., Closed loop automation, Autonomous Network Levels, Management Data Analytics and SON). Autonomous Networks standardisation has also lately become a very “popular” topic in practically all SDOs/organisations defining management standards within their respective areas: </a:t>
            </a:r>
            <a:r>
              <a:rPr lang="en-US" sz="1600" dirty="0"/>
              <a:t>3GPP, ETSI, GSMA, ONAP, NGMN, CCSA, IEEE, IETF, ITU-T and TM Forum</a:t>
            </a:r>
            <a:r>
              <a:rPr lang="en-GB" sz="1600" dirty="0"/>
              <a:t>.</a:t>
            </a:r>
          </a:p>
          <a:p>
            <a:pPr marL="0" indent="0">
              <a:buNone/>
            </a:pPr>
            <a:r>
              <a:rPr lang="en-GB" sz="1600" dirty="0"/>
              <a:t>Therefore, TM Forum last year launched a global joint effort by all these SDOs to try to harmonise all our AN-related standards as much as possible, to enable increased interoperability between products implementing the different standards. This cooperation project started with a series of conference calls and email exchanges as well as a project website where meeting minutes and other documents such as technical contributions could be stored. </a:t>
            </a:r>
            <a:endParaRPr lang="en-US" sz="1600" dirty="0"/>
          </a:p>
          <a:p>
            <a:pPr marL="0" indent="0">
              <a:buNone/>
            </a:pPr>
            <a:r>
              <a:rPr lang="en-GB" sz="1600" dirty="0"/>
              <a:t>SA5 also joined these discussions from the start, as we believe it would be a great advantage if we could share all the experience and definitions that we have in the automation/AN area with the other SDOs, thus increasing the possibility that they would reuse SA5’s definitions to a large extent. However, so far there is no formally signed cooperation agreement (including IPR policy for this project and how to publish any jointly produced documents like a White Paper); therefore, until now we have not submitted any technical contributions from SA5 to this project.</a:t>
            </a:r>
            <a:endParaRPr lang="en-US" sz="1600" dirty="0"/>
          </a:p>
          <a:p>
            <a:pPr marL="0" indent="0">
              <a:buNone/>
            </a:pPr>
            <a:endParaRPr lang="en-US" sz="1400" dirty="0"/>
          </a:p>
        </p:txBody>
      </p:sp>
    </p:spTree>
    <p:extLst>
      <p:ext uri="{BB962C8B-B14F-4D97-AF65-F5344CB8AC3E}">
        <p14:creationId xmlns:p14="http://schemas.microsoft.com/office/powerpoint/2010/main" val="131789970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Information (2/2)</a:t>
            </a:r>
            <a:endParaRPr lang="en-GB" dirty="0"/>
          </a:p>
        </p:txBody>
      </p:sp>
      <p:sp>
        <p:nvSpPr>
          <p:cNvPr id="3" name="Content Placeholder 2"/>
          <p:cNvSpPr>
            <a:spLocks noGrp="1"/>
          </p:cNvSpPr>
          <p:nvPr>
            <p:ph idx="1"/>
          </p:nvPr>
        </p:nvSpPr>
        <p:spPr>
          <a:xfrm>
            <a:off x="0" y="1934528"/>
            <a:ext cx="11834948" cy="4351338"/>
          </a:xfrm>
          <a:noFill/>
        </p:spPr>
        <p:txBody>
          <a:bodyPr/>
          <a:lstStyle/>
          <a:p>
            <a:pPr marL="0" indent="0">
              <a:buNone/>
            </a:pPr>
            <a:r>
              <a:rPr lang="en-US" sz="2000" dirty="0"/>
              <a:t>LS from SA5 on </a:t>
            </a:r>
            <a:r>
              <a:rPr lang="en-US" sz="2000" b="1" dirty="0"/>
              <a:t>“on Multi-SDO Autonomous Networks (AN) formal cooperation proposal</a:t>
            </a:r>
            <a:r>
              <a:rPr lang="en-US" sz="2000" dirty="0"/>
              <a:t>” (continued)</a:t>
            </a:r>
          </a:p>
          <a:p>
            <a:pPr marL="0" indent="0">
              <a:buNone/>
            </a:pPr>
            <a:r>
              <a:rPr lang="en-GB" sz="1800" dirty="0"/>
              <a:t>In order to resolve this issue, TM Forum has recently prepared a first draft proposal on how such a cooperation agreement could look like and sent it with an LS to all participating SDOs for comments and agreement if possible, or update proposals if necessary, to be able to sign the cooperation agreement. This is the attached LS S5-215480, and therein, the cooperation agreement is the embedded document entitled “DRAFT Multi SDO Participant Agreement”. The proposed IPR policy and Antitrust Policy &amp; Guidelines (based on TM Forum’s policies) are found in the link “</a:t>
            </a:r>
            <a:r>
              <a:rPr lang="en-GB" sz="1800" u="sng" dirty="0">
                <a:hlinkClick r:id="rId2"/>
              </a:rPr>
              <a:t>By-laws of TM Forum</a:t>
            </a:r>
            <a:r>
              <a:rPr lang="en-GB" sz="1800" dirty="0"/>
              <a:t>” in the body text of the LS (note: not in the embedded document).</a:t>
            </a:r>
            <a:endParaRPr lang="en-US" sz="1800" dirty="0"/>
          </a:p>
          <a:p>
            <a:pPr marL="0" indent="0">
              <a:buNone/>
            </a:pPr>
            <a:r>
              <a:rPr lang="en-GB" sz="1800" dirty="0"/>
              <a:t>This cooperation agreement and related IPR policy / Antitrust Policy comprise legally formal text that neither SA5’s delegates nor leadership are able to judge and decide whether it would be legally correct to sign. We therefore kindly ask the OPs, on recommendation from the SA leadership, to analyse this and take a decision on whether it can be signed for 3GPP or if some changes of the participation agreement description would be needed before signing.</a:t>
            </a:r>
          </a:p>
          <a:p>
            <a:pPr marL="0" indent="0">
              <a:buNone/>
            </a:pPr>
            <a:r>
              <a:rPr lang="en-GB" sz="1800" b="1" dirty="0"/>
              <a:t>ACTION: 	</a:t>
            </a:r>
            <a:r>
              <a:rPr lang="en-GB" sz="1800" dirty="0"/>
              <a:t>SA5 kindly asks the OPs to analyse and decide whether the proposed “Participant agreement” and IPR / Antitrust Policy in the attached LS from TM Forum (S5-215480) can be signed on behalf of 3GPP, as 3GPP is not a legal entity, or if some changes of the participation agreement description would be needed before signing. </a:t>
            </a:r>
            <a:endParaRPr lang="en-US" sz="1800" dirty="0"/>
          </a:p>
          <a:p>
            <a:pPr marL="0" indent="0">
              <a:buNone/>
            </a:pPr>
            <a:endParaRPr lang="en-US" sz="1400" dirty="0"/>
          </a:p>
        </p:txBody>
      </p:sp>
    </p:spTree>
    <p:extLst>
      <p:ext uri="{BB962C8B-B14F-4D97-AF65-F5344CB8AC3E}">
        <p14:creationId xmlns:p14="http://schemas.microsoft.com/office/powerpoint/2010/main" val="60698753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 PCG Action</a:t>
            </a:r>
            <a:endParaRPr lang="en-GB" dirty="0"/>
          </a:p>
        </p:txBody>
      </p:sp>
      <p:sp>
        <p:nvSpPr>
          <p:cNvPr id="3" name="Content Placeholder 2"/>
          <p:cNvSpPr>
            <a:spLocks noGrp="1"/>
          </p:cNvSpPr>
          <p:nvPr>
            <p:ph idx="1"/>
          </p:nvPr>
        </p:nvSpPr>
        <p:spPr>
          <a:noFill/>
        </p:spPr>
        <p:txBody>
          <a:bodyPr/>
          <a:lstStyle/>
          <a:p>
            <a:pPr marL="447675" indent="-447675"/>
            <a:r>
              <a:rPr lang="en-US" sz="2400" dirty="0"/>
              <a:t>None, besides separately available contributions (e.g. LS out to ITU)</a:t>
            </a:r>
            <a:endParaRPr lang="en-GB" sz="2400" dirty="0"/>
          </a:p>
        </p:txBody>
      </p:sp>
    </p:spTree>
    <p:extLst>
      <p:ext uri="{BB962C8B-B14F-4D97-AF65-F5344CB8AC3E}">
        <p14:creationId xmlns:p14="http://schemas.microsoft.com/office/powerpoint/2010/main" val="150438284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Acknowledgements</a:t>
            </a:r>
            <a:endParaRPr lang="en-GB" dirty="0"/>
          </a:p>
        </p:txBody>
      </p:sp>
      <p:sp>
        <p:nvSpPr>
          <p:cNvPr id="7" name="Content Placeholder 6"/>
          <p:cNvSpPr>
            <a:spLocks noGrp="1"/>
          </p:cNvSpPr>
          <p:nvPr>
            <p:ph idx="1"/>
          </p:nvPr>
        </p:nvSpPr>
        <p:spPr>
          <a:noFill/>
        </p:spPr>
        <p:txBody>
          <a:bodyPr/>
          <a:lstStyle/>
          <a:p>
            <a:pPr marL="0" indent="0">
              <a:buNone/>
            </a:pPr>
            <a:r>
              <a:rPr lang="de-DE" sz="1800" dirty="0"/>
              <a:t>The 3GPP SA Chair wants to thank </a:t>
            </a:r>
          </a:p>
          <a:p>
            <a:pPr marL="447675" indent="-447675"/>
            <a:r>
              <a:rPr lang="de-DE" sz="1800" dirty="0"/>
              <a:t>the SA Plenary and SA WGs officials for their excellent work, perfect cooperation, coordination and support;</a:t>
            </a:r>
          </a:p>
          <a:p>
            <a:pPr marL="447675" indent="-447675"/>
            <a:r>
              <a:rPr lang="de-DE" sz="1800" dirty="0"/>
              <a:t>the TSG CT and TSG RAN chairs for very good coordination and cooperation;</a:t>
            </a:r>
          </a:p>
          <a:p>
            <a:pPr marL="447675" indent="-447675"/>
            <a:r>
              <a:rPr lang="de-DE" sz="1800" dirty="0"/>
              <a:t>MCC for providing all e-meeting facilities in a highliy reliable way, as well as for support and guidance:</a:t>
            </a:r>
          </a:p>
          <a:p>
            <a:pPr marL="447675" indent="-447675"/>
            <a:r>
              <a:rPr lang="de-DE" sz="1800" dirty="0"/>
              <a:t>the meeting hosting organizations for their great flexibility and very good communication;</a:t>
            </a:r>
          </a:p>
          <a:p>
            <a:pPr marL="447675" indent="-447675"/>
            <a:r>
              <a:rPr lang="en-GB" sz="1800" dirty="0"/>
              <a:t>all delegates in 3GPP SA and the SA WGs for patience, support, hard work as well as great and stable output.</a:t>
            </a:r>
            <a:endParaRPr lang="en-GB" sz="2000" dirty="0"/>
          </a:p>
          <a:p>
            <a:pPr marL="0" indent="0">
              <a:buNone/>
            </a:pPr>
            <a:endParaRPr lang="en-GB" sz="1800" dirty="0"/>
          </a:p>
        </p:txBody>
      </p:sp>
    </p:spTree>
    <p:extLst>
      <p:ext uri="{BB962C8B-B14F-4D97-AF65-F5344CB8AC3E}">
        <p14:creationId xmlns:p14="http://schemas.microsoft.com/office/powerpoint/2010/main" val="264261198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a:t>Thank You!</a:t>
            </a:r>
          </a:p>
        </p:txBody>
      </p:sp>
      <p:sp>
        <p:nvSpPr>
          <p:cNvPr id="30723" name="Content Placeholder 2"/>
          <p:cNvSpPr>
            <a:spLocks noGrp="1"/>
          </p:cNvSpPr>
          <p:nvPr>
            <p:ph idx="1"/>
          </p:nvPr>
        </p:nvSpPr>
        <p:spPr>
          <a:xfrm>
            <a:off x="2352674" y="1825625"/>
            <a:ext cx="9001125" cy="4351338"/>
          </a:xfrm>
        </p:spPr>
        <p:txBody>
          <a:bodyPr/>
          <a:lstStyle/>
          <a:p>
            <a:pPr marL="0" indent="0">
              <a:buFontTx/>
              <a:buNone/>
            </a:pPr>
            <a:endParaRPr lang="en-US" altLang="en-US" dirty="0"/>
          </a:p>
          <a:p>
            <a:pPr marL="0" indent="0">
              <a:buFontTx/>
              <a:buNone/>
            </a:pPr>
            <a:endParaRPr lang="en-US" altLang="en-US" dirty="0"/>
          </a:p>
          <a:p>
            <a:pPr marL="0" indent="0">
              <a:buFontTx/>
              <a:buNone/>
            </a:pPr>
            <a:endParaRPr lang="en-US" altLang="en-US" dirty="0"/>
          </a:p>
          <a:p>
            <a:pPr marL="0" indent="0">
              <a:buFontTx/>
              <a:buNone/>
            </a:pPr>
            <a:endParaRPr lang="en-US" altLang="en-US" dirty="0"/>
          </a:p>
          <a:p>
            <a:pPr marL="0" indent="0">
              <a:buFontTx/>
              <a:buNone/>
            </a:pPr>
            <a:endParaRPr lang="en-US" altLang="en-US" dirty="0"/>
          </a:p>
          <a:p>
            <a:pPr marL="0" indent="0">
              <a:lnSpc>
                <a:spcPct val="100000"/>
              </a:lnSpc>
              <a:spcBef>
                <a:spcPct val="0"/>
              </a:spcBef>
              <a:buFontTx/>
              <a:buNone/>
            </a:pPr>
            <a:endParaRPr lang="en-US" altLang="en-US" sz="1600" dirty="0"/>
          </a:p>
          <a:p>
            <a:pPr marL="0" indent="0">
              <a:lnSpc>
                <a:spcPct val="100000"/>
              </a:lnSpc>
              <a:spcBef>
                <a:spcPct val="0"/>
              </a:spcBef>
              <a:buFontTx/>
              <a:buNone/>
            </a:pPr>
            <a:endParaRPr lang="en-US" altLang="en-US" sz="1600" dirty="0"/>
          </a:p>
          <a:p>
            <a:pPr marL="0" indent="0">
              <a:lnSpc>
                <a:spcPct val="100000"/>
              </a:lnSpc>
              <a:spcBef>
                <a:spcPct val="0"/>
              </a:spcBef>
              <a:buFontTx/>
              <a:buNone/>
            </a:pPr>
            <a:endParaRPr lang="en-US" altLang="en-US" sz="1600" dirty="0"/>
          </a:p>
          <a:p>
            <a:pPr marL="0" indent="0">
              <a:lnSpc>
                <a:spcPct val="100000"/>
              </a:lnSpc>
              <a:spcBef>
                <a:spcPct val="0"/>
              </a:spcBef>
              <a:buFontTx/>
              <a:buNone/>
            </a:pPr>
            <a:endParaRPr lang="en-US" altLang="en-US" sz="1600" dirty="0"/>
          </a:p>
          <a:p>
            <a:pPr marL="0" indent="0">
              <a:lnSpc>
                <a:spcPct val="100000"/>
              </a:lnSpc>
              <a:spcBef>
                <a:spcPct val="0"/>
              </a:spcBef>
              <a:buFontTx/>
              <a:buNone/>
            </a:pPr>
            <a:r>
              <a:rPr lang="en-US" altLang="en-US" sz="1600" dirty="0"/>
              <a:t>Georg Mayer</a:t>
            </a:r>
          </a:p>
          <a:p>
            <a:pPr marL="0" indent="0">
              <a:lnSpc>
                <a:spcPct val="100000"/>
              </a:lnSpc>
              <a:spcBef>
                <a:spcPct val="0"/>
              </a:spcBef>
              <a:buFontTx/>
              <a:buNone/>
            </a:pPr>
            <a:r>
              <a:rPr lang="en-US" altLang="en-US" sz="1600" dirty="0"/>
              <a:t>3GPP SA Chair</a:t>
            </a:r>
          </a:p>
          <a:p>
            <a:pPr marL="0" indent="0">
              <a:lnSpc>
                <a:spcPct val="100000"/>
              </a:lnSpc>
              <a:spcBef>
                <a:spcPct val="0"/>
              </a:spcBef>
              <a:buFontTx/>
              <a:buNone/>
            </a:pPr>
            <a:r>
              <a:rPr lang="en-US" altLang="en-US" sz="1600" dirty="0"/>
              <a:t>mail: </a:t>
            </a:r>
            <a:r>
              <a:rPr lang="en-US" altLang="en-US" sz="1600" dirty="0">
                <a:hlinkClick r:id="rId2"/>
              </a:rPr>
              <a:t>georg.mayer@huawei.com</a:t>
            </a:r>
            <a:r>
              <a:rPr lang="en-US" altLang="en-US" sz="1600" dirty="0"/>
              <a:t> </a:t>
            </a:r>
          </a:p>
          <a:p>
            <a:pPr marL="0" indent="0">
              <a:lnSpc>
                <a:spcPct val="100000"/>
              </a:lnSpc>
              <a:spcBef>
                <a:spcPct val="0"/>
              </a:spcBef>
              <a:buFontTx/>
              <a:buNone/>
            </a:pPr>
            <a:r>
              <a:rPr lang="en-US" altLang="en-US" sz="1600" dirty="0"/>
              <a:t>phone: +43 699 1900 5758</a:t>
            </a:r>
          </a:p>
          <a:p>
            <a:pPr marL="0" indent="0">
              <a:buFontTx/>
              <a:buNone/>
            </a:pPr>
            <a:endParaRPr lang="en-US" altLang="en-US"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4549759"/>
            <a:ext cx="1397339" cy="1722454"/>
          </a:xfrm>
          <a:prstGeom prst="rect">
            <a:avLst/>
          </a:prstGeom>
        </p:spPr>
      </p:pic>
    </p:spTree>
    <p:extLst>
      <p:ext uri="{BB962C8B-B14F-4D97-AF65-F5344CB8AC3E}">
        <p14:creationId xmlns:p14="http://schemas.microsoft.com/office/powerpoint/2010/main" val="381211473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TSG SA Dates</a:t>
            </a:r>
            <a:endParaRPr lang="en-GB" dirty="0"/>
          </a:p>
        </p:txBody>
      </p:sp>
      <p:sp>
        <p:nvSpPr>
          <p:cNvPr id="7" name="Content Placeholder 6"/>
          <p:cNvSpPr>
            <a:spLocks noGrp="1"/>
          </p:cNvSpPr>
          <p:nvPr>
            <p:ph idx="1"/>
          </p:nvPr>
        </p:nvSpPr>
        <p:spPr>
          <a:xfrm>
            <a:off x="742950" y="1690688"/>
            <a:ext cx="10515600" cy="4351338"/>
          </a:xfrm>
          <a:noFill/>
        </p:spPr>
        <p:txBody>
          <a:bodyPr/>
          <a:lstStyle/>
          <a:p>
            <a:r>
              <a:rPr lang="en-US" sz="2400" dirty="0"/>
              <a:t> Meetings since PCG 46</a:t>
            </a:r>
          </a:p>
          <a:p>
            <a:pPr lvl="2"/>
            <a:r>
              <a:rPr lang="en-US" sz="1800" dirty="0"/>
              <a:t>TSG SA 92-e – e-meeting, 15-21 June 2020</a:t>
            </a:r>
          </a:p>
          <a:p>
            <a:pPr lvl="2"/>
            <a:r>
              <a:rPr lang="en-US" sz="1800" dirty="0"/>
              <a:t>TSG SA Rel-18 Workshop, e-meeting, 9 &amp; 10 September 2020</a:t>
            </a:r>
          </a:p>
          <a:p>
            <a:pPr lvl="2"/>
            <a:r>
              <a:rPr lang="en-US" sz="1800" dirty="0"/>
              <a:t>TSG SA 93-e – e-meeting, 14-20 September 2020</a:t>
            </a:r>
            <a:endParaRPr lang="en-GB" sz="1800" dirty="0"/>
          </a:p>
          <a:p>
            <a:r>
              <a:rPr lang="en-US" sz="2400" dirty="0"/>
              <a:t> Meetings before PCG 48</a:t>
            </a:r>
          </a:p>
          <a:p>
            <a:pPr lvl="2"/>
            <a:r>
              <a:rPr lang="en-US" sz="1800" dirty="0"/>
              <a:t>TSG SA Rel-18 Prioritization Workshop, e-meeting – 9 &amp; 10 December 2020</a:t>
            </a:r>
          </a:p>
          <a:p>
            <a:pPr lvl="2"/>
            <a:r>
              <a:rPr lang="en-US" sz="1800" dirty="0"/>
              <a:t>TSG SA 94-e – e-meeting, 14-20 December 2020</a:t>
            </a:r>
          </a:p>
          <a:p>
            <a:pPr lvl="2"/>
            <a:r>
              <a:rPr lang="en-US" sz="1800" dirty="0"/>
              <a:t>TSG SA 95(-e) – exact dates depend on whether this is e-meeting</a:t>
            </a:r>
          </a:p>
          <a:p>
            <a:r>
              <a:rPr lang="en-US" sz="2400" dirty="0"/>
              <a:t> Meeting Setting</a:t>
            </a:r>
          </a:p>
          <a:p>
            <a:pPr lvl="2"/>
            <a:r>
              <a:rPr lang="en-US" sz="1800" dirty="0"/>
              <a:t>Daily 2h or 3h GoToMeeting (GTM) sessions</a:t>
            </a:r>
          </a:p>
          <a:p>
            <a:pPr lvl="2"/>
            <a:r>
              <a:rPr lang="en-US" sz="1800" dirty="0"/>
              <a:t>Tuesday – Friday: technical meeting, all technical documents need to have final status on Friday end of online session</a:t>
            </a:r>
          </a:p>
          <a:p>
            <a:pPr lvl="2"/>
            <a:r>
              <a:rPr lang="en-US" sz="1800" dirty="0"/>
              <a:t>Monday: reporting from RAN, CT, MCC, </a:t>
            </a:r>
            <a:r>
              <a:rPr lang="en-US" sz="1800" dirty="0" err="1"/>
              <a:t>WorkPlan</a:t>
            </a:r>
            <a:r>
              <a:rPr lang="en-US" sz="1800" dirty="0"/>
              <a:t> discussions, administrative issues</a:t>
            </a:r>
          </a:p>
        </p:txBody>
      </p:sp>
    </p:spTree>
    <p:extLst>
      <p:ext uri="{BB962C8B-B14F-4D97-AF65-F5344CB8AC3E}">
        <p14:creationId xmlns:p14="http://schemas.microsoft.com/office/powerpoint/2010/main" val="32448407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 altLang="en-US" dirty="0"/>
              <a:t>TSG SA Officials</a:t>
            </a:r>
            <a:endParaRPr lang="en-US" altLang="en-US" dirty="0"/>
          </a:p>
        </p:txBody>
      </p:sp>
      <p:sp>
        <p:nvSpPr>
          <p:cNvPr id="6147" name="Content Placeholder 2"/>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Georg Mayer</a:t>
            </a:r>
          </a:p>
          <a:p>
            <a:pPr>
              <a:lnSpc>
                <a:spcPct val="100000"/>
              </a:lnSpc>
              <a:spcBef>
                <a:spcPct val="0"/>
              </a:spcBef>
              <a:buFontTx/>
              <a:buNone/>
            </a:pPr>
            <a:r>
              <a:rPr lang="" altLang="en-US" sz="1800" dirty="0"/>
              <a:t>TSG SA Chair</a:t>
            </a:r>
          </a:p>
          <a:p>
            <a:pPr>
              <a:lnSpc>
                <a:spcPct val="100000"/>
              </a:lnSpc>
              <a:spcBef>
                <a:spcPct val="0"/>
              </a:spcBef>
              <a:buFontTx/>
              <a:buNone/>
            </a:pPr>
            <a:r>
              <a:rPr lang="" altLang="en-US" sz="1800" dirty="0"/>
              <a:t>ETSI</a:t>
            </a:r>
          </a:p>
          <a:p>
            <a:pPr>
              <a:lnSpc>
                <a:spcPct val="100000"/>
              </a:lnSpc>
              <a:spcBef>
                <a:spcPct val="0"/>
              </a:spcBef>
              <a:buFontTx/>
              <a:buNone/>
            </a:pPr>
            <a:r>
              <a:rPr lang="" altLang="en-US" sz="1800" dirty="0"/>
              <a:t>georg.mayer@huawei.com</a:t>
            </a:r>
          </a:p>
          <a:p>
            <a:pPr>
              <a:buFontTx/>
              <a:buNone/>
            </a:pPr>
            <a:endParaRPr lang="" altLang="en-US" sz="1800" dirty="0"/>
          </a:p>
          <a:p>
            <a:pPr>
              <a:buFontTx/>
              <a:buNone/>
            </a:pPr>
            <a:endParaRPr lang="" altLang="en-US" sz="1800" dirty="0"/>
          </a:p>
          <a:p>
            <a:pPr>
              <a:buFontTx/>
              <a:buNone/>
            </a:pPr>
            <a:endParaRPr lang="en-US" altLang="en-US" sz="1800" dirty="0"/>
          </a:p>
        </p:txBody>
      </p:sp>
      <p:pic>
        <p:nvPicPr>
          <p:cNvPr id="6148" name="Picture 1"/>
          <p:cNvPicPr>
            <a:picLocks noChangeAspect="1"/>
          </p:cNvPicPr>
          <p:nvPr/>
        </p:nvPicPr>
        <p:blipFill>
          <a:blip r:embed="rId3">
            <a:extLst>
              <a:ext uri="{28A0092B-C50C-407E-A947-70E740481C1C}">
                <a14:useLocalDpi xmlns:a14="http://schemas.microsoft.com/office/drawing/2010/main" val="0"/>
              </a:ext>
            </a:extLst>
          </a:blip>
          <a:srcRect l="36179" t="11989" r="31245" b="35771"/>
          <a:stretch>
            <a:fillRect/>
          </a:stretch>
        </p:blipFill>
        <p:spPr bwMode="auto">
          <a:xfrm>
            <a:off x="838200" y="1973263"/>
            <a:ext cx="1228725"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Content Placeholder 2"/>
          <p:cNvSpPr txBox="1">
            <a:spLocks/>
          </p:cNvSpPr>
          <p:nvPr/>
        </p:nvSpPr>
        <p:spPr bwMode="auto">
          <a:xfrm>
            <a:off x="74580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ea typeface="Malgun Gothic" panose="020B0503020000020004" pitchFamily="34" charset="-127"/>
              </a:rPr>
              <a:t>Mona Mustapha</a:t>
            </a:r>
            <a:endParaRPr lang="" altLang="en-US" sz="1800">
              <a:ea typeface="Malgun Gothic" panose="020B0503020000020004" pitchFamily="34" charset="-127"/>
            </a:endParaRPr>
          </a:p>
          <a:p>
            <a:pPr>
              <a:lnSpc>
                <a:spcPct val="100000"/>
              </a:lnSpc>
              <a:spcBef>
                <a:spcPct val="0"/>
              </a:spcBef>
              <a:buFontTx/>
              <a:buNone/>
            </a:pPr>
            <a:r>
              <a:rPr lang="" altLang="en-US" sz="1800">
                <a:ea typeface="Malgun Gothic" panose="020B0503020000020004" pitchFamily="34" charset="-127"/>
              </a:rPr>
              <a:t>TSG SA Vicechair</a:t>
            </a:r>
          </a:p>
          <a:p>
            <a:pPr>
              <a:lnSpc>
                <a:spcPct val="100000"/>
              </a:lnSpc>
              <a:spcBef>
                <a:spcPct val="0"/>
              </a:spcBef>
              <a:buFontTx/>
              <a:buNone/>
            </a:pPr>
            <a:r>
              <a:rPr lang="" altLang="en-US" sz="1800">
                <a:ea typeface="Malgun Gothic" panose="020B0503020000020004" pitchFamily="34" charset="-127"/>
              </a:rPr>
              <a:t>ETSI</a:t>
            </a:r>
          </a:p>
          <a:p>
            <a:pPr>
              <a:lnSpc>
                <a:spcPct val="100000"/>
              </a:lnSpc>
              <a:spcBef>
                <a:spcPct val="0"/>
              </a:spcBef>
              <a:buFontTx/>
              <a:buNone/>
            </a:pPr>
            <a:r>
              <a:rPr lang="en-US" altLang="en-US" sz="1800">
                <a:ea typeface="Malgun Gothic" panose="020B0503020000020004" pitchFamily="34" charset="-127"/>
              </a:rPr>
              <a:t>mona_mustapha@apple.com</a:t>
            </a:r>
            <a:endParaRPr lang="" altLang="en-US" sz="1800">
              <a:ea typeface="Malgun Gothic" panose="020B0503020000020004" pitchFamily="34" charset="-127"/>
            </a:endParaRPr>
          </a:p>
          <a:p>
            <a:pPr>
              <a:buFontTx/>
              <a:buNone/>
            </a:pPr>
            <a:endParaRPr lang="" altLang="en-US" sz="1800">
              <a:ea typeface="Malgun Gothic" panose="020B0503020000020004" pitchFamily="34" charset="-127"/>
            </a:endParaRPr>
          </a:p>
          <a:p>
            <a:pPr>
              <a:buFontTx/>
              <a:buNone/>
            </a:pPr>
            <a:endParaRPr lang="en-US" altLang="en-US" sz="1800">
              <a:ea typeface="Malgun Gothic" panose="020B0503020000020004" pitchFamily="34" charset="-127"/>
            </a:endParaRPr>
          </a:p>
        </p:txBody>
      </p:sp>
      <p:sp>
        <p:nvSpPr>
          <p:cNvPr id="6150" name="Content Placeholder 2"/>
          <p:cNvSpPr txBox="1">
            <a:spLocks/>
          </p:cNvSpPr>
          <p:nvPr/>
        </p:nvSpPr>
        <p:spPr bwMode="auto">
          <a:xfrm>
            <a:off x="7458075" y="34448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ja-JP" altLang="en-US" sz="1800"/>
              <a:t>永田 聡　</a:t>
            </a:r>
            <a:r>
              <a:rPr lang="en-US" altLang="en-US" sz="1800">
                <a:ea typeface="MS PGothic" panose="020B0600070205080204" pitchFamily="34" charset="-128"/>
              </a:rPr>
              <a:t>Satoshi Nagata</a:t>
            </a:r>
            <a:endParaRPr lang="" altLang="en-US" sz="1800">
              <a:ea typeface="MS PGothic" panose="020B0600070205080204" pitchFamily="34" charset="-128"/>
            </a:endParaRP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ARIB</a:t>
            </a:r>
            <a:br>
              <a:rPr lang="" altLang="en-US" sz="1800">
                <a:ea typeface="MS PGothic" panose="020B0600070205080204" pitchFamily="34" charset="-128"/>
              </a:rPr>
            </a:br>
            <a:r>
              <a:rPr lang="en-US" altLang="en-US" sz="1800">
                <a:ea typeface="MS PGothic" panose="020B0600070205080204" pitchFamily="34" charset="-128"/>
              </a:rPr>
              <a:t>nagatas@nttdocomo.com</a:t>
            </a:r>
          </a:p>
        </p:txBody>
      </p:sp>
      <p:sp>
        <p:nvSpPr>
          <p:cNvPr id="6151" name="Content Placeholder 2"/>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a:ea typeface="MS PGothic" panose="020B0600070205080204" pitchFamily="34" charset="-128"/>
              </a:rPr>
              <a:t>Mark Younge </a:t>
            </a:r>
          </a:p>
          <a:p>
            <a:pPr>
              <a:lnSpc>
                <a:spcPct val="100000"/>
              </a:lnSpc>
              <a:spcBef>
                <a:spcPct val="0"/>
              </a:spcBef>
              <a:buFontTx/>
              <a:buNone/>
            </a:pPr>
            <a:r>
              <a:rPr lang="" altLang="en-US" sz="1800">
                <a:ea typeface="MS PGothic" panose="020B0600070205080204" pitchFamily="34" charset="-128"/>
              </a:rPr>
              <a:t>TSG SA Vicechair</a:t>
            </a:r>
          </a:p>
          <a:p>
            <a:pPr>
              <a:lnSpc>
                <a:spcPct val="100000"/>
              </a:lnSpc>
              <a:spcBef>
                <a:spcPct val="0"/>
              </a:spcBef>
              <a:buFontTx/>
              <a:buNone/>
            </a:pPr>
            <a:r>
              <a:rPr lang="" altLang="en-US" sz="1800">
                <a:ea typeface="MS PGothic" panose="020B0600070205080204" pitchFamily="34" charset="-128"/>
              </a:rPr>
              <a:t>ATIS</a:t>
            </a:r>
          </a:p>
          <a:p>
            <a:pPr>
              <a:lnSpc>
                <a:spcPct val="100000"/>
              </a:lnSpc>
              <a:spcBef>
                <a:spcPct val="0"/>
              </a:spcBef>
              <a:buFontTx/>
              <a:buNone/>
            </a:pPr>
            <a:r>
              <a:rPr lang="en-US" altLang="en-US" sz="1800">
                <a:ea typeface="MS PGothic" panose="020B0600070205080204" pitchFamily="34" charset="-128"/>
              </a:rPr>
              <a:t>Mark.Younge@T-Mobile.com</a:t>
            </a:r>
          </a:p>
        </p:txBody>
      </p:sp>
      <p:sp>
        <p:nvSpPr>
          <p:cNvPr id="6152" name="Content Placeholder 2"/>
          <p:cNvSpPr txBox="1">
            <a:spLocks/>
          </p:cNvSpPr>
          <p:nvPr/>
        </p:nvSpPr>
        <p:spPr bwMode="auto">
          <a:xfrm>
            <a:off x="2162175" y="4940300"/>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 altLang="en-US" sz="1800" dirty="0"/>
              <a:t>Maurice Pope</a:t>
            </a:r>
          </a:p>
          <a:p>
            <a:pPr>
              <a:lnSpc>
                <a:spcPct val="100000"/>
              </a:lnSpc>
              <a:spcBef>
                <a:spcPct val="0"/>
              </a:spcBef>
              <a:buFontTx/>
              <a:buNone/>
            </a:pPr>
            <a:r>
              <a:rPr lang="" altLang="en-US" sz="1800" dirty="0"/>
              <a:t>Secretary</a:t>
            </a:r>
          </a:p>
          <a:p>
            <a:pPr>
              <a:lnSpc>
                <a:spcPct val="100000"/>
              </a:lnSpc>
              <a:spcBef>
                <a:spcPct val="0"/>
              </a:spcBef>
              <a:buFontTx/>
              <a:buNone/>
            </a:pPr>
            <a:r>
              <a:rPr lang="" altLang="en-US" sz="1800" dirty="0"/>
              <a:t>MCC</a:t>
            </a:r>
          </a:p>
          <a:p>
            <a:pPr>
              <a:lnSpc>
                <a:spcPct val="100000"/>
              </a:lnSpc>
              <a:spcBef>
                <a:spcPct val="0"/>
              </a:spcBef>
              <a:buFontTx/>
              <a:buNone/>
            </a:pPr>
            <a:r>
              <a:rPr lang="en-US" altLang="en-US" sz="1800" dirty="0"/>
              <a:t>maurice.pope@etsi.org</a:t>
            </a:r>
          </a:p>
        </p:txBody>
      </p:sp>
      <p:pic>
        <p:nvPicPr>
          <p:cNvPr id="6153" name="Picture 1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8200" y="4848225"/>
            <a:ext cx="1239838"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図 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99150" y="3367088"/>
            <a:ext cx="1495425"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13A6DC56-D35B-4C8D-B8CE-66ADEB1B1E4E" descr="C244C946-E2D7-447F-9FE5-A3358195A8D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97563" y="1863725"/>
            <a:ext cx="1455737"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rotWithShape="1">
          <a:blip r:embed="rId7" cstate="print">
            <a:extLst>
              <a:ext uri="{28A0092B-C50C-407E-A947-70E740481C1C}">
                <a14:useLocalDpi xmlns:a14="http://schemas.microsoft.com/office/drawing/2010/main" val="0"/>
              </a:ext>
            </a:extLst>
          </a:blip>
          <a:srcRect t="4017" b="8311"/>
          <a:stretch/>
        </p:blipFill>
        <p:spPr>
          <a:xfrm>
            <a:off x="5896283" y="4848225"/>
            <a:ext cx="1497012" cy="1312433"/>
          </a:xfrm>
          <a:prstGeom prst="rect">
            <a:avLst/>
          </a:prstGeom>
        </p:spPr>
      </p:pic>
    </p:spTree>
    <p:extLst>
      <p:ext uri="{BB962C8B-B14F-4D97-AF65-F5344CB8AC3E}">
        <p14:creationId xmlns:p14="http://schemas.microsoft.com/office/powerpoint/2010/main" val="134991464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17</a:t>
            </a:r>
            <a:endParaRPr lang="en-GB" dirty="0"/>
          </a:p>
        </p:txBody>
      </p:sp>
      <p:sp>
        <p:nvSpPr>
          <p:cNvPr id="7" name="Content Placeholder 6"/>
          <p:cNvSpPr>
            <a:spLocks noGrp="1"/>
          </p:cNvSpPr>
          <p:nvPr>
            <p:ph idx="1"/>
          </p:nvPr>
        </p:nvSpPr>
        <p:spPr>
          <a:xfrm>
            <a:off x="368710" y="2006600"/>
            <a:ext cx="10985090" cy="4133748"/>
          </a:xfrm>
          <a:noFill/>
        </p:spPr>
        <p:txBody>
          <a:bodyPr/>
          <a:lstStyle/>
          <a:p>
            <a:pPr marL="449263" indent="-449263"/>
            <a:r>
              <a:rPr lang="en-US" sz="2200" dirty="0"/>
              <a:t>Stage 2 functional freeze in SA2 and SA6 happened at TSG SA#92-e (June 2021) plenary, large number of exceptions were approved, which was expected.</a:t>
            </a:r>
          </a:p>
          <a:p>
            <a:pPr marL="449263" indent="-449263"/>
            <a:endParaRPr lang="en-US" sz="2200" dirty="0"/>
          </a:p>
          <a:p>
            <a:pPr marL="449263" indent="-449263"/>
            <a:r>
              <a:rPr lang="en-US" sz="2200" dirty="0"/>
              <a:t>Most exceptions were closed by SA#93-e (September 2021) plenary. Only few items left open due to need for coordination with RAN.</a:t>
            </a:r>
          </a:p>
          <a:p>
            <a:pPr marL="449263" indent="-449263"/>
            <a:endParaRPr lang="en-US" sz="2200" dirty="0"/>
          </a:p>
          <a:p>
            <a:pPr marL="449263" indent="-449263"/>
            <a:r>
              <a:rPr lang="en-US" sz="2200" dirty="0"/>
              <a:t>SA3, SA4 and SA5 are still working on Rel-17 issues as their role is different from SA1, SA2 and SA6 and they are also partially dependent on SA2 / SA6 outcome. This is also business as usual.</a:t>
            </a:r>
          </a:p>
          <a:p>
            <a:pPr marL="447675" indent="-447675"/>
            <a:endParaRPr lang="en-US" sz="2000" dirty="0"/>
          </a:p>
        </p:txBody>
      </p:sp>
    </p:spTree>
    <p:extLst>
      <p:ext uri="{BB962C8B-B14F-4D97-AF65-F5344CB8AC3E}">
        <p14:creationId xmlns:p14="http://schemas.microsoft.com/office/powerpoint/2010/main" val="180483105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18 – WS &amp; Timeline &amp; Content</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2000" dirty="0"/>
              <a:t>3GPP TSG SA held a 2 day workshop before SA#93-e (September 2021), during which companies presented over 40 contributions on their outlook and requirements for Rel-18. </a:t>
            </a:r>
            <a:br>
              <a:rPr lang="en-US" sz="2000" dirty="0"/>
            </a:br>
            <a:endParaRPr lang="en-US" sz="2000" dirty="0"/>
          </a:p>
          <a:p>
            <a:pPr marL="447675" indent="-447675"/>
            <a:r>
              <a:rPr lang="en-US" sz="2000" dirty="0"/>
              <a:t>SA/RAN/CT agreed on the Rel-18 timeline during TSGs#93-e meetings (September 2021)</a:t>
            </a:r>
          </a:p>
          <a:p>
            <a:pPr marL="904875" lvl="1" indent="-447675"/>
            <a:r>
              <a:rPr lang="en-US" sz="1600" dirty="0"/>
              <a:t>Stage 2 functional freeze:	March 2023</a:t>
            </a:r>
          </a:p>
          <a:p>
            <a:pPr marL="457200" lvl="1" indent="0">
              <a:buNone/>
            </a:pPr>
            <a:r>
              <a:rPr lang="en-US" sz="1600" dirty="0"/>
              <a:t>	Stage 3 freeze:		December 2023</a:t>
            </a:r>
          </a:p>
          <a:p>
            <a:pPr marL="457200" lvl="1" indent="0">
              <a:buNone/>
            </a:pPr>
            <a:r>
              <a:rPr lang="en-US" sz="1600" dirty="0"/>
              <a:t>	Coding (ASN.1/API) freeze:	March 2024</a:t>
            </a:r>
          </a:p>
          <a:p>
            <a:pPr marL="457200" lvl="1" indent="0">
              <a:buNone/>
            </a:pPr>
            <a:endParaRPr lang="en-US" sz="1600" dirty="0"/>
          </a:p>
          <a:p>
            <a:pPr marL="904875" lvl="1" indent="-447675"/>
            <a:r>
              <a:rPr lang="en-US" sz="1600" dirty="0"/>
              <a:t>It was agreed that these dates hold, regardless of the amount of e-meetings which will  take place during the indicated period. </a:t>
            </a:r>
          </a:p>
          <a:p>
            <a:pPr marL="904875" lvl="1" indent="-447675"/>
            <a:endParaRPr lang="en-US" sz="1600" dirty="0"/>
          </a:p>
          <a:p>
            <a:pPr marL="447675" indent="-447675"/>
            <a:r>
              <a:rPr lang="en-US" sz="2000" dirty="0"/>
              <a:t>The Rel-18 content will be approved by 3GPP SA, RAN and CT during TSGs#94 (December 2021)</a:t>
            </a:r>
          </a:p>
        </p:txBody>
      </p:sp>
    </p:spTree>
    <p:extLst>
      <p:ext uri="{BB962C8B-B14F-4D97-AF65-F5344CB8AC3E}">
        <p14:creationId xmlns:p14="http://schemas.microsoft.com/office/powerpoint/2010/main" val="328464755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 &amp; Releases (SA View)</a:t>
            </a:r>
          </a:p>
        </p:txBody>
      </p:sp>
      <p:sp>
        <p:nvSpPr>
          <p:cNvPr id="87" name="Rectangle 86"/>
          <p:cNvSpPr/>
          <p:nvPr/>
        </p:nvSpPr>
        <p:spPr bwMode="auto">
          <a:xfrm>
            <a:off x="6122943" y="1769043"/>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88" name="Straight Connector 70"/>
          <p:cNvCxnSpPr>
            <a:cxnSpLocks noChangeShapeType="1"/>
          </p:cNvCxnSpPr>
          <p:nvPr/>
        </p:nvCxnSpPr>
        <p:spPr bwMode="auto">
          <a:xfrm flipV="1">
            <a:off x="6808743" y="176269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9" name="TextBox 71"/>
          <p:cNvSpPr txBox="1">
            <a:spLocks noChangeArrowheads="1"/>
          </p:cNvSpPr>
          <p:nvPr/>
        </p:nvSpPr>
        <p:spPr bwMode="auto">
          <a:xfrm>
            <a:off x="6511881" y="1756343"/>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99</a:t>
            </a:r>
            <a:endParaRPr lang="en-GB" altLang="en-US" sz="1000" b="1">
              <a:solidFill>
                <a:srgbClr val="FF0000"/>
              </a:solidFill>
              <a:latin typeface="Arial" panose="020B0604020202020204" pitchFamily="34" charset="0"/>
            </a:endParaRPr>
          </a:p>
        </p:txBody>
      </p:sp>
      <p:cxnSp>
        <p:nvCxnSpPr>
          <p:cNvPr id="90" name="Straight Connector 72"/>
          <p:cNvCxnSpPr>
            <a:cxnSpLocks noChangeShapeType="1"/>
          </p:cNvCxnSpPr>
          <p:nvPr/>
        </p:nvCxnSpPr>
        <p:spPr bwMode="auto">
          <a:xfrm flipV="1">
            <a:off x="7510418" y="176269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1" name="TextBox 73"/>
          <p:cNvSpPr txBox="1">
            <a:spLocks noChangeArrowheads="1"/>
          </p:cNvSpPr>
          <p:nvPr/>
        </p:nvSpPr>
        <p:spPr bwMode="auto">
          <a:xfrm>
            <a:off x="7170693" y="1756343"/>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100</a:t>
            </a:r>
            <a:endParaRPr lang="en-GB" altLang="en-US" sz="1000" b="1">
              <a:solidFill>
                <a:srgbClr val="FF0000"/>
              </a:solidFill>
              <a:latin typeface="Arial" panose="020B0604020202020204" pitchFamily="34" charset="0"/>
            </a:endParaRPr>
          </a:p>
        </p:txBody>
      </p:sp>
      <p:cxnSp>
        <p:nvCxnSpPr>
          <p:cNvPr id="92" name="Straight Connector 74"/>
          <p:cNvCxnSpPr>
            <a:cxnSpLocks noChangeShapeType="1"/>
          </p:cNvCxnSpPr>
          <p:nvPr/>
        </p:nvCxnSpPr>
        <p:spPr bwMode="auto">
          <a:xfrm flipV="1">
            <a:off x="8207331" y="1762693"/>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3" name="TextBox 75"/>
          <p:cNvSpPr txBox="1">
            <a:spLocks noChangeArrowheads="1"/>
          </p:cNvSpPr>
          <p:nvPr/>
        </p:nvSpPr>
        <p:spPr bwMode="auto">
          <a:xfrm>
            <a:off x="7880306" y="1749993"/>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101</a:t>
            </a:r>
            <a:endParaRPr lang="en-GB" altLang="en-US" sz="1000" b="1">
              <a:solidFill>
                <a:srgbClr val="FF0000"/>
              </a:solidFill>
              <a:latin typeface="Arial" panose="020B0604020202020204" pitchFamily="34" charset="0"/>
            </a:endParaRPr>
          </a:p>
        </p:txBody>
      </p:sp>
      <p:sp>
        <p:nvSpPr>
          <p:cNvPr id="94" name="TextBox 77"/>
          <p:cNvSpPr txBox="1">
            <a:spLocks noChangeArrowheads="1"/>
          </p:cNvSpPr>
          <p:nvPr/>
        </p:nvSpPr>
        <p:spPr bwMode="auto">
          <a:xfrm>
            <a:off x="8518481" y="1749993"/>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102</a:t>
            </a:r>
            <a:endParaRPr lang="en-GB" altLang="en-US" sz="1000" b="1">
              <a:solidFill>
                <a:srgbClr val="FF0000"/>
              </a:solidFill>
              <a:latin typeface="Arial" panose="020B0604020202020204" pitchFamily="34" charset="0"/>
            </a:endParaRPr>
          </a:p>
        </p:txBody>
      </p:sp>
      <p:sp>
        <p:nvSpPr>
          <p:cNvPr id="95" name="Rectangle 94"/>
          <p:cNvSpPr/>
          <p:nvPr/>
        </p:nvSpPr>
        <p:spPr bwMode="auto">
          <a:xfrm>
            <a:off x="1112793" y="1765868"/>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96" name="Straight Connector 81"/>
          <p:cNvCxnSpPr>
            <a:cxnSpLocks noChangeShapeType="1"/>
          </p:cNvCxnSpPr>
          <p:nvPr/>
        </p:nvCxnSpPr>
        <p:spPr bwMode="auto">
          <a:xfrm flipV="1">
            <a:off x="1371556" y="1765868"/>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7" name="TextBox 82"/>
          <p:cNvSpPr txBox="1">
            <a:spLocks noChangeArrowheads="1"/>
          </p:cNvSpPr>
          <p:nvPr/>
        </p:nvSpPr>
        <p:spPr bwMode="auto">
          <a:xfrm>
            <a:off x="1085806" y="1765868"/>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98" name="Straight Connector 83"/>
          <p:cNvCxnSpPr>
            <a:cxnSpLocks noChangeShapeType="1"/>
          </p:cNvCxnSpPr>
          <p:nvPr/>
        </p:nvCxnSpPr>
        <p:spPr bwMode="auto">
          <a:xfrm flipV="1">
            <a:off x="2073231" y="1765868"/>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99" name="TextBox 84"/>
          <p:cNvSpPr txBox="1">
            <a:spLocks noChangeArrowheads="1"/>
          </p:cNvSpPr>
          <p:nvPr/>
        </p:nvSpPr>
        <p:spPr bwMode="auto">
          <a:xfrm>
            <a:off x="1787481" y="1765868"/>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100" name="Straight Connector 85"/>
          <p:cNvCxnSpPr>
            <a:cxnSpLocks noChangeShapeType="1"/>
          </p:cNvCxnSpPr>
          <p:nvPr/>
        </p:nvCxnSpPr>
        <p:spPr bwMode="auto">
          <a:xfrm flipV="1">
            <a:off x="2768556" y="1765868"/>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1" name="TextBox 86"/>
          <p:cNvSpPr txBox="1">
            <a:spLocks noChangeArrowheads="1"/>
          </p:cNvSpPr>
          <p:nvPr/>
        </p:nvSpPr>
        <p:spPr bwMode="auto">
          <a:xfrm>
            <a:off x="2484393" y="1765868"/>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102" name="Straight Connector 87"/>
          <p:cNvCxnSpPr>
            <a:cxnSpLocks noChangeShapeType="1"/>
          </p:cNvCxnSpPr>
          <p:nvPr/>
        </p:nvCxnSpPr>
        <p:spPr bwMode="auto">
          <a:xfrm flipV="1">
            <a:off x="3395618" y="1765868"/>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3" name="TextBox 88"/>
          <p:cNvSpPr txBox="1">
            <a:spLocks noChangeArrowheads="1"/>
          </p:cNvSpPr>
          <p:nvPr/>
        </p:nvSpPr>
        <p:spPr bwMode="auto">
          <a:xfrm>
            <a:off x="3111456" y="1765868"/>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104" name="Straight Connector 115"/>
          <p:cNvCxnSpPr>
            <a:cxnSpLocks noChangeShapeType="1"/>
          </p:cNvCxnSpPr>
          <p:nvPr/>
        </p:nvCxnSpPr>
        <p:spPr bwMode="auto">
          <a:xfrm flipH="1">
            <a:off x="4059193" y="1935731"/>
            <a:ext cx="19050"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05" name="TextBox 104"/>
          <p:cNvSpPr txBox="1"/>
          <p:nvPr/>
        </p:nvSpPr>
        <p:spPr>
          <a:xfrm>
            <a:off x="4486231" y="1430906"/>
            <a:ext cx="746125" cy="338137"/>
          </a:xfrm>
          <a:prstGeom prst="rect">
            <a:avLst/>
          </a:prstGeom>
          <a:noFill/>
        </p:spPr>
        <p:txBody>
          <a:bodyPr>
            <a:spAutoFit/>
          </a:bodyPr>
          <a:lstStyle/>
          <a:p>
            <a:pPr algn="ctr">
              <a:defRPr/>
            </a:pPr>
            <a:r>
              <a:rPr lang="en-GB" sz="1600" b="1" dirty="0">
                <a:ea typeface="ＭＳ Ｐゴシック" charset="-128"/>
                <a:cs typeface="Arial" pitchFamily="34" charset="0"/>
              </a:rPr>
              <a:t>2022</a:t>
            </a:r>
            <a:endParaRPr lang="en-GB" sz="1050" b="1" dirty="0">
              <a:ea typeface="ＭＳ Ｐゴシック" charset="-128"/>
              <a:cs typeface="Arial" pitchFamily="34" charset="0"/>
            </a:endParaRPr>
          </a:p>
        </p:txBody>
      </p:sp>
      <p:cxnSp>
        <p:nvCxnSpPr>
          <p:cNvPr id="106" name="Straight Connector 114"/>
          <p:cNvCxnSpPr>
            <a:cxnSpLocks noChangeShapeType="1"/>
          </p:cNvCxnSpPr>
          <p:nvPr/>
        </p:nvCxnSpPr>
        <p:spPr bwMode="auto">
          <a:xfrm flipH="1">
            <a:off x="1263606" y="1935731"/>
            <a:ext cx="28575"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7" name="Straight Connector 114"/>
          <p:cNvCxnSpPr>
            <a:cxnSpLocks noChangeShapeType="1"/>
          </p:cNvCxnSpPr>
          <p:nvPr/>
        </p:nvCxnSpPr>
        <p:spPr bwMode="auto">
          <a:xfrm flipH="1">
            <a:off x="1971631" y="1935731"/>
            <a:ext cx="17462"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08" name="Straight Connector 114"/>
          <p:cNvCxnSpPr>
            <a:cxnSpLocks noChangeShapeType="1"/>
          </p:cNvCxnSpPr>
          <p:nvPr/>
        </p:nvCxnSpPr>
        <p:spPr bwMode="auto">
          <a:xfrm flipH="1">
            <a:off x="2754225" y="1935731"/>
            <a:ext cx="33382"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11" name="Rectangle 110"/>
          <p:cNvSpPr/>
          <p:nvPr/>
        </p:nvSpPr>
        <p:spPr bwMode="auto">
          <a:xfrm>
            <a:off x="3398793" y="1764281"/>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12" name="Straight Connector 48"/>
          <p:cNvCxnSpPr>
            <a:cxnSpLocks noChangeShapeType="1"/>
          </p:cNvCxnSpPr>
          <p:nvPr/>
        </p:nvCxnSpPr>
        <p:spPr bwMode="auto">
          <a:xfrm flipV="1">
            <a:off x="4089356" y="1764281"/>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3" name="TextBox 61"/>
          <p:cNvSpPr txBox="1">
            <a:spLocks noChangeArrowheads="1"/>
          </p:cNvSpPr>
          <p:nvPr/>
        </p:nvSpPr>
        <p:spPr bwMode="auto">
          <a:xfrm>
            <a:off x="3805193" y="1764281"/>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114" name="Straight Connector 62"/>
          <p:cNvCxnSpPr>
            <a:cxnSpLocks noChangeShapeType="1"/>
          </p:cNvCxnSpPr>
          <p:nvPr/>
        </p:nvCxnSpPr>
        <p:spPr bwMode="auto">
          <a:xfrm flipV="1">
            <a:off x="4791031" y="1764281"/>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5" name="TextBox 63"/>
          <p:cNvSpPr txBox="1">
            <a:spLocks noChangeArrowheads="1"/>
          </p:cNvSpPr>
          <p:nvPr/>
        </p:nvSpPr>
        <p:spPr bwMode="auto">
          <a:xfrm>
            <a:off x="4506868" y="1764281"/>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96</a:t>
            </a:r>
            <a:endParaRPr lang="en-GB" altLang="en-US" sz="1000" b="1">
              <a:solidFill>
                <a:srgbClr val="FF0000"/>
              </a:solidFill>
              <a:latin typeface="Arial" panose="020B0604020202020204" pitchFamily="34" charset="0"/>
            </a:endParaRPr>
          </a:p>
        </p:txBody>
      </p:sp>
      <p:cxnSp>
        <p:nvCxnSpPr>
          <p:cNvPr id="116" name="Straight Connector 64"/>
          <p:cNvCxnSpPr>
            <a:cxnSpLocks noChangeShapeType="1"/>
          </p:cNvCxnSpPr>
          <p:nvPr/>
        </p:nvCxnSpPr>
        <p:spPr bwMode="auto">
          <a:xfrm flipV="1">
            <a:off x="5487943" y="1764281"/>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7" name="TextBox 65"/>
          <p:cNvSpPr txBox="1">
            <a:spLocks noChangeArrowheads="1"/>
          </p:cNvSpPr>
          <p:nvPr/>
        </p:nvSpPr>
        <p:spPr bwMode="auto">
          <a:xfrm>
            <a:off x="5202193" y="1764281"/>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97</a:t>
            </a:r>
            <a:endParaRPr lang="en-GB" altLang="en-US" sz="1000" b="1">
              <a:solidFill>
                <a:srgbClr val="FF0000"/>
              </a:solidFill>
              <a:latin typeface="Arial" panose="020B0604020202020204" pitchFamily="34" charset="0"/>
            </a:endParaRPr>
          </a:p>
        </p:txBody>
      </p:sp>
      <p:cxnSp>
        <p:nvCxnSpPr>
          <p:cNvPr id="118" name="Straight Connector 66"/>
          <p:cNvCxnSpPr>
            <a:cxnSpLocks noChangeShapeType="1"/>
          </p:cNvCxnSpPr>
          <p:nvPr/>
        </p:nvCxnSpPr>
        <p:spPr bwMode="auto">
          <a:xfrm flipV="1">
            <a:off x="6113418" y="1764281"/>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19" name="TextBox 67"/>
          <p:cNvSpPr txBox="1">
            <a:spLocks noChangeArrowheads="1"/>
          </p:cNvSpPr>
          <p:nvPr/>
        </p:nvSpPr>
        <p:spPr bwMode="auto">
          <a:xfrm>
            <a:off x="5829256" y="1764281"/>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98</a:t>
            </a:r>
            <a:endParaRPr lang="en-GB" altLang="en-US" sz="1000" b="1">
              <a:solidFill>
                <a:srgbClr val="FF0000"/>
              </a:solidFill>
              <a:latin typeface="Arial" panose="020B0604020202020204" pitchFamily="34" charset="0"/>
            </a:endParaRPr>
          </a:p>
        </p:txBody>
      </p:sp>
      <p:sp>
        <p:nvSpPr>
          <p:cNvPr id="120" name="TextBox 119"/>
          <p:cNvSpPr txBox="1"/>
          <p:nvPr/>
        </p:nvSpPr>
        <p:spPr>
          <a:xfrm>
            <a:off x="1866856" y="1405506"/>
            <a:ext cx="747712" cy="339725"/>
          </a:xfrm>
          <a:prstGeom prst="rect">
            <a:avLst/>
          </a:prstGeom>
          <a:noFill/>
        </p:spPr>
        <p:txBody>
          <a:bodyPr>
            <a:spAutoFit/>
          </a:bodyPr>
          <a:lstStyle/>
          <a:p>
            <a:pPr algn="ctr">
              <a:defRPr/>
            </a:pPr>
            <a:r>
              <a:rPr lang="en-GB" sz="1600" b="1" dirty="0">
                <a:ea typeface="ＭＳ Ｐゴシック" charset="-128"/>
                <a:cs typeface="Arial" pitchFamily="34" charset="0"/>
              </a:rPr>
              <a:t>2021</a:t>
            </a:r>
            <a:endParaRPr lang="en-GB" sz="1050" b="1" dirty="0">
              <a:ea typeface="ＭＳ Ｐゴシック" charset="-128"/>
              <a:cs typeface="Arial" pitchFamily="34" charset="0"/>
            </a:endParaRPr>
          </a:p>
        </p:txBody>
      </p:sp>
      <p:cxnSp>
        <p:nvCxnSpPr>
          <p:cNvPr id="121" name="Straight Connector 114"/>
          <p:cNvCxnSpPr>
            <a:cxnSpLocks noChangeShapeType="1"/>
          </p:cNvCxnSpPr>
          <p:nvPr/>
        </p:nvCxnSpPr>
        <p:spPr bwMode="auto">
          <a:xfrm>
            <a:off x="8853443" y="1934143"/>
            <a:ext cx="0" cy="4136719"/>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2" name="TextBox 116"/>
          <p:cNvSpPr txBox="1">
            <a:spLocks noChangeArrowheads="1"/>
          </p:cNvSpPr>
          <p:nvPr/>
        </p:nvSpPr>
        <p:spPr bwMode="auto">
          <a:xfrm>
            <a:off x="1177881" y="1502343"/>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TSG#</a:t>
            </a:r>
            <a:endParaRPr lang="en-GB" altLang="en-US" sz="1000" b="1">
              <a:solidFill>
                <a:srgbClr val="FF0000"/>
              </a:solidFill>
              <a:latin typeface="Arial" panose="020B0604020202020204" pitchFamily="34" charset="0"/>
            </a:endParaRPr>
          </a:p>
        </p:txBody>
      </p:sp>
      <p:cxnSp>
        <p:nvCxnSpPr>
          <p:cNvPr id="123" name="Straight Connector 97"/>
          <p:cNvCxnSpPr>
            <a:cxnSpLocks noChangeShapeType="1"/>
          </p:cNvCxnSpPr>
          <p:nvPr/>
        </p:nvCxnSpPr>
        <p:spPr bwMode="auto">
          <a:xfrm>
            <a:off x="1073105" y="3273194"/>
            <a:ext cx="9086851" cy="7937"/>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125" name="Rectangle 124"/>
          <p:cNvSpPr/>
          <p:nvPr/>
        </p:nvSpPr>
        <p:spPr bwMode="auto">
          <a:xfrm>
            <a:off x="8883606" y="1757931"/>
            <a:ext cx="1276350"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ea typeface="ＭＳ Ｐゴシック" charset="-128"/>
              <a:cs typeface="Arial" pitchFamily="34" charset="0"/>
            </a:endParaRPr>
          </a:p>
        </p:txBody>
      </p:sp>
      <p:cxnSp>
        <p:nvCxnSpPr>
          <p:cNvPr id="126" name="Straight Connector 48"/>
          <p:cNvCxnSpPr>
            <a:cxnSpLocks noChangeShapeType="1"/>
          </p:cNvCxnSpPr>
          <p:nvPr/>
        </p:nvCxnSpPr>
        <p:spPr bwMode="auto">
          <a:xfrm flipV="1">
            <a:off x="9431293" y="1737293"/>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7" name="TextBox 61"/>
          <p:cNvSpPr txBox="1">
            <a:spLocks noChangeArrowheads="1"/>
          </p:cNvSpPr>
          <p:nvPr/>
        </p:nvSpPr>
        <p:spPr bwMode="auto">
          <a:xfrm>
            <a:off x="9080456" y="1754756"/>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103</a:t>
            </a:r>
            <a:endParaRPr lang="en-GB" altLang="en-US" sz="1000" b="1">
              <a:solidFill>
                <a:srgbClr val="FF0000"/>
              </a:solidFill>
              <a:latin typeface="Arial" panose="020B0604020202020204" pitchFamily="34" charset="0"/>
            </a:endParaRPr>
          </a:p>
        </p:txBody>
      </p:sp>
      <p:cxnSp>
        <p:nvCxnSpPr>
          <p:cNvPr id="128" name="Straight Connector 114"/>
          <p:cNvCxnSpPr>
            <a:cxnSpLocks noChangeShapeType="1"/>
          </p:cNvCxnSpPr>
          <p:nvPr/>
        </p:nvCxnSpPr>
        <p:spPr bwMode="auto">
          <a:xfrm>
            <a:off x="9431293" y="1927793"/>
            <a:ext cx="9525" cy="4152496"/>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129" name="TextBox 128"/>
          <p:cNvSpPr txBox="1"/>
          <p:nvPr/>
        </p:nvSpPr>
        <p:spPr>
          <a:xfrm>
            <a:off x="7329443" y="1438843"/>
            <a:ext cx="746125" cy="338138"/>
          </a:xfrm>
          <a:prstGeom prst="rect">
            <a:avLst/>
          </a:prstGeom>
          <a:noFill/>
        </p:spPr>
        <p:txBody>
          <a:bodyPr>
            <a:spAutoFit/>
          </a:bodyPr>
          <a:lstStyle/>
          <a:p>
            <a:pPr algn="ctr">
              <a:defRPr/>
            </a:pPr>
            <a:r>
              <a:rPr lang="en-GB" sz="1600" b="1" dirty="0">
                <a:ea typeface="ＭＳ Ｐゴシック" charset="-128"/>
                <a:cs typeface="Arial" pitchFamily="34" charset="0"/>
              </a:rPr>
              <a:t>2023</a:t>
            </a:r>
            <a:endParaRPr lang="en-GB" sz="1050" b="1" dirty="0">
              <a:ea typeface="ＭＳ Ｐゴシック" charset="-128"/>
              <a:cs typeface="Arial" pitchFamily="34" charset="0"/>
            </a:endParaRPr>
          </a:p>
        </p:txBody>
      </p:sp>
      <p:cxnSp>
        <p:nvCxnSpPr>
          <p:cNvPr id="130" name="Straight Connector 114"/>
          <p:cNvCxnSpPr>
            <a:cxnSpLocks noChangeShapeType="1"/>
          </p:cNvCxnSpPr>
          <p:nvPr/>
        </p:nvCxnSpPr>
        <p:spPr bwMode="auto">
          <a:xfrm>
            <a:off x="8188281" y="1934143"/>
            <a:ext cx="19050" cy="415557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1" name="Straight Connector 114"/>
          <p:cNvCxnSpPr>
            <a:cxnSpLocks noChangeShapeType="1"/>
          </p:cNvCxnSpPr>
          <p:nvPr/>
        </p:nvCxnSpPr>
        <p:spPr bwMode="auto">
          <a:xfrm>
            <a:off x="6796043" y="1934143"/>
            <a:ext cx="12700" cy="422853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2" name="Straight Connector 114"/>
          <p:cNvCxnSpPr>
            <a:cxnSpLocks noChangeShapeType="1"/>
          </p:cNvCxnSpPr>
          <p:nvPr/>
        </p:nvCxnSpPr>
        <p:spPr bwMode="auto">
          <a:xfrm flipH="1">
            <a:off x="7452618" y="1934143"/>
            <a:ext cx="40338" cy="4228532"/>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3" name="Straight Connector 114"/>
          <p:cNvCxnSpPr>
            <a:cxnSpLocks noChangeShapeType="1"/>
          </p:cNvCxnSpPr>
          <p:nvPr/>
        </p:nvCxnSpPr>
        <p:spPr bwMode="auto">
          <a:xfrm flipH="1">
            <a:off x="5495881" y="1935731"/>
            <a:ext cx="42862"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4" name="Straight Connector 114"/>
          <p:cNvCxnSpPr>
            <a:cxnSpLocks noChangeShapeType="1"/>
          </p:cNvCxnSpPr>
          <p:nvPr/>
        </p:nvCxnSpPr>
        <p:spPr bwMode="auto">
          <a:xfrm flipH="1">
            <a:off x="4756106" y="1935731"/>
            <a:ext cx="17462" cy="4226944"/>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135" name="Straight Connector 114"/>
          <p:cNvCxnSpPr>
            <a:cxnSpLocks noChangeShapeType="1"/>
          </p:cNvCxnSpPr>
          <p:nvPr/>
        </p:nvCxnSpPr>
        <p:spPr bwMode="auto">
          <a:xfrm flipH="1">
            <a:off x="3340850" y="1935731"/>
            <a:ext cx="40482" cy="4226944"/>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38" name="Chevron 79"/>
          <p:cNvSpPr/>
          <p:nvPr/>
        </p:nvSpPr>
        <p:spPr bwMode="auto">
          <a:xfrm>
            <a:off x="2913508" y="2892993"/>
            <a:ext cx="1865313" cy="177800"/>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800" b="1" dirty="0">
                <a:ea typeface="ＭＳ Ｐゴシック" charset="-128"/>
                <a:cs typeface="Arial" pitchFamily="34" charset="0"/>
              </a:rPr>
              <a:t>ASN.1 &amp; Open APIs </a:t>
            </a:r>
          </a:p>
        </p:txBody>
      </p:sp>
      <p:cxnSp>
        <p:nvCxnSpPr>
          <p:cNvPr id="143" name="Straight Connector 76"/>
          <p:cNvCxnSpPr>
            <a:cxnSpLocks noChangeShapeType="1"/>
          </p:cNvCxnSpPr>
          <p:nvPr/>
        </p:nvCxnSpPr>
        <p:spPr bwMode="auto">
          <a:xfrm flipV="1">
            <a:off x="8870906" y="1762693"/>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144" name="Straight Connector 114"/>
          <p:cNvCxnSpPr>
            <a:cxnSpLocks noChangeShapeType="1"/>
          </p:cNvCxnSpPr>
          <p:nvPr/>
        </p:nvCxnSpPr>
        <p:spPr bwMode="auto">
          <a:xfrm flipH="1">
            <a:off x="6096000" y="1915093"/>
            <a:ext cx="38056" cy="4247582"/>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45" name="Chevron 60"/>
          <p:cNvSpPr/>
          <p:nvPr/>
        </p:nvSpPr>
        <p:spPr bwMode="auto">
          <a:xfrm>
            <a:off x="1108031" y="3365268"/>
            <a:ext cx="2287587" cy="279401"/>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rPr>
              <a:t>Stage 1</a:t>
            </a:r>
          </a:p>
        </p:txBody>
      </p:sp>
      <p:sp>
        <p:nvSpPr>
          <p:cNvPr id="157" name="TextBox 61"/>
          <p:cNvSpPr txBox="1">
            <a:spLocks noChangeArrowheads="1"/>
          </p:cNvSpPr>
          <p:nvPr/>
        </p:nvSpPr>
        <p:spPr bwMode="auto">
          <a:xfrm>
            <a:off x="9623381" y="1718243"/>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104</a:t>
            </a:r>
            <a:endParaRPr lang="en-GB" altLang="en-US" sz="1000" b="1">
              <a:solidFill>
                <a:srgbClr val="FF0000"/>
              </a:solidFill>
              <a:latin typeface="Arial" panose="020B0604020202020204" pitchFamily="34" charset="0"/>
            </a:endParaRPr>
          </a:p>
        </p:txBody>
      </p:sp>
      <p:sp>
        <p:nvSpPr>
          <p:cNvPr id="162" name="TextBox 161"/>
          <p:cNvSpPr txBox="1"/>
          <p:nvPr/>
        </p:nvSpPr>
        <p:spPr>
          <a:xfrm>
            <a:off x="9512256" y="1476943"/>
            <a:ext cx="746125" cy="339725"/>
          </a:xfrm>
          <a:prstGeom prst="rect">
            <a:avLst/>
          </a:prstGeom>
          <a:noFill/>
        </p:spPr>
        <p:txBody>
          <a:bodyPr>
            <a:spAutoFit/>
          </a:bodyPr>
          <a:lstStyle/>
          <a:p>
            <a:pPr algn="ctr">
              <a:defRPr/>
            </a:pPr>
            <a:r>
              <a:rPr lang="en-GB" sz="1600" b="1" dirty="0">
                <a:ea typeface="ＭＳ Ｐゴシック" charset="-128"/>
                <a:cs typeface="Arial" pitchFamily="34" charset="0"/>
              </a:rPr>
              <a:t>2024</a:t>
            </a:r>
            <a:endParaRPr lang="en-GB" sz="1050" b="1" dirty="0">
              <a:ea typeface="ＭＳ Ｐゴシック" charset="-128"/>
              <a:cs typeface="Arial" pitchFamily="34" charset="0"/>
            </a:endParaRPr>
          </a:p>
        </p:txBody>
      </p:sp>
      <p:sp>
        <p:nvSpPr>
          <p:cNvPr id="140" name="Chevron 58"/>
          <p:cNvSpPr/>
          <p:nvPr/>
        </p:nvSpPr>
        <p:spPr bwMode="auto">
          <a:xfrm>
            <a:off x="1292181" y="2573906"/>
            <a:ext cx="2797175" cy="273051"/>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cs typeface="Arial" pitchFamily="34" charset="0"/>
              </a:rPr>
              <a:t>Stage 3 (CT &amp; SA) </a:t>
            </a:r>
          </a:p>
        </p:txBody>
      </p:sp>
      <p:sp>
        <p:nvSpPr>
          <p:cNvPr id="85" name="Chevron 58"/>
          <p:cNvSpPr/>
          <p:nvPr/>
        </p:nvSpPr>
        <p:spPr bwMode="auto">
          <a:xfrm>
            <a:off x="664143" y="2050031"/>
            <a:ext cx="1328082" cy="273051"/>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cs typeface="Arial" pitchFamily="34" charset="0"/>
              </a:rPr>
              <a:t>Stage 2 </a:t>
            </a:r>
          </a:p>
        </p:txBody>
      </p:sp>
      <p:sp>
        <p:nvSpPr>
          <p:cNvPr id="168" name="Chevron 58"/>
          <p:cNvSpPr/>
          <p:nvPr/>
        </p:nvSpPr>
        <p:spPr bwMode="auto">
          <a:xfrm>
            <a:off x="1855889" y="2049461"/>
            <a:ext cx="944417" cy="273051"/>
          </a:xfrm>
          <a:prstGeom prst="chevron">
            <a:avLst/>
          </a:prstGeom>
          <a:solidFill>
            <a:schemeClr val="bg1">
              <a:lumMod val="75000"/>
            </a:schemeClr>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900" b="1" dirty="0">
                <a:ea typeface="ＭＳ Ｐゴシック" charset="-128"/>
                <a:cs typeface="Arial" pitchFamily="34" charset="0"/>
              </a:rPr>
              <a:t>Exceptions</a:t>
            </a:r>
          </a:p>
        </p:txBody>
      </p:sp>
      <p:sp>
        <p:nvSpPr>
          <p:cNvPr id="169" name="Chevron 60"/>
          <p:cNvSpPr/>
          <p:nvPr/>
        </p:nvSpPr>
        <p:spPr bwMode="auto">
          <a:xfrm>
            <a:off x="2684418" y="4243157"/>
            <a:ext cx="4098925" cy="279401"/>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rPr>
              <a:t>Stage 2</a:t>
            </a:r>
          </a:p>
        </p:txBody>
      </p:sp>
      <p:sp>
        <p:nvSpPr>
          <p:cNvPr id="170" name="Chevron 58"/>
          <p:cNvSpPr/>
          <p:nvPr/>
        </p:nvSpPr>
        <p:spPr bwMode="auto">
          <a:xfrm>
            <a:off x="5581605" y="4609868"/>
            <a:ext cx="3271838" cy="273051"/>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cs typeface="Arial" pitchFamily="34" charset="0"/>
              </a:rPr>
              <a:t>Stage 3 (CT &amp; SA) </a:t>
            </a:r>
          </a:p>
        </p:txBody>
      </p:sp>
      <p:sp>
        <p:nvSpPr>
          <p:cNvPr id="171" name="Chevron 79"/>
          <p:cNvSpPr/>
          <p:nvPr/>
        </p:nvSpPr>
        <p:spPr bwMode="auto">
          <a:xfrm>
            <a:off x="7558836" y="5011506"/>
            <a:ext cx="1865313" cy="177800"/>
          </a:xfrm>
          <a:prstGeom prst="chevron">
            <a:avLst/>
          </a:prstGeom>
          <a:solidFill>
            <a:srgbClr val="00B0F0"/>
          </a:solidFill>
          <a:ln w="9525" cap="flat" cmpd="sng" algn="ctr">
            <a:solidFill>
              <a:schemeClr val="accent2">
                <a:lumMod val="50000"/>
              </a:schemeClr>
            </a:solidFill>
            <a:prstDash val="solid"/>
            <a:round/>
            <a:headEnd type="none" w="med" len="med"/>
            <a:tailEnd type="none" w="med" len="med"/>
          </a:ln>
          <a:effectLst/>
        </p:spPr>
        <p:txBody>
          <a:bodyPr lIns="0" rIns="0"/>
          <a:lstStyle/>
          <a:p>
            <a:pPr algn="ctr">
              <a:defRPr/>
            </a:pPr>
            <a:r>
              <a:rPr lang="fr-FR" sz="800" b="1" dirty="0">
                <a:ea typeface="ＭＳ Ｐゴシック" charset="-128"/>
                <a:cs typeface="Arial" pitchFamily="34" charset="0"/>
              </a:rPr>
              <a:t>ASN.1 &amp; Open APIs </a:t>
            </a:r>
          </a:p>
        </p:txBody>
      </p:sp>
      <p:sp>
        <p:nvSpPr>
          <p:cNvPr id="124" name="TextBox 112"/>
          <p:cNvSpPr txBox="1">
            <a:spLocks noChangeArrowheads="1"/>
          </p:cNvSpPr>
          <p:nvPr/>
        </p:nvSpPr>
        <p:spPr bwMode="auto">
          <a:xfrm>
            <a:off x="8491493" y="3401781"/>
            <a:ext cx="1377950" cy="369888"/>
          </a:xfrm>
          <a:prstGeom prst="rect">
            <a:avLst/>
          </a:prstGeom>
          <a:solidFill>
            <a:schemeClr val="bg1"/>
          </a:solidFill>
          <a:ln>
            <a:solidFill>
              <a:srgbClr val="00B050"/>
            </a:solidFill>
          </a:ln>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B050"/>
                </a:solidFill>
                <a:latin typeface="Arial" panose="020B0604020202020204" pitchFamily="34" charset="0"/>
              </a:rPr>
              <a:t>Release 18</a:t>
            </a:r>
            <a:endParaRPr lang="en-GB" altLang="en-US" sz="1600" b="1" dirty="0">
              <a:solidFill>
                <a:srgbClr val="00B050"/>
              </a:solidFill>
              <a:latin typeface="Arial" panose="020B0604020202020204" pitchFamily="34" charset="0"/>
            </a:endParaRPr>
          </a:p>
        </p:txBody>
      </p:sp>
      <p:sp>
        <p:nvSpPr>
          <p:cNvPr id="172" name="TextBox 112"/>
          <p:cNvSpPr txBox="1">
            <a:spLocks noChangeArrowheads="1"/>
          </p:cNvSpPr>
          <p:nvPr/>
        </p:nvSpPr>
        <p:spPr bwMode="auto">
          <a:xfrm>
            <a:off x="8491817" y="2209573"/>
            <a:ext cx="1377300" cy="369332"/>
          </a:xfrm>
          <a:prstGeom prst="rect">
            <a:avLst/>
          </a:prstGeom>
          <a:solidFill>
            <a:schemeClr val="bg1"/>
          </a:solidFill>
          <a:ln>
            <a:solidFill>
              <a:srgbClr val="00B050"/>
            </a:solidFill>
          </a:ln>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B050"/>
                </a:solidFill>
                <a:latin typeface="Arial" panose="020B0604020202020204" pitchFamily="34" charset="0"/>
              </a:rPr>
              <a:t>Release 17</a:t>
            </a:r>
            <a:endParaRPr lang="en-GB" altLang="en-US" sz="1600" b="1" dirty="0">
              <a:solidFill>
                <a:srgbClr val="00B050"/>
              </a:solidFill>
              <a:latin typeface="Arial" panose="020B0604020202020204" pitchFamily="34" charset="0"/>
            </a:endParaRPr>
          </a:p>
        </p:txBody>
      </p:sp>
      <p:sp>
        <p:nvSpPr>
          <p:cNvPr id="4" name="TextBox 3"/>
          <p:cNvSpPr txBox="1"/>
          <p:nvPr/>
        </p:nvSpPr>
        <p:spPr>
          <a:xfrm>
            <a:off x="3190630" y="3726574"/>
            <a:ext cx="726481" cy="430887"/>
          </a:xfrm>
          <a:prstGeom prst="rect">
            <a:avLst/>
          </a:prstGeom>
          <a:solidFill>
            <a:srgbClr val="00B050"/>
          </a:solidFill>
        </p:spPr>
        <p:txBody>
          <a:bodyPr wrap="none" rtlCol="0">
            <a:spAutoFit/>
          </a:bodyPr>
          <a:lstStyle/>
          <a:p>
            <a:pPr algn="ctr"/>
            <a:r>
              <a:rPr lang="en-US" sz="1050" dirty="0"/>
              <a:t>Content</a:t>
            </a:r>
            <a:br>
              <a:rPr lang="en-US" sz="1050" dirty="0"/>
            </a:br>
            <a:r>
              <a:rPr lang="en-US" sz="1050" dirty="0"/>
              <a:t>approval</a:t>
            </a:r>
          </a:p>
        </p:txBody>
      </p:sp>
      <p:sp>
        <p:nvSpPr>
          <p:cNvPr id="174" name="TextBox 173"/>
          <p:cNvSpPr txBox="1"/>
          <p:nvPr/>
        </p:nvSpPr>
        <p:spPr>
          <a:xfrm>
            <a:off x="2327061" y="3726574"/>
            <a:ext cx="704039" cy="415498"/>
          </a:xfrm>
          <a:prstGeom prst="rect">
            <a:avLst/>
          </a:prstGeom>
          <a:solidFill>
            <a:srgbClr val="00B050"/>
          </a:solidFill>
        </p:spPr>
        <p:txBody>
          <a:bodyPr wrap="none" rtlCol="0">
            <a:spAutoFit/>
          </a:bodyPr>
          <a:lstStyle/>
          <a:p>
            <a:pPr algn="ctr"/>
            <a:r>
              <a:rPr lang="en-US" sz="1050" dirty="0"/>
              <a:t>Timeline</a:t>
            </a:r>
          </a:p>
          <a:p>
            <a:pPr algn="ctr"/>
            <a:r>
              <a:rPr lang="en-US" sz="1050" dirty="0"/>
              <a:t>approval</a:t>
            </a:r>
          </a:p>
        </p:txBody>
      </p:sp>
      <p:cxnSp>
        <p:nvCxnSpPr>
          <p:cNvPr id="252" name="Straight Connector 97"/>
          <p:cNvCxnSpPr>
            <a:cxnSpLocks noChangeShapeType="1"/>
          </p:cNvCxnSpPr>
          <p:nvPr/>
        </p:nvCxnSpPr>
        <p:spPr bwMode="auto">
          <a:xfrm>
            <a:off x="944517" y="5395808"/>
            <a:ext cx="9086851" cy="7937"/>
          </a:xfrm>
          <a:prstGeom prst="line">
            <a:avLst/>
          </a:prstGeom>
          <a:noFill/>
          <a:ln w="38100" algn="ctr">
            <a:solidFill>
              <a:srgbClr val="00CC00"/>
            </a:solidFill>
            <a:round/>
            <a:headEnd/>
            <a:tailEnd/>
          </a:ln>
          <a:extLst>
            <a:ext uri="{909E8E84-426E-40DD-AFC4-6F175D3DCCD1}">
              <a14:hiddenFill xmlns:a14="http://schemas.microsoft.com/office/drawing/2010/main">
                <a:noFill/>
              </a14:hiddenFill>
            </a:ext>
          </a:extLst>
        </p:spPr>
      </p:cxnSp>
      <p:sp>
        <p:nvSpPr>
          <p:cNvPr id="253" name="Chevron 60"/>
          <p:cNvSpPr/>
          <p:nvPr/>
        </p:nvSpPr>
        <p:spPr bwMode="auto">
          <a:xfrm>
            <a:off x="3149233" y="5810314"/>
            <a:ext cx="6607509" cy="279401"/>
          </a:xfrm>
          <a:prstGeom prst="chevron">
            <a:avLst/>
          </a:prstGeom>
          <a:solidFill>
            <a:srgbClr val="00B0F0"/>
          </a:solidFill>
          <a:ln w="9525" cap="flat" cmpd="sng" algn="ctr">
            <a:solidFill>
              <a:schemeClr val="accent2">
                <a:lumMod val="60000"/>
                <a:lumOff val="40000"/>
              </a:schemeClr>
            </a:solidFill>
            <a:prstDash val="solid"/>
            <a:round/>
            <a:headEnd type="none" w="med" len="med"/>
            <a:tailEnd type="none" w="med" len="med"/>
          </a:ln>
          <a:effectLst/>
        </p:spPr>
        <p:txBody>
          <a:bodyPr lIns="0" rIns="0"/>
          <a:lstStyle/>
          <a:p>
            <a:pPr algn="ctr">
              <a:defRPr/>
            </a:pPr>
            <a:r>
              <a:rPr lang="fr-FR" sz="1400" b="1" dirty="0">
                <a:ea typeface="ＭＳ Ｐゴシック" charset="-128"/>
              </a:rPr>
              <a:t>Stage 1 (no </a:t>
            </a:r>
            <a:r>
              <a:rPr lang="fr-FR" sz="1400" b="1" dirty="0" err="1">
                <a:ea typeface="ＭＳ Ｐゴシック" charset="-128"/>
              </a:rPr>
              <a:t>timeline</a:t>
            </a:r>
            <a:r>
              <a:rPr lang="fr-FR" sz="1400" b="1" dirty="0">
                <a:ea typeface="ＭＳ Ｐゴシック" charset="-128"/>
              </a:rPr>
              <a:t> </a:t>
            </a:r>
            <a:r>
              <a:rPr lang="fr-FR" sz="1400" b="1" dirty="0" err="1">
                <a:ea typeface="ＭＳ Ｐゴシック" charset="-128"/>
              </a:rPr>
              <a:t>defined</a:t>
            </a:r>
            <a:r>
              <a:rPr lang="fr-FR" sz="1400" b="1" dirty="0">
                <a:ea typeface="ＭＳ Ｐゴシック" charset="-128"/>
              </a:rPr>
              <a:t> </a:t>
            </a:r>
            <a:r>
              <a:rPr lang="fr-FR" sz="1400" b="1" dirty="0" err="1">
                <a:ea typeface="ＭＳ Ｐゴシック" charset="-128"/>
              </a:rPr>
              <a:t>yet</a:t>
            </a:r>
            <a:r>
              <a:rPr lang="fr-FR" sz="1400" b="1" dirty="0">
                <a:ea typeface="ＭＳ Ｐゴシック" charset="-128"/>
              </a:rPr>
              <a:t>)</a:t>
            </a:r>
          </a:p>
        </p:txBody>
      </p:sp>
      <p:sp>
        <p:nvSpPr>
          <p:cNvPr id="254" name="TextBox 112"/>
          <p:cNvSpPr txBox="1">
            <a:spLocks noChangeArrowheads="1"/>
          </p:cNvSpPr>
          <p:nvPr/>
        </p:nvSpPr>
        <p:spPr bwMode="auto">
          <a:xfrm>
            <a:off x="1029216" y="5546717"/>
            <a:ext cx="1377300" cy="369332"/>
          </a:xfrm>
          <a:prstGeom prst="rect">
            <a:avLst/>
          </a:prstGeom>
          <a:solidFill>
            <a:schemeClr val="bg1"/>
          </a:solidFill>
          <a:ln>
            <a:solidFill>
              <a:srgbClr val="00B050"/>
            </a:solidFill>
          </a:ln>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dirty="0">
                <a:solidFill>
                  <a:srgbClr val="00B050"/>
                </a:solidFill>
                <a:latin typeface="Arial" panose="020B0604020202020204" pitchFamily="34" charset="0"/>
              </a:rPr>
              <a:t>Release 19</a:t>
            </a:r>
            <a:endParaRPr lang="en-GB" altLang="en-US" sz="1600" b="1" dirty="0">
              <a:solidFill>
                <a:srgbClr val="00B050"/>
              </a:solidFill>
              <a:latin typeface="Arial" panose="020B0604020202020204" pitchFamily="34" charset="0"/>
            </a:endParaRPr>
          </a:p>
        </p:txBody>
      </p:sp>
    </p:spTree>
    <p:extLst>
      <p:ext uri="{BB962C8B-B14F-4D97-AF65-F5344CB8AC3E}">
        <p14:creationId xmlns:p14="http://schemas.microsoft.com/office/powerpoint/2010/main" val="81803018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18 – Working Group Status</a:t>
            </a:r>
            <a:endParaRPr lang="en-GB" dirty="0"/>
          </a:p>
        </p:txBody>
      </p:sp>
      <p:sp>
        <p:nvSpPr>
          <p:cNvPr id="7" name="Content Placeholder 6"/>
          <p:cNvSpPr>
            <a:spLocks noGrp="1"/>
          </p:cNvSpPr>
          <p:nvPr>
            <p:ph idx="1"/>
          </p:nvPr>
        </p:nvSpPr>
        <p:spPr>
          <a:xfrm>
            <a:off x="368710" y="1789010"/>
            <a:ext cx="10341623" cy="4351338"/>
          </a:xfrm>
          <a:noFill/>
        </p:spPr>
        <p:txBody>
          <a:bodyPr/>
          <a:lstStyle/>
          <a:p>
            <a:pPr marL="447675" indent="-447675"/>
            <a:r>
              <a:rPr lang="en-US" sz="1800" dirty="0"/>
              <a:t>SA1 has indicated all Rel-18 requirements work 80% complete at SA#93-e (September 2021). SA1 will complete all Rel-18 work by SA#94-e (December 2021)</a:t>
            </a:r>
            <a:br>
              <a:rPr lang="en-US" sz="1800" dirty="0"/>
            </a:br>
            <a:endParaRPr lang="en-US" sz="1600" dirty="0"/>
          </a:p>
          <a:p>
            <a:pPr marL="447675" indent="-447675"/>
            <a:r>
              <a:rPr lang="en-US" sz="1800" dirty="0"/>
              <a:t>SA2 is discussing Rel-18 Study/Work Items mainly since June 2021</a:t>
            </a:r>
          </a:p>
          <a:p>
            <a:pPr marL="719138" lvl="1" indent="-261938"/>
            <a:r>
              <a:rPr lang="en-US" sz="1400" dirty="0"/>
              <a:t>So far only Work/Study Item descriptions are discussed. Technical work on CR/TR/TRs will start from Q1/22 on. </a:t>
            </a:r>
          </a:p>
          <a:p>
            <a:pPr marL="719138" lvl="1" indent="-261938"/>
            <a:r>
              <a:rPr lang="en-US" sz="1400" dirty="0"/>
              <a:t>Over 40 Study/Work Item proposals are currently discussed in SA2, they would in total require more than </a:t>
            </a:r>
            <a:br>
              <a:rPr lang="en-US" sz="1400" dirty="0"/>
            </a:br>
            <a:r>
              <a:rPr lang="en-US" sz="1400" dirty="0"/>
              <a:t>double the available time (time units / TU) which are projected to be available for Rel-18, based on the agreed timeline.</a:t>
            </a:r>
          </a:p>
          <a:p>
            <a:pPr marL="719138" lvl="1" indent="-261938"/>
            <a:r>
              <a:rPr lang="en-US" sz="1400" dirty="0"/>
              <a:t>Due to that a prioritization process has started on SA level, which will conclude at SA#94-e (December 2021) – see next slides.</a:t>
            </a:r>
            <a:br>
              <a:rPr lang="en-US" sz="1400" dirty="0"/>
            </a:br>
            <a:endParaRPr lang="en-US" sz="1400" dirty="0"/>
          </a:p>
          <a:p>
            <a:pPr marL="447675" indent="-447675"/>
            <a:r>
              <a:rPr lang="en-US" sz="1800" dirty="0"/>
              <a:t>SA6 also discussed Rel-18 Study/Work Items and has started initial technical work on them. So far the load is regarded as high, but no prioritization process seems to be needed for the moment.</a:t>
            </a:r>
            <a:br>
              <a:rPr lang="en-US" sz="1800" dirty="0"/>
            </a:br>
            <a:endParaRPr lang="en-US" sz="1800" dirty="0"/>
          </a:p>
          <a:p>
            <a:pPr marL="447675" indent="-447675"/>
            <a:r>
              <a:rPr lang="en-US" sz="1800" dirty="0"/>
              <a:t>SA3 work for Rel-18 will start later, as it is relying on initial outputs from RAN and SA stage 2 groups.</a:t>
            </a:r>
            <a:br>
              <a:rPr lang="en-US" sz="1800" dirty="0"/>
            </a:br>
            <a:endParaRPr lang="en-US" sz="1800" dirty="0"/>
          </a:p>
          <a:p>
            <a:pPr marL="447675" indent="-447675"/>
            <a:r>
              <a:rPr lang="en-US" sz="1800" dirty="0"/>
              <a:t>SA4 and SA5 both are started initial discussions on Rel-18 Study/Work Items. Also here currently it seems the workload can be managed by the groups, i.e. no prioritization needed.</a:t>
            </a:r>
          </a:p>
          <a:p>
            <a:pPr marL="447675" indent="-447675"/>
            <a:endParaRPr lang="en-US" sz="1800" dirty="0"/>
          </a:p>
        </p:txBody>
      </p:sp>
    </p:spTree>
    <p:extLst>
      <p:ext uri="{BB962C8B-B14F-4D97-AF65-F5344CB8AC3E}">
        <p14:creationId xmlns:p14="http://schemas.microsoft.com/office/powerpoint/2010/main" val="184946469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18 – Prioritization</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1800" dirty="0"/>
              <a:t>As indicated on the previous slide, so far it seems that only SA2 Rel-18 Items need to be prioritized. This means that not all Study/Work Items which are currently discussed in SA2 can be part of Rel-18, due to the limited time. It also means that the scope of some of the bigger items needs to be reduced.</a:t>
            </a:r>
          </a:p>
          <a:p>
            <a:pPr marL="447675" indent="-447675"/>
            <a:r>
              <a:rPr lang="en-US" sz="1800" dirty="0"/>
              <a:t>SA has outlined a prioritization process which will take place during Q4/2021. </a:t>
            </a:r>
          </a:p>
          <a:p>
            <a:pPr marL="447675" indent="-447675"/>
            <a:r>
              <a:rPr lang="en-US" sz="1800" dirty="0"/>
              <a:t>SA2 will further detail the Study/Work Item descriptions and rapporteurs will make realistic TU (time unit) estimations for all objectives / work tasks included in these items. </a:t>
            </a:r>
          </a:p>
          <a:p>
            <a:pPr marL="447675" indent="-447675"/>
            <a:r>
              <a:rPr lang="en-US" sz="1800" dirty="0"/>
              <a:t>After the November SA2 meeting, companies will be asked to rank the available items based on their preferences. This will result in a “ranked list” of items which will be the input to the December SA Workshop and SA plenary.</a:t>
            </a:r>
          </a:p>
          <a:p>
            <a:pPr marL="447675" indent="-447675"/>
            <a:r>
              <a:rPr lang="en-US" sz="1800" dirty="0"/>
              <a:t>At the 2 day Prioritization Workshop (December 9 &amp; 10) and the subsequent SA#94-e Plenary SA will, in coordination with other SA WGs as well as RAN and CT, determine which of the candidate items will be part of the Rel-18 content.</a:t>
            </a:r>
          </a:p>
          <a:p>
            <a:pPr marL="447675" indent="-447675"/>
            <a:r>
              <a:rPr lang="en-US" sz="1800" dirty="0"/>
              <a:t>A list of all SA2 S/WIs at the end of SA#93-e can be found here: </a:t>
            </a:r>
            <a:r>
              <a:rPr lang="en-US" sz="1400" dirty="0">
                <a:hlinkClick r:id="rId2"/>
              </a:rPr>
              <a:t>https://www.3gpp.org/ftp/tsg_sa/TSG_SA/TSGS_93E_Electronic_2021_09/Docs/SP-211143.zip</a:t>
            </a:r>
            <a:r>
              <a:rPr lang="en-US" sz="1400" dirty="0"/>
              <a:t> </a:t>
            </a:r>
            <a:endParaRPr lang="en-US" sz="1800" dirty="0"/>
          </a:p>
          <a:p>
            <a:pPr marL="447675" indent="-447675"/>
            <a:r>
              <a:rPr lang="en-US" sz="1800" dirty="0"/>
              <a:t>The prioritization process is described in more detail here: </a:t>
            </a:r>
            <a:r>
              <a:rPr lang="en-US" sz="1400" dirty="0">
                <a:hlinkClick r:id="rId3"/>
              </a:rPr>
              <a:t>https://www.3gpp.org/ftp/tsg_sa/TSG_SA/TSGS_93E_Electronic_2021_09/Docs/SP-211119.zip</a:t>
            </a:r>
            <a:r>
              <a:rPr lang="en-US" sz="1400" dirty="0"/>
              <a:t> </a:t>
            </a:r>
            <a:endParaRPr lang="en-US" sz="1200" dirty="0"/>
          </a:p>
        </p:txBody>
      </p:sp>
    </p:spTree>
    <p:extLst>
      <p:ext uri="{BB962C8B-B14F-4D97-AF65-F5344CB8AC3E}">
        <p14:creationId xmlns:p14="http://schemas.microsoft.com/office/powerpoint/2010/main" val="267575629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Release 19</a:t>
            </a:r>
            <a:endParaRPr lang="en-GB" dirty="0"/>
          </a:p>
        </p:txBody>
      </p:sp>
      <p:sp>
        <p:nvSpPr>
          <p:cNvPr id="7" name="Content Placeholder 6"/>
          <p:cNvSpPr>
            <a:spLocks noGrp="1"/>
          </p:cNvSpPr>
          <p:nvPr>
            <p:ph idx="1"/>
          </p:nvPr>
        </p:nvSpPr>
        <p:spPr>
          <a:xfrm>
            <a:off x="368710" y="1789010"/>
            <a:ext cx="10985090" cy="4351338"/>
          </a:xfrm>
          <a:noFill/>
        </p:spPr>
        <p:txBody>
          <a:bodyPr/>
          <a:lstStyle/>
          <a:p>
            <a:pPr marL="447675" indent="-447675"/>
            <a:r>
              <a:rPr lang="en-US" sz="2000" dirty="0"/>
              <a:t>Initial discussions started in SA1 on Rel-19 topics. </a:t>
            </a:r>
          </a:p>
          <a:p>
            <a:pPr marL="447675" indent="-447675"/>
            <a:r>
              <a:rPr lang="en-US" sz="2000" dirty="0"/>
              <a:t>No timeline has been discussed so far. It might be that at SA#94-e (December 2021) SA discusses an initial timeline for SA1 only for Rel-19. </a:t>
            </a:r>
          </a:p>
          <a:p>
            <a:pPr marL="447675" indent="-447675"/>
            <a:r>
              <a:rPr lang="en-US" sz="2000" dirty="0"/>
              <a:t>The overall Rel-19 timeline will not be discussed before the start of stage 2 work, i.e. earliest in the beginning of 2023.</a:t>
            </a:r>
          </a:p>
        </p:txBody>
      </p:sp>
    </p:spTree>
    <p:extLst>
      <p:ext uri="{BB962C8B-B14F-4D97-AF65-F5344CB8AC3E}">
        <p14:creationId xmlns:p14="http://schemas.microsoft.com/office/powerpoint/2010/main" val="385623583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54574</TotalTime>
  <Words>2199</Words>
  <Application>Microsoft Office PowerPoint</Application>
  <PresentationFormat>Widescreen</PresentationFormat>
  <Paragraphs>155</Paragraphs>
  <Slides>16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Calibri</vt:lpstr>
      <vt:lpstr>Calibri Light</vt:lpstr>
      <vt:lpstr>Times New Roman</vt:lpstr>
      <vt:lpstr>Office Theme</vt:lpstr>
      <vt:lpstr>3GPP TSG SA  Management Report</vt:lpstr>
      <vt:lpstr>TSG SA Dates</vt:lpstr>
      <vt:lpstr>TSG SA Officials</vt:lpstr>
      <vt:lpstr>Release 17</vt:lpstr>
      <vt:lpstr>Release 18 – WS &amp; Timeline &amp; Content</vt:lpstr>
      <vt:lpstr>Timeline &amp; Releases (SA View)</vt:lpstr>
      <vt:lpstr>Release 18 – Working Group Status</vt:lpstr>
      <vt:lpstr>Release 18 – Prioritization</vt:lpstr>
      <vt:lpstr>Release 19</vt:lpstr>
      <vt:lpstr>Cross TSG and SA Internal Coordination</vt:lpstr>
      <vt:lpstr>E-Meetings &amp; Meeting Planning</vt:lpstr>
      <vt:lpstr>For PCG Information (1/2)</vt:lpstr>
      <vt:lpstr>For PCG Information (2/2)</vt:lpstr>
      <vt:lpstr>For PCG Action</vt:lpstr>
      <vt:lpstr>Acknowledgements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Adrian Scrase</cp:lastModifiedBy>
  <cp:revision>942</cp:revision>
  <dcterms:created xsi:type="dcterms:W3CDTF">2010-02-05T13:52:04Z</dcterms:created>
  <dcterms:modified xsi:type="dcterms:W3CDTF">2021-10-16T05:04:32Z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1634042729</vt:lpwstr>
  </property>
</Properties>
</file>