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4"/>
  </p:sldMasterIdLst>
  <p:notesMasterIdLst>
    <p:notesMasterId r:id="rId14"/>
  </p:notesMasterIdLst>
  <p:handoutMasterIdLst>
    <p:handoutMasterId r:id="rId15"/>
  </p:handoutMasterIdLst>
  <p:sldIdLst>
    <p:sldId id="547" r:id="rId5"/>
    <p:sldId id="1014" r:id="rId6"/>
    <p:sldId id="1015" r:id="rId7"/>
    <p:sldId id="1016" r:id="rId8"/>
    <p:sldId id="1009" r:id="rId9"/>
    <p:sldId id="1013" r:id="rId10"/>
    <p:sldId id="1010" r:id="rId11"/>
    <p:sldId id="1012" r:id="rId12"/>
    <p:sldId id="989" r:id="rId13"/>
  </p:sldIdLst>
  <p:sldSz cx="12192000" cy="6858000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1pPr>
    <a:lvl2pPr marL="354013" indent="1031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2pPr>
    <a:lvl3pPr marL="709613" indent="2047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3pPr>
    <a:lvl4pPr marL="1065213" indent="3063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4pPr>
    <a:lvl5pPr marL="1420813" indent="4079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08" userDrawn="1">
          <p15:clr>
            <a:srgbClr val="A4A3A4"/>
          </p15:clr>
        </p15:guide>
        <p15:guide id="2" orient="horz" pos="688" userDrawn="1">
          <p15:clr>
            <a:srgbClr val="A4A3A4"/>
          </p15:clr>
        </p15:guide>
        <p15:guide id="3" pos="448" userDrawn="1">
          <p15:clr>
            <a:srgbClr val="A4A3A4"/>
          </p15:clr>
        </p15:guide>
        <p15:guide id="4" pos="21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4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arimaK" initials="G" lastIdx="1" clrIdx="0"/>
  <p:cmAuthor id="1" name="Vikram" initials="V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3770"/>
    <a:srgbClr val="1295C0"/>
    <a:srgbClr val="004A80"/>
    <a:srgbClr val="677EAB"/>
    <a:srgbClr val="0A66A6"/>
    <a:srgbClr val="4F81BD"/>
    <a:srgbClr val="0A58A6"/>
    <a:srgbClr val="1DB4E2"/>
    <a:srgbClr val="000000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F5CDF0-D25D-4835-A99A-4C6DC1FEF0DE}" v="2" dt="2021-04-14T07:16:11.8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-72"/>
      </p:cViewPr>
      <p:guideLst>
        <p:guide orient="horz" pos="3408"/>
        <p:guide orient="horz" pos="688"/>
        <p:guide pos="448"/>
        <p:guide pos="21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34"/>
        <p:guide orient="horz" pos="3127"/>
        <p:guide pos="2160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nosh James" userId="c972c839-73aa-42fc-a49a-d32ba4c9936e" providerId="ADAL" clId="{20F5CDF0-D25D-4835-A99A-4C6DC1FEF0DE}"/>
    <pc:docChg chg="undo custSel modSld">
      <pc:chgData name="Vinosh James" userId="c972c839-73aa-42fc-a49a-d32ba4c9936e" providerId="ADAL" clId="{20F5CDF0-D25D-4835-A99A-4C6DC1FEF0DE}" dt="2021-04-14T07:29:44.092" v="224" actId="6549"/>
      <pc:docMkLst>
        <pc:docMk/>
      </pc:docMkLst>
      <pc:sldChg chg="modSp mod modNotesTx">
        <pc:chgData name="Vinosh James" userId="c972c839-73aa-42fc-a49a-d32ba4c9936e" providerId="ADAL" clId="{20F5CDF0-D25D-4835-A99A-4C6DC1FEF0DE}" dt="2021-04-14T07:29:44.092" v="224" actId="6549"/>
        <pc:sldMkLst>
          <pc:docMk/>
          <pc:sldMk cId="292189846" sldId="1010"/>
        </pc:sldMkLst>
        <pc:spChg chg="mod">
          <ac:chgData name="Vinosh James" userId="c972c839-73aa-42fc-a49a-d32ba4c9936e" providerId="ADAL" clId="{20F5CDF0-D25D-4835-A99A-4C6DC1FEF0DE}" dt="2021-04-14T07:29:44.092" v="224" actId="6549"/>
          <ac:spMkLst>
            <pc:docMk/>
            <pc:sldMk cId="292189846" sldId="1010"/>
            <ac:spMk id="3" creationId="{C942A8BF-9FDB-4C01-8985-28678FEFB4BA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D:\MyDocuments-old-Laptop-29-jun-15\Canadian%20Embassy\from%20KK%20drive-download-20210408T090914Z-001\slide%204\Wireless%20Industry%20in%20india%20-%20Snapshot%20-%20Annual%20report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4.7222222222222221E-2"/>
          <c:y val="5.0925925925925923E-2"/>
          <c:w val="0.89641754155730546"/>
          <c:h val="0.68672790901137359"/>
        </c:manualLayout>
      </c:layout>
      <c:barChart>
        <c:barDir val="col"/>
        <c:grouping val="clustered"/>
        <c:varyColors val="0"/>
        <c:ser>
          <c:idx val="1"/>
          <c:order val="0"/>
          <c:spPr>
            <a:solidFill>
              <a:schemeClr val="accent1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dirty="0">
                        <a:latin typeface="Georgia" panose="02040502050405020303" pitchFamily="18" charset="0"/>
                      </a:rPr>
                      <a:t> 1,148 </a:t>
                    </a:r>
                    <a:endParaRPr lang="en-US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11BA-48AF-A239-8464AC6D39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Georgia" panose="02040502050405020303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'Wireless Industry India (2)'!$A$2:$A$6</c:f>
              <c:strCache>
                <c:ptCount val="5"/>
                <c:pt idx="0">
                  <c:v>Subscriber Base (Milions)   Sep 2020</c:v>
                </c:pt>
                <c:pt idx="1">
                  <c:v>Urban Subscribers (Millions)  Sep 2020</c:v>
                </c:pt>
                <c:pt idx="2">
                  <c:v>Rural Subscribers (Millions) Sep 2020</c:v>
                </c:pt>
                <c:pt idx="3">
                  <c:v>Minutes of Usage per Subs per month Sep 2020</c:v>
                </c:pt>
                <c:pt idx="4">
                  <c:v>ARPU (USD per month) Sep 2020</c:v>
                </c:pt>
              </c:strCache>
            </c:strRef>
          </c:cat>
          <c:val>
            <c:numRef>
              <c:f>'Wireless Industry India (2)'!$C$2:$C$6</c:f>
              <c:numCache>
                <c:formatCode>_ * #,##0_ ;_ * \-#,##0_ ;_ * "-"??_ ;_ @_ </c:formatCode>
                <c:ptCount val="5"/>
                <c:pt idx="0">
                  <c:v>1148</c:v>
                </c:pt>
                <c:pt idx="1">
                  <c:v>626</c:v>
                </c:pt>
                <c:pt idx="2">
                  <c:v>522</c:v>
                </c:pt>
                <c:pt idx="3">
                  <c:v>761</c:v>
                </c:pt>
                <c:pt idx="4" formatCode="_(* #,##0.00_);_(* \(#,##0.00\);_(* &quot;-&quot;??_);_(@_)">
                  <c:v>1.3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1BC-4C15-AC8A-8AA2AAB976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9901952"/>
        <c:axId val="49903488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0"/>
                <c:order val="0"/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'[3]Wireless Industry India'!$A$2:$A$6</c15:sqref>
                        </c15:formulaRef>
                      </c:ext>
                    </c:extLst>
                    <c:strCache>
                      <c:ptCount val="5"/>
                      <c:pt idx="0">
                        <c:v>Subscriber Base (Milions)   Dec-2019</c:v>
                      </c:pt>
                      <c:pt idx="1">
                        <c:v>Urban Subscribers (Millions)  Dec-2019</c:v>
                      </c:pt>
                      <c:pt idx="2">
                        <c:v>Rural Subscribers (Millions) Dec-2019</c:v>
                      </c:pt>
                      <c:pt idx="3">
                        <c:v>Minutes of Usage per Subs per month Sep- 2019</c:v>
                      </c:pt>
                      <c:pt idx="4">
                        <c:v>ARPU (Rs. per month) Sep-2019*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'[3]Wireless Industry India'!$B$2:$B$6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1026.6600000000001</c:v>
                      </c:pt>
                      <c:pt idx="1">
                        <c:v>587.54999999999995</c:v>
                      </c:pt>
                      <c:pt idx="2">
                        <c:v>439.11</c:v>
                      </c:pt>
                      <c:pt idx="3">
                        <c:v>374</c:v>
                      </c:pt>
                      <c:pt idx="4">
                        <c:v>122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E1BC-4C15-AC8A-8AA2AAB97641}"/>
                  </c:ext>
                </c:extLst>
              </c15:ser>
            </c15:filteredBarSeries>
          </c:ext>
        </c:extLst>
      </c:barChart>
      <c:catAx>
        <c:axId val="499019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49903488"/>
        <c:crosses val="autoZero"/>
        <c:auto val="1"/>
        <c:lblAlgn val="ctr"/>
        <c:lblOffset val="100"/>
        <c:noMultiLvlLbl val="0"/>
      </c:catAx>
      <c:valAx>
        <c:axId val="49903488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_ * #,##0_ ;_ * \-#,##0_ ;_ * &quot;-&quot;??_ ;_ @_ " sourceLinked="1"/>
        <c:majorTickMark val="out"/>
        <c:minorTickMark val="none"/>
        <c:tickLblPos val="nextTo"/>
        <c:crossAx val="4990195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0.25625</cdr:x>
      <cdr:y>0.01041</cdr:y>
    </cdr:from>
    <cdr:to>
      <cdr:x>0.87917</cdr:x>
      <cdr:y>0.13889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71574" y="28563"/>
          <a:ext cx="2847975" cy="35244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b="1" dirty="0">
              <a:solidFill>
                <a:schemeClr val="tx1">
                  <a:lumMod val="85000"/>
                  <a:lumOff val="15000"/>
                </a:schemeClr>
              </a:solidFill>
            </a:rPr>
            <a:t>Wireless Industry in India -  Snapshot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" y="1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>
            <a:lvl1pPr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78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115" y="1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>
            <a:lvl1pPr algn="r"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78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5" y="9429513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b" anchorCtr="0" compatLnSpc="1">
            <a:prstTxWarp prst="textNoShape">
              <a:avLst/>
            </a:prstTxWarp>
          </a:bodyPr>
          <a:lstStyle>
            <a:lvl1pPr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78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115" y="9429513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b" anchorCtr="0" compatLnSpc="1">
            <a:prstTxWarp prst="textNoShape">
              <a:avLst/>
            </a:prstTxWarp>
          </a:bodyPr>
          <a:lstStyle>
            <a:lvl1pPr algn="r" defTabSz="929332">
              <a:defRPr sz="1200" i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87CF2860-5A65-B74E-BF70-CD12ED65DB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0481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" y="1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>
            <a:lvl1pPr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67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115" y="1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>
            <a:lvl1pPr algn="r"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7713"/>
            <a:ext cx="6611937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67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092" y="4715552"/>
            <a:ext cx="5437503" cy="44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467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5" y="9429513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b" anchorCtr="0" compatLnSpc="1">
            <a:prstTxWarp prst="textNoShape">
              <a:avLst/>
            </a:prstTxWarp>
          </a:bodyPr>
          <a:lstStyle>
            <a:lvl1pPr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67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115" y="9429513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b" anchorCtr="0" compatLnSpc="1">
            <a:prstTxWarp prst="textNoShape">
              <a:avLst/>
            </a:prstTxWarp>
          </a:bodyPr>
          <a:lstStyle>
            <a:lvl1pPr algn="r" defTabSz="929332">
              <a:defRPr sz="1200" i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623478E6-0F78-0442-A5D9-1E36B9F18E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692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18" charset="-128"/>
        <a:cs typeface="ＭＳ Ｐゴシック" pitchFamily="18" charset="-128"/>
      </a:defRPr>
    </a:lvl1pPr>
    <a:lvl2pPr marL="3540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2pPr>
    <a:lvl3pPr marL="7096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3pPr>
    <a:lvl4pPr marL="10652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4pPr>
    <a:lvl5pPr marL="14208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5pPr>
    <a:lvl6pPr marL="1777822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133387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88951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844516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663" y="747713"/>
            <a:ext cx="6611937" cy="3719512"/>
          </a:xfrm>
          <a:solidFill>
            <a:srgbClr val="FFFFFF"/>
          </a:solidFill>
          <a:ln/>
        </p:spPr>
      </p:sp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092" y="4717146"/>
            <a:ext cx="5437503" cy="4464605"/>
          </a:xfr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lIns="90682" tIns="45341" rIns="90682" bIns="45341"/>
          <a:lstStyle/>
          <a:p>
            <a:endParaRPr lang="en-GB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17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solidFill>
            <a:srgbClr val="FFFFFF"/>
          </a:solidFill>
          <a:ln/>
        </p:spPr>
      </p:sp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087" y="4717143"/>
            <a:ext cx="5437504" cy="4464605"/>
          </a:xfr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lIns="90814" tIns="45405" rIns="90814" bIns="45405"/>
          <a:lstStyle/>
          <a:p>
            <a:endParaRPr lang="en-GB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476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663" y="747713"/>
            <a:ext cx="6611937" cy="3719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About</a:t>
            </a:r>
            <a:r>
              <a:rPr lang="en-US" baseline="0" dirty="0"/>
              <a:t> 80% of the network is on 3G &amp; 4G. 2G &amp; 3G gradually declining in India.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478E6-0F78-0442-A5D9-1E36B9F18E18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4142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Spectrum</a:t>
            </a:r>
            <a:r>
              <a:rPr lang="en-US" baseline="0" dirty="0"/>
              <a:t> holding of India TSPs is 1/3</a:t>
            </a:r>
            <a:r>
              <a:rPr lang="en-US" baseline="30000" dirty="0"/>
              <a:t>rd</a:t>
            </a:r>
            <a:r>
              <a:rPr lang="en-US" baseline="0" dirty="0"/>
              <a:t> the global average but they pumping the maximum traffic – </a:t>
            </a:r>
            <a:r>
              <a:rPr lang="en-US" baseline="0"/>
              <a:t>both voice &amp; data.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478E6-0F78-0442-A5D9-1E36B9F18E1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9661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Adoption of both protocol (RAN1, 2, 3) and T&amp;C + Regulatory specs (RAN4, 5) specs are needed</a:t>
            </a:r>
          </a:p>
          <a:p>
            <a:pPr marL="525463" lvl="1" indent="-171450">
              <a:buFont typeface="Arial" panose="020B0604020202020204" pitchFamily="34" charset="0"/>
              <a:buChar char="•"/>
            </a:pPr>
            <a:r>
              <a:rPr lang="en-US" dirty="0"/>
              <a:t>Should </a:t>
            </a:r>
            <a:r>
              <a:rPr lang="en-US"/>
              <a:t>also adopt </a:t>
            </a:r>
            <a:r>
              <a:rPr lang="en-US" dirty="0"/>
              <a:t>SA and </a:t>
            </a:r>
            <a:r>
              <a:rPr lang="en-US"/>
              <a:t>CT specs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23478E6-0F78-0442-A5D9-1E36B9F18E1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500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1295C0"/>
          </a:solidFill>
          <a:ln>
            <a:noFill/>
          </a:ln>
        </p:spPr>
        <p:txBody>
          <a:bodyPr anchor="ctr"/>
          <a:lstStyle/>
          <a:p>
            <a:endParaRPr lang="en-US" i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" name="Text Box 37"/>
          <p:cNvSpPr txBox="1">
            <a:spLocks noChangeArrowheads="1"/>
          </p:cNvSpPr>
          <p:nvPr userDrawn="1"/>
        </p:nvSpPr>
        <p:spPr bwMode="auto">
          <a:xfrm>
            <a:off x="84668" y="6538914"/>
            <a:ext cx="4790017" cy="20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39" tIns="45669" rIns="91339" bIns="45669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>
              <a:lnSpc>
                <a:spcPct val="101000"/>
              </a:lnSpc>
              <a:spcBef>
                <a:spcPct val="50000"/>
              </a:spcBef>
              <a:defRPr/>
            </a:pPr>
            <a:r>
              <a:rPr lang="en-US" sz="700" b="1" i="0">
                <a:solidFill>
                  <a:srgbClr val="FFFFFF"/>
                </a:solidFill>
                <a:latin typeface="Arial"/>
              </a:rPr>
              <a:t>© COPYRIGHT 2021, </a:t>
            </a:r>
            <a:r>
              <a:rPr lang="en-US" sz="700" b="1" i="0" cap="all">
                <a:solidFill>
                  <a:srgbClr val="FFFFFF"/>
                </a:solidFill>
                <a:latin typeface="Arial"/>
              </a:rPr>
              <a:t>COAI</a:t>
            </a:r>
            <a:endParaRPr lang="en-US" sz="700" b="1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6" name="Text Box 38"/>
          <p:cNvSpPr txBox="1">
            <a:spLocks noChangeArrowheads="1"/>
          </p:cNvSpPr>
          <p:nvPr userDrawn="1"/>
        </p:nvSpPr>
        <p:spPr bwMode="auto">
          <a:xfrm>
            <a:off x="11336867" y="6567488"/>
            <a:ext cx="276163" cy="190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latin typeface=""/>
              </a:rPr>
              <a:pPr eaLnBrk="1" hangingPunct="1">
                <a:defRPr/>
              </a:pPr>
              <a:t>‹#›</a:t>
            </a:fld>
            <a:endParaRPr lang="en-US" sz="700" i="0">
              <a:latin typeface=""/>
            </a:endParaRPr>
          </a:p>
        </p:txBody>
      </p:sp>
      <p:pic>
        <p:nvPicPr>
          <p:cNvPr id="7" name="Picture 6" descr="Description: Cellular Operators Association of India">
            <a:extLst>
              <a:ext uri="{FF2B5EF4-FFF2-40B4-BE49-F238E27FC236}">
                <a16:creationId xmlns:a16="http://schemas.microsoft.com/office/drawing/2014/main" xmlns="" id="{DA275649-D896-4195-BF88-0A57D6BCFC46}"/>
              </a:ext>
            </a:extLst>
          </p:cNvPr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1041" y="31008"/>
            <a:ext cx="1236999" cy="5814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4526397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3448577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601133" y="458788"/>
            <a:ext cx="10981267" cy="5016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33770"/>
                </a:solidFill>
                <a:latin typeface="+mj-lt"/>
                <a:cs typeface="Helvetica CY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2"/>
          <p:cNvSpPr>
            <a:spLocks noGrp="1"/>
          </p:cNvSpPr>
          <p:nvPr userDrawn="1">
            <p:ph idx="1"/>
          </p:nvPr>
        </p:nvSpPr>
        <p:spPr>
          <a:xfrm>
            <a:off x="609600" y="1275214"/>
            <a:ext cx="10989733" cy="4325131"/>
          </a:xfrm>
          <a:prstGeom prst="rect">
            <a:avLst/>
          </a:prstGeom>
        </p:spPr>
        <p:txBody>
          <a:bodyPr/>
          <a:lstStyle>
            <a:lvl1pPr marL="285193" indent="-285193">
              <a:buClr>
                <a:srgbClr val="00B9EC"/>
              </a:buClr>
              <a:buSzPct val="100000"/>
              <a:buFont typeface="Wingdings" charset="2"/>
              <a:buChar char="§"/>
              <a:defRPr b="0" i="0">
                <a:latin typeface=""/>
              </a:defRPr>
            </a:lvl1pPr>
            <a:lvl2pPr marL="743228" indent="-248155">
              <a:buClr>
                <a:srgbClr val="00B9EC"/>
              </a:buClr>
              <a:buSzPct val="100000"/>
              <a:buFont typeface="Wingdings" charset="2"/>
              <a:buChar char="§"/>
              <a:defRPr sz="1600" b="0" i="0">
                <a:latin typeface=""/>
              </a:defRPr>
            </a:lvl2pPr>
            <a:lvl3pPr marL="1085213" indent="-228401">
              <a:buClr>
                <a:srgbClr val="00B9EC"/>
              </a:buClr>
              <a:buFont typeface="Wingdings" charset="2"/>
              <a:buChar char="§"/>
              <a:defRPr sz="1400" b="0" i="0">
                <a:latin typeface=""/>
              </a:defRPr>
            </a:lvl3pPr>
            <a:lvl4pPr marL="1422258" indent="-167905">
              <a:buClr>
                <a:srgbClr val="00B9EC"/>
              </a:buClr>
              <a:buFont typeface="Wingdings" charset="2"/>
              <a:buChar char="§"/>
              <a:defRPr b="0" i="0">
                <a:latin typeface=""/>
              </a:defRPr>
            </a:lvl4pPr>
            <a:lvl5pPr marL="1777822" indent="-171610">
              <a:buClr>
                <a:srgbClr val="00B9EC"/>
              </a:buClr>
              <a:buFont typeface="Wingdings" charset="2"/>
              <a:buChar char="§"/>
              <a:defRPr b="0" i="0">
                <a:latin typeface="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level`</a:t>
            </a:r>
          </a:p>
        </p:txBody>
      </p:sp>
    </p:spTree>
    <p:extLst>
      <p:ext uri="{BB962C8B-B14F-4D97-AF65-F5344CB8AC3E}">
        <p14:creationId xmlns:p14="http://schemas.microsoft.com/office/powerpoint/2010/main" val="2029549880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918" y="3888443"/>
            <a:ext cx="7402285" cy="1201831"/>
          </a:xfrm>
          <a:prstGeom prst="rect">
            <a:avLst/>
          </a:prstGeom>
        </p:spPr>
        <p:txBody>
          <a:bodyPr/>
          <a:lstStyle>
            <a:lvl1pPr algn="l">
              <a:defRPr sz="3000" b="1" cap="all">
                <a:latin typeface="+mj-lt"/>
                <a:cs typeface="Helvetica CY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918" y="2564747"/>
            <a:ext cx="7402285" cy="132369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>
                <a:latin typeface="Arial"/>
              </a:defRPr>
            </a:lvl1pPr>
            <a:lvl2pPr marL="355564" indent="0">
              <a:buNone/>
              <a:defRPr sz="1400"/>
            </a:lvl2pPr>
            <a:lvl3pPr marL="711129" indent="0">
              <a:buNone/>
              <a:defRPr sz="1200"/>
            </a:lvl3pPr>
            <a:lvl4pPr marL="1066693" indent="0">
              <a:buNone/>
              <a:defRPr sz="1100"/>
            </a:lvl4pPr>
            <a:lvl5pPr marL="1422258" indent="0">
              <a:buNone/>
              <a:defRPr sz="1100"/>
            </a:lvl5pPr>
            <a:lvl6pPr marL="1777822" indent="0">
              <a:buNone/>
              <a:defRPr sz="1100"/>
            </a:lvl6pPr>
            <a:lvl7pPr marL="2133387" indent="0">
              <a:buNone/>
              <a:defRPr sz="1100"/>
            </a:lvl7pPr>
            <a:lvl8pPr marL="2488951" indent="0">
              <a:buNone/>
              <a:defRPr sz="1100"/>
            </a:lvl8pPr>
            <a:lvl9pPr marL="2844516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4269365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133" y="458788"/>
            <a:ext cx="10981267" cy="5016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33770"/>
                </a:solidFill>
                <a:latin typeface="+mj-lt"/>
                <a:cs typeface="Helvetica CY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9" name="Group 8"/>
          <p:cNvGrpSpPr/>
          <p:nvPr userDrawn="1"/>
        </p:nvGrpSpPr>
        <p:grpSpPr>
          <a:xfrm>
            <a:off x="-1" y="1026797"/>
            <a:ext cx="12208935" cy="65911"/>
            <a:chOff x="-1" y="1026796"/>
            <a:chExt cx="9156701" cy="65911"/>
          </a:xfrm>
        </p:grpSpPr>
        <p:pic>
          <p:nvPicPr>
            <p:cNvPr id="10" name="Picture 8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8441501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1446" y="1409700"/>
            <a:ext cx="5323621" cy="363220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BAD4A15F-641A-41B9-870C-847EE3F60A8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1295C0"/>
          </a:solidFill>
          <a:ln>
            <a:noFill/>
          </a:ln>
        </p:spPr>
        <p:txBody>
          <a:bodyPr anchor="ctr"/>
          <a:lstStyle/>
          <a:p>
            <a:endParaRPr lang="en-US" i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" name="Text Box 37">
            <a:extLst>
              <a:ext uri="{FF2B5EF4-FFF2-40B4-BE49-F238E27FC236}">
                <a16:creationId xmlns:a16="http://schemas.microsoft.com/office/drawing/2014/main" xmlns="" id="{08D04098-32FC-41E7-89C4-7C9840D36CC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668" y="6538914"/>
            <a:ext cx="4790017" cy="20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39" tIns="45669" rIns="91339" bIns="45669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>
              <a:lnSpc>
                <a:spcPct val="101000"/>
              </a:lnSpc>
              <a:spcBef>
                <a:spcPct val="50000"/>
              </a:spcBef>
              <a:defRPr/>
            </a:pPr>
            <a:r>
              <a:rPr lang="en-US" sz="700" b="1" i="0">
                <a:solidFill>
                  <a:srgbClr val="FFFFFF"/>
                </a:solidFill>
                <a:latin typeface="Arial"/>
              </a:rPr>
              <a:t>© COPYRIGHT 2021, </a:t>
            </a:r>
            <a:r>
              <a:rPr lang="en-US" sz="700" b="1" i="0" cap="all">
                <a:solidFill>
                  <a:srgbClr val="FFFFFF"/>
                </a:solidFill>
                <a:latin typeface="Arial"/>
              </a:rPr>
              <a:t>COAI</a:t>
            </a:r>
            <a:endParaRPr lang="en-US" sz="700" b="1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7" name="Text Box 38">
            <a:extLst>
              <a:ext uri="{FF2B5EF4-FFF2-40B4-BE49-F238E27FC236}">
                <a16:creationId xmlns:a16="http://schemas.microsoft.com/office/drawing/2014/main" xmlns="" id="{D48711BB-2309-4A4C-BA79-E3C75C55746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336867" y="6567488"/>
            <a:ext cx="276163" cy="190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latin typeface=""/>
              </a:rPr>
              <a:pPr eaLnBrk="1" hangingPunct="1">
                <a:defRPr/>
              </a:pPr>
              <a:t>‹#›</a:t>
            </a:fld>
            <a:endParaRPr lang="en-US" sz="700" i="0">
              <a:latin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993530208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739" y="458976"/>
            <a:ext cx="10980965" cy="5014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33770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180" y="1283074"/>
            <a:ext cx="5414131" cy="4647640"/>
          </a:xfrm>
          <a:prstGeom prst="rect">
            <a:avLst/>
          </a:prstGeom>
        </p:spPr>
        <p:txBody>
          <a:bodyPr/>
          <a:lstStyle>
            <a:lvl1pPr marL="285193" indent="-285193">
              <a:buClr>
                <a:srgbClr val="1DB4E2"/>
              </a:buClr>
              <a:buSzPct val="100000"/>
              <a:buFontTx/>
              <a:buBlip>
                <a:blip r:embed="rId2"/>
              </a:buBlip>
              <a:defRPr sz="2200" b="0" baseline="0">
                <a:latin typeface="Arial"/>
              </a:defRPr>
            </a:lvl1pPr>
            <a:lvl2pPr marL="743228" indent="-248155">
              <a:buClr>
                <a:srgbClr val="1DB4E2"/>
              </a:buClr>
              <a:buFont typeface="Wingdings" charset="2"/>
              <a:buChar char="§"/>
              <a:defRPr sz="1900" b="0" baseline="0">
                <a:latin typeface="Arial"/>
              </a:defRPr>
            </a:lvl2pPr>
            <a:lvl3pPr marL="1085213" indent="-228401">
              <a:buClr>
                <a:srgbClr val="1DB4E2"/>
              </a:buClr>
              <a:buFont typeface="Wingdings" charset="2"/>
              <a:buChar char="§"/>
              <a:defRPr sz="1600" b="0" baseline="0">
                <a:latin typeface="Arial"/>
              </a:defRPr>
            </a:lvl3pPr>
            <a:lvl4pPr marL="1422258" indent="-167905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4pPr>
            <a:lvl5pPr marL="1777822" indent="-171610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53453" y="1283074"/>
            <a:ext cx="5415643" cy="4647640"/>
          </a:xfrm>
          <a:prstGeom prst="rect">
            <a:avLst/>
          </a:prstGeom>
        </p:spPr>
        <p:txBody>
          <a:bodyPr/>
          <a:lstStyle>
            <a:lvl1pPr marL="285193" indent="-285193">
              <a:buClr>
                <a:srgbClr val="1DB4E2"/>
              </a:buClr>
              <a:buSzPct val="100000"/>
              <a:buFontTx/>
              <a:buBlip>
                <a:blip r:embed="rId2"/>
              </a:buBlip>
              <a:defRPr sz="2200" b="0">
                <a:latin typeface=""/>
              </a:defRPr>
            </a:lvl1pPr>
            <a:lvl2pPr marL="743228" indent="-248155">
              <a:buClr>
                <a:srgbClr val="1DB4E2"/>
              </a:buClr>
              <a:buFont typeface="Wingdings" charset="2"/>
              <a:buChar char="§"/>
              <a:defRPr sz="1900" b="0" baseline="0">
                <a:latin typeface="Arial"/>
              </a:defRPr>
            </a:lvl2pPr>
            <a:lvl3pPr marL="1085213" indent="-228401">
              <a:buClr>
                <a:srgbClr val="1DB4E2"/>
              </a:buClr>
              <a:buFont typeface="Wingdings" charset="2"/>
              <a:buChar char="§"/>
              <a:defRPr sz="1600" b="0" baseline="0">
                <a:latin typeface="Arial"/>
              </a:defRPr>
            </a:lvl3pPr>
            <a:lvl4pPr marL="1422258" indent="-167905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4pPr>
            <a:lvl5pPr marL="1777822" indent="-171610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-1" y="1026797"/>
            <a:ext cx="12208935" cy="65911"/>
            <a:chOff x="-1" y="1026796"/>
            <a:chExt cx="9156701" cy="65911"/>
          </a:xfrm>
        </p:grpSpPr>
        <p:pic>
          <p:nvPicPr>
            <p:cNvPr id="12" name="Picture 8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4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5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090960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 userDrawn="1"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1295C0"/>
          </a:solidFill>
          <a:ln>
            <a:noFill/>
          </a:ln>
        </p:spPr>
        <p:txBody>
          <a:bodyPr anchor="ctr"/>
          <a:lstStyle/>
          <a:p>
            <a:endParaRPr lang="en-US" i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4837" name="Text Box 37"/>
          <p:cNvSpPr txBox="1">
            <a:spLocks noChangeArrowheads="1"/>
          </p:cNvSpPr>
          <p:nvPr/>
        </p:nvSpPr>
        <p:spPr bwMode="auto">
          <a:xfrm>
            <a:off x="84668" y="6538914"/>
            <a:ext cx="4790017" cy="20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39" tIns="45669" rIns="91339" bIns="45669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>
              <a:lnSpc>
                <a:spcPct val="101000"/>
              </a:lnSpc>
              <a:spcBef>
                <a:spcPct val="50000"/>
              </a:spcBef>
              <a:defRPr/>
            </a:pPr>
            <a:r>
              <a:rPr lang="en-US" sz="700" b="1" i="0">
                <a:solidFill>
                  <a:srgbClr val="FFFFFF"/>
                </a:solidFill>
                <a:latin typeface="Arial"/>
              </a:rPr>
              <a:t>© COPYRIGHT 2021, </a:t>
            </a:r>
            <a:r>
              <a:rPr lang="en-US" sz="700" b="1" i="0" cap="all">
                <a:solidFill>
                  <a:srgbClr val="FFFFFF"/>
                </a:solidFill>
                <a:latin typeface="Arial"/>
              </a:rPr>
              <a:t>COAI</a:t>
            </a:r>
            <a:endParaRPr lang="en-US" sz="700" b="1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204838" name="Text Box 38"/>
          <p:cNvSpPr txBox="1">
            <a:spLocks noChangeArrowheads="1"/>
          </p:cNvSpPr>
          <p:nvPr/>
        </p:nvSpPr>
        <p:spPr bwMode="auto">
          <a:xfrm>
            <a:off x="11336867" y="6567488"/>
            <a:ext cx="276163" cy="190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latin typeface=""/>
              </a:rPr>
              <a:pPr eaLnBrk="1" hangingPunct="1">
                <a:defRPr/>
              </a:pPr>
              <a:t>‹#›</a:t>
            </a:fld>
            <a:endParaRPr lang="en-US" sz="700" i="0">
              <a:latin typeface=""/>
            </a:endParaRPr>
          </a:p>
        </p:txBody>
      </p:sp>
      <p:pic>
        <p:nvPicPr>
          <p:cNvPr id="6" name="Picture 5" descr="Description: Cellular Operators Association of India">
            <a:extLst>
              <a:ext uri="{FF2B5EF4-FFF2-40B4-BE49-F238E27FC236}">
                <a16:creationId xmlns:a16="http://schemas.microsoft.com/office/drawing/2014/main" xmlns="" id="{D17F7B32-B6D2-4423-851E-EA2D4554E5C6}"/>
              </a:ext>
            </a:extLst>
          </p:cNvPr>
          <p:cNvPicPr/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1041" y="31008"/>
            <a:ext cx="1236999" cy="581471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94" r:id="rId1"/>
    <p:sldLayoutId id="2147484300" r:id="rId2"/>
    <p:sldLayoutId id="2147484295" r:id="rId3"/>
    <p:sldLayoutId id="2147484296" r:id="rId4"/>
    <p:sldLayoutId id="2147484297" r:id="rId5"/>
    <p:sldLayoutId id="2147484298" r:id="rId6"/>
    <p:sldLayoutId id="2147484299" r:id="rId7"/>
  </p:sldLayoutIdLst>
  <p:transition spd="med">
    <p:fade/>
  </p:transition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0" i="0">
          <a:solidFill>
            <a:srgbClr val="033770"/>
          </a:solidFill>
          <a:latin typeface="+mj-lt"/>
          <a:ea typeface="ＭＳ Ｐゴシック" pitchFamily="18" charset="-128"/>
          <a:cs typeface="Helvetica CY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5pPr>
      <a:lvl6pPr marL="355564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6pPr>
      <a:lvl7pPr marL="711129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7pPr>
      <a:lvl8pPr marL="1066693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8pPr>
      <a:lvl9pPr marL="1422258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9pPr>
    </p:titleStyle>
    <p:bodyStyle>
      <a:lvl1pPr marL="284163" indent="-284163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100000"/>
        <a:buBlip>
          <a:blip r:embed="rId10"/>
        </a:buBlip>
        <a:defRPr>
          <a:solidFill>
            <a:srgbClr val="4D4D4D"/>
          </a:solidFill>
          <a:latin typeface="+mn-lt"/>
          <a:ea typeface="ＭＳ Ｐゴシック" pitchFamily="18" charset="-128"/>
          <a:cs typeface="ＭＳ Ｐゴシック" pitchFamily="18" charset="-128"/>
        </a:defRPr>
      </a:lvl1pPr>
      <a:lvl2pPr marL="742950" indent="-2476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1"/>
        </a:buClr>
        <a:buSzPct val="100000"/>
        <a:buBlip>
          <a:blip r:embed="rId11"/>
        </a:buBlip>
        <a:defRPr sz="1600">
          <a:solidFill>
            <a:srgbClr val="4D4D4D"/>
          </a:solidFill>
          <a:latin typeface="+mn-lt"/>
          <a:ea typeface="ＭＳ Ｐゴシック" pitchFamily="-112" charset="-128"/>
        </a:defRPr>
      </a:lvl2pPr>
      <a:lvl3pPr marL="1084263" indent="-227013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2"/>
        </a:buClr>
        <a:buSzPct val="100000"/>
        <a:buBlip>
          <a:blip r:embed="rId12"/>
        </a:buBlip>
        <a:defRPr>
          <a:solidFill>
            <a:srgbClr val="4D4D4D"/>
          </a:solidFill>
          <a:latin typeface="+mn-lt"/>
          <a:ea typeface="ＭＳ Ｐゴシック" pitchFamily="-112" charset="-128"/>
        </a:defRPr>
      </a:lvl3pPr>
      <a:lvl4pPr marL="1420813" indent="-166688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2"/>
        </a:buClr>
        <a:buSzPct val="100000"/>
        <a:buBlip>
          <a:blip r:embed="rId12"/>
        </a:buBlip>
        <a:defRPr sz="1200">
          <a:solidFill>
            <a:srgbClr val="4D4D4D"/>
          </a:solidFill>
          <a:latin typeface="+mn-lt"/>
          <a:ea typeface="ＭＳ Ｐゴシック" pitchFamily="-112" charset="-128"/>
        </a:defRPr>
      </a:lvl4pPr>
      <a:lvl5pPr marL="1776413" indent="-1714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2"/>
        </a:buClr>
        <a:buSzPct val="100000"/>
        <a:buBlip>
          <a:blip r:embed="rId12"/>
        </a:buBlip>
        <a:defRPr sz="1000">
          <a:solidFill>
            <a:srgbClr val="4D4D4D"/>
          </a:solidFill>
          <a:latin typeface="+mn-lt"/>
          <a:ea typeface="ＭＳ Ｐゴシック" pitchFamily="-112" charset="-128"/>
        </a:defRPr>
      </a:lvl5pPr>
      <a:lvl6pPr marL="1738315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3"/>
        </a:buBlip>
        <a:defRPr sz="800">
          <a:solidFill>
            <a:srgbClr val="4D4D4D"/>
          </a:solidFill>
          <a:latin typeface="+mn-lt"/>
        </a:defRPr>
      </a:lvl6pPr>
      <a:lvl7pPr marL="2093879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3"/>
        </a:buBlip>
        <a:defRPr sz="800">
          <a:solidFill>
            <a:srgbClr val="4D4D4D"/>
          </a:solidFill>
          <a:latin typeface="+mn-lt"/>
        </a:defRPr>
      </a:lvl7pPr>
      <a:lvl8pPr marL="2449444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3"/>
        </a:buBlip>
        <a:defRPr sz="800">
          <a:solidFill>
            <a:srgbClr val="4D4D4D"/>
          </a:solidFill>
          <a:latin typeface="+mn-lt"/>
        </a:defRPr>
      </a:lvl8pPr>
      <a:lvl9pPr marL="2805008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3"/>
        </a:buBlip>
        <a:defRPr sz="800">
          <a:solidFill>
            <a:srgbClr val="4D4D4D"/>
          </a:solidFill>
          <a:latin typeface="+mn-lt"/>
        </a:defRPr>
      </a:lvl9pPr>
    </p:bodyStyle>
    <p:otherStyle>
      <a:defPPr>
        <a:defRPr lang="en-US"/>
      </a:defPPr>
      <a:lvl1pPr marL="0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564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1129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693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2258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7822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387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8951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4516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ec.gov.in/pdf/GRs/Procedure%20and%20guidelines%20document_FF.pdf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ai.com/themes/bootstrap/images/e-Workshop.mp4" TargetMode="External"/><Relationship Id="rId2" Type="http://schemas.openxmlformats.org/officeDocument/2006/relationships/hyperlink" Target="https://www.coai.com/themes/bootstrap/images/5GIF_Evaluation_Report_final.pdf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hyperlink" Target="https://www.coai.com/5g_india_forum" TargetMode="External"/><Relationship Id="rId2" Type="http://schemas.openxmlformats.org/officeDocument/2006/relationships/hyperlink" Target="http://www.coai.in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hyperlink" Target="mailto:/@onnectCOAI" TargetMode="Externa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s://rclstn.org/sites/default/files/technology.png"/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3" r="14197"/>
          <a:stretch/>
        </p:blipFill>
        <p:spPr bwMode="auto">
          <a:xfrm>
            <a:off x="7648954" y="1483795"/>
            <a:ext cx="3606301" cy="464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22632" y="1958836"/>
            <a:ext cx="50733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 i="0" dirty="0">
                <a:solidFill>
                  <a:srgbClr val="033770"/>
                </a:solidFill>
                <a:latin typeface="Albertus MT Lt" pitchFamily="2" charset="0"/>
                <a:cs typeface="Khmer UI" panose="020B0502040204020203" pitchFamily="34" charset="0"/>
              </a:rPr>
              <a:t>COAI MRP Update</a:t>
            </a:r>
            <a:endParaRPr lang="en-US" sz="4400" b="1" i="0" dirty="0">
              <a:solidFill>
                <a:srgbClr val="033770"/>
              </a:solidFill>
              <a:latin typeface="Albertus MT Lt" pitchFamily="2" charset="0"/>
              <a:ea typeface="Batang" panose="02030600000101010101" pitchFamily="18" charset="-127"/>
              <a:cs typeface="Khmer UI" panose="020B0502040204020203" pitchFamily="34" charset="0"/>
            </a:endParaRPr>
          </a:p>
        </p:txBody>
      </p:sp>
      <p:pic>
        <p:nvPicPr>
          <p:cNvPr id="8" name="Picture 7" descr="Description: Cellular Operators Association of India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159" y="3955157"/>
            <a:ext cx="1625095" cy="1009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42" name="Picture 2" descr="https://pbs.twimg.com/profile_images/945890696489082880/V5dcd_np_400x400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7" t="25481" r="11517" b="22394"/>
          <a:stretch/>
        </p:blipFill>
        <p:spPr bwMode="auto">
          <a:xfrm>
            <a:off x="4032348" y="3905329"/>
            <a:ext cx="1666184" cy="110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>
            <a:extLst>
              <a:ext uri="{FF2B5EF4-FFF2-40B4-BE49-F238E27FC236}">
                <a16:creationId xmlns:a16="http://schemas.microsoft.com/office/drawing/2014/main" xmlns="" id="{96DDDC22-951A-41AA-98E5-0C6ABC72DD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570" y="1792977"/>
            <a:ext cx="4271656" cy="327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236567" y="170233"/>
            <a:ext cx="10263115" cy="694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9" tIns="45669" rIns="91339" bIns="45669" numCol="1" anchor="t" anchorCtr="0" compatLnSpc="1">
            <a:prstTxWarp prst="textNoShape">
              <a:avLst/>
            </a:prstTxWarp>
            <a:noAutofit/>
          </a:bodyPr>
          <a:lstStyle>
            <a:lvl1pPr eaLnBrk="0" hangingPunct="0">
              <a:defRPr sz="2000" b="1">
                <a:solidFill>
                  <a:srgbClr val="0A66A6"/>
                </a:solidFill>
                <a:latin typeface="Georgia" panose="02040502050405020303" pitchFamily="18" charset="0"/>
                <a:ea typeface="ＭＳ Ｐゴシック" pitchFamily="18" charset="-128"/>
                <a:cs typeface="Helvetica CY"/>
              </a:defRPr>
            </a:lvl1pPr>
            <a:lvl2pPr eaLnBrk="0" hangingPunct="0">
              <a:defRPr sz="3000">
                <a:solidFill>
                  <a:srgbClr val="033770"/>
                </a:solidFill>
                <a:latin typeface="Georgia" pitchFamily="18" charset="0"/>
                <a:ea typeface="ＭＳ Ｐゴシック" pitchFamily="18" charset="-128"/>
                <a:cs typeface="ＭＳ Ｐゴシック" pitchFamily="18" charset="-128"/>
              </a:defRPr>
            </a:lvl2pPr>
            <a:lvl3pPr eaLnBrk="0" hangingPunct="0">
              <a:defRPr sz="3000">
                <a:solidFill>
                  <a:srgbClr val="033770"/>
                </a:solidFill>
                <a:latin typeface="Georgia" pitchFamily="18" charset="0"/>
                <a:ea typeface="ＭＳ Ｐゴシック" pitchFamily="18" charset="-128"/>
                <a:cs typeface="ＭＳ Ｐゴシック" pitchFamily="18" charset="-128"/>
              </a:defRPr>
            </a:lvl3pPr>
            <a:lvl4pPr eaLnBrk="0" hangingPunct="0">
              <a:defRPr sz="3000">
                <a:solidFill>
                  <a:srgbClr val="033770"/>
                </a:solidFill>
                <a:latin typeface="Georgia" pitchFamily="18" charset="0"/>
                <a:ea typeface="ＭＳ Ｐゴシック" pitchFamily="18" charset="-128"/>
                <a:cs typeface="ＭＳ Ｐゴシック" pitchFamily="18" charset="-128"/>
              </a:defRPr>
            </a:lvl4pPr>
            <a:lvl5pPr eaLnBrk="0" hangingPunct="0">
              <a:defRPr sz="3000">
                <a:solidFill>
                  <a:srgbClr val="033770"/>
                </a:solidFill>
                <a:latin typeface="Georgia" pitchFamily="18" charset="0"/>
                <a:ea typeface="ＭＳ Ｐゴシック" pitchFamily="18" charset="-128"/>
                <a:cs typeface="ＭＳ Ｐゴシック" pitchFamily="18" charset="-128"/>
              </a:defRPr>
            </a:lvl5pPr>
            <a:lvl6pPr marL="355564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rgbClr val="4D4D4D"/>
                </a:solidFill>
                <a:latin typeface="Arial" charset="0"/>
              </a:defRPr>
            </a:lvl6pPr>
            <a:lvl7pPr marL="711129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rgbClr val="4D4D4D"/>
                </a:solidFill>
                <a:latin typeface="Arial" charset="0"/>
              </a:defRPr>
            </a:lvl7pPr>
            <a:lvl8pPr marL="106669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rgbClr val="4D4D4D"/>
                </a:solidFill>
                <a:latin typeface="Arial" charset="0"/>
              </a:defRPr>
            </a:lvl8pPr>
            <a:lvl9pPr marL="142225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rgbClr val="4D4D4D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IN" sz="2800" b="0" i="0" u="sng" dirty="0">
                <a:solidFill>
                  <a:srgbClr val="033770"/>
                </a:solidFill>
                <a:latin typeface="+mj-lt"/>
              </a:rPr>
              <a:t>Indian Telecom Sectors Vital Role in Nation Building</a:t>
            </a:r>
            <a:r>
              <a:rPr lang="en-US" sz="2800" b="0" i="0" u="sng" dirty="0">
                <a:solidFill>
                  <a:srgbClr val="033770"/>
                </a:solidFill>
                <a:latin typeface="+mj-lt"/>
              </a:rPr>
              <a:t/>
            </a:r>
            <a:br>
              <a:rPr lang="en-US" sz="2800" b="0" i="0" u="sng" dirty="0">
                <a:solidFill>
                  <a:srgbClr val="033770"/>
                </a:solidFill>
                <a:latin typeface="+mj-lt"/>
              </a:rPr>
            </a:br>
            <a:endParaRPr lang="en-US" sz="2800" b="0" i="0" u="sng" dirty="0">
              <a:solidFill>
                <a:srgbClr val="033770"/>
              </a:solidFill>
              <a:latin typeface="+mj-lt"/>
            </a:endParaRPr>
          </a:p>
        </p:txBody>
      </p:sp>
      <p:grpSp>
        <p:nvGrpSpPr>
          <p:cNvPr id="16" name="Group 11"/>
          <p:cNvGrpSpPr>
            <a:grpSpLocks/>
          </p:cNvGrpSpPr>
          <p:nvPr/>
        </p:nvGrpSpPr>
        <p:grpSpPr bwMode="auto">
          <a:xfrm>
            <a:off x="72790" y="1049699"/>
            <a:ext cx="11870331" cy="5376226"/>
            <a:chOff x="1052" y="1447633"/>
            <a:chExt cx="9240616" cy="4955450"/>
          </a:xfrm>
        </p:grpSpPr>
        <p:sp>
          <p:nvSpPr>
            <p:cNvPr id="17" name="Rectangle 13"/>
            <p:cNvSpPr>
              <a:spLocks noChangeArrowheads="1"/>
            </p:cNvSpPr>
            <p:nvPr/>
          </p:nvSpPr>
          <p:spPr bwMode="auto">
            <a:xfrm>
              <a:off x="2562174" y="5262871"/>
              <a:ext cx="3685917" cy="1140212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IN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2nd largest </a:t>
              </a:r>
              <a:r>
                <a:rPr lang="en-IN" altLang="en-US" sz="1600" b="1" i="1" dirty="0">
                  <a:solidFill>
                    <a:srgbClr val="FF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private sector investment in infrastructure </a:t>
              </a:r>
              <a:r>
                <a:rPr lang="en-IN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– INR 11,10,000 crores </a:t>
              </a:r>
              <a:r>
                <a:rPr lang="en-US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($150 </a:t>
              </a:r>
              <a:r>
                <a:rPr lang="en-US" altLang="en-US" sz="1600" b="1" i="1" dirty="0" err="1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bn</a:t>
              </a:r>
              <a:r>
                <a:rPr lang="en-US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)</a:t>
              </a:r>
              <a:endParaRPr lang="en-IN" altLang="en-US" sz="16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endParaRPr>
            </a:p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IN" altLang="en-US" sz="11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Source: DoT, PQ</a:t>
              </a:r>
            </a:p>
          </p:txBody>
        </p:sp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>
              <a:off x="1052" y="4048182"/>
              <a:ext cx="3243942" cy="1339322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IN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Among the highest contributors to Govt. exchequer: nearly </a:t>
              </a:r>
              <a:r>
                <a:rPr lang="en-IN" altLang="en-US" sz="1600" b="1" i="1" dirty="0">
                  <a:solidFill>
                    <a:srgbClr val="FF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INR 57,000 </a:t>
              </a:r>
              <a:r>
                <a:rPr lang="en-IN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crores pa </a:t>
              </a:r>
              <a:r>
                <a:rPr lang="en-US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($7.73bn) pa</a:t>
              </a:r>
              <a:endParaRPr lang="en-IN" altLang="en-US" sz="16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endParaRPr>
            </a:p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IN" altLang="en-US" sz="11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Source: TRAI, COAI estimates</a:t>
              </a:r>
            </a:p>
          </p:txBody>
        </p:sp>
        <p:sp>
          <p:nvSpPr>
            <p:cNvPr id="20" name="Rectangle 15"/>
            <p:cNvSpPr>
              <a:spLocks noChangeArrowheads="1"/>
            </p:cNvSpPr>
            <p:nvPr/>
          </p:nvSpPr>
          <p:spPr bwMode="auto">
            <a:xfrm>
              <a:off x="214079" y="2798922"/>
              <a:ext cx="2774345" cy="1034726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Among Highest contributors in FDI in last two decades – </a:t>
              </a:r>
              <a:r>
                <a:rPr lang="en-US" altLang="en-US" sz="1600" b="1" i="1" dirty="0">
                  <a:solidFill>
                    <a:srgbClr val="FF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INR 2,21,816 crores </a:t>
              </a:r>
              <a:r>
                <a:rPr lang="en-US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($29.8 </a:t>
              </a:r>
              <a:r>
                <a:rPr lang="en-US" altLang="en-US" sz="1600" b="1" i="1" dirty="0" err="1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bn</a:t>
              </a:r>
              <a:r>
                <a:rPr lang="en-US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)</a:t>
              </a:r>
            </a:p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100" b="1" i="1" dirty="0">
                  <a:solidFill>
                    <a:srgbClr val="000000"/>
                  </a:solidFill>
                  <a:ea typeface="ＭＳ Ｐゴシック" charset="0"/>
                  <a:cs typeface="Arial" panose="020B0604020202020204" pitchFamily="34" charset="0"/>
                </a:rPr>
                <a:t>Source: DIPP, Dec 2020</a:t>
              </a:r>
            </a:p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4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endParaRPr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6175141" y="1447633"/>
              <a:ext cx="2224584" cy="736979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IN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Contributes </a:t>
              </a:r>
              <a:r>
                <a:rPr lang="en-IN" altLang="en-US" sz="1600" b="1" i="1" dirty="0">
                  <a:solidFill>
                    <a:srgbClr val="FF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6.5%</a:t>
              </a:r>
              <a:r>
                <a:rPr lang="en-IN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 to India’s GDP</a:t>
              </a:r>
            </a:p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IN" altLang="en-US" sz="11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Source: GSMA</a:t>
              </a:r>
              <a:endParaRPr lang="en-US" altLang="en-US" sz="11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endParaRPr>
            </a:p>
          </p:txBody>
        </p:sp>
        <p:sp>
          <p:nvSpPr>
            <p:cNvPr id="22" name="Rectangle 17"/>
            <p:cNvSpPr>
              <a:spLocks noChangeArrowheads="1"/>
            </p:cNvSpPr>
            <p:nvPr/>
          </p:nvSpPr>
          <p:spPr bwMode="auto">
            <a:xfrm>
              <a:off x="6114488" y="2638145"/>
              <a:ext cx="3127180" cy="1130124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Contributes directly to 2.2 </a:t>
              </a:r>
              <a:r>
                <a:rPr lang="en-US" altLang="en-US" sz="1600" b="1" i="1" dirty="0" err="1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Mn</a:t>
              </a:r>
              <a:r>
                <a:rPr lang="en-US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 employment and indirectly to </a:t>
              </a:r>
            </a:p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6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1.8 Mn jobs</a:t>
              </a:r>
            </a:p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100" b="1" i="1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 panose="020B0604020202020204" pitchFamily="34" charset="0"/>
                </a:rPr>
                <a:t>Source: GSMA</a:t>
              </a:r>
            </a:p>
          </p:txBody>
        </p:sp>
      </p:grp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7593353" y="3894074"/>
            <a:ext cx="4354864" cy="1226084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Investment in Spectrum Auctions since 2010:</a:t>
            </a:r>
            <a:r>
              <a:rPr lang="en-US" altLang="en-US" sz="1600" b="1" i="1" dirty="0">
                <a:solidFill>
                  <a:srgbClr val="FF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 INR 3.68 Lakh crores</a:t>
            </a:r>
            <a:r>
              <a:rPr lang="en-US" altLang="en-US" sz="16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 ($49 </a:t>
            </a:r>
            <a:r>
              <a:rPr lang="en-US" altLang="en-US" sz="1600" b="1" i="1" dirty="0" err="1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bn</a:t>
            </a:r>
            <a:r>
              <a:rPr lang="en-US" altLang="en-US" sz="16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)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1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Source: DoT/WPC</a:t>
            </a:r>
          </a:p>
        </p:txBody>
      </p:sp>
      <p:sp>
        <p:nvSpPr>
          <p:cNvPr id="26" name="Rectangle 15">
            <a:extLst>
              <a:ext uri="{FF2B5EF4-FFF2-40B4-BE49-F238E27FC236}">
                <a16:creationId xmlns:a16="http://schemas.microsoft.com/office/drawing/2014/main" xmlns="" id="{1E38EAE7-65E1-442C-A930-71DEB7651E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604" y="972596"/>
            <a:ext cx="3473548" cy="1122586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Lowest voice &amp; data rates in the world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( ARPU </a:t>
            </a:r>
            <a:r>
              <a:rPr lang="en-US" altLang="en-US" sz="1600" b="1" i="1" dirty="0">
                <a:solidFill>
                  <a:srgbClr val="FF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Rs. 85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Approx. $1.16)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1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Source: TRAI PIR</a:t>
            </a:r>
          </a:p>
        </p:txBody>
      </p:sp>
      <p:sp>
        <p:nvSpPr>
          <p:cNvPr id="27" name="Rectangle 15">
            <a:extLst>
              <a:ext uri="{FF2B5EF4-FFF2-40B4-BE49-F238E27FC236}">
                <a16:creationId xmlns:a16="http://schemas.microsoft.com/office/drawing/2014/main" xmlns="" id="{9DC30070-8F7B-48E9-8EE8-916E4790E0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1297" y="579382"/>
            <a:ext cx="3473548" cy="1122586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6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Over 500,000 villages covered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1100" b="1" i="1" dirty="0">
                <a:solidFill>
                  <a:srgbClr val="000000"/>
                </a:solidFill>
                <a:latin typeface="Arial"/>
                <a:ea typeface="ＭＳ Ｐゴシック" charset="0"/>
                <a:cs typeface="Arial" panose="020B0604020202020204" pitchFamily="34" charset="0"/>
              </a:rPr>
              <a:t>Source: DoT, PQ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C17C15B1-B5F1-4525-929D-8D14B87F0E12}"/>
              </a:ext>
            </a:extLst>
          </p:cNvPr>
          <p:cNvSpPr/>
          <p:nvPr/>
        </p:nvSpPr>
        <p:spPr>
          <a:xfrm>
            <a:off x="5992398" y="6427648"/>
            <a:ext cx="5404607" cy="379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07000"/>
              </a:lnSpc>
              <a:spcBef>
                <a:spcPct val="0"/>
              </a:spcBef>
            </a:pPr>
            <a:r>
              <a:rPr lang="en-US" sz="900" i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Source: GSMA The Mobile Economy India Report, 2016, DoT, Industry Estimates, TRAI, PQ= Parliament Question</a:t>
            </a:r>
            <a:endParaRPr lang="en-IN" sz="900" i="1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IN" sz="900" i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Note: 1) Contribution to Government includes L.F, SUC and GST</a:t>
            </a:r>
            <a:endParaRPr lang="en-IN" sz="900" i="1" dirty="0">
              <a:solidFill>
                <a:srgbClr val="FFFFFF"/>
              </a:solidFill>
              <a:latin typeface="Calibri" panose="020F0502020204030204" pitchFamily="34" charset="0"/>
              <a:ea typeface="ＭＳ Ｐゴシック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571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F5ED7BA2-B203-44F2-8B16-855E245C21E2}"/>
              </a:ext>
            </a:extLst>
          </p:cNvPr>
          <p:cNvGrpSpPr/>
          <p:nvPr/>
        </p:nvGrpSpPr>
        <p:grpSpPr>
          <a:xfrm>
            <a:off x="514857" y="1094849"/>
            <a:ext cx="11189559" cy="2494107"/>
            <a:chOff x="-336715" y="508000"/>
            <a:chExt cx="6785140" cy="1800225"/>
          </a:xfrm>
        </p:grpSpPr>
        <p:sp>
          <p:nvSpPr>
            <p:cNvPr id="4" name="Oval 234547">
              <a:extLst>
                <a:ext uri="{FF2B5EF4-FFF2-40B4-BE49-F238E27FC236}">
                  <a16:creationId xmlns:a16="http://schemas.microsoft.com/office/drawing/2014/main" xmlns="" id="{B5D302BB-EE56-4789-AD7B-52184A011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5" y="539750"/>
              <a:ext cx="900113" cy="72072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243F6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>
                  <a:solidFill>
                    <a:schemeClr val="bg2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674 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>
                  <a:solidFill>
                    <a:schemeClr val="bg2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Mn</a:t>
              </a:r>
              <a:endParaRPr lang="en-US" altLang="en-US" sz="1400" b="1" dirty="0">
                <a:solidFill>
                  <a:schemeClr val="bg2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" name="Oval 234548">
              <a:extLst>
                <a:ext uri="{FF2B5EF4-FFF2-40B4-BE49-F238E27FC236}">
                  <a16:creationId xmlns:a16="http://schemas.microsoft.com/office/drawing/2014/main" xmlns="" id="{729F02F5-745D-4604-BFDA-B8501B6D2A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8225" y="530225"/>
              <a:ext cx="900113" cy="72072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385D8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>
                  <a:solidFill>
                    <a:schemeClr val="bg2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7.6 </a:t>
              </a:r>
              <a:endParaRPr lang="en-US" altLang="en-US" sz="1400" b="1" dirty="0">
                <a:solidFill>
                  <a:schemeClr val="bg2"/>
                </a:solidFill>
                <a:cs typeface="Arial" panose="020B0604020202020204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>
                  <a:solidFill>
                    <a:schemeClr val="bg2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EB </a:t>
              </a:r>
              <a:endParaRPr lang="en-US" altLang="en-US" sz="1400" b="1" dirty="0">
                <a:solidFill>
                  <a:schemeClr val="bg2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" name="Oval 234549">
              <a:extLst>
                <a:ext uri="{FF2B5EF4-FFF2-40B4-BE49-F238E27FC236}">
                  <a16:creationId xmlns:a16="http://schemas.microsoft.com/office/drawing/2014/main" xmlns="" id="{D9B0B79B-D3B4-4C45-944B-31B2BF47D3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3250" y="511175"/>
              <a:ext cx="900113" cy="72072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385D8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>
                  <a:solidFill>
                    <a:schemeClr val="bg2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12.4</a:t>
              </a:r>
              <a:endParaRPr lang="en-US" altLang="en-US" sz="1400" b="1" dirty="0">
                <a:solidFill>
                  <a:schemeClr val="bg2"/>
                </a:solidFill>
                <a:cs typeface="Arial" panose="020B0604020202020204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>
                  <a:solidFill>
                    <a:schemeClr val="bg2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GB </a:t>
              </a:r>
              <a:endParaRPr lang="en-US" altLang="en-US" sz="1400" b="1" dirty="0">
                <a:solidFill>
                  <a:schemeClr val="bg2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" name="Oval 234550">
              <a:extLst>
                <a:ext uri="{FF2B5EF4-FFF2-40B4-BE49-F238E27FC236}">
                  <a16:creationId xmlns:a16="http://schemas.microsoft.com/office/drawing/2014/main" xmlns="" id="{3B120D7D-EB6A-4A86-BE65-2209FB54A2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5500" y="549275"/>
              <a:ext cx="900113" cy="72072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385D8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>
                  <a:solidFill>
                    <a:schemeClr val="bg2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600 </a:t>
              </a:r>
              <a:endParaRPr lang="en-US" altLang="en-US" sz="1400" b="1" dirty="0">
                <a:solidFill>
                  <a:schemeClr val="bg2"/>
                </a:solidFill>
                <a:cs typeface="Arial" panose="020B0604020202020204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>
                  <a:solidFill>
                    <a:schemeClr val="bg2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Mn</a:t>
              </a:r>
              <a:endParaRPr lang="en-US" altLang="en-US" sz="1400" b="1" dirty="0">
                <a:solidFill>
                  <a:schemeClr val="bg2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" name="Oval 234552">
              <a:extLst>
                <a:ext uri="{FF2B5EF4-FFF2-40B4-BE49-F238E27FC236}">
                  <a16:creationId xmlns:a16="http://schemas.microsoft.com/office/drawing/2014/main" xmlns="" id="{AC6261DF-51B5-4503-949F-38664B554C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36715" y="1317625"/>
              <a:ext cx="1638300" cy="876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dirty="0">
                  <a:solidFill>
                    <a:schemeClr val="bg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Total Broadband </a:t>
              </a:r>
              <a:endParaRPr lang="en-US" altLang="en-US" sz="12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dirty="0">
                  <a:solidFill>
                    <a:schemeClr val="bg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Subs (Jan 2020)</a:t>
              </a:r>
              <a:endParaRPr lang="en-US" altLang="en-US" sz="12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Oval 234553">
              <a:extLst>
                <a:ext uri="{FF2B5EF4-FFF2-40B4-BE49-F238E27FC236}">
                  <a16:creationId xmlns:a16="http://schemas.microsoft.com/office/drawing/2014/main" xmlns="" id="{4F85AFF8-DC69-4E29-A114-9538C84AEF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985" y="1331913"/>
              <a:ext cx="1638300" cy="876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dirty="0">
                  <a:solidFill>
                    <a:schemeClr val="bg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Total Mobile Data Traffic per Month (March 2020)</a:t>
              </a:r>
              <a:endParaRPr lang="en-US" altLang="en-US" sz="12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" name="Oval 234554">
              <a:extLst>
                <a:ext uri="{FF2B5EF4-FFF2-40B4-BE49-F238E27FC236}">
                  <a16:creationId xmlns:a16="http://schemas.microsoft.com/office/drawing/2014/main" xmlns="" id="{89B82A57-0AEE-4D23-8CB8-575398BB8F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1475" y="511175"/>
              <a:ext cx="900113" cy="72072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385D8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>
                  <a:solidFill>
                    <a:schemeClr val="bg2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0.11 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>
                  <a:solidFill>
                    <a:schemeClr val="bg2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USD </a:t>
              </a:r>
              <a:endParaRPr lang="en-US" altLang="en-US" sz="1400" b="1" dirty="0">
                <a:solidFill>
                  <a:schemeClr val="bg2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" name="Oval 234555">
              <a:extLst>
                <a:ext uri="{FF2B5EF4-FFF2-40B4-BE49-F238E27FC236}">
                  <a16:creationId xmlns:a16="http://schemas.microsoft.com/office/drawing/2014/main" xmlns="" id="{0EA5B0D5-8BD7-4F1E-85BA-9A8E2E538C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8309" y="1327150"/>
              <a:ext cx="1638300" cy="876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dirty="0">
                  <a:solidFill>
                    <a:schemeClr val="bg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Number of SMART Phone Device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dirty="0">
                  <a:solidFill>
                    <a:schemeClr val="bg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(March 2020)</a:t>
              </a:r>
              <a:endParaRPr lang="en-US" altLang="en-US" sz="12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Oval 234556">
              <a:extLst>
                <a:ext uri="{FF2B5EF4-FFF2-40B4-BE49-F238E27FC236}">
                  <a16:creationId xmlns:a16="http://schemas.microsoft.com/office/drawing/2014/main" xmlns="" id="{FA9D111A-F5FA-46CB-9666-531E28DF5E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4625" y="1203325"/>
              <a:ext cx="1771650" cy="10953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dirty="0">
                  <a:solidFill>
                    <a:schemeClr val="bg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     Consumption per Subs per month (March 2020)</a:t>
              </a:r>
              <a:endParaRPr lang="en-US" altLang="en-US" sz="12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" name="Oval 234557">
              <a:extLst>
                <a:ext uri="{FF2B5EF4-FFF2-40B4-BE49-F238E27FC236}">
                  <a16:creationId xmlns:a16="http://schemas.microsoft.com/office/drawing/2014/main" xmlns="" id="{91FB6A1E-5E4F-4323-84DE-109E0995AD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1451" y="1177730"/>
              <a:ext cx="1333500" cy="10953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dirty="0">
                  <a:solidFill>
                    <a:schemeClr val="bg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Price </a:t>
              </a:r>
              <a:endParaRPr lang="en-US" altLang="en-US" sz="12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dirty="0">
                  <a:solidFill>
                    <a:schemeClr val="bg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per GB 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dirty="0">
                  <a:solidFill>
                    <a:schemeClr val="bg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(March 2020)</a:t>
              </a:r>
              <a:endParaRPr lang="en-US" altLang="en-US" sz="12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Oval 234558">
              <a:extLst>
                <a:ext uri="{FF2B5EF4-FFF2-40B4-BE49-F238E27FC236}">
                  <a16:creationId xmlns:a16="http://schemas.microsoft.com/office/drawing/2014/main" xmlns="" id="{7C4F4688-D985-4065-AE68-FC4C3B549E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2075" y="508000"/>
              <a:ext cx="900113" cy="720725"/>
            </a:xfrm>
            <a:prstGeom prst="ellipse">
              <a:avLst/>
            </a:prstGeom>
            <a:solidFill>
              <a:srgbClr val="4F81BD"/>
            </a:solidFill>
            <a:ln w="25400">
              <a:solidFill>
                <a:srgbClr val="385D8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>
                  <a:solidFill>
                    <a:schemeClr val="bg2"/>
                  </a:solidFill>
                  <a:ea typeface="Calibri" panose="020F0502020204030204" pitchFamily="34" charset="0"/>
                  <a:cs typeface="Arial" panose="020B0604020202020204" pitchFamily="34" charset="0"/>
                </a:rPr>
                <a:t>0.86% </a:t>
              </a:r>
              <a:endParaRPr lang="en-US" altLang="en-US" sz="1400" b="1" dirty="0">
                <a:solidFill>
                  <a:schemeClr val="bg2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" name="Oval 234559">
              <a:extLst>
                <a:ext uri="{FF2B5EF4-FFF2-40B4-BE49-F238E27FC236}">
                  <a16:creationId xmlns:a16="http://schemas.microsoft.com/office/drawing/2014/main" xmlns="" id="{CBF1D616-1577-4E9D-8233-9E31AACD82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4875" y="1212850"/>
              <a:ext cx="1733550" cy="109537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b="1" dirty="0">
                  <a:solidFill>
                    <a:schemeClr val="bg2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Cost of Telecom service per Capita income (March 2020)</a:t>
              </a:r>
              <a:endParaRPr lang="en-US" altLang="en-US" sz="12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6" name="Rectangle 13">
            <a:extLst>
              <a:ext uri="{FF2B5EF4-FFF2-40B4-BE49-F238E27FC236}">
                <a16:creationId xmlns:a16="http://schemas.microsoft.com/office/drawing/2014/main" xmlns="" id="{7EFF0967-8F80-4EED-9201-AC87528CC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" y="116919"/>
            <a:ext cx="701551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IN" sz="2800" i="0" u="sng" dirty="0">
                <a:solidFill>
                  <a:srgbClr val="033770"/>
                </a:solidFill>
                <a:latin typeface="+mj-lt"/>
                <a:ea typeface="ＭＳ Ｐゴシック" pitchFamily="18" charset="-128"/>
                <a:cs typeface="Helvetica CY"/>
              </a:rPr>
              <a:t>Current Digital Snapshot of India</a:t>
            </a:r>
          </a:p>
        </p:txBody>
      </p:sp>
      <p:sp>
        <p:nvSpPr>
          <p:cNvPr id="17" name="Rectangle 26">
            <a:extLst>
              <a:ext uri="{FF2B5EF4-FFF2-40B4-BE49-F238E27FC236}">
                <a16:creationId xmlns:a16="http://schemas.microsoft.com/office/drawing/2014/main" xmlns="" id="{84536763-D752-49C8-8FA3-976ADB108D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" y="221880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IN" i="1" dirty="0">
              <a:solidFill>
                <a:srgbClr val="FFFFFF"/>
              </a:solidFill>
              <a:latin typeface="Georgia" charset="0"/>
              <a:ea typeface="ＭＳ Ｐゴシック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2B9A1079-4675-4DF3-9598-E4FB36FE500C}"/>
              </a:ext>
            </a:extLst>
          </p:cNvPr>
          <p:cNvSpPr/>
          <p:nvPr/>
        </p:nvSpPr>
        <p:spPr>
          <a:xfrm>
            <a:off x="6615044" y="6544933"/>
            <a:ext cx="4784852" cy="240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07000"/>
              </a:lnSpc>
              <a:spcBef>
                <a:spcPct val="0"/>
              </a:spcBef>
            </a:pPr>
            <a:r>
              <a:rPr lang="en-US" sz="900" i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Source: </a:t>
            </a:r>
            <a:r>
              <a:rPr lang="en-IN" sz="900" i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IN" sz="900" i="1" dirty="0">
                <a:solidFill>
                  <a:srgbClr val="FFFFFF"/>
                </a:solidFill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TRAI Subscription Report, TRAI PMR , Ericsson Mobility Report, Cable.co.uk, COAI Analysis</a:t>
            </a:r>
          </a:p>
        </p:txBody>
      </p:sp>
      <p:graphicFrame>
        <p:nvGraphicFramePr>
          <p:cNvPr id="23" name="Chart 22">
            <a:extLst>
              <a:ext uri="{FF2B5EF4-FFF2-40B4-BE49-F238E27FC236}">
                <a16:creationId xmlns:a16="http://schemas.microsoft.com/office/drawing/2014/main" xmlns="" id="{DDFC0A30-950E-4A9B-A9B3-650473C496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6492803"/>
              </p:ext>
            </p:extLst>
          </p:nvPr>
        </p:nvGraphicFramePr>
        <p:xfrm>
          <a:off x="1654110" y="3430600"/>
          <a:ext cx="8788025" cy="3114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92535727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380" y="281367"/>
            <a:ext cx="10981267" cy="5016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9" tIns="45669" rIns="91339" bIns="45669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sz="2800" u="sng" dirty="0"/>
              <a:t>We have State of the Art Network…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427559"/>
            <a:ext cx="5212013" cy="40842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48266" y="1135053"/>
            <a:ext cx="426719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IN" sz="1400" b="1" i="1" u="sng" kern="0" dirty="0">
                <a:solidFill>
                  <a:srgbClr val="FFFFFF"/>
                </a:solidFill>
                <a:ea typeface="ＭＳ Ｐゴシック" charset="0"/>
                <a:cs typeface="Arial" pitchFamily="34" charset="0"/>
              </a:rPr>
              <a:t>Pan India 2G/3G/4G Coverage</a:t>
            </a:r>
            <a:endParaRPr lang="en-IN" sz="1400" kern="0" baseline="60000" dirty="0">
              <a:solidFill>
                <a:srgbClr val="FFFFFF"/>
              </a:solidFill>
              <a:ea typeface="ＭＳ Ｐゴシック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74013" y="1156580"/>
            <a:ext cx="564949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IN" sz="1600" b="1" i="1" u="sng" kern="0" dirty="0">
                <a:solidFill>
                  <a:srgbClr val="C00000"/>
                </a:solidFill>
                <a:ea typeface="ＭＳ Ｐゴシック" charset="0"/>
                <a:cs typeface="Arial" pitchFamily="34" charset="0"/>
              </a:rPr>
              <a:t>Total number of BTSs as on April 1, 2021</a:t>
            </a:r>
            <a:endParaRPr lang="en-IN" sz="1600" kern="0" baseline="60000" dirty="0">
              <a:solidFill>
                <a:srgbClr val="C00000"/>
              </a:solidFill>
              <a:ea typeface="ＭＳ Ｐゴシック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46493" y="6570271"/>
            <a:ext cx="2850513" cy="246211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000" i="1" dirty="0">
                <a:solidFill>
                  <a:srgbClr val="FFFFFF"/>
                </a:solidFill>
                <a:ea typeface="ＭＳ Ｐゴシック" charset="0"/>
                <a:cs typeface="Calibri" panose="020F0502020204030204" pitchFamily="34" charset="0"/>
              </a:rPr>
              <a:t> Source: </a:t>
            </a:r>
            <a:r>
              <a:rPr lang="en-US" sz="1000" i="1" dirty="0" err="1">
                <a:solidFill>
                  <a:srgbClr val="FFFFFF"/>
                </a:solidFill>
                <a:ea typeface="ＭＳ Ｐゴシック" charset="0"/>
                <a:cs typeface="Calibri" panose="020F0502020204030204" pitchFamily="34" charset="0"/>
              </a:rPr>
              <a:t>Tarang</a:t>
            </a:r>
            <a:r>
              <a:rPr lang="en-US" sz="1000" i="1" dirty="0">
                <a:solidFill>
                  <a:srgbClr val="FFFFFF"/>
                </a:solidFill>
                <a:ea typeface="ＭＳ Ｐゴシック" charset="0"/>
                <a:cs typeface="Calibri" panose="020F0502020204030204" pitchFamily="34" charset="0"/>
              </a:rPr>
              <a:t> Sanchar (as of  April 1, 2021)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6464" y="5804402"/>
            <a:ext cx="11375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IN" b="1" i="1" dirty="0">
                <a:solidFill>
                  <a:srgbClr val="0A66A6"/>
                </a:solidFill>
                <a:ea typeface="ＭＳ Ｐゴシック" charset="0"/>
                <a:cs typeface="Arial" panose="020B0604020202020204" pitchFamily="34" charset="0"/>
              </a:rPr>
              <a:t>Wireless is the key provider of connectivity in the country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113909"/>
              </p:ext>
            </p:extLst>
          </p:nvPr>
        </p:nvGraphicFramePr>
        <p:xfrm>
          <a:off x="6454589" y="1719618"/>
          <a:ext cx="5168920" cy="31056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268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871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49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700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BTS Type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Count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128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GSM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4,73,344 </a:t>
                      </a: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20.97</a:t>
                      </a: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00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CDMA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182 </a:t>
                      </a: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0.01</a:t>
                      </a: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00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3G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D8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2,19,548 </a:t>
                      </a: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D8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9.73</a:t>
                      </a: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D8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00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4G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D8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15,63,980 </a:t>
                      </a: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D8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69.29</a:t>
                      </a: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D8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1280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Total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22,57,054 </a:t>
                      </a: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chemeClr val="bg2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12700" marR="127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4638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3B80F90-FE3B-445E-BF00-801E88AD5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133" y="283424"/>
            <a:ext cx="10981267" cy="501650"/>
          </a:xfrm>
        </p:spPr>
        <p:txBody>
          <a:bodyPr/>
          <a:lstStyle/>
          <a:p>
            <a:r>
              <a:rPr lang="en-US" sz="2800" u="sng" dirty="0"/>
              <a:t>Spectrum Roadmap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A088A192-19B6-4D12-8137-0FBAFDD90FA0}"/>
              </a:ext>
            </a:extLst>
          </p:cNvPr>
          <p:cNvSpPr txBox="1">
            <a:spLocks/>
          </p:cNvSpPr>
          <p:nvPr/>
        </p:nvSpPr>
        <p:spPr>
          <a:xfrm>
            <a:off x="495300" y="959563"/>
            <a:ext cx="4924425" cy="5265484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84163" indent="-284163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Blip>
                <a:blip r:embed="rId3"/>
              </a:buBlip>
              <a:defRPr>
                <a:solidFill>
                  <a:srgbClr val="4D4D4D"/>
                </a:solidFill>
                <a:latin typeface="+mn-lt"/>
                <a:ea typeface="ＭＳ Ｐゴシック" pitchFamily="18" charset="-128"/>
                <a:cs typeface="ＭＳ Ｐゴシック" pitchFamily="18" charset="-128"/>
              </a:defRPr>
            </a:lvl1pPr>
            <a:lvl2pPr marL="742950" indent="-2476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Blip>
                <a:blip r:embed="rId4"/>
              </a:buBlip>
              <a:defRPr sz="16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2pPr>
            <a:lvl3pPr marL="1084263" indent="-227013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3pPr>
            <a:lvl4pPr marL="1420813" indent="-166688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 sz="12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4pPr>
            <a:lvl5pPr marL="1776413" indent="-1714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 sz="10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5pPr>
            <a:lvl6pPr marL="1738315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6pPr>
            <a:lvl7pPr marL="2093879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7pPr>
            <a:lvl8pPr marL="2449444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8pPr>
            <a:lvl9pPr marL="2805008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9pPr>
          </a:lstStyle>
          <a:p>
            <a:r>
              <a:rPr lang="en-US" i="0" kern="0" dirty="0">
                <a:solidFill>
                  <a:schemeClr val="bg2"/>
                </a:solidFill>
              </a:rPr>
              <a:t>Indian operator</a:t>
            </a:r>
            <a:r>
              <a:rPr lang="en-US" i="0" kern="0" baseline="30000" dirty="0">
                <a:solidFill>
                  <a:schemeClr val="bg2"/>
                </a:solidFill>
              </a:rPr>
              <a:t>1</a:t>
            </a:r>
            <a:r>
              <a:rPr lang="en-US" i="0" kern="0" dirty="0">
                <a:solidFill>
                  <a:schemeClr val="bg2"/>
                </a:solidFill>
              </a:rPr>
              <a:t> spectrum holding</a:t>
            </a:r>
          </a:p>
          <a:p>
            <a:pPr lvl="1"/>
            <a:r>
              <a:rPr lang="en-US" i="0" kern="0" dirty="0">
                <a:solidFill>
                  <a:schemeClr val="bg2"/>
                </a:solidFill>
              </a:rPr>
              <a:t>Total spectrum holding across all bands (800, 900, 1800, 2100, 2300, 2500 MHz)</a:t>
            </a:r>
          </a:p>
          <a:p>
            <a:pPr lvl="1"/>
            <a:endParaRPr lang="en-US" i="0" kern="0" dirty="0">
              <a:solidFill>
                <a:schemeClr val="bg2"/>
              </a:solidFill>
            </a:endParaRPr>
          </a:p>
          <a:p>
            <a:endParaRPr lang="en-US" i="0" kern="0" dirty="0"/>
          </a:p>
          <a:p>
            <a:endParaRPr lang="en-US" i="0" kern="0" dirty="0"/>
          </a:p>
          <a:p>
            <a:pPr lvl="1"/>
            <a:endParaRPr lang="en-US" i="0" kern="0" dirty="0"/>
          </a:p>
          <a:p>
            <a:pPr lvl="1"/>
            <a:endParaRPr lang="en-US" i="0" kern="0" dirty="0"/>
          </a:p>
          <a:p>
            <a:endParaRPr lang="en-US" i="0" kern="0" dirty="0"/>
          </a:p>
          <a:p>
            <a:pPr lvl="1"/>
            <a:r>
              <a:rPr lang="en-US" i="0" kern="0" dirty="0">
                <a:solidFill>
                  <a:schemeClr val="bg2"/>
                </a:solidFill>
              </a:rPr>
              <a:t>Average holding per operator (MHz), per LSA</a:t>
            </a:r>
            <a:r>
              <a:rPr lang="en-US" i="0" kern="0" baseline="30000" dirty="0">
                <a:solidFill>
                  <a:schemeClr val="bg2"/>
                </a:solidFill>
              </a:rPr>
              <a:t>2</a:t>
            </a:r>
          </a:p>
          <a:p>
            <a:pPr lvl="1"/>
            <a:endParaRPr lang="en-US" i="0" kern="0" baseline="30000" dirty="0">
              <a:solidFill>
                <a:schemeClr val="bg2"/>
              </a:solidFill>
            </a:endParaRPr>
          </a:p>
          <a:p>
            <a:pPr lvl="1"/>
            <a:endParaRPr lang="en-US" i="0" kern="0" dirty="0"/>
          </a:p>
          <a:p>
            <a:pPr lvl="1"/>
            <a:endParaRPr lang="en-US" i="0" kern="0" dirty="0"/>
          </a:p>
          <a:p>
            <a:pPr lvl="1"/>
            <a:endParaRPr lang="en-US" i="0" kern="0" dirty="0"/>
          </a:p>
          <a:p>
            <a:r>
              <a:rPr lang="en-US" i="0" kern="0" dirty="0">
                <a:solidFill>
                  <a:schemeClr val="bg2"/>
                </a:solidFill>
              </a:rPr>
              <a:t>National Frequency Allocation Plan (NFAP) is currently getting updated</a:t>
            </a:r>
          </a:p>
          <a:p>
            <a:pPr lvl="1"/>
            <a:r>
              <a:rPr lang="en-US" i="0" kern="0" dirty="0">
                <a:solidFill>
                  <a:schemeClr val="bg2"/>
                </a:solidFill>
              </a:rPr>
              <a:t>5G trials and spectrum auctions follow this</a:t>
            </a:r>
          </a:p>
        </p:txBody>
      </p:sp>
      <p:sp>
        <p:nvSpPr>
          <p:cNvPr id="5" name="Content Placeholder 8">
            <a:extLst>
              <a:ext uri="{FF2B5EF4-FFF2-40B4-BE49-F238E27FC236}">
                <a16:creationId xmlns:a16="http://schemas.microsoft.com/office/drawing/2014/main" xmlns="" id="{59794544-848F-4AA5-BEE4-B3241C3F40E1}"/>
              </a:ext>
            </a:extLst>
          </p:cNvPr>
          <p:cNvSpPr txBox="1">
            <a:spLocks/>
          </p:cNvSpPr>
          <p:nvPr/>
        </p:nvSpPr>
        <p:spPr>
          <a:xfrm>
            <a:off x="5704841" y="644434"/>
            <a:ext cx="5977571" cy="5503821"/>
          </a:xfrm>
          <a:prstGeom prst="rect">
            <a:avLst/>
          </a:prstGeom>
        </p:spPr>
        <p:txBody>
          <a:bodyPr/>
          <a:lstStyle>
            <a:lvl1pPr marL="284163" indent="-284163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Blip>
                <a:blip r:embed="rId3"/>
              </a:buBlip>
              <a:defRPr>
                <a:solidFill>
                  <a:srgbClr val="4D4D4D"/>
                </a:solidFill>
                <a:latin typeface="+mn-lt"/>
                <a:ea typeface="ＭＳ Ｐゴシック" pitchFamily="18" charset="-128"/>
                <a:cs typeface="ＭＳ Ｐゴシック" pitchFamily="18" charset="-128"/>
              </a:defRPr>
            </a:lvl1pPr>
            <a:lvl2pPr marL="742950" indent="-2476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Blip>
                <a:blip r:embed="rId4"/>
              </a:buBlip>
              <a:defRPr sz="16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2pPr>
            <a:lvl3pPr marL="1084263" indent="-227013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3pPr>
            <a:lvl4pPr marL="1420813" indent="-166688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 sz="12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4pPr>
            <a:lvl5pPr marL="1776413" indent="-1714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Blip>
                <a:blip r:embed="rId5"/>
              </a:buBlip>
              <a:defRPr sz="1000">
                <a:solidFill>
                  <a:srgbClr val="4D4D4D"/>
                </a:solidFill>
                <a:latin typeface="+mn-lt"/>
                <a:ea typeface="ＭＳ Ｐゴシック" pitchFamily="-112" charset="-128"/>
              </a:defRPr>
            </a:lvl5pPr>
            <a:lvl6pPr marL="1738315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6pPr>
            <a:lvl7pPr marL="2093879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7pPr>
            <a:lvl8pPr marL="2449444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8pPr>
            <a:lvl9pPr marL="2805008" indent="-133337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-96" charset="2"/>
              <a:buBlip>
                <a:blip r:embed="rId6"/>
              </a:buBlip>
              <a:defRPr sz="800">
                <a:solidFill>
                  <a:srgbClr val="4D4D4D"/>
                </a:solidFill>
                <a:latin typeface="+mn-lt"/>
              </a:defRPr>
            </a:lvl9pPr>
          </a:lstStyle>
          <a:p>
            <a:r>
              <a:rPr lang="en-US" i="0" kern="0" dirty="0">
                <a:solidFill>
                  <a:schemeClr val="bg2"/>
                </a:solidFill>
              </a:rPr>
              <a:t>Operator Spectrum holding post 2021 auctions</a:t>
            </a:r>
          </a:p>
        </p:txBody>
      </p:sp>
      <p:graphicFrame>
        <p:nvGraphicFramePr>
          <p:cNvPr id="9" name="Table 5">
            <a:extLst>
              <a:ext uri="{FF2B5EF4-FFF2-40B4-BE49-F238E27FC236}">
                <a16:creationId xmlns:a16="http://schemas.microsoft.com/office/drawing/2014/main" xmlns="" id="{1EDC197F-F118-4220-82D7-314F22C8C5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219587"/>
              </p:ext>
            </p:extLst>
          </p:nvPr>
        </p:nvGraphicFramePr>
        <p:xfrm>
          <a:off x="445165" y="4434647"/>
          <a:ext cx="5415644" cy="633208"/>
        </p:xfrm>
        <a:graphic>
          <a:graphicData uri="http://schemas.openxmlformats.org/drawingml/2006/table">
            <a:tbl>
              <a:tblPr firstRow="1" bandRow="1"/>
              <a:tblGrid>
                <a:gridCol w="842090">
                  <a:extLst>
                    <a:ext uri="{9D8B030D-6E8A-4147-A177-3AD203B41FA5}">
                      <a16:colId xmlns:a16="http://schemas.microsoft.com/office/drawing/2014/main" xmlns="" val="1748160339"/>
                    </a:ext>
                  </a:extLst>
                </a:gridCol>
                <a:gridCol w="881171">
                  <a:extLst>
                    <a:ext uri="{9D8B030D-6E8A-4147-A177-3AD203B41FA5}">
                      <a16:colId xmlns:a16="http://schemas.microsoft.com/office/drawing/2014/main" xmlns="" val="3572771501"/>
                    </a:ext>
                  </a:extLst>
                </a:gridCol>
                <a:gridCol w="962928">
                  <a:extLst>
                    <a:ext uri="{9D8B030D-6E8A-4147-A177-3AD203B41FA5}">
                      <a16:colId xmlns:a16="http://schemas.microsoft.com/office/drawing/2014/main" xmlns="" val="3103111027"/>
                    </a:ext>
                  </a:extLst>
                </a:gridCol>
                <a:gridCol w="872086">
                  <a:extLst>
                    <a:ext uri="{9D8B030D-6E8A-4147-A177-3AD203B41FA5}">
                      <a16:colId xmlns:a16="http://schemas.microsoft.com/office/drawing/2014/main" xmlns="" val="3954062293"/>
                    </a:ext>
                  </a:extLst>
                </a:gridCol>
                <a:gridCol w="953844">
                  <a:extLst>
                    <a:ext uri="{9D8B030D-6E8A-4147-A177-3AD203B41FA5}">
                      <a16:colId xmlns:a16="http://schemas.microsoft.com/office/drawing/2014/main" xmlns="" val="2565243289"/>
                    </a:ext>
                  </a:extLst>
                </a:gridCol>
                <a:gridCol w="903525">
                  <a:extLst>
                    <a:ext uri="{9D8B030D-6E8A-4147-A177-3AD203B41FA5}">
                      <a16:colId xmlns:a16="http://schemas.microsoft.com/office/drawing/2014/main" xmlns="" val="1681443123"/>
                    </a:ext>
                  </a:extLst>
                </a:gridCol>
              </a:tblGrid>
              <a:tr h="316604"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/>
                        <a:t>800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381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95C0"/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/>
                        <a:t>900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381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95C0"/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/>
                        <a:t>1800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381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95C0"/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/>
                        <a:t>2100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381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95C0"/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/>
                        <a:t>2300</a:t>
                      </a:r>
                      <a:endParaRPr lang="en-US" sz="1400" b="1" baseline="30000" dirty="0"/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381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95C0"/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/>
                        <a:t>2500</a:t>
                      </a:r>
                      <a:endParaRPr lang="en-US" sz="1400" b="1" baseline="30000" dirty="0"/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381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95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51257608"/>
                  </a:ext>
                </a:extLst>
              </a:tr>
              <a:tr h="316604"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chemeClr val="bg2"/>
                          </a:solidFill>
                        </a:rPr>
                        <a:t>5-10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381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chemeClr val="bg2"/>
                          </a:solidFill>
                        </a:rPr>
                        <a:t>5-10</a:t>
                      </a:r>
                      <a:endParaRPr lang="en-US" sz="1400" b="1" baseline="300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381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2"/>
                          </a:solidFill>
                        </a:rPr>
                        <a:t>10-20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381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chemeClr val="bg2"/>
                          </a:solidFill>
                        </a:rPr>
                        <a:t>5-15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381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chemeClr val="bg2"/>
                          </a:solidFill>
                        </a:rPr>
                        <a:t>30-40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381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chemeClr val="bg2"/>
                          </a:solidFill>
                        </a:rPr>
                        <a:t>10-30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381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88759804"/>
                  </a:ext>
                </a:extLst>
              </a:tr>
            </a:tbl>
          </a:graphicData>
        </a:graphic>
      </p:graphicFrame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xmlns="" id="{8525DC71-3307-4185-8620-BDEE281083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725697"/>
              </p:ext>
            </p:extLst>
          </p:nvPr>
        </p:nvGraphicFramePr>
        <p:xfrm>
          <a:off x="954137" y="1917314"/>
          <a:ext cx="4465588" cy="1770744"/>
        </p:xfrm>
        <a:graphic>
          <a:graphicData uri="http://schemas.openxmlformats.org/drawingml/2006/table">
            <a:tbl>
              <a:tblPr firstRow="1" bandRow="1"/>
              <a:tblGrid>
                <a:gridCol w="1403057">
                  <a:extLst>
                    <a:ext uri="{9D8B030D-6E8A-4147-A177-3AD203B41FA5}">
                      <a16:colId xmlns:a16="http://schemas.microsoft.com/office/drawing/2014/main" xmlns="" val="1105505275"/>
                    </a:ext>
                  </a:extLst>
                </a:gridCol>
                <a:gridCol w="3062531">
                  <a:extLst>
                    <a:ext uri="{9D8B030D-6E8A-4147-A177-3AD203B41FA5}">
                      <a16:colId xmlns:a16="http://schemas.microsoft.com/office/drawing/2014/main" xmlns="" val="853539022"/>
                    </a:ext>
                  </a:extLst>
                </a:gridCol>
              </a:tblGrid>
              <a:tr h="340665"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300" dirty="0"/>
                        <a:t>Operator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381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95C0"/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300" dirty="0"/>
                        <a:t>Avg. Spectrum Holding (FDD + TDD)</a:t>
                      </a:r>
                      <a:endParaRPr lang="en-US" sz="1300" baseline="30000" dirty="0"/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381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95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43844654"/>
                  </a:ext>
                </a:extLst>
              </a:tr>
              <a:tr h="340665"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chemeClr val="bg2"/>
                          </a:solidFill>
                        </a:rPr>
                        <a:t>Reliance Jio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381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chemeClr val="bg2"/>
                          </a:solidFill>
                        </a:rPr>
                        <a:t>18.57 MHz + 40 MHz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381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73902853"/>
                  </a:ext>
                </a:extLst>
              </a:tr>
              <a:tr h="340665"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>
                          <a:solidFill>
                            <a:schemeClr val="bg2"/>
                          </a:solidFill>
                        </a:rPr>
                        <a:t>Bharti Airtel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chemeClr val="bg2"/>
                          </a:solidFill>
                        </a:rPr>
                        <a:t>27.99 MHz + 30-40 MHz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4562821"/>
                  </a:ext>
                </a:extLst>
              </a:tr>
              <a:tr h="340665"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>
                          <a:solidFill>
                            <a:schemeClr val="bg2"/>
                          </a:solidFill>
                        </a:rPr>
                        <a:t>Vodafone Idea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chemeClr val="bg2"/>
                          </a:solidFill>
                        </a:rPr>
                        <a:t>30.22 MHz + 10-30 MHz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54409296"/>
                  </a:ext>
                </a:extLst>
              </a:tr>
              <a:tr h="408084"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>
                          <a:solidFill>
                            <a:schemeClr val="bg2"/>
                          </a:solidFill>
                        </a:rPr>
                        <a:t>BSNL / MTNL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1pPr>
                      <a:lvl2pPr marL="355564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2pPr>
                      <a:lvl3pPr marL="711129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3pPr>
                      <a:lvl4pPr marL="1066693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4pPr>
                      <a:lvl5pPr marL="1422258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5pPr>
                      <a:lvl6pPr marL="1777822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6pPr>
                      <a:lvl7pPr marL="2133387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7pPr>
                      <a:lvl8pPr marL="2488951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8pPr>
                      <a:lvl9pPr marL="2844516" algn="l" defTabSz="711129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Microsoft Sans Serif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chemeClr val="bg2"/>
                          </a:solidFill>
                        </a:rPr>
                        <a:t>19.85 MHz + 20 MHz</a:t>
                      </a:r>
                    </a:p>
                  </a:txBody>
                  <a:tcPr>
                    <a:lnL w="12700" cmpd="sng">
                      <a:solidFill>
                        <a:srgbClr val="F7F8FA"/>
                      </a:solidFill>
                    </a:lnL>
                    <a:lnR w="12700" cmpd="sng">
                      <a:solidFill>
                        <a:srgbClr val="F7F8FA"/>
                      </a:solidFill>
                    </a:lnR>
                    <a:lnT w="12700" cmpd="sng">
                      <a:solidFill>
                        <a:srgbClr val="F7F8FA"/>
                      </a:solidFill>
                    </a:lnT>
                    <a:lnB w="12700" cmpd="sng">
                      <a:solidFill>
                        <a:srgbClr val="F7F8F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53DC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4505132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8F773F0-F63D-4558-BE6D-89115641C940}"/>
              </a:ext>
            </a:extLst>
          </p:cNvPr>
          <p:cNvSpPr/>
          <p:nvPr/>
        </p:nvSpPr>
        <p:spPr>
          <a:xfrm>
            <a:off x="5156027" y="6450515"/>
            <a:ext cx="6247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i="0" baseline="30000" dirty="0">
                <a:latin typeface="Microsoft Sans Serif"/>
                <a:ea typeface="+mn-ea"/>
                <a:cs typeface="+mn-cs"/>
              </a:rPr>
              <a:t>1 </a:t>
            </a:r>
            <a:r>
              <a:rPr lang="en-US" sz="900" i="0" dirty="0">
                <a:latin typeface="Microsoft Sans Serif"/>
                <a:ea typeface="+mn-ea"/>
                <a:cs typeface="+mn-cs"/>
              </a:rPr>
              <a:t>Three private operator: Bharti Airtel, Vodafone Idea &amp; Reliance Jio, and one Govt. operator (BSNL or MTNL in an LSA)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i="0" baseline="30000" dirty="0">
                <a:latin typeface="Microsoft Sans Serif"/>
              </a:rPr>
              <a:t>2 </a:t>
            </a:r>
            <a:r>
              <a:rPr lang="en-US" sz="900" i="0" dirty="0">
                <a:latin typeface="Microsoft Sans Serif"/>
              </a:rPr>
              <a:t>Spectrum assignment is done for a Licensed Service Area (LSA). Total 22 LSA in India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05F080B-E6B9-47EA-B6D2-E9DA72D0504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-285" b="161"/>
          <a:stretch/>
        </p:blipFill>
        <p:spPr>
          <a:xfrm>
            <a:off x="6091766" y="976900"/>
            <a:ext cx="5415643" cy="54223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97616217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6DF04E7-6E92-4B36-BC66-2401FBDBD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133" y="321002"/>
            <a:ext cx="10981267" cy="501650"/>
          </a:xfrm>
        </p:spPr>
        <p:txBody>
          <a:bodyPr/>
          <a:lstStyle/>
          <a:p>
            <a:r>
              <a:rPr lang="en-US" sz="2800" u="sng" dirty="0"/>
              <a:t>Decadal View of the Indian Telecom Industry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B74DC4F-E613-47B8-BF09-99B48CC4D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37012"/>
            <a:ext cx="10989733" cy="5288424"/>
          </a:xfrm>
        </p:spPr>
        <p:txBody>
          <a:bodyPr/>
          <a:lstStyle/>
          <a:p>
            <a:r>
              <a:rPr lang="en-US" dirty="0">
                <a:solidFill>
                  <a:schemeClr val="bg2"/>
                </a:solidFill>
              </a:rPr>
              <a:t>India’s telecom sector remains one of the largest and the fastest growing in the world</a:t>
            </a:r>
          </a:p>
          <a:p>
            <a:pPr lvl="1"/>
            <a:r>
              <a:rPr lang="en-US" dirty="0">
                <a:solidFill>
                  <a:schemeClr val="bg2"/>
                </a:solidFill>
              </a:rPr>
              <a:t>Subscriber growth @ 33% annually during the first decade of this century</a:t>
            </a:r>
          </a:p>
          <a:p>
            <a:pPr lvl="1"/>
            <a:endParaRPr lang="en-US" dirty="0">
              <a:solidFill>
                <a:schemeClr val="bg2"/>
              </a:solidFill>
            </a:endParaRPr>
          </a:p>
          <a:p>
            <a:pPr lvl="1"/>
            <a:endParaRPr lang="en-US" dirty="0">
              <a:solidFill>
                <a:schemeClr val="bg2"/>
              </a:solidFill>
            </a:endParaRPr>
          </a:p>
          <a:p>
            <a:endParaRPr lang="en-US" dirty="0">
              <a:solidFill>
                <a:schemeClr val="bg2"/>
              </a:solidFill>
            </a:endParaRPr>
          </a:p>
          <a:p>
            <a:endParaRPr lang="en-US" dirty="0">
              <a:solidFill>
                <a:schemeClr val="bg2"/>
              </a:solidFill>
            </a:endParaRPr>
          </a:p>
          <a:p>
            <a:endParaRPr lang="en-US" dirty="0">
              <a:solidFill>
                <a:schemeClr val="bg2"/>
              </a:solidFill>
            </a:endParaRPr>
          </a:p>
          <a:p>
            <a:endParaRPr lang="en-US" dirty="0">
              <a:solidFill>
                <a:schemeClr val="bg2"/>
              </a:solidFill>
            </a:endParaRPr>
          </a:p>
          <a:p>
            <a:endParaRPr lang="en-US" sz="900" dirty="0">
              <a:solidFill>
                <a:schemeClr val="bg2"/>
              </a:solidFill>
            </a:endParaRPr>
          </a:p>
          <a:p>
            <a:r>
              <a:rPr lang="en-US" dirty="0">
                <a:solidFill>
                  <a:schemeClr val="bg2"/>
                </a:solidFill>
              </a:rPr>
              <a:t>COVID-19 lockdowns unambiguously established the centrality of communications in maintaining economic activity and elevated its growth impacts</a:t>
            </a:r>
          </a:p>
          <a:p>
            <a:pPr lvl="1"/>
            <a:r>
              <a:rPr lang="en-US" dirty="0">
                <a:solidFill>
                  <a:schemeClr val="bg2"/>
                </a:solidFill>
              </a:rPr>
              <a:t>Contribution to India’s GDP estimated to have increased by 5 to 6 times during this time.</a:t>
            </a:r>
          </a:p>
          <a:p>
            <a:r>
              <a:rPr lang="en-US" dirty="0">
                <a:solidFill>
                  <a:schemeClr val="bg2"/>
                </a:solidFill>
              </a:rPr>
              <a:t>CCI identifies spectrum allocation to be key to the successful launch of 5G services in India</a:t>
            </a:r>
          </a:p>
          <a:p>
            <a:pPr lvl="1"/>
            <a:r>
              <a:rPr lang="en-US" dirty="0">
                <a:solidFill>
                  <a:schemeClr val="bg2"/>
                </a:solidFill>
              </a:rPr>
              <a:t>Technology standards for 5G being globally coordinated is the one potential in the operator favor</a:t>
            </a:r>
          </a:p>
          <a:p>
            <a:pPr lvl="1"/>
            <a:r>
              <a:rPr lang="en-US" dirty="0">
                <a:solidFill>
                  <a:schemeClr val="bg2"/>
                </a:solidFill>
              </a:rPr>
              <a:t>Current financial health of the sector could result in an uneven speed of adoption of 5G by operators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412ED67-21ED-4A1C-9403-95D1EA6066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119" y="1746925"/>
            <a:ext cx="9054018" cy="22989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BD6C281-0D38-4A1C-BA24-298609F4C980}"/>
              </a:ext>
            </a:extLst>
          </p:cNvPr>
          <p:cNvSpPr txBox="1"/>
          <p:nvPr/>
        </p:nvSpPr>
        <p:spPr>
          <a:xfrm>
            <a:off x="3076235" y="6514539"/>
            <a:ext cx="83515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0" dirty="0"/>
              <a:t>Source: https://www.cci.gov.in/sites/default/files/whats_newdocument/Market-Study-on-the-Telecom-Sector-In-India.pdf</a:t>
            </a:r>
          </a:p>
        </p:txBody>
      </p:sp>
    </p:spTree>
    <p:extLst>
      <p:ext uri="{BB962C8B-B14F-4D97-AF65-F5344CB8AC3E}">
        <p14:creationId xmlns:p14="http://schemas.microsoft.com/office/powerpoint/2010/main" val="1277569046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1D4D219-BCBA-4A60-B036-C5913734D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133" y="333528"/>
            <a:ext cx="10981267" cy="501650"/>
          </a:xfrm>
        </p:spPr>
        <p:txBody>
          <a:bodyPr/>
          <a:lstStyle/>
          <a:p>
            <a:r>
              <a:rPr lang="en-US" sz="2800" u="sng" dirty="0"/>
              <a:t>TEC National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942A8BF-9FDB-4C01-8985-28678FEFB4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652" y="962063"/>
            <a:ext cx="10989733" cy="5355610"/>
          </a:xfrm>
        </p:spPr>
        <p:txBody>
          <a:bodyPr/>
          <a:lstStyle/>
          <a:p>
            <a:r>
              <a:rPr lang="en-US" dirty="0">
                <a:solidFill>
                  <a:schemeClr val="bg2"/>
                </a:solidFill>
                <a:latin typeface="+mn-lt"/>
              </a:rPr>
              <a:t>The Telecom Engineering Center (TEC) has been given the mandate to create National Standards for telecom in India</a:t>
            </a:r>
          </a:p>
          <a:p>
            <a:pPr lvl="1"/>
            <a:r>
              <a:rPr lang="en-US" dirty="0">
                <a:solidFill>
                  <a:schemeClr val="bg2"/>
                </a:solidFill>
                <a:latin typeface="+mn-lt"/>
              </a:rPr>
              <a:t>A </a:t>
            </a:r>
            <a:r>
              <a:rPr lang="en-US" dirty="0">
                <a:solidFill>
                  <a:schemeClr val="bg2"/>
                </a:solidFill>
                <a:latin typeface="+mn-lt"/>
                <a:hlinkClick r:id="rId3"/>
              </a:rPr>
              <a:t>policy document released by the TEC</a:t>
            </a:r>
            <a:r>
              <a:rPr lang="en-US" dirty="0">
                <a:solidFill>
                  <a:schemeClr val="bg2"/>
                </a:solidFill>
                <a:latin typeface="+mn-lt"/>
              </a:rPr>
              <a:t> outlines the adoption process and the institutional mechanism set up for the adoption of domestic / international telecom standards</a:t>
            </a:r>
          </a:p>
          <a:p>
            <a:pPr lvl="2"/>
            <a:r>
              <a:rPr lang="en-US" dirty="0">
                <a:solidFill>
                  <a:schemeClr val="bg2"/>
                </a:solidFill>
                <a:latin typeface="+mn-lt"/>
              </a:rPr>
              <a:t>Standards are formulated / adopted by TEC in consultation with its various stakeholders viz. Manufacturers, Vendors, TSP’s, Labs, Academia, etc.</a:t>
            </a:r>
          </a:p>
          <a:p>
            <a:pPr lvl="1"/>
            <a:r>
              <a:rPr lang="en-US" dirty="0">
                <a:solidFill>
                  <a:schemeClr val="bg2"/>
                </a:solidFill>
                <a:latin typeface="+mn-lt"/>
              </a:rPr>
              <a:t>Notified vide Office Memorandum No. 2-1/2018/SD/TSDSI/TEC/5 dated 8th May 2020</a:t>
            </a:r>
            <a:endParaRPr lang="en-US" sz="800" dirty="0">
              <a:solidFill>
                <a:schemeClr val="bg2"/>
              </a:solidFill>
              <a:latin typeface="+mn-lt"/>
            </a:endParaRPr>
          </a:p>
          <a:p>
            <a:r>
              <a:rPr lang="en-US" dirty="0">
                <a:solidFill>
                  <a:schemeClr val="bg2"/>
                </a:solidFill>
                <a:latin typeface="+mn-lt"/>
              </a:rPr>
              <a:t>TEC is primarily responsible for Test &amp; Cert, and Regulatory Conformance</a:t>
            </a:r>
          </a:p>
          <a:p>
            <a:pPr lvl="1"/>
            <a:r>
              <a:rPr lang="en-US" dirty="0">
                <a:solidFill>
                  <a:schemeClr val="bg2"/>
                </a:solidFill>
                <a:latin typeface="+mn-lt"/>
              </a:rPr>
              <a:t>The adoption of standards from international bodies like ITU, 3GPP, IETF, ETSI, etc. as national standards is now necessary</a:t>
            </a:r>
          </a:p>
          <a:p>
            <a:pPr lvl="1"/>
            <a:r>
              <a:rPr lang="en-US" dirty="0">
                <a:solidFill>
                  <a:schemeClr val="bg2"/>
                </a:solidFill>
                <a:latin typeface="+mn-lt"/>
              </a:rPr>
              <a:t>There exists therefore a need for 3GPP to engage them directly for the adoption of relevant 5G specs.</a:t>
            </a:r>
            <a:endParaRPr lang="en-US" sz="800" dirty="0">
              <a:solidFill>
                <a:schemeClr val="bg2"/>
              </a:solidFill>
              <a:latin typeface="+mn-lt"/>
            </a:endParaRPr>
          </a:p>
          <a:p>
            <a:r>
              <a:rPr lang="en-US" dirty="0">
                <a:solidFill>
                  <a:schemeClr val="bg2"/>
                </a:solidFill>
                <a:latin typeface="+mn-lt"/>
              </a:rPr>
              <a:t>COAI recommends that the 3GPP PCG liaise with the TEC for the timely adoption of all </a:t>
            </a:r>
            <a:r>
              <a:rPr lang="en-US" dirty="0" smtClean="0">
                <a:solidFill>
                  <a:schemeClr val="bg2"/>
                </a:solidFill>
                <a:latin typeface="+mn-lt"/>
              </a:rPr>
              <a:t>existing and upcoming 3GPP </a:t>
            </a:r>
            <a:r>
              <a:rPr lang="en-US" dirty="0">
                <a:solidFill>
                  <a:schemeClr val="bg2"/>
                </a:solidFill>
                <a:latin typeface="+mn-lt"/>
              </a:rPr>
              <a:t>specifications as Indian </a:t>
            </a:r>
            <a:r>
              <a:rPr lang="en-US" dirty="0" smtClean="0">
                <a:solidFill>
                  <a:schemeClr val="bg2"/>
                </a:solidFill>
                <a:latin typeface="+mn-lt"/>
              </a:rPr>
              <a:t>standards</a:t>
            </a:r>
            <a:endParaRPr lang="en-US" dirty="0">
              <a:solidFill>
                <a:schemeClr val="bg2"/>
              </a:solidFill>
              <a:latin typeface="+mn-lt"/>
            </a:endParaRPr>
          </a:p>
          <a:p>
            <a:pPr lvl="1"/>
            <a:r>
              <a:rPr lang="en-US" dirty="0">
                <a:solidFill>
                  <a:schemeClr val="bg2"/>
                </a:solidFill>
                <a:latin typeface="+mn-lt"/>
              </a:rPr>
              <a:t>Very critical for 3GPP ecosystem players in India involving operators, vendors, test equipment makers, etc.</a:t>
            </a:r>
          </a:p>
          <a:p>
            <a:pPr lvl="1"/>
            <a:r>
              <a:rPr lang="en-US" dirty="0">
                <a:solidFill>
                  <a:schemeClr val="bg2"/>
                </a:solidFill>
                <a:latin typeface="+mn-lt"/>
              </a:rPr>
              <a:t>Timely availability of these specs are needed to spun product innovation, rekindle the post-COVID digitally dependent economy and promote the Indian administrations vision of </a:t>
            </a:r>
            <a:r>
              <a:rPr lang="en-US" dirty="0" err="1">
                <a:solidFill>
                  <a:schemeClr val="bg2"/>
                </a:solidFill>
                <a:latin typeface="+mn-lt"/>
              </a:rPr>
              <a:t>Atmanirbhar</a:t>
            </a:r>
            <a:r>
              <a:rPr lang="en-US" dirty="0">
                <a:solidFill>
                  <a:schemeClr val="bg2"/>
                </a:solidFill>
                <a:latin typeface="+mn-lt"/>
              </a:rPr>
              <a:t> Bharat (Self-Reliant India).</a:t>
            </a:r>
          </a:p>
        </p:txBody>
      </p:sp>
    </p:spTree>
    <p:extLst>
      <p:ext uri="{BB962C8B-B14F-4D97-AF65-F5344CB8AC3E}">
        <p14:creationId xmlns:p14="http://schemas.microsoft.com/office/powerpoint/2010/main" val="292189846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43C1F72-E3A8-478A-ACE3-9681E609A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u="sng" dirty="0"/>
              <a:t>5G India Forum (5GIF)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BB242D2-DBC9-48DD-9DE8-6C3C037FA7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5214"/>
            <a:ext cx="10989733" cy="4903913"/>
          </a:xfrm>
        </p:spPr>
        <p:txBody>
          <a:bodyPr/>
          <a:lstStyle/>
          <a:p>
            <a:r>
              <a:rPr lang="en-US" sz="2000" dirty="0">
                <a:solidFill>
                  <a:schemeClr val="bg2"/>
                </a:solidFill>
              </a:rPr>
              <a:t>COAI now hosts the 5G India Forum as a primary activity</a:t>
            </a:r>
          </a:p>
          <a:p>
            <a:pPr lvl="1"/>
            <a:r>
              <a:rPr lang="en-US" sz="1800" dirty="0">
                <a:solidFill>
                  <a:schemeClr val="bg2"/>
                </a:solidFill>
              </a:rPr>
              <a:t>The 5GIF focuses on 3GPP technology and vertical industry promotion in the Indian market</a:t>
            </a:r>
          </a:p>
          <a:p>
            <a:pPr lvl="1"/>
            <a:r>
              <a:rPr lang="en-US" sz="1800" dirty="0">
                <a:solidFill>
                  <a:schemeClr val="bg2"/>
                </a:solidFill>
              </a:rPr>
              <a:t>The erstwhile IF3 is now an activity brought under the 5GIF</a:t>
            </a:r>
          </a:p>
          <a:p>
            <a:pPr lvl="1"/>
            <a:endParaRPr lang="en-US" sz="1800" dirty="0">
              <a:solidFill>
                <a:schemeClr val="bg2"/>
              </a:solidFill>
            </a:endParaRPr>
          </a:p>
          <a:p>
            <a:r>
              <a:rPr lang="en-US" sz="2000" dirty="0">
                <a:solidFill>
                  <a:schemeClr val="bg2"/>
                </a:solidFill>
              </a:rPr>
              <a:t>5GIF has an institutional framework, undertaking technical activities through working groups</a:t>
            </a:r>
          </a:p>
          <a:p>
            <a:r>
              <a:rPr lang="en-US" sz="2000" dirty="0">
                <a:solidFill>
                  <a:schemeClr val="bg2"/>
                </a:solidFill>
              </a:rPr>
              <a:t>Currently four active working groups</a:t>
            </a:r>
          </a:p>
          <a:p>
            <a:pPr lvl="1"/>
            <a:r>
              <a:rPr lang="en-US" sz="1800" dirty="0">
                <a:solidFill>
                  <a:schemeClr val="bg2"/>
                </a:solidFill>
              </a:rPr>
              <a:t>Technology &amp; Standards</a:t>
            </a:r>
          </a:p>
          <a:p>
            <a:pPr lvl="1"/>
            <a:r>
              <a:rPr lang="en-US" sz="1800" dirty="0">
                <a:solidFill>
                  <a:schemeClr val="bg2"/>
                </a:solidFill>
              </a:rPr>
              <a:t>Spectrum</a:t>
            </a:r>
          </a:p>
          <a:p>
            <a:pPr lvl="1"/>
            <a:r>
              <a:rPr lang="en-US" sz="1800" dirty="0">
                <a:solidFill>
                  <a:schemeClr val="bg2"/>
                </a:solidFill>
              </a:rPr>
              <a:t>5G for Industries</a:t>
            </a:r>
          </a:p>
          <a:p>
            <a:pPr lvl="1"/>
            <a:r>
              <a:rPr lang="en-US" sz="1800" dirty="0">
                <a:solidFill>
                  <a:schemeClr val="bg2"/>
                </a:solidFill>
              </a:rPr>
              <a:t>5GIF IEG (3GPP eval report </a:t>
            </a:r>
            <a:r>
              <a:rPr lang="en-US" sz="1800" dirty="0">
                <a:solidFill>
                  <a:schemeClr val="bg2"/>
                </a:solidFill>
                <a:hlinkClick r:id="rId2"/>
              </a:rPr>
              <a:t>available here</a:t>
            </a:r>
            <a:r>
              <a:rPr lang="en-US" sz="1800" dirty="0">
                <a:solidFill>
                  <a:schemeClr val="bg2"/>
                </a:solidFill>
              </a:rPr>
              <a:t>)</a:t>
            </a:r>
          </a:p>
          <a:p>
            <a:pPr lvl="1"/>
            <a:endParaRPr lang="en-US" sz="1800" dirty="0">
              <a:solidFill>
                <a:schemeClr val="bg2"/>
              </a:solidFill>
            </a:endParaRPr>
          </a:p>
          <a:p>
            <a:r>
              <a:rPr lang="en-US" sz="2000" dirty="0">
                <a:solidFill>
                  <a:schemeClr val="bg2"/>
                </a:solidFill>
              </a:rPr>
              <a:t>5GIF has an MoU with the 5G-ACIA helping 3GPP advance towards ‘</a:t>
            </a:r>
            <a:r>
              <a:rPr lang="en-US" sz="2000" dirty="0">
                <a:solidFill>
                  <a:schemeClr val="bg2"/>
                </a:solidFill>
                <a:hlinkClick r:id="rId3"/>
              </a:rPr>
              <a:t>5G for Industry in India</a:t>
            </a:r>
            <a:r>
              <a:rPr lang="en-US" sz="2000" dirty="0">
                <a:solidFill>
                  <a:schemeClr val="bg2"/>
                </a:solidFill>
              </a:rPr>
              <a:t>’.</a:t>
            </a:r>
          </a:p>
        </p:txBody>
      </p:sp>
      <p:pic>
        <p:nvPicPr>
          <p:cNvPr id="4" name="Picture 2" descr="https://pbs.twimg.com/profile_images/945890696489082880/V5dcd_np_400x400.jpg">
            <a:extLst>
              <a:ext uri="{FF2B5EF4-FFF2-40B4-BE49-F238E27FC236}">
                <a16:creationId xmlns:a16="http://schemas.microsoft.com/office/drawing/2014/main" xmlns="" id="{17771BE0-DE3B-43A2-AAA5-4703E58117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7" t="25481" r="11517" b="22394"/>
          <a:stretch/>
        </p:blipFill>
        <p:spPr bwMode="auto">
          <a:xfrm>
            <a:off x="5367332" y="289553"/>
            <a:ext cx="1262112" cy="84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74601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5"/>
          <p:cNvSpPr txBox="1">
            <a:spLocks noChangeArrowheads="1"/>
          </p:cNvSpPr>
          <p:nvPr/>
        </p:nvSpPr>
        <p:spPr bwMode="auto">
          <a:xfrm>
            <a:off x="1695451" y="1238250"/>
            <a:ext cx="2802659" cy="2246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50" tIns="45675" rIns="91350" bIns="45675">
            <a:spAutoFit/>
          </a:bodyPr>
          <a:lstStyle>
            <a:lvl1pPr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r>
              <a:rPr lang="en-US" sz="2800" i="0">
                <a:solidFill>
                  <a:srgbClr val="033770"/>
                </a:solidFill>
                <a:latin typeface="+mj-lt"/>
                <a:cs typeface="Georgia" charset="0"/>
              </a:rPr>
              <a:t>Thank you</a:t>
            </a:r>
          </a:p>
          <a:p>
            <a:endParaRPr lang="en-US" sz="1600">
              <a:solidFill>
                <a:srgbClr val="0A66A6"/>
              </a:solidFill>
              <a:latin typeface="+mj-lt"/>
              <a:cs typeface="Georgia" charset="0"/>
            </a:endParaRPr>
          </a:p>
          <a:p>
            <a:endParaRPr lang="en-US" sz="1600">
              <a:solidFill>
                <a:srgbClr val="0A66A6"/>
              </a:solidFill>
              <a:latin typeface="+mn-lt"/>
              <a:cs typeface="Georgia" charset="0"/>
            </a:endParaRPr>
          </a:p>
          <a:p>
            <a:r>
              <a:rPr lang="en-US" sz="1600" i="0">
                <a:solidFill>
                  <a:srgbClr val="0A66A6"/>
                </a:solidFill>
                <a:latin typeface="+mn-lt"/>
                <a:cs typeface="Georgia" charset="0"/>
              </a:rPr>
              <a:t>For more information visit </a:t>
            </a:r>
            <a:br>
              <a:rPr lang="en-US" sz="1600" i="0">
                <a:solidFill>
                  <a:srgbClr val="0A66A6"/>
                </a:solidFill>
                <a:latin typeface="+mn-lt"/>
                <a:cs typeface="Georgia" charset="0"/>
              </a:rPr>
            </a:br>
            <a:r>
              <a:rPr lang="en-US" sz="1600" i="0">
                <a:solidFill>
                  <a:srgbClr val="0A66A6"/>
                </a:solidFill>
                <a:latin typeface="+mn-lt"/>
                <a:cs typeface="Georgia" charset="0"/>
                <a:hlinkClick r:id="rId2"/>
              </a:rPr>
              <a:t>http://www.coai.in</a:t>
            </a:r>
            <a:endParaRPr lang="en-US" sz="1600" i="0">
              <a:solidFill>
                <a:srgbClr val="0A66A6"/>
              </a:solidFill>
              <a:latin typeface="+mn-lt"/>
              <a:cs typeface="Georgia" charset="0"/>
            </a:endParaRPr>
          </a:p>
          <a:p>
            <a:endParaRPr lang="en-US" sz="1600" i="0">
              <a:solidFill>
                <a:srgbClr val="0A66A6"/>
              </a:solidFill>
              <a:latin typeface="+mn-lt"/>
              <a:cs typeface="Georgia" charset="0"/>
            </a:endParaRPr>
          </a:p>
          <a:p>
            <a:r>
              <a:rPr lang="en-US" sz="1600" i="0">
                <a:solidFill>
                  <a:srgbClr val="0A66A6"/>
                </a:solidFill>
                <a:latin typeface="+mn-lt"/>
                <a:cs typeface="Georgia" charset="0"/>
              </a:rPr>
              <a:t>Follow us on</a:t>
            </a:r>
          </a:p>
          <a:p>
            <a:endParaRPr lang="en-US" sz="1600">
              <a:solidFill>
                <a:srgbClr val="0A66A6"/>
              </a:solidFill>
              <a:latin typeface="+mj-lt"/>
              <a:cs typeface="Georgia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524000" y="1903097"/>
            <a:ext cx="9156701" cy="65911"/>
            <a:chOff x="-1" y="1026796"/>
            <a:chExt cx="9156701" cy="65911"/>
          </a:xfrm>
        </p:grpSpPr>
        <p:pic>
          <p:nvPicPr>
            <p:cNvPr id="17" name="Picture 8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9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0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4455" y="3210729"/>
            <a:ext cx="301090" cy="30109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012381" y="3180842"/>
            <a:ext cx="16578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600" i="0">
                <a:solidFill>
                  <a:schemeClr val="tx1">
                    <a:lumMod val="75000"/>
                  </a:schemeClr>
                </a:solidFill>
                <a:latin typeface="+mn-lt"/>
                <a:cs typeface="Georgia" charset="0"/>
                <a:hlinkClick r:id="rId5"/>
              </a:rPr>
              <a:t>@ConnectCOAI</a:t>
            </a:r>
            <a:endParaRPr lang="en-US" sz="1600">
              <a:solidFill>
                <a:schemeClr val="tx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2" descr="https://pbs.twimg.com/profile_images/945890696489082880/V5dcd_np_400x400.jpg">
            <a:extLst>
              <a:ext uri="{FF2B5EF4-FFF2-40B4-BE49-F238E27FC236}">
                <a16:creationId xmlns:a16="http://schemas.microsoft.com/office/drawing/2014/main" xmlns="" id="{8322B840-6D30-4A31-99FB-55B9F58877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7" t="25481" r="11517" b="22394"/>
          <a:stretch/>
        </p:blipFill>
        <p:spPr bwMode="auto">
          <a:xfrm>
            <a:off x="5403277" y="2349108"/>
            <a:ext cx="1126832" cy="750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5">
            <a:extLst>
              <a:ext uri="{FF2B5EF4-FFF2-40B4-BE49-F238E27FC236}">
                <a16:creationId xmlns:a16="http://schemas.microsoft.com/office/drawing/2014/main" xmlns="" id="{F0BEB512-FAF0-40AE-84D1-5FB3C62788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2477" y="2377979"/>
            <a:ext cx="3971632" cy="83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50" tIns="45675" rIns="91350" bIns="45675">
            <a:spAutoFit/>
          </a:bodyPr>
          <a:lstStyle>
            <a:lvl1pPr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r>
              <a:rPr lang="en-US" sz="1600" i="0">
                <a:solidFill>
                  <a:srgbClr val="0A66A6"/>
                </a:solidFill>
                <a:latin typeface="+mn-lt"/>
                <a:cs typeface="Georgia" charset="0"/>
              </a:rPr>
              <a:t>For more information visit</a:t>
            </a:r>
          </a:p>
          <a:p>
            <a:r>
              <a:rPr lang="en-US" sz="1600">
                <a:hlinkClick r:id="rId7"/>
              </a:rPr>
              <a:t>https://www.coai.com/5g_india_forum</a:t>
            </a:r>
            <a:endParaRPr lang="en-US" sz="1600" i="0">
              <a:solidFill>
                <a:srgbClr val="0A66A6"/>
              </a:solidFill>
              <a:latin typeface="+mn-lt"/>
              <a:cs typeface="Georgia" charset="0"/>
            </a:endParaRPr>
          </a:p>
          <a:p>
            <a:endParaRPr lang="en-US" sz="1600" i="0">
              <a:solidFill>
                <a:srgbClr val="0A66A6"/>
              </a:solidFill>
              <a:latin typeface="+mn-lt"/>
              <a:cs typeface="Georg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27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Blank Presentation">
  <a:themeElements>
    <a:clrScheme name="default 1">
      <a:dk1>
        <a:srgbClr val="4D4D4D"/>
      </a:dk1>
      <a:lt1>
        <a:srgbClr val="FFFFFF"/>
      </a:lt1>
      <a:dk2>
        <a:srgbClr val="999999"/>
      </a:dk2>
      <a:lt2>
        <a:srgbClr val="000000"/>
      </a:lt2>
      <a:accent1>
        <a:srgbClr val="F04E22"/>
      </a:accent1>
      <a:accent2>
        <a:srgbClr val="F0B500"/>
      </a:accent2>
      <a:accent3>
        <a:srgbClr val="FFFFFF"/>
      </a:accent3>
      <a:accent4>
        <a:srgbClr val="404040"/>
      </a:accent4>
      <a:accent5>
        <a:srgbClr val="F6B2AB"/>
      </a:accent5>
      <a:accent6>
        <a:srgbClr val="D9A400"/>
      </a:accent6>
      <a:hlink>
        <a:srgbClr val="F07800"/>
      </a:hlink>
      <a:folHlink>
        <a:srgbClr val="00A6AD"/>
      </a:folHlink>
    </a:clrScheme>
    <a:fontScheme name="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1">
        <a:dk1>
          <a:srgbClr val="4D4D4D"/>
        </a:dk1>
        <a:lt1>
          <a:srgbClr val="FFFFFF"/>
        </a:lt1>
        <a:dk2>
          <a:srgbClr val="999999"/>
        </a:dk2>
        <a:lt2>
          <a:srgbClr val="000000"/>
        </a:lt2>
        <a:accent1>
          <a:srgbClr val="F04E22"/>
        </a:accent1>
        <a:accent2>
          <a:srgbClr val="F0B500"/>
        </a:accent2>
        <a:accent3>
          <a:srgbClr val="FFFFFF"/>
        </a:accent3>
        <a:accent4>
          <a:srgbClr val="404040"/>
        </a:accent4>
        <a:accent5>
          <a:srgbClr val="F6B2AB"/>
        </a:accent5>
        <a:accent6>
          <a:srgbClr val="D9A400"/>
        </a:accent6>
        <a:hlink>
          <a:srgbClr val="F07800"/>
        </a:hlink>
        <a:folHlink>
          <a:srgbClr val="00A6A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00A67FCBBA854485E6B90BC743EB44" ma:contentTypeVersion="19" ma:contentTypeDescription="Create a new document." ma:contentTypeScope="" ma:versionID="8a00408eeaf10774ef3d7c9ef934b622">
  <xsd:schema xmlns:xsd="http://www.w3.org/2001/XMLSchema" xmlns:p="http://schemas.microsoft.com/office/2006/metadata/properties" xmlns:ns1="http://schemas.microsoft.com/sharepoint/v3" xmlns:ns2="1a49e2df-31b2-4b03-b7ff-2f6de46ba72a" xmlns:ns3="8cf4761c-1265-4639-b69d-74d894dc797c" xmlns:ns4="bffd0c44-0041-4129-9ec1-86d0c30f5128" targetNamespace="http://schemas.microsoft.com/office/2006/metadata/properties" ma:root="true" ma:fieldsID="171408ce9cdd11e4fc824e1e5622d3db" ns1:_="" ns2:_="" ns3:_="" ns4:_="">
    <xsd:import namespace="http://schemas.microsoft.com/sharepoint/v3"/>
    <xsd:import namespace="1a49e2df-31b2-4b03-b7ff-2f6de46ba72a"/>
    <xsd:import namespace="8cf4761c-1265-4639-b69d-74d894dc797c"/>
    <xsd:import namespace="bffd0c44-0041-4129-9ec1-86d0c30f5128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Meta_x0020_Tags" minOccurs="0"/>
                <xsd:element ref="ns3:UserTags" minOccurs="0"/>
                <xsd:element ref="ns4:Category" minOccurs="0"/>
                <xsd:element ref="ns4:Client" minOccurs="0"/>
                <xsd:element ref="ns4:Technology" minOccurs="0"/>
                <xsd:element ref="ns3:Document_x0020_Expiration_x0020_Date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Effective Date(default old)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Expiration Date" ma:description="" ma:hidden="true" ma:internalName="PublishingExpirationDate">
      <xsd:simpleType>
        <xsd:restriction base="dms:Unknown"/>
      </xsd:simpleType>
    </xsd:element>
  </xsd:schema>
  <xsd:schema xmlns:xsd="http://www.w3.org/2001/XMLSchema" xmlns:dms="http://schemas.microsoft.com/office/2006/documentManagement/types" targetNamespace="1a49e2df-31b2-4b03-b7ff-2f6de46ba72a" elementFormDefault="qualified">
    <xsd:import namespace="http://schemas.microsoft.com/office/2006/documentManagement/types"/>
    <xsd:element name="Meta_x0020_Tags" ma:index="10" nillable="true" ma:displayName="Meta Tags" ma:internalName="Meta_x0020_Tags">
      <xsd:simpleType>
        <xsd:restriction base="dms:Note"/>
      </xsd:simpleType>
    </xsd:element>
  </xsd:schema>
  <xsd:schema xmlns:xsd="http://www.w3.org/2001/XMLSchema" xmlns:dms="http://schemas.microsoft.com/office/2006/documentManagement/types" targetNamespace="8cf4761c-1265-4639-b69d-74d894dc797c" elementFormDefault="qualified">
    <xsd:import namespace="http://schemas.microsoft.com/office/2006/documentManagement/types"/>
    <xsd:element name="UserTags" ma:index="11" nillable="true" ma:displayName="UserTags" ma:description="Thie field is used for storing user tags(,) seperated" ma:hidden="true" ma:internalName="UserTags" ma:readOnly="false">
      <xsd:simpleType>
        <xsd:restriction base="dms:Note"/>
      </xsd:simpleType>
    </xsd:element>
    <xsd:element name="Document_x0020_Expiration_x0020_Date" ma:index="16" ma:displayName="Document Expiration Date" ma:internalName="Document_x0020_Expiration_x0020_Date">
      <xsd:simpleType>
        <xsd:restriction base="dms:Unknown"/>
      </xsd:simpleType>
    </xsd:element>
  </xsd:schema>
  <xsd:schema xmlns:xsd="http://www.w3.org/2001/XMLSchema" xmlns:dms="http://schemas.microsoft.com/office/2006/documentManagement/types" targetNamespace="bffd0c44-0041-4129-9ec1-86d0c30f5128" elementFormDefault="qualified">
    <xsd:import namespace="http://schemas.microsoft.com/office/2006/documentManagement/types"/>
    <xsd:element name="Category" ma:index="13" nillable="true" ma:displayName="Category" ma:default="Client Work" ma:format="Dropdown" ma:internalName="Category">
      <xsd:simpleType>
        <xsd:restriction base="dms:Choice">
          <xsd:enumeration value="Architecture Document"/>
          <xsd:enumeration value="Case Studies"/>
          <xsd:enumeration value="Client Work"/>
          <xsd:enumeration value="Estimation Tool"/>
          <xsd:enumeration value="Fact Sheet"/>
          <xsd:enumeration value="Images"/>
          <xsd:enumeration value="Industry Research"/>
          <xsd:enumeration value="Interview Questions"/>
          <xsd:enumeration value="Intranet User Experience Design"/>
          <xsd:enumeration value="Package Selection"/>
          <xsd:enumeration value="Practice Operations"/>
          <xsd:enumeration value="Press Release"/>
          <xsd:enumeration value="Process/ Workflow"/>
          <xsd:enumeration value="Project Plan"/>
          <xsd:enumeration value="Proposals and RFP Responses"/>
          <xsd:enumeration value="Requirements"/>
          <xsd:enumeration value="Sales Collateral"/>
          <xsd:enumeration value="Scope Matrix"/>
          <xsd:enumeration value="SOW"/>
          <xsd:enumeration value="Staffing &amp; SME Support"/>
          <xsd:enumeration value="Vendor Evaluations"/>
          <xsd:enumeration value="Vendor Presentation"/>
          <xsd:enumeration value="Whitepapers and Presentations"/>
          <xsd:enumeration value="Wiki Assets"/>
          <xsd:enumeration value="Wireframes"/>
          <xsd:enumeration value="Other"/>
        </xsd:restriction>
      </xsd:simpleType>
    </xsd:element>
    <xsd:element name="Client" ma:index="14" nillable="true" ma:displayName="Client" ma:list="{4aee75da-044b-44c7-b50d-cc9e28c938f8}" ma:internalName="Client" ma:readOnly="false" ma:showField="Title">
      <xsd:simpleType>
        <xsd:restriction base="dms:Lookup"/>
      </xsd:simpleType>
    </xsd:element>
    <xsd:element name="Technology" ma:index="15" nillable="true" ma:displayName="Technology" ma:default="" ma:format="Dropdown" ma:internalName="Technology">
      <xsd:simpleType>
        <xsd:restriction base="dms:Choice">
          <xsd:enumeration value="Escenic"/>
          <xsd:enumeration value="FatWire"/>
          <xsd:enumeration value="InterWoven"/>
          <xsd:enumeration value="Open Source"/>
          <xsd:enumeration value="RedDot"/>
          <xsd:enumeration value="SDL Tridion"/>
          <xsd:enumeration value="SharePoint"/>
          <xsd:enumeration value="SiteCore"/>
          <xsd:enumeration value="Stellent / Oracle UCM"/>
          <xsd:enumeration value="Vignette"/>
          <xsd:enumeration value="Other"/>
          <xsd:enumeration value="N/A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07B57E7A-94F2-4D60-A8D9-F00836B35D96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1FB14D2E-5AFE-4706-B7AB-8BFD33AC88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0558781-5EAF-4FF3-BDF0-4FD1FA81D0AB}">
  <ds:schemaRefs>
    <ds:schemaRef ds:uri="1a49e2df-31b2-4b03-b7ff-2f6de46ba72a"/>
    <ds:schemaRef ds:uri="8cf4761c-1265-4639-b69d-74d894dc797c"/>
    <ds:schemaRef ds:uri="bffd0c44-0041-4129-9ec1-86d0c30f5128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ternal/2005/internalDocumentation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491</TotalTime>
  <Words>896</Words>
  <Application>Microsoft Office PowerPoint</Application>
  <PresentationFormat>Custom</PresentationFormat>
  <Paragraphs>168</Paragraphs>
  <Slides>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PowerPoint Presentation</vt:lpstr>
      <vt:lpstr>PowerPoint Presentation</vt:lpstr>
      <vt:lpstr>PowerPoint Presentation</vt:lpstr>
      <vt:lpstr>We have State of the Art Network…</vt:lpstr>
      <vt:lpstr>Spectrum Roadmap</vt:lpstr>
      <vt:lpstr>Decadal View of the Indian Telecom Industry</vt:lpstr>
      <vt:lpstr>TEC National Standards</vt:lpstr>
      <vt:lpstr>5G India Forum (5GIF)</vt:lpstr>
      <vt:lpstr>PowerPoint Presentation</vt:lpstr>
    </vt:vector>
  </TitlesOfParts>
  <Company>Cellular Operators Association of India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 COAI</dc:title>
  <dc:creator>Daneshwar Dutt Dubey</dc:creator>
  <cp:keywords>GSM, Cellular, Telephony, Association, India, 2G, 3G, 4G, Telecommunication,</cp:keywords>
  <cp:lastModifiedBy>VIKRAM</cp:lastModifiedBy>
  <cp:revision>23</cp:revision>
  <cp:lastPrinted>2018-05-29T13:53:01Z</cp:lastPrinted>
  <dcterms:created xsi:type="dcterms:W3CDTF">2009-01-28T17:22:34Z</dcterms:created>
  <dcterms:modified xsi:type="dcterms:W3CDTF">2021-04-26T04:49:56Z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3</vt:i4>
  </property>
  <property fmtid="{D5CDD505-2E9C-101B-9397-08002B2CF9AE}" pid="3" name="Tag">
    <vt:lpwstr>Presentation Template, PPT Template, Interactive PPT Template, Templates, Powerpoint Template</vt:lpwstr>
  </property>
  <property fmtid="{D5CDD505-2E9C-101B-9397-08002B2CF9AE}" pid="4" name="ContentType">
    <vt:lpwstr>Document</vt:lpwstr>
  </property>
  <property fmtid="{D5CDD505-2E9C-101B-9397-08002B2CF9AE}" pid="5" name="Meta Tags">
    <vt:lpwstr/>
  </property>
  <property fmtid="{D5CDD505-2E9C-101B-9397-08002B2CF9AE}" pid="6" name="Tag0">
    <vt:lpwstr>PPT Template, Interactive PPT Template</vt:lpwstr>
  </property>
  <property fmtid="{D5CDD505-2E9C-101B-9397-08002B2CF9AE}" pid="7" name="Technology">
    <vt:lpwstr>SDL Tridion</vt:lpwstr>
  </property>
  <property fmtid="{D5CDD505-2E9C-101B-9397-08002B2CF9AE}" pid="8" name="Client">
    <vt:lpwstr>0</vt:lpwstr>
  </property>
  <property fmtid="{D5CDD505-2E9C-101B-9397-08002B2CF9AE}" pid="9" name="Document Expiration Date">
    <vt:lpwstr>2010-09-08T10:19:00Z</vt:lpwstr>
  </property>
  <property fmtid="{D5CDD505-2E9C-101B-9397-08002B2CF9AE}" pid="10" name="Category">
    <vt:lpwstr>Proposals and RFP Responses</vt:lpwstr>
  </property>
  <property fmtid="{D5CDD505-2E9C-101B-9397-08002B2CF9AE}" pid="11" name="_NewReviewCycle">
    <vt:lpwstr/>
  </property>
</Properties>
</file>