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4"/>
    <p:sldMasterId id="2147484232" r:id="rId5"/>
  </p:sldMasterIdLst>
  <p:notesMasterIdLst>
    <p:notesMasterId r:id="rId25"/>
  </p:notesMasterIdLst>
  <p:sldIdLst>
    <p:sldId id="407" r:id="rId6"/>
    <p:sldId id="1468" r:id="rId7"/>
    <p:sldId id="1617" r:id="rId8"/>
    <p:sldId id="1465" r:id="rId9"/>
    <p:sldId id="141169195" r:id="rId10"/>
    <p:sldId id="141169333" r:id="rId11"/>
    <p:sldId id="436" r:id="rId12"/>
    <p:sldId id="748" r:id="rId13"/>
    <p:sldId id="435" r:id="rId14"/>
    <p:sldId id="141169334" r:id="rId15"/>
    <p:sldId id="1464" r:id="rId16"/>
    <p:sldId id="1629" r:id="rId17"/>
    <p:sldId id="1631" r:id="rId18"/>
    <p:sldId id="1622" r:id="rId19"/>
    <p:sldId id="1624" r:id="rId20"/>
    <p:sldId id="412" r:id="rId21"/>
    <p:sldId id="1628" r:id="rId22"/>
    <p:sldId id="141169194" r:id="rId23"/>
    <p:sldId id="339" r:id="rId2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fi NIANG (MCI Brussels)" initials="NN(B" lastIdx="4" clrIdx="0">
    <p:extLst>
      <p:ext uri="{19B8F6BF-5375-455C-9EA6-DF929625EA0E}">
        <p15:presenceInfo xmlns:p15="http://schemas.microsoft.com/office/powerpoint/2012/main" userId="S-1-5-21-2100133684-2563632456-1560308759-3479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8" autoAdjust="0"/>
    <p:restoredTop sz="94660"/>
  </p:normalViewPr>
  <p:slideViewPr>
    <p:cSldViewPr snapToGrid="0">
      <p:cViewPr varScale="1">
        <p:scale>
          <a:sx n="76" d="100"/>
          <a:sy n="76" d="100"/>
        </p:scale>
        <p:origin x="69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7CECE-E19B-45C8-BBF6-BA7025BF47DA}" type="datetimeFigureOut">
              <a:rPr lang="fr-BE" smtClean="0"/>
              <a:t>22-09-20</a:t>
            </a:fld>
            <a:endParaRPr lang="fr-B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39E898-F59F-4352-9665-B0E16AE45B9C}" type="slidenum">
              <a:rPr lang="fr-BE" smtClean="0"/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372914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be updated with new vision.</a:t>
            </a: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F14613-7CEC-444F-A8A2-C743CAABB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9792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5GAA is a global, cross industry organisation that brings together the voices of the automotive and telecommunications industries. 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association is composed of 5 distinct and interrelated working groups that define and develop end-to-end solutions for future mobility and transportation services.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5GAA unites and -through discussion, debate, analysis and use cases- drives consensus and alignment between all key stakeholders. Through 5GAA our two industries are able to speak as one global, integrated voice.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believe that C-V2X is the ultimate technology solutions to bring safety on all Roads in Europe and benefit from the support of the complete mobility ecosystem!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F14613-7CEC-444F-A8A2-C743CAABB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6815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3 top high-</a:t>
            </a:r>
            <a:r>
              <a:rPr lang="fr-BE" dirty="0" err="1"/>
              <a:t>level</a:t>
            </a:r>
            <a:r>
              <a:rPr lang="fr-BE" dirty="0"/>
              <a:t> </a:t>
            </a:r>
            <a:r>
              <a:rPr lang="fr-BE" dirty="0" err="1"/>
              <a:t>achievements</a:t>
            </a:r>
            <a:r>
              <a:rPr lang="fr-BE" dirty="0"/>
              <a:t> </a:t>
            </a:r>
            <a:r>
              <a:rPr lang="fr-BE" dirty="0" err="1"/>
              <a:t>from</a:t>
            </a:r>
            <a:r>
              <a:rPr lang="fr-BE" dirty="0"/>
              <a:t> 5GAA </a:t>
            </a:r>
            <a:r>
              <a:rPr lang="fr-BE" dirty="0" err="1"/>
              <a:t>since</a:t>
            </a:r>
            <a:r>
              <a:rPr lang="fr-BE" dirty="0"/>
              <a:t> </a:t>
            </a:r>
            <a:r>
              <a:rPr lang="fr-BE" dirty="0" err="1"/>
              <a:t>its</a:t>
            </a:r>
            <a:r>
              <a:rPr lang="fr-BE" dirty="0"/>
              <a:t> launch in 2016-2017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D79A0-2294-49C0-931C-FA3247A15C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807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F14613-7CEC-444F-A8A2-C743CAABB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5551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err="1"/>
              <a:t>Als</a:t>
            </a:r>
            <a:r>
              <a:rPr lang="en-GB"/>
              <a:t> PDF/ </a:t>
            </a:r>
            <a:r>
              <a:rPr lang="en-GB" err="1"/>
              <a:t>Screenshoot</a:t>
            </a: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9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F14613-7CEC-444F-A8A2-C743CAABB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245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F14613-7CEC-444F-A8A2-C743CAABB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0230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7432060" y="6453970"/>
            <a:ext cx="3925888" cy="26224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000" baseline="0">
                <a:solidFill>
                  <a:srgbClr val="373D4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Document name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81" y="3116178"/>
            <a:ext cx="12197081" cy="3741821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477844" y="6402534"/>
            <a:ext cx="4690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8038485" y="6453188"/>
            <a:ext cx="3319463" cy="263525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000" baseline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9144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13716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18288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581072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082" y="0"/>
            <a:ext cx="121970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239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82" y="0"/>
            <a:ext cx="121970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265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81" y="0"/>
            <a:ext cx="12197081" cy="6858000"/>
          </a:xfrm>
          <a:prstGeom prst="rect">
            <a:avLst/>
          </a:prstGeom>
        </p:spPr>
      </p:pic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1357948" y="6402534"/>
            <a:ext cx="588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66897" y="2132476"/>
            <a:ext cx="7010948" cy="16002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0" i="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466895" y="3899338"/>
            <a:ext cx="7004585" cy="164537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0" i="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7432675" y="6453969"/>
            <a:ext cx="3925888" cy="26224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r">
              <a:buNone/>
              <a:defRPr sz="1000">
                <a:solidFill>
                  <a:schemeClr val="bg1"/>
                </a:solidFill>
              </a:defRPr>
            </a:lvl2pPr>
            <a:lvl3pPr marL="914400" indent="0" algn="r">
              <a:buNone/>
              <a:defRPr sz="1000">
                <a:solidFill>
                  <a:schemeClr val="bg1"/>
                </a:solidFill>
              </a:defRPr>
            </a:lvl3pPr>
            <a:lvl4pPr marL="1371600" indent="0" algn="r">
              <a:buNone/>
              <a:defRPr sz="1000">
                <a:solidFill>
                  <a:schemeClr val="bg1"/>
                </a:solidFill>
              </a:defRPr>
            </a:lvl4pPr>
            <a:lvl5pPr marL="1828800" indent="0" algn="r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2411641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7432060" y="6453970"/>
            <a:ext cx="3925888" cy="26224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000" baseline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Document name</a:t>
            </a:r>
          </a:p>
        </p:txBody>
      </p:sp>
      <p:pic>
        <p:nvPicPr>
          <p:cNvPr id="6" name="Image 2">
            <a:extLst>
              <a:ext uri="{FF2B5EF4-FFF2-40B4-BE49-F238E27FC236}">
                <a16:creationId xmlns:a16="http://schemas.microsoft.com/office/drawing/2014/main" id="{B7611F40-2D39-4F01-BB8C-86325F210A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221288" y="-71438"/>
            <a:ext cx="21010563" cy="1094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9FA3DD-2007-4B65-B131-25E69544E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458" y="3428365"/>
            <a:ext cx="5181600" cy="1804497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95952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7081" cy="6858000"/>
          </a:xfrm>
          <a:prstGeom prst="rect">
            <a:avLst/>
          </a:prstGeom>
        </p:spPr>
      </p:pic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rgbClr val="373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24248" y="2238703"/>
            <a:ext cx="6653598" cy="305175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5000" b="1" i="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182" y="699638"/>
            <a:ext cx="3609061" cy="130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75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5" descr="fond4.png">
            <a:extLst>
              <a:ext uri="{FF2B5EF4-FFF2-40B4-BE49-F238E27FC236}">
                <a16:creationId xmlns:a16="http://schemas.microsoft.com/office/drawing/2014/main" id="{2EA3CEB1-6D89-42C4-AF3A-15C60436B7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88388" cy="199292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86EAA-FDAB-2742-AB70-6F1ADD686F77}" type="slidenum">
              <a:rPr lang="fr-FR" smtClean="0"/>
              <a:t>‹#›</a:t>
            </a:fld>
            <a:endParaRPr lang="fr-FR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A3779E-A870-44F5-94D0-834D746C5E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Towards global adoption of C-V2X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4631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5" descr="fond4.png">
            <a:extLst>
              <a:ext uri="{FF2B5EF4-FFF2-40B4-BE49-F238E27FC236}">
                <a16:creationId xmlns:a16="http://schemas.microsoft.com/office/drawing/2014/main" id="{2EA3CEB1-6D89-42C4-AF3A-15C60436B7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88388" cy="1953846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86EAA-FDAB-2742-AB70-6F1ADD686F77}" type="slidenum">
              <a:rPr lang="fr-FR" smtClean="0"/>
              <a:t>‹#›</a:t>
            </a:fld>
            <a:endParaRPr lang="fr-FR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A3779E-A870-44F5-94D0-834D746C5E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Towards global adoption of C-V2X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6664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5" descr="fond4.png">
            <a:extLst>
              <a:ext uri="{FF2B5EF4-FFF2-40B4-BE49-F238E27FC236}">
                <a16:creationId xmlns:a16="http://schemas.microsoft.com/office/drawing/2014/main" id="{2EA3CEB1-6D89-42C4-AF3A-15C60436B7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88388" cy="1953846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86EAA-FDAB-2742-AB70-6F1ADD686F77}" type="slidenum">
              <a:rPr lang="fr-FR" smtClean="0"/>
              <a:t>‹#›</a:t>
            </a:fld>
            <a:endParaRPr lang="fr-FR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A3779E-A870-44F5-94D0-834D746C5E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Towards global adoption of C-V2X</a:t>
            </a:r>
            <a:endParaRPr lang="fr-FR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FF2DD3-A1A0-4EE8-9B41-B168B00C7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102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0" descr="fond3.png">
            <a:extLst>
              <a:ext uri="{FF2B5EF4-FFF2-40B4-BE49-F238E27FC236}">
                <a16:creationId xmlns:a16="http://schemas.microsoft.com/office/drawing/2014/main" id="{436964AA-1260-4C8B-99FE-F7DEBE11FD4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" y="0"/>
            <a:ext cx="12188388" cy="6858000"/>
          </a:xfrm>
          <a:prstGeom prst="rect">
            <a:avLst/>
          </a:prstGeom>
        </p:spPr>
      </p:pic>
      <p:pic>
        <p:nvPicPr>
          <p:cNvPr id="6" name="Image 14">
            <a:extLst>
              <a:ext uri="{FF2B5EF4-FFF2-40B4-BE49-F238E27FC236}">
                <a16:creationId xmlns:a16="http://schemas.microsoft.com/office/drawing/2014/main" id="{262C1265-E0AC-4F80-A214-3A9CDA11A4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0" y="6336000"/>
            <a:ext cx="1032933" cy="3048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6670920" cy="880394"/>
          </a:xfrm>
        </p:spPr>
        <p:txBody>
          <a:bodyPr lIns="0" tIns="0" rIns="0" bIns="0" anchor="t" anchorCtr="0">
            <a:normAutofit/>
          </a:bodyPr>
          <a:lstStyle>
            <a:lvl1pPr algn="l">
              <a:defRPr sz="4000" b="0" i="0">
                <a:solidFill>
                  <a:srgbClr val="1EACE1"/>
                </a:solidFill>
                <a:latin typeface="Univia Pro Book"/>
                <a:cs typeface="Univia Pro Book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609600" y="2172080"/>
            <a:ext cx="5384800" cy="3474741"/>
          </a:xfrm>
        </p:spPr>
        <p:txBody>
          <a:bodyPr anchor="ctr">
            <a:normAutofit/>
          </a:bodyPr>
          <a:lstStyle>
            <a:lvl1pPr>
              <a:defRPr sz="2133" b="0" i="0">
                <a:latin typeface="Univia Pro Book"/>
                <a:cs typeface="Univia Pro Book"/>
              </a:defRPr>
            </a:lvl1pPr>
            <a:lvl2pPr>
              <a:defRPr sz="2133" b="0" i="0">
                <a:latin typeface="Univia Pro Book"/>
                <a:cs typeface="Univia Pro Book"/>
              </a:defRPr>
            </a:lvl2pPr>
            <a:lvl3pPr>
              <a:defRPr sz="1867" b="0" i="0">
                <a:latin typeface="Univia Pro Book"/>
                <a:cs typeface="Univia Pro Book"/>
              </a:defRPr>
            </a:lvl3pPr>
            <a:lvl4pPr>
              <a:defRPr sz="1867" b="0" i="0">
                <a:latin typeface="Univia Pro Book"/>
                <a:cs typeface="Univia Pro Book"/>
              </a:defRPr>
            </a:lvl4pPr>
            <a:lvl5pPr>
              <a:defRPr sz="1867" b="0" i="0">
                <a:latin typeface="Univia Pro Book"/>
                <a:cs typeface="Univia Pro Book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5436972" y="6356351"/>
            <a:ext cx="1317361" cy="365125"/>
          </a:xfrm>
        </p:spPr>
        <p:txBody>
          <a:bodyPr/>
          <a:lstStyle>
            <a:lvl1pPr algn="ctr">
              <a:defRPr sz="1333" b="0" i="0">
                <a:solidFill>
                  <a:schemeClr val="tx1"/>
                </a:solidFill>
                <a:latin typeface="Univia Pro Book"/>
                <a:cs typeface="Univia Pro Book"/>
              </a:defRPr>
            </a:lvl1pPr>
          </a:lstStyle>
          <a:p>
            <a:fld id="{C6C86EAA-FDAB-2742-AB70-6F1ADD686F77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3" name="Espace réservé du contenu 2"/>
          <p:cNvSpPr>
            <a:spLocks noGrp="1"/>
          </p:cNvSpPr>
          <p:nvPr>
            <p:ph sz="half" idx="14" hasCustomPrompt="1"/>
          </p:nvPr>
        </p:nvSpPr>
        <p:spPr>
          <a:xfrm>
            <a:off x="7280521" y="2172080"/>
            <a:ext cx="4382129" cy="3474741"/>
          </a:xfrm>
        </p:spPr>
        <p:txBody>
          <a:bodyPr anchor="ctr">
            <a:normAutofit/>
          </a:bodyPr>
          <a:lstStyle>
            <a:lvl1pPr>
              <a:defRPr sz="2133" b="0" i="0">
                <a:solidFill>
                  <a:schemeClr val="bg1"/>
                </a:solidFill>
                <a:latin typeface="Univia Pro Book"/>
                <a:cs typeface="Univia Pro Book"/>
              </a:defRPr>
            </a:lvl1pPr>
            <a:lvl2pPr>
              <a:defRPr sz="2133" b="0" i="0">
                <a:solidFill>
                  <a:schemeClr val="bg1"/>
                </a:solidFill>
                <a:latin typeface="Univia Pro Book"/>
                <a:cs typeface="Univia Pro Book"/>
              </a:defRPr>
            </a:lvl2pPr>
            <a:lvl3pPr>
              <a:defRPr sz="1867" b="0" i="0">
                <a:solidFill>
                  <a:schemeClr val="bg1"/>
                </a:solidFill>
                <a:latin typeface="Univia Pro Book"/>
                <a:cs typeface="Univia Pro Book"/>
              </a:defRPr>
            </a:lvl3pPr>
            <a:lvl4pPr>
              <a:defRPr sz="1867" b="0" i="0">
                <a:solidFill>
                  <a:schemeClr val="bg1"/>
                </a:solidFill>
                <a:latin typeface="Univia Pro Book"/>
                <a:cs typeface="Univia Pro Book"/>
              </a:defRPr>
            </a:lvl4pPr>
            <a:lvl5pPr>
              <a:defRPr sz="1867" b="0" i="0">
                <a:solidFill>
                  <a:schemeClr val="bg1"/>
                </a:solidFill>
                <a:latin typeface="Univia Pro Book"/>
                <a:cs typeface="Univia Pro Book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AF1CCE6F-E2F0-4626-89FB-1F8C002BB6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1" y="6356351"/>
            <a:ext cx="470299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333" b="0" i="0">
                <a:solidFill>
                  <a:srgbClr val="1EACE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Towards global adoption of C-V2X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6438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6775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4200" r:id="rId2"/>
    <p:sldLayoutId id="2147483896" r:id="rId3"/>
    <p:sldLayoutId id="2147484204" r:id="rId4"/>
    <p:sldLayoutId id="214748420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09601" y="6356351"/>
            <a:ext cx="470299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333" b="0" i="0">
                <a:solidFill>
                  <a:srgbClr val="1EACE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Towards global adoption of C-V2X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5312600" y="6356351"/>
            <a:ext cx="15661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 b="0" i="0">
                <a:solidFill>
                  <a:schemeClr val="tx1"/>
                </a:solidFill>
                <a:latin typeface="Univia Pro Book"/>
                <a:cs typeface="Univia Pro Book"/>
              </a:defRPr>
            </a:lvl1pPr>
          </a:lstStyle>
          <a:p>
            <a:fld id="{C6C86EAA-FDAB-2742-AB70-6F1ADD686F77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6878FB84-5596-48CD-94DE-6A9FE9E3F59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415" y="6308727"/>
            <a:ext cx="1318893" cy="41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58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40" r:id="rId5"/>
  </p:sldLayoutIdLst>
  <p:hf hdr="0" dt="0"/>
  <p:txStyles>
    <p:titleStyle>
      <a:lvl1pPr algn="l" defTabSz="609585" rtl="0" eaLnBrk="1" latinLnBrk="0" hangingPunct="1">
        <a:spcBef>
          <a:spcPct val="0"/>
        </a:spcBef>
        <a:buNone/>
        <a:defRPr sz="4000" b="0" i="0" kern="1200">
          <a:solidFill>
            <a:srgbClr val="1EACE1"/>
          </a:solidFill>
          <a:latin typeface="Univia Pro Book"/>
          <a:ea typeface="+mj-ea"/>
          <a:cs typeface="Univia Pro Book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2133" b="0" i="0" kern="1200">
          <a:solidFill>
            <a:schemeClr val="tx1"/>
          </a:solidFill>
          <a:latin typeface="Univia Pro Book"/>
          <a:ea typeface="+mn-ea"/>
          <a:cs typeface="Univia Pro Book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2133" b="0" i="0" kern="1200">
          <a:solidFill>
            <a:schemeClr val="tx1"/>
          </a:solidFill>
          <a:latin typeface="Univia Pro Book"/>
          <a:ea typeface="+mn-ea"/>
          <a:cs typeface="Univia Pro Book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1867" b="0" i="0" kern="1200">
          <a:solidFill>
            <a:schemeClr val="tx1"/>
          </a:solidFill>
          <a:latin typeface="Univia Pro Book"/>
          <a:ea typeface="+mn-ea"/>
          <a:cs typeface="Univia Pro Book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1867" b="0" i="0" kern="1200">
          <a:solidFill>
            <a:schemeClr val="tx1"/>
          </a:solidFill>
          <a:latin typeface="Univia Pro Book"/>
          <a:ea typeface="+mn-ea"/>
          <a:cs typeface="Univia Pro Book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1867" b="0" i="0" kern="1200">
          <a:solidFill>
            <a:schemeClr val="tx1"/>
          </a:solidFill>
          <a:latin typeface="Univia Pro Book"/>
          <a:ea typeface="+mn-ea"/>
          <a:cs typeface="Univia Pro Book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82.png"/><Relationship Id="rId3" Type="http://schemas.openxmlformats.org/officeDocument/2006/relationships/image" Target="../media/image176.png"/><Relationship Id="rId7" Type="http://schemas.openxmlformats.org/officeDocument/2006/relationships/image" Target="../media/image179.png"/><Relationship Id="rId12" Type="http://schemas.microsoft.com/office/2007/relationships/hdphoto" Target="../media/hdphoto4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8.png"/><Relationship Id="rId11" Type="http://schemas.openxmlformats.org/officeDocument/2006/relationships/image" Target="../media/image181.png"/><Relationship Id="rId5" Type="http://schemas.microsoft.com/office/2007/relationships/hdphoto" Target="../media/hdphoto1.wdp"/><Relationship Id="rId15" Type="http://schemas.openxmlformats.org/officeDocument/2006/relationships/image" Target="../media/image184.svg"/><Relationship Id="rId10" Type="http://schemas.microsoft.com/office/2007/relationships/hdphoto" Target="../media/hdphoto3.wdp"/><Relationship Id="rId4" Type="http://schemas.openxmlformats.org/officeDocument/2006/relationships/image" Target="../media/image177.png"/><Relationship Id="rId9" Type="http://schemas.openxmlformats.org/officeDocument/2006/relationships/image" Target="../media/image180.png"/><Relationship Id="rId14" Type="http://schemas.openxmlformats.org/officeDocument/2006/relationships/image" Target="../media/image18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5gaa.org/news/improving-real-time-traffic-information-in-the-eu-in-the-context-of-possible-revision-of-delegated-regulation-2015962/" TargetMode="External"/><Relationship Id="rId3" Type="http://schemas.openxmlformats.org/officeDocument/2006/relationships/hyperlink" Target="https://5gaa.org/news/the-new-c-v2x-roadmap-for-automotive-connectivity/" TargetMode="External"/><Relationship Id="rId7" Type="http://schemas.openxmlformats.org/officeDocument/2006/relationships/hyperlink" Target="https://5gaa.org/news/v2x-application-layer-reference-architecture/" TargetMode="External"/><Relationship Id="rId2" Type="http://schemas.openxmlformats.org/officeDocument/2006/relationships/hyperlink" Target="https://5gaa.org/news/cost-analysis-of-v2i-deployment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ec.europa.eu/info/law/better-regulation/have-your-say/initiatives/12463-High-speed-broadband-in-the-EU-review-of-rules/F538556" TargetMode="External"/><Relationship Id="rId11" Type="http://schemas.openxmlformats.org/officeDocument/2006/relationships/hyperlink" Target="https://5gaa.org/news/5gs-enhancements-for-providing-predictive-qos-in-c-v2x/" TargetMode="External"/><Relationship Id="rId5" Type="http://schemas.openxmlformats.org/officeDocument/2006/relationships/hyperlink" Target="https://5gaa.org/news/tele-operated-driving-tod-use-cases-and-technical-requirements/" TargetMode="External"/><Relationship Id="rId10" Type="http://schemas.openxmlformats.org/officeDocument/2006/relationships/hyperlink" Target="https://5gaa.org/news/mno-network-expansion-mechanisms-to-fulfil-connected-vehicle-requirements/" TargetMode="External"/><Relationship Id="rId4" Type="http://schemas.openxmlformats.org/officeDocument/2006/relationships/hyperlink" Target="https://5gaa.org/news/vulnerable-road-user-protection/" TargetMode="External"/><Relationship Id="rId9" Type="http://schemas.openxmlformats.org/officeDocument/2006/relationships/hyperlink" Target="https://5gaa.org/news/study-of-spectrum-needs-for-safety-related-intelligent-transportation-systems-day-1-and-advanced-use-cases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9.jpeg"/><Relationship Id="rId4" Type="http://schemas.openxmlformats.org/officeDocument/2006/relationships/image" Target="../media/image18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21" Type="http://schemas.openxmlformats.org/officeDocument/2006/relationships/image" Target="../media/image35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9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8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openxmlformats.org/officeDocument/2006/relationships/image" Target="../media/image37.png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54.jpeg"/><Relationship Id="rId21" Type="http://schemas.openxmlformats.org/officeDocument/2006/relationships/image" Target="../media/image58.jpeg"/><Relationship Id="rId42" Type="http://schemas.openxmlformats.org/officeDocument/2006/relationships/image" Target="../media/image79.emf"/><Relationship Id="rId63" Type="http://schemas.openxmlformats.org/officeDocument/2006/relationships/image" Target="../media/image100.gif"/><Relationship Id="rId84" Type="http://schemas.openxmlformats.org/officeDocument/2006/relationships/image" Target="../media/image121.png"/><Relationship Id="rId16" Type="http://schemas.openxmlformats.org/officeDocument/2006/relationships/image" Target="../media/image53.jpeg"/><Relationship Id="rId107" Type="http://schemas.openxmlformats.org/officeDocument/2006/relationships/image" Target="../media/image144.jpeg"/><Relationship Id="rId11" Type="http://schemas.openxmlformats.org/officeDocument/2006/relationships/image" Target="../media/image48.png"/><Relationship Id="rId32" Type="http://schemas.openxmlformats.org/officeDocument/2006/relationships/image" Target="../media/image69.jpeg"/><Relationship Id="rId37" Type="http://schemas.openxmlformats.org/officeDocument/2006/relationships/image" Target="../media/image74.png"/><Relationship Id="rId53" Type="http://schemas.openxmlformats.org/officeDocument/2006/relationships/image" Target="../media/image90.png"/><Relationship Id="rId58" Type="http://schemas.openxmlformats.org/officeDocument/2006/relationships/image" Target="../media/image95.png"/><Relationship Id="rId74" Type="http://schemas.openxmlformats.org/officeDocument/2006/relationships/image" Target="../media/image111.png"/><Relationship Id="rId79" Type="http://schemas.openxmlformats.org/officeDocument/2006/relationships/image" Target="../media/image116.png"/><Relationship Id="rId102" Type="http://schemas.openxmlformats.org/officeDocument/2006/relationships/image" Target="../media/image139.jpeg"/><Relationship Id="rId123" Type="http://schemas.openxmlformats.org/officeDocument/2006/relationships/image" Target="../media/image160.jpeg"/><Relationship Id="rId128" Type="http://schemas.openxmlformats.org/officeDocument/2006/relationships/image" Target="../media/image165.jpeg"/><Relationship Id="rId5" Type="http://schemas.openxmlformats.org/officeDocument/2006/relationships/image" Target="../media/image42.png"/><Relationship Id="rId90" Type="http://schemas.openxmlformats.org/officeDocument/2006/relationships/image" Target="../media/image127.jpeg"/><Relationship Id="rId95" Type="http://schemas.openxmlformats.org/officeDocument/2006/relationships/image" Target="../media/image132.png"/><Relationship Id="rId22" Type="http://schemas.openxmlformats.org/officeDocument/2006/relationships/image" Target="../media/image59.jpeg"/><Relationship Id="rId27" Type="http://schemas.openxmlformats.org/officeDocument/2006/relationships/image" Target="../media/image64.png"/><Relationship Id="rId43" Type="http://schemas.openxmlformats.org/officeDocument/2006/relationships/image" Target="../media/image80.png"/><Relationship Id="rId48" Type="http://schemas.openxmlformats.org/officeDocument/2006/relationships/image" Target="../media/image85.png"/><Relationship Id="rId64" Type="http://schemas.openxmlformats.org/officeDocument/2006/relationships/image" Target="../media/image101.png"/><Relationship Id="rId69" Type="http://schemas.openxmlformats.org/officeDocument/2006/relationships/image" Target="../media/image106.png"/><Relationship Id="rId113" Type="http://schemas.openxmlformats.org/officeDocument/2006/relationships/image" Target="../media/image150.jpeg"/><Relationship Id="rId118" Type="http://schemas.openxmlformats.org/officeDocument/2006/relationships/image" Target="../media/image155.png"/><Relationship Id="rId134" Type="http://schemas.openxmlformats.org/officeDocument/2006/relationships/image" Target="../media/image171.jpeg"/><Relationship Id="rId80" Type="http://schemas.openxmlformats.org/officeDocument/2006/relationships/image" Target="../media/image117.png"/><Relationship Id="rId85" Type="http://schemas.openxmlformats.org/officeDocument/2006/relationships/image" Target="../media/image122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33" Type="http://schemas.openxmlformats.org/officeDocument/2006/relationships/image" Target="../media/image70.jpeg"/><Relationship Id="rId38" Type="http://schemas.openxmlformats.org/officeDocument/2006/relationships/image" Target="../media/image75.png"/><Relationship Id="rId59" Type="http://schemas.openxmlformats.org/officeDocument/2006/relationships/image" Target="../media/image96.png"/><Relationship Id="rId103" Type="http://schemas.openxmlformats.org/officeDocument/2006/relationships/image" Target="../media/image140.png"/><Relationship Id="rId108" Type="http://schemas.openxmlformats.org/officeDocument/2006/relationships/image" Target="../media/image145.jpeg"/><Relationship Id="rId124" Type="http://schemas.openxmlformats.org/officeDocument/2006/relationships/image" Target="../media/image161.png"/><Relationship Id="rId129" Type="http://schemas.openxmlformats.org/officeDocument/2006/relationships/image" Target="../media/image166.png"/><Relationship Id="rId54" Type="http://schemas.openxmlformats.org/officeDocument/2006/relationships/image" Target="../media/image91.jpeg"/><Relationship Id="rId70" Type="http://schemas.openxmlformats.org/officeDocument/2006/relationships/image" Target="../media/image107.png"/><Relationship Id="rId75" Type="http://schemas.openxmlformats.org/officeDocument/2006/relationships/image" Target="../media/image112.jpeg"/><Relationship Id="rId91" Type="http://schemas.openxmlformats.org/officeDocument/2006/relationships/image" Target="../media/image128.png"/><Relationship Id="rId96" Type="http://schemas.openxmlformats.org/officeDocument/2006/relationships/image" Target="../media/image1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23" Type="http://schemas.openxmlformats.org/officeDocument/2006/relationships/image" Target="../media/image60.png"/><Relationship Id="rId28" Type="http://schemas.openxmlformats.org/officeDocument/2006/relationships/image" Target="../media/image65.jpeg"/><Relationship Id="rId49" Type="http://schemas.openxmlformats.org/officeDocument/2006/relationships/image" Target="../media/image86.jpeg"/><Relationship Id="rId114" Type="http://schemas.openxmlformats.org/officeDocument/2006/relationships/image" Target="../media/image151.jpeg"/><Relationship Id="rId119" Type="http://schemas.openxmlformats.org/officeDocument/2006/relationships/image" Target="../media/image156.jpeg"/><Relationship Id="rId44" Type="http://schemas.openxmlformats.org/officeDocument/2006/relationships/image" Target="../media/image81.png"/><Relationship Id="rId60" Type="http://schemas.openxmlformats.org/officeDocument/2006/relationships/image" Target="../media/image97.jpeg"/><Relationship Id="rId65" Type="http://schemas.openxmlformats.org/officeDocument/2006/relationships/image" Target="../media/image102.jpeg"/><Relationship Id="rId81" Type="http://schemas.openxmlformats.org/officeDocument/2006/relationships/image" Target="../media/image118.png"/><Relationship Id="rId86" Type="http://schemas.openxmlformats.org/officeDocument/2006/relationships/image" Target="../media/image123.jpeg"/><Relationship Id="rId130" Type="http://schemas.openxmlformats.org/officeDocument/2006/relationships/image" Target="../media/image167.png"/><Relationship Id="rId135" Type="http://schemas.openxmlformats.org/officeDocument/2006/relationships/image" Target="../media/image172.png"/><Relationship Id="rId13" Type="http://schemas.openxmlformats.org/officeDocument/2006/relationships/image" Target="../media/image50.png"/><Relationship Id="rId18" Type="http://schemas.openxmlformats.org/officeDocument/2006/relationships/image" Target="../media/image55.jpeg"/><Relationship Id="rId39" Type="http://schemas.openxmlformats.org/officeDocument/2006/relationships/image" Target="../media/image76.png"/><Relationship Id="rId109" Type="http://schemas.openxmlformats.org/officeDocument/2006/relationships/image" Target="../media/image146.jpeg"/><Relationship Id="rId34" Type="http://schemas.openxmlformats.org/officeDocument/2006/relationships/image" Target="../media/image71.jpeg"/><Relationship Id="rId50" Type="http://schemas.openxmlformats.org/officeDocument/2006/relationships/image" Target="../media/image87.png"/><Relationship Id="rId55" Type="http://schemas.openxmlformats.org/officeDocument/2006/relationships/image" Target="../media/image92.jpeg"/><Relationship Id="rId76" Type="http://schemas.openxmlformats.org/officeDocument/2006/relationships/image" Target="../media/image113.png"/><Relationship Id="rId97" Type="http://schemas.openxmlformats.org/officeDocument/2006/relationships/image" Target="../media/image134.jpeg"/><Relationship Id="rId104" Type="http://schemas.openxmlformats.org/officeDocument/2006/relationships/image" Target="../media/image141.png"/><Relationship Id="rId120" Type="http://schemas.openxmlformats.org/officeDocument/2006/relationships/image" Target="../media/image157.png"/><Relationship Id="rId125" Type="http://schemas.openxmlformats.org/officeDocument/2006/relationships/image" Target="../media/image162.png"/><Relationship Id="rId7" Type="http://schemas.openxmlformats.org/officeDocument/2006/relationships/image" Target="../media/image44.jpeg"/><Relationship Id="rId71" Type="http://schemas.openxmlformats.org/officeDocument/2006/relationships/image" Target="../media/image108.png"/><Relationship Id="rId92" Type="http://schemas.openxmlformats.org/officeDocument/2006/relationships/image" Target="../media/image129.jpeg"/><Relationship Id="rId2" Type="http://schemas.openxmlformats.org/officeDocument/2006/relationships/notesSlide" Target="../notesSlides/notesSlide5.xml"/><Relationship Id="rId29" Type="http://schemas.openxmlformats.org/officeDocument/2006/relationships/image" Target="../media/image66.png"/><Relationship Id="rId24" Type="http://schemas.openxmlformats.org/officeDocument/2006/relationships/image" Target="../media/image61.png"/><Relationship Id="rId40" Type="http://schemas.openxmlformats.org/officeDocument/2006/relationships/image" Target="../media/image77.png"/><Relationship Id="rId45" Type="http://schemas.openxmlformats.org/officeDocument/2006/relationships/image" Target="../media/image82.png"/><Relationship Id="rId66" Type="http://schemas.openxmlformats.org/officeDocument/2006/relationships/image" Target="../media/image103.png"/><Relationship Id="rId87" Type="http://schemas.openxmlformats.org/officeDocument/2006/relationships/image" Target="../media/image124.png"/><Relationship Id="rId110" Type="http://schemas.openxmlformats.org/officeDocument/2006/relationships/image" Target="../media/image147.png"/><Relationship Id="rId115" Type="http://schemas.openxmlformats.org/officeDocument/2006/relationships/image" Target="../media/image152.jpeg"/><Relationship Id="rId131" Type="http://schemas.openxmlformats.org/officeDocument/2006/relationships/image" Target="../media/image168.jpeg"/><Relationship Id="rId61" Type="http://schemas.openxmlformats.org/officeDocument/2006/relationships/image" Target="../media/image98.png"/><Relationship Id="rId82" Type="http://schemas.openxmlformats.org/officeDocument/2006/relationships/image" Target="../media/image119.png"/><Relationship Id="rId19" Type="http://schemas.openxmlformats.org/officeDocument/2006/relationships/image" Target="../media/image56.jpeg"/><Relationship Id="rId14" Type="http://schemas.openxmlformats.org/officeDocument/2006/relationships/image" Target="../media/image51.png"/><Relationship Id="rId30" Type="http://schemas.openxmlformats.org/officeDocument/2006/relationships/image" Target="../media/image67.jpeg"/><Relationship Id="rId35" Type="http://schemas.openxmlformats.org/officeDocument/2006/relationships/image" Target="../media/image72.emf"/><Relationship Id="rId56" Type="http://schemas.openxmlformats.org/officeDocument/2006/relationships/image" Target="../media/image93.jpeg"/><Relationship Id="rId77" Type="http://schemas.openxmlformats.org/officeDocument/2006/relationships/image" Target="../media/image114.png"/><Relationship Id="rId100" Type="http://schemas.openxmlformats.org/officeDocument/2006/relationships/image" Target="../media/image137.jpeg"/><Relationship Id="rId105" Type="http://schemas.openxmlformats.org/officeDocument/2006/relationships/image" Target="../media/image142.jpeg"/><Relationship Id="rId126" Type="http://schemas.openxmlformats.org/officeDocument/2006/relationships/image" Target="../media/image163.png"/><Relationship Id="rId8" Type="http://schemas.openxmlformats.org/officeDocument/2006/relationships/image" Target="../media/image45.jpeg"/><Relationship Id="rId51" Type="http://schemas.openxmlformats.org/officeDocument/2006/relationships/image" Target="../media/image88.jpeg"/><Relationship Id="rId72" Type="http://schemas.openxmlformats.org/officeDocument/2006/relationships/image" Target="../media/image109.png"/><Relationship Id="rId93" Type="http://schemas.openxmlformats.org/officeDocument/2006/relationships/image" Target="../media/image130.jpeg"/><Relationship Id="rId98" Type="http://schemas.openxmlformats.org/officeDocument/2006/relationships/image" Target="../media/image135.png"/><Relationship Id="rId121" Type="http://schemas.openxmlformats.org/officeDocument/2006/relationships/image" Target="../media/image158.png"/><Relationship Id="rId3" Type="http://schemas.openxmlformats.org/officeDocument/2006/relationships/image" Target="../media/image40.png"/><Relationship Id="rId25" Type="http://schemas.openxmlformats.org/officeDocument/2006/relationships/image" Target="../media/image62.jpeg"/><Relationship Id="rId46" Type="http://schemas.openxmlformats.org/officeDocument/2006/relationships/image" Target="../media/image83.jpeg"/><Relationship Id="rId67" Type="http://schemas.openxmlformats.org/officeDocument/2006/relationships/image" Target="../media/image104.png"/><Relationship Id="rId116" Type="http://schemas.openxmlformats.org/officeDocument/2006/relationships/image" Target="../media/image153.png"/><Relationship Id="rId20" Type="http://schemas.openxmlformats.org/officeDocument/2006/relationships/image" Target="../media/image57.png"/><Relationship Id="rId41" Type="http://schemas.openxmlformats.org/officeDocument/2006/relationships/image" Target="../media/image78.jpeg"/><Relationship Id="rId62" Type="http://schemas.openxmlformats.org/officeDocument/2006/relationships/image" Target="../media/image99.png"/><Relationship Id="rId83" Type="http://schemas.openxmlformats.org/officeDocument/2006/relationships/image" Target="../media/image120.png"/><Relationship Id="rId88" Type="http://schemas.openxmlformats.org/officeDocument/2006/relationships/image" Target="../media/image125.png"/><Relationship Id="rId111" Type="http://schemas.openxmlformats.org/officeDocument/2006/relationships/image" Target="../media/image148.png"/><Relationship Id="rId132" Type="http://schemas.openxmlformats.org/officeDocument/2006/relationships/image" Target="../media/image169.png"/><Relationship Id="rId15" Type="http://schemas.openxmlformats.org/officeDocument/2006/relationships/image" Target="../media/image52.jpeg"/><Relationship Id="rId36" Type="http://schemas.openxmlformats.org/officeDocument/2006/relationships/image" Target="../media/image73.png"/><Relationship Id="rId57" Type="http://schemas.openxmlformats.org/officeDocument/2006/relationships/image" Target="../media/image94.jpeg"/><Relationship Id="rId106" Type="http://schemas.openxmlformats.org/officeDocument/2006/relationships/image" Target="../media/image143.jpeg"/><Relationship Id="rId127" Type="http://schemas.openxmlformats.org/officeDocument/2006/relationships/image" Target="../media/image164.png"/><Relationship Id="rId10" Type="http://schemas.openxmlformats.org/officeDocument/2006/relationships/image" Target="../media/image47.jpeg"/><Relationship Id="rId31" Type="http://schemas.openxmlformats.org/officeDocument/2006/relationships/image" Target="../media/image68.jpeg"/><Relationship Id="rId52" Type="http://schemas.openxmlformats.org/officeDocument/2006/relationships/image" Target="../media/image89.png"/><Relationship Id="rId73" Type="http://schemas.openxmlformats.org/officeDocument/2006/relationships/image" Target="../media/image110.png"/><Relationship Id="rId78" Type="http://schemas.openxmlformats.org/officeDocument/2006/relationships/image" Target="../media/image115.png"/><Relationship Id="rId94" Type="http://schemas.openxmlformats.org/officeDocument/2006/relationships/image" Target="../media/image131.jpeg"/><Relationship Id="rId99" Type="http://schemas.openxmlformats.org/officeDocument/2006/relationships/image" Target="../media/image136.png"/><Relationship Id="rId101" Type="http://schemas.openxmlformats.org/officeDocument/2006/relationships/image" Target="../media/image138.jpeg"/><Relationship Id="rId122" Type="http://schemas.openxmlformats.org/officeDocument/2006/relationships/image" Target="../media/image159.png"/><Relationship Id="rId4" Type="http://schemas.openxmlformats.org/officeDocument/2006/relationships/image" Target="../media/image41.png"/><Relationship Id="rId9" Type="http://schemas.openxmlformats.org/officeDocument/2006/relationships/image" Target="../media/image46.jpeg"/><Relationship Id="rId26" Type="http://schemas.openxmlformats.org/officeDocument/2006/relationships/image" Target="../media/image63.png"/><Relationship Id="rId47" Type="http://schemas.openxmlformats.org/officeDocument/2006/relationships/image" Target="../media/image84.jpeg"/><Relationship Id="rId68" Type="http://schemas.openxmlformats.org/officeDocument/2006/relationships/image" Target="../media/image105.jpeg"/><Relationship Id="rId89" Type="http://schemas.openxmlformats.org/officeDocument/2006/relationships/image" Target="../media/image126.jpeg"/><Relationship Id="rId112" Type="http://schemas.openxmlformats.org/officeDocument/2006/relationships/image" Target="../media/image149.jpeg"/><Relationship Id="rId133" Type="http://schemas.openxmlformats.org/officeDocument/2006/relationships/image" Target="../media/image17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145972" y="2670313"/>
            <a:ext cx="9935916" cy="2054086"/>
          </a:xfrm>
        </p:spPr>
        <p:txBody>
          <a:bodyPr/>
          <a:lstStyle/>
          <a:p>
            <a:pPr algn="ctr"/>
            <a:r>
              <a:rPr lang="en-US" b="1" dirty="0"/>
              <a:t>5G Automotive Association</a:t>
            </a:r>
          </a:p>
          <a:p>
            <a:pPr algn="ctr"/>
            <a:r>
              <a:rPr lang="en-US" sz="4800" b="1" dirty="0"/>
              <a:t>Status update</a:t>
            </a:r>
            <a:endParaRPr lang="en-GB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371429" y="4724399"/>
            <a:ext cx="5485003" cy="789202"/>
          </a:xfrm>
        </p:spPr>
        <p:txBody>
          <a:bodyPr/>
          <a:lstStyle/>
          <a:p>
            <a:pPr algn="ctr"/>
            <a:r>
              <a:rPr lang="en-US" dirty="0"/>
              <a:t>Maxime Flament, </a:t>
            </a:r>
            <a:br>
              <a:rPr lang="en-US" dirty="0"/>
            </a:br>
            <a:r>
              <a:rPr lang="en-US" dirty="0"/>
              <a:t>5GAA Chief Technology Officer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8187" y="435343"/>
            <a:ext cx="309562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67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 noGrp="1"/>
          </p:cNvSpPr>
          <p:nvPr>
            <p:ph type="body" sz="quarter" idx="15"/>
          </p:nvPr>
        </p:nvSpPr>
        <p:spPr/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5000" b="1" i="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  <a:p>
            <a:endParaRPr lang="en-GB" dirty="0"/>
          </a:p>
          <a:p>
            <a:endParaRPr lang="de-D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87FE66-2E04-40AD-89DD-9D5424F3D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BE" dirty="0"/>
              <a:t>Work Programme</a:t>
            </a:r>
            <a:r>
              <a:rPr lang="en-US" dirty="0"/>
              <a:t> update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335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D05925AE-8625-4773-A62C-519D016EDA81}"/>
              </a:ext>
            </a:extLst>
          </p:cNvPr>
          <p:cNvSpPr/>
          <p:nvPr/>
        </p:nvSpPr>
        <p:spPr>
          <a:xfrm>
            <a:off x="4235900" y="2594829"/>
            <a:ext cx="3752936" cy="1402069"/>
          </a:xfrm>
          <a:prstGeom prst="ellipse">
            <a:avLst/>
          </a:prstGeom>
          <a:noFill/>
          <a:ln>
            <a:solidFill>
              <a:srgbClr val="1764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Shape 271"/>
          <p:cNvSpPr/>
          <p:nvPr/>
        </p:nvSpPr>
        <p:spPr>
          <a:xfrm>
            <a:off x="1479950" y="3162095"/>
            <a:ext cx="308868" cy="399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0" h="21600" extrusionOk="0">
                <a:moveTo>
                  <a:pt x="16784" y="1264"/>
                </a:moveTo>
                <a:cubicBezTo>
                  <a:pt x="16363" y="1078"/>
                  <a:pt x="15824" y="1189"/>
                  <a:pt x="15581" y="1511"/>
                </a:cubicBezTo>
                <a:lnTo>
                  <a:pt x="14280" y="3236"/>
                </a:lnTo>
                <a:cubicBezTo>
                  <a:pt x="14867" y="3417"/>
                  <a:pt x="15381" y="3636"/>
                  <a:pt x="15831" y="3874"/>
                </a:cubicBezTo>
                <a:lnTo>
                  <a:pt x="17106" y="2185"/>
                </a:lnTo>
                <a:cubicBezTo>
                  <a:pt x="17349" y="1863"/>
                  <a:pt x="17205" y="1451"/>
                  <a:pt x="16784" y="1264"/>
                </a:cubicBezTo>
                <a:close/>
                <a:moveTo>
                  <a:pt x="21233" y="4689"/>
                </a:moveTo>
                <a:cubicBezTo>
                  <a:pt x="20988" y="4366"/>
                  <a:pt x="20450" y="4256"/>
                  <a:pt x="20028" y="4442"/>
                </a:cubicBezTo>
                <a:lnTo>
                  <a:pt x="17841" y="5408"/>
                </a:lnTo>
                <a:cubicBezTo>
                  <a:pt x="18203" y="5799"/>
                  <a:pt x="18487" y="6197"/>
                  <a:pt x="18711" y="6581"/>
                </a:cubicBezTo>
                <a:lnTo>
                  <a:pt x="20909" y="5610"/>
                </a:lnTo>
                <a:cubicBezTo>
                  <a:pt x="21331" y="5423"/>
                  <a:pt x="21475" y="5012"/>
                  <a:pt x="21233" y="4689"/>
                </a:cubicBezTo>
                <a:close/>
                <a:moveTo>
                  <a:pt x="1322" y="4393"/>
                </a:moveTo>
                <a:cubicBezTo>
                  <a:pt x="900" y="4207"/>
                  <a:pt x="362" y="4317"/>
                  <a:pt x="118" y="4640"/>
                </a:cubicBezTo>
                <a:cubicBezTo>
                  <a:pt x="-125" y="4963"/>
                  <a:pt x="19" y="5375"/>
                  <a:pt x="441" y="5561"/>
                </a:cubicBezTo>
                <a:lnTo>
                  <a:pt x="2633" y="6530"/>
                </a:lnTo>
                <a:cubicBezTo>
                  <a:pt x="2861" y="6146"/>
                  <a:pt x="3149" y="5751"/>
                  <a:pt x="3514" y="5362"/>
                </a:cubicBezTo>
                <a:cubicBezTo>
                  <a:pt x="3514" y="5362"/>
                  <a:pt x="1322" y="4393"/>
                  <a:pt x="1322" y="4393"/>
                </a:cubicBezTo>
                <a:close/>
                <a:moveTo>
                  <a:pt x="5797" y="1483"/>
                </a:moveTo>
                <a:cubicBezTo>
                  <a:pt x="5553" y="1160"/>
                  <a:pt x="5015" y="1050"/>
                  <a:pt x="4593" y="1236"/>
                </a:cubicBezTo>
                <a:cubicBezTo>
                  <a:pt x="4173" y="1422"/>
                  <a:pt x="4029" y="1834"/>
                  <a:pt x="4272" y="2157"/>
                </a:cubicBezTo>
                <a:lnTo>
                  <a:pt x="5544" y="3843"/>
                </a:lnTo>
                <a:cubicBezTo>
                  <a:pt x="5997" y="3607"/>
                  <a:pt x="6514" y="3392"/>
                  <a:pt x="7103" y="3215"/>
                </a:cubicBezTo>
                <a:cubicBezTo>
                  <a:pt x="7103" y="3215"/>
                  <a:pt x="5797" y="1483"/>
                  <a:pt x="5797" y="1483"/>
                </a:cubicBezTo>
                <a:close/>
                <a:moveTo>
                  <a:pt x="10693" y="0"/>
                </a:moveTo>
                <a:cubicBezTo>
                  <a:pt x="10208" y="0"/>
                  <a:pt x="9813" y="302"/>
                  <a:pt x="9813" y="674"/>
                </a:cubicBezTo>
                <a:lnTo>
                  <a:pt x="9813" y="2753"/>
                </a:lnTo>
                <a:cubicBezTo>
                  <a:pt x="10026" y="2740"/>
                  <a:pt x="11348" y="2744"/>
                  <a:pt x="11574" y="2758"/>
                </a:cubicBezTo>
                <a:lnTo>
                  <a:pt x="11574" y="674"/>
                </a:lnTo>
                <a:cubicBezTo>
                  <a:pt x="11574" y="302"/>
                  <a:pt x="11180" y="0"/>
                  <a:pt x="10693" y="0"/>
                </a:cubicBezTo>
                <a:close/>
                <a:moveTo>
                  <a:pt x="18428" y="9068"/>
                </a:moveTo>
                <a:cubicBezTo>
                  <a:pt x="18228" y="7091"/>
                  <a:pt x="16423" y="3572"/>
                  <a:pt x="10662" y="3572"/>
                </a:cubicBezTo>
                <a:cubicBezTo>
                  <a:pt x="10661" y="3572"/>
                  <a:pt x="10660" y="3572"/>
                  <a:pt x="10659" y="3572"/>
                </a:cubicBezTo>
                <a:cubicBezTo>
                  <a:pt x="10658" y="3572"/>
                  <a:pt x="10658" y="3572"/>
                  <a:pt x="10657" y="3572"/>
                </a:cubicBezTo>
                <a:cubicBezTo>
                  <a:pt x="10656" y="3572"/>
                  <a:pt x="10655" y="3572"/>
                  <a:pt x="10655" y="3572"/>
                </a:cubicBezTo>
                <a:cubicBezTo>
                  <a:pt x="10654" y="3572"/>
                  <a:pt x="10653" y="3572"/>
                  <a:pt x="10652" y="3572"/>
                </a:cubicBezTo>
                <a:cubicBezTo>
                  <a:pt x="4890" y="3572"/>
                  <a:pt x="3086" y="7091"/>
                  <a:pt x="2886" y="9068"/>
                </a:cubicBezTo>
                <a:cubicBezTo>
                  <a:pt x="2715" y="10852"/>
                  <a:pt x="4327" y="12514"/>
                  <a:pt x="4510" y="12775"/>
                </a:cubicBezTo>
                <a:cubicBezTo>
                  <a:pt x="4810" y="13201"/>
                  <a:pt x="6695" y="14825"/>
                  <a:pt x="6762" y="15807"/>
                </a:cubicBezTo>
                <a:cubicBezTo>
                  <a:pt x="6855" y="17159"/>
                  <a:pt x="7070" y="17195"/>
                  <a:pt x="7930" y="17355"/>
                </a:cubicBezTo>
                <a:cubicBezTo>
                  <a:pt x="8807" y="17519"/>
                  <a:pt x="12507" y="17519"/>
                  <a:pt x="13383" y="17355"/>
                </a:cubicBezTo>
                <a:cubicBezTo>
                  <a:pt x="14243" y="17195"/>
                  <a:pt x="14459" y="17159"/>
                  <a:pt x="14552" y="15807"/>
                </a:cubicBezTo>
                <a:cubicBezTo>
                  <a:pt x="14619" y="14825"/>
                  <a:pt x="16504" y="13201"/>
                  <a:pt x="16803" y="12775"/>
                </a:cubicBezTo>
                <a:cubicBezTo>
                  <a:pt x="16987" y="12514"/>
                  <a:pt x="18599" y="10852"/>
                  <a:pt x="18428" y="9068"/>
                </a:cubicBezTo>
                <a:close/>
                <a:moveTo>
                  <a:pt x="13756" y="19204"/>
                </a:moveTo>
                <a:cubicBezTo>
                  <a:pt x="13756" y="18991"/>
                  <a:pt x="13530" y="18817"/>
                  <a:pt x="13251" y="18817"/>
                </a:cubicBezTo>
                <a:lnTo>
                  <a:pt x="8063" y="18817"/>
                </a:lnTo>
                <a:cubicBezTo>
                  <a:pt x="7783" y="18817"/>
                  <a:pt x="7557" y="18991"/>
                  <a:pt x="7557" y="19204"/>
                </a:cubicBezTo>
                <a:lnTo>
                  <a:pt x="7557" y="19204"/>
                </a:lnTo>
                <a:cubicBezTo>
                  <a:pt x="7557" y="19418"/>
                  <a:pt x="7783" y="19591"/>
                  <a:pt x="8063" y="19591"/>
                </a:cubicBezTo>
                <a:lnTo>
                  <a:pt x="13251" y="19591"/>
                </a:lnTo>
                <a:cubicBezTo>
                  <a:pt x="13530" y="19591"/>
                  <a:pt x="13756" y="19418"/>
                  <a:pt x="13756" y="19204"/>
                </a:cubicBezTo>
                <a:cubicBezTo>
                  <a:pt x="13756" y="19204"/>
                  <a:pt x="13756" y="19204"/>
                  <a:pt x="13756" y="19204"/>
                </a:cubicBezTo>
                <a:close/>
                <a:moveTo>
                  <a:pt x="13756" y="18147"/>
                </a:moveTo>
                <a:cubicBezTo>
                  <a:pt x="13756" y="17934"/>
                  <a:pt x="13530" y="17761"/>
                  <a:pt x="13251" y="17761"/>
                </a:cubicBezTo>
                <a:lnTo>
                  <a:pt x="8063" y="17761"/>
                </a:lnTo>
                <a:cubicBezTo>
                  <a:pt x="7783" y="17761"/>
                  <a:pt x="7557" y="17934"/>
                  <a:pt x="7557" y="18147"/>
                </a:cubicBezTo>
                <a:lnTo>
                  <a:pt x="7557" y="18147"/>
                </a:lnTo>
                <a:cubicBezTo>
                  <a:pt x="7557" y="18361"/>
                  <a:pt x="7783" y="18535"/>
                  <a:pt x="8063" y="18535"/>
                </a:cubicBezTo>
                <a:lnTo>
                  <a:pt x="13251" y="18535"/>
                </a:lnTo>
                <a:cubicBezTo>
                  <a:pt x="13530" y="18535"/>
                  <a:pt x="13756" y="18361"/>
                  <a:pt x="13756" y="18147"/>
                </a:cubicBezTo>
                <a:cubicBezTo>
                  <a:pt x="13756" y="18147"/>
                  <a:pt x="13756" y="18147"/>
                  <a:pt x="13756" y="18147"/>
                </a:cubicBezTo>
                <a:close/>
                <a:moveTo>
                  <a:pt x="8400" y="19874"/>
                </a:moveTo>
                <a:lnTo>
                  <a:pt x="12913" y="19874"/>
                </a:lnTo>
                <a:cubicBezTo>
                  <a:pt x="12913" y="20827"/>
                  <a:pt x="11903" y="21600"/>
                  <a:pt x="10657" y="21600"/>
                </a:cubicBezTo>
                <a:cubicBezTo>
                  <a:pt x="9411" y="21600"/>
                  <a:pt x="8400" y="20827"/>
                  <a:pt x="8400" y="19874"/>
                </a:cubicBezTo>
                <a:close/>
              </a:path>
            </a:pathLst>
          </a:custGeom>
          <a:solidFill>
            <a:srgbClr val="FFFFFF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ctr" defTabSz="321468" rtl="0" eaLnBrk="1" fontAlgn="auto" latinLnBrk="0" hangingPunct="1">
              <a:lnSpc>
                <a:spcPct val="80000"/>
              </a:lnSpc>
              <a:spcBef>
                <a:spcPts val="3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400">
                <a:solidFill>
                  <a:srgbClr val="333333"/>
                </a:solidFill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endParaRPr kumimoji="0" sz="3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 Neue Thin"/>
              <a:sym typeface="Helvetica Neue Thin"/>
            </a:endParaRPr>
          </a:p>
        </p:txBody>
      </p:sp>
      <p:sp>
        <p:nvSpPr>
          <p:cNvPr id="60" name="Espace réservé du contenu 16">
            <a:extLst>
              <a:ext uri="{FF2B5EF4-FFF2-40B4-BE49-F238E27FC236}">
                <a16:creationId xmlns:a16="http://schemas.microsoft.com/office/drawing/2014/main" id="{5A827D13-948C-7E45-B018-781D1C1270AE}"/>
              </a:ext>
            </a:extLst>
          </p:cNvPr>
          <p:cNvSpPr txBox="1">
            <a:spLocks/>
          </p:cNvSpPr>
          <p:nvPr/>
        </p:nvSpPr>
        <p:spPr>
          <a:xfrm>
            <a:off x="630674" y="339001"/>
            <a:ext cx="11229945" cy="578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ADE6"/>
                </a:solidFill>
                <a:effectLst/>
                <a:uLnTx/>
                <a:uFillTx/>
                <a:latin typeface="Univia Pro" charset="0"/>
                <a:ea typeface="+mn-ea"/>
                <a:cs typeface="+mn-cs"/>
              </a:rPr>
              <a:t>5GAA Priority Areas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3400" b="1" i="0" u="none" strike="noStrike" kern="1200" cap="none" spc="0" normalizeH="0" baseline="0" noProof="0" dirty="0">
              <a:ln>
                <a:noFill/>
              </a:ln>
              <a:solidFill>
                <a:srgbClr val="1460AA"/>
              </a:solidFill>
              <a:effectLst/>
              <a:uLnTx/>
              <a:uFillTx/>
              <a:latin typeface="Univia Pro" charset="0"/>
              <a:ea typeface="Univia Pro" charset="0"/>
              <a:cs typeface="Univia Pro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03581A2-C3C8-423C-B938-148D66698F43}"/>
              </a:ext>
            </a:extLst>
          </p:cNvPr>
          <p:cNvSpPr/>
          <p:nvPr/>
        </p:nvSpPr>
        <p:spPr>
          <a:xfrm>
            <a:off x="4325610" y="3267756"/>
            <a:ext cx="35646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73C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Connected mobility for people, vehicles and transport infrastructure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373C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98" name="Picture 2" descr="Image result for 5gaa logo">
            <a:extLst>
              <a:ext uri="{FF2B5EF4-FFF2-40B4-BE49-F238E27FC236}">
                <a16:creationId xmlns:a16="http://schemas.microsoft.com/office/drawing/2014/main" id="{C111E82C-A9D9-4FE3-808F-68FCF78F2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0027" y="2766390"/>
            <a:ext cx="1501335" cy="46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154FF3A1-6F9F-45AE-8037-E4102EF11192}"/>
              </a:ext>
            </a:extLst>
          </p:cNvPr>
          <p:cNvGrpSpPr/>
          <p:nvPr/>
        </p:nvGrpSpPr>
        <p:grpSpPr>
          <a:xfrm>
            <a:off x="1140692" y="1069278"/>
            <a:ext cx="3686517" cy="1261790"/>
            <a:chOff x="1361953" y="1141360"/>
            <a:chExt cx="3686517" cy="126179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7289EE9-FE49-4680-BA10-05E13D48F877}"/>
                </a:ext>
              </a:extLst>
            </p:cNvPr>
            <p:cNvGrpSpPr/>
            <p:nvPr/>
          </p:nvGrpSpPr>
          <p:grpSpPr>
            <a:xfrm>
              <a:off x="1361953" y="1141360"/>
              <a:ext cx="3218582" cy="1003399"/>
              <a:chOff x="2660637" y="1282346"/>
              <a:chExt cx="3218582" cy="1003399"/>
            </a:xfrm>
          </p:grpSpPr>
          <p:sp>
            <p:nvSpPr>
              <p:cNvPr id="38" name="Shape 287"/>
              <p:cNvSpPr/>
              <p:nvPr/>
            </p:nvSpPr>
            <p:spPr>
              <a:xfrm>
                <a:off x="5211214" y="1526404"/>
                <a:ext cx="668005" cy="654949"/>
              </a:xfrm>
              <a:prstGeom prst="ellipse">
                <a:avLst/>
              </a:prstGeom>
              <a:solidFill>
                <a:srgbClr val="3484C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ctr" defTabSz="321468" rtl="0" eaLnBrk="1" fontAlgn="auto" latinLnBrk="0" hangingPunct="1">
                  <a:lnSpc>
                    <a:spcPct val="80000"/>
                  </a:lnSpc>
                  <a:spcBef>
                    <a:spcPts val="3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400">
                    <a:solidFill>
                      <a:srgbClr val="333333"/>
                    </a:solidFill>
                    <a:latin typeface="Helvetica Neue Thin"/>
                    <a:ea typeface="Helvetica Neue Thin"/>
                    <a:cs typeface="Helvetica Neue Thin"/>
                    <a:sym typeface="Helvetica Neue Thin"/>
                  </a:defRPr>
                </a:pPr>
                <a:endParaRPr kumimoji="0" sz="34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elvetica Neue Thin"/>
                  <a:sym typeface="Helvetica Neue Thin"/>
                </a:endParaRPr>
              </a:p>
            </p:txBody>
          </p:sp>
          <p:sp>
            <p:nvSpPr>
              <p:cNvPr id="36" name="Shape 290"/>
              <p:cNvSpPr/>
              <p:nvPr/>
            </p:nvSpPr>
            <p:spPr>
              <a:xfrm>
                <a:off x="2995497" y="1282346"/>
                <a:ext cx="1620765" cy="34141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algn="ctr" defTabSz="410765">
                  <a:lnSpc>
                    <a:spcPct val="110000"/>
                  </a:lnSpc>
                  <a:spcBef>
                    <a:spcPts val="2100"/>
                  </a:spcBef>
                  <a:defRPr sz="1400">
                    <a:solidFill>
                      <a:srgbClr val="2C87C7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pPr marL="0" marR="0" lvl="0" indent="0" algn="ctr" defTabSz="410765" rtl="0" eaLnBrk="1" fontAlgn="auto" latinLnBrk="0" hangingPunct="1">
                  <a:lnSpc>
                    <a:spcPct val="110000"/>
                  </a:lnSpc>
                  <a:spcBef>
                    <a:spcPts val="2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C87C7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Trust</a:t>
                </a:r>
              </a:p>
            </p:txBody>
          </p:sp>
          <p:sp>
            <p:nvSpPr>
              <p:cNvPr id="37" name="Shape 291"/>
              <p:cNvSpPr/>
              <p:nvPr/>
            </p:nvSpPr>
            <p:spPr>
              <a:xfrm>
                <a:off x="2660637" y="1630794"/>
                <a:ext cx="2412242" cy="65495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ctr" defTabSz="410765">
                  <a:lnSpc>
                    <a:spcPct val="120000"/>
                  </a:lnSpc>
                  <a:spcBef>
                    <a:spcPts val="700"/>
                  </a:spcBef>
                  <a:defRPr sz="1100">
                    <a:solidFill>
                      <a:srgbClr val="4D4D4D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pPr marL="0" marR="0" lvl="0" indent="0" algn="ctr" defTabSz="410765" rtl="0" eaLnBrk="1" fontAlgn="auto" latinLnBrk="0" hangingPunct="1">
                  <a:lnSpc>
                    <a:spcPct val="110000"/>
                  </a:lnSpc>
                  <a:spcBef>
                    <a:spcPts val="682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Implement state-of-the-art </a:t>
                </a:r>
                <a:r>
                  <a:rPr kumimoji="0" lang="de-D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security and </a:t>
                </a:r>
                <a:r>
                  <a:rPr kumimoji="0" lang="de-D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privacy</a:t>
                </a:r>
                <a:r>
                  <a:rPr kumimoji="0" lang="de-D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 </a:t>
                </a:r>
                <a:r>
                  <a:rPr kumimoji="0" lang="de-DE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by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 design in the V2X ecosystem</a:t>
                </a:r>
                <a:endParaRPr kumimoji="0" lang="de-DE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endParaRPr>
              </a:p>
            </p:txBody>
          </p:sp>
          <p:sp>
            <p:nvSpPr>
              <p:cNvPr id="66" name="Shape 295"/>
              <p:cNvSpPr/>
              <p:nvPr/>
            </p:nvSpPr>
            <p:spPr>
              <a:xfrm>
                <a:off x="5375651" y="1731830"/>
                <a:ext cx="345004" cy="2628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45" extrusionOk="0">
                    <a:moveTo>
                      <a:pt x="3348" y="2"/>
                    </a:moveTo>
                    <a:cubicBezTo>
                      <a:pt x="1989" y="2"/>
                      <a:pt x="0" y="1403"/>
                      <a:pt x="0" y="2554"/>
                    </a:cubicBezTo>
                    <a:cubicBezTo>
                      <a:pt x="0" y="4074"/>
                      <a:pt x="0" y="9708"/>
                      <a:pt x="0" y="11941"/>
                    </a:cubicBezTo>
                    <a:lnTo>
                      <a:pt x="787" y="9825"/>
                    </a:lnTo>
                    <a:cubicBezTo>
                      <a:pt x="1450" y="8140"/>
                      <a:pt x="3062" y="7455"/>
                      <a:pt x="4387" y="8299"/>
                    </a:cubicBezTo>
                    <a:lnTo>
                      <a:pt x="10982" y="12492"/>
                    </a:lnTo>
                    <a:cubicBezTo>
                      <a:pt x="12306" y="13336"/>
                      <a:pt x="12845" y="15385"/>
                      <a:pt x="12182" y="17070"/>
                    </a:cubicBezTo>
                    <a:cubicBezTo>
                      <a:pt x="12182" y="17070"/>
                      <a:pt x="10810" y="20494"/>
                      <a:pt x="10810" y="20494"/>
                    </a:cubicBezTo>
                    <a:cubicBezTo>
                      <a:pt x="11174" y="21294"/>
                      <a:pt x="11975" y="21582"/>
                      <a:pt x="12615" y="21135"/>
                    </a:cubicBezTo>
                    <a:cubicBezTo>
                      <a:pt x="13068" y="20819"/>
                      <a:pt x="13116" y="19783"/>
                      <a:pt x="12988" y="18904"/>
                    </a:cubicBezTo>
                    <a:lnTo>
                      <a:pt x="13281" y="18750"/>
                    </a:lnTo>
                    <a:cubicBezTo>
                      <a:pt x="13637" y="19575"/>
                      <a:pt x="14457" y="19883"/>
                      <a:pt x="15106" y="19429"/>
                    </a:cubicBezTo>
                    <a:cubicBezTo>
                      <a:pt x="15579" y="19099"/>
                      <a:pt x="15717" y="17972"/>
                      <a:pt x="15620" y="17070"/>
                    </a:cubicBezTo>
                    <a:lnTo>
                      <a:pt x="15882" y="16890"/>
                    </a:lnTo>
                    <a:cubicBezTo>
                      <a:pt x="16417" y="17509"/>
                      <a:pt x="17213" y="18017"/>
                      <a:pt x="17687" y="17685"/>
                    </a:cubicBezTo>
                    <a:cubicBezTo>
                      <a:pt x="18337" y="17232"/>
                      <a:pt x="18458" y="16177"/>
                      <a:pt x="18101" y="15351"/>
                    </a:cubicBezTo>
                    <a:lnTo>
                      <a:pt x="14037" y="6157"/>
                    </a:lnTo>
                    <a:lnTo>
                      <a:pt x="12030" y="8530"/>
                    </a:lnTo>
                    <a:cubicBezTo>
                      <a:pt x="12030" y="8530"/>
                      <a:pt x="8903" y="8772"/>
                      <a:pt x="8390" y="8119"/>
                    </a:cubicBezTo>
                    <a:cubicBezTo>
                      <a:pt x="7855" y="7440"/>
                      <a:pt x="8047" y="3387"/>
                      <a:pt x="8047" y="3387"/>
                    </a:cubicBezTo>
                    <a:lnTo>
                      <a:pt x="10729" y="2"/>
                    </a:lnTo>
                    <a:cubicBezTo>
                      <a:pt x="10729" y="2"/>
                      <a:pt x="6106" y="2"/>
                      <a:pt x="3348" y="2"/>
                    </a:cubicBezTo>
                    <a:close/>
                    <a:moveTo>
                      <a:pt x="12877" y="15"/>
                    </a:moveTo>
                    <a:lnTo>
                      <a:pt x="10195" y="3426"/>
                    </a:lnTo>
                    <a:lnTo>
                      <a:pt x="9529" y="4285"/>
                    </a:lnTo>
                    <a:cubicBezTo>
                      <a:pt x="9529" y="4285"/>
                      <a:pt x="9332" y="5791"/>
                      <a:pt x="9852" y="6452"/>
                    </a:cubicBezTo>
                    <a:cubicBezTo>
                      <a:pt x="10337" y="7069"/>
                      <a:pt x="11536" y="6837"/>
                      <a:pt x="11536" y="6837"/>
                    </a:cubicBezTo>
                    <a:lnTo>
                      <a:pt x="14874" y="3426"/>
                    </a:lnTo>
                    <a:lnTo>
                      <a:pt x="19583" y="14518"/>
                    </a:lnTo>
                    <a:cubicBezTo>
                      <a:pt x="19583" y="14518"/>
                      <a:pt x="21600" y="14512"/>
                      <a:pt x="21600" y="13659"/>
                    </a:cubicBezTo>
                    <a:cubicBezTo>
                      <a:pt x="21599" y="8488"/>
                      <a:pt x="21600" y="5991"/>
                      <a:pt x="21600" y="4285"/>
                    </a:cubicBezTo>
                    <a:cubicBezTo>
                      <a:pt x="21600" y="4285"/>
                      <a:pt x="20806" y="2570"/>
                      <a:pt x="20511" y="2195"/>
                    </a:cubicBezTo>
                    <a:cubicBezTo>
                      <a:pt x="20237" y="1847"/>
                      <a:pt x="19177" y="41"/>
                      <a:pt x="17556" y="15"/>
                    </a:cubicBezTo>
                    <a:cubicBezTo>
                      <a:pt x="15583" y="-18"/>
                      <a:pt x="12877" y="15"/>
                      <a:pt x="12877" y="15"/>
                    </a:cubicBezTo>
                    <a:close/>
                    <a:moveTo>
                      <a:pt x="2854" y="9581"/>
                    </a:moveTo>
                    <a:cubicBezTo>
                      <a:pt x="2609" y="9684"/>
                      <a:pt x="2403" y="9906"/>
                      <a:pt x="2279" y="10222"/>
                    </a:cubicBezTo>
                    <a:lnTo>
                      <a:pt x="776" y="14031"/>
                    </a:lnTo>
                    <a:cubicBezTo>
                      <a:pt x="528" y="14662"/>
                      <a:pt x="723" y="15433"/>
                      <a:pt x="1220" y="15749"/>
                    </a:cubicBezTo>
                    <a:cubicBezTo>
                      <a:pt x="1717" y="16065"/>
                      <a:pt x="2323" y="15804"/>
                      <a:pt x="2571" y="15172"/>
                    </a:cubicBezTo>
                    <a:cubicBezTo>
                      <a:pt x="2571" y="15172"/>
                      <a:pt x="4074" y="11363"/>
                      <a:pt x="4074" y="11363"/>
                    </a:cubicBezTo>
                    <a:cubicBezTo>
                      <a:pt x="4323" y="10732"/>
                      <a:pt x="4117" y="9962"/>
                      <a:pt x="3620" y="9645"/>
                    </a:cubicBezTo>
                    <a:cubicBezTo>
                      <a:pt x="3372" y="9487"/>
                      <a:pt x="3098" y="9478"/>
                      <a:pt x="2854" y="9581"/>
                    </a:cubicBezTo>
                    <a:close/>
                    <a:moveTo>
                      <a:pt x="5254" y="11107"/>
                    </a:moveTo>
                    <a:cubicBezTo>
                      <a:pt x="5009" y="11210"/>
                      <a:pt x="4793" y="11432"/>
                      <a:pt x="4669" y="11748"/>
                    </a:cubicBezTo>
                    <a:lnTo>
                      <a:pt x="3176" y="15557"/>
                    </a:lnTo>
                    <a:cubicBezTo>
                      <a:pt x="2928" y="16188"/>
                      <a:pt x="3123" y="16958"/>
                      <a:pt x="3620" y="17275"/>
                    </a:cubicBezTo>
                    <a:cubicBezTo>
                      <a:pt x="4117" y="17591"/>
                      <a:pt x="4723" y="17330"/>
                      <a:pt x="4971" y="16698"/>
                    </a:cubicBezTo>
                    <a:cubicBezTo>
                      <a:pt x="4971" y="16698"/>
                      <a:pt x="6474" y="12889"/>
                      <a:pt x="6474" y="12889"/>
                    </a:cubicBezTo>
                    <a:cubicBezTo>
                      <a:pt x="6723" y="12258"/>
                      <a:pt x="6517" y="11488"/>
                      <a:pt x="6020" y="11171"/>
                    </a:cubicBezTo>
                    <a:cubicBezTo>
                      <a:pt x="5772" y="11013"/>
                      <a:pt x="5498" y="11004"/>
                      <a:pt x="5254" y="11107"/>
                    </a:cubicBezTo>
                    <a:close/>
                    <a:moveTo>
                      <a:pt x="7654" y="12633"/>
                    </a:moveTo>
                    <a:cubicBezTo>
                      <a:pt x="7410" y="12736"/>
                      <a:pt x="7193" y="12958"/>
                      <a:pt x="7069" y="13274"/>
                    </a:cubicBezTo>
                    <a:lnTo>
                      <a:pt x="5566" y="17083"/>
                    </a:lnTo>
                    <a:cubicBezTo>
                      <a:pt x="5318" y="17714"/>
                      <a:pt x="5523" y="18485"/>
                      <a:pt x="6020" y="18801"/>
                    </a:cubicBezTo>
                    <a:cubicBezTo>
                      <a:pt x="6517" y="19117"/>
                      <a:pt x="7123" y="18855"/>
                      <a:pt x="7371" y="18224"/>
                    </a:cubicBezTo>
                    <a:cubicBezTo>
                      <a:pt x="7371" y="18224"/>
                      <a:pt x="8874" y="14415"/>
                      <a:pt x="8874" y="14415"/>
                    </a:cubicBezTo>
                    <a:cubicBezTo>
                      <a:pt x="9123" y="13784"/>
                      <a:pt x="8917" y="13014"/>
                      <a:pt x="8420" y="12697"/>
                    </a:cubicBezTo>
                    <a:cubicBezTo>
                      <a:pt x="8172" y="12539"/>
                      <a:pt x="7898" y="12530"/>
                      <a:pt x="7654" y="12633"/>
                    </a:cubicBezTo>
                    <a:close/>
                    <a:moveTo>
                      <a:pt x="10054" y="14159"/>
                    </a:moveTo>
                    <a:cubicBezTo>
                      <a:pt x="9809" y="14262"/>
                      <a:pt x="9593" y="14484"/>
                      <a:pt x="9469" y="14800"/>
                    </a:cubicBezTo>
                    <a:lnTo>
                      <a:pt x="7966" y="18609"/>
                    </a:lnTo>
                    <a:cubicBezTo>
                      <a:pt x="7718" y="19240"/>
                      <a:pt x="7923" y="20010"/>
                      <a:pt x="8420" y="20327"/>
                    </a:cubicBezTo>
                    <a:cubicBezTo>
                      <a:pt x="8917" y="20643"/>
                      <a:pt x="9523" y="20395"/>
                      <a:pt x="9771" y="19763"/>
                    </a:cubicBezTo>
                    <a:lnTo>
                      <a:pt x="11274" y="15941"/>
                    </a:lnTo>
                    <a:cubicBezTo>
                      <a:pt x="11523" y="15310"/>
                      <a:pt x="11317" y="14539"/>
                      <a:pt x="10820" y="14223"/>
                    </a:cubicBezTo>
                    <a:cubicBezTo>
                      <a:pt x="10572" y="14065"/>
                      <a:pt x="10298" y="14056"/>
                      <a:pt x="10054" y="141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ctr" defTabSz="321468" rtl="0" eaLnBrk="1" fontAlgn="auto" latinLnBrk="0" hangingPunct="1">
                  <a:lnSpc>
                    <a:spcPct val="80000"/>
                  </a:lnSpc>
                  <a:spcBef>
                    <a:spcPts val="3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400">
                    <a:solidFill>
                      <a:srgbClr val="333333"/>
                    </a:solidFill>
                    <a:latin typeface="Helvetica Neue Thin"/>
                    <a:ea typeface="Helvetica Neue Thin"/>
                    <a:cs typeface="Helvetica Neue Thin"/>
                    <a:sym typeface="Helvetica Neue Thin"/>
                  </a:defRPr>
                </a:pPr>
                <a:endParaRPr kumimoji="0" sz="34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elvetica Neue Thin"/>
                  <a:sym typeface="Helvetica Neue Thin"/>
                </a:endParaRPr>
              </a:p>
            </p:txBody>
          </p:sp>
        </p:grpSp>
        <p:sp>
          <p:nvSpPr>
            <p:cNvPr id="45" name="Arrow: Left-Right 44">
              <a:extLst>
                <a:ext uri="{FF2B5EF4-FFF2-40B4-BE49-F238E27FC236}">
                  <a16:creationId xmlns:a16="http://schemas.microsoft.com/office/drawing/2014/main" id="{64E74728-CA89-41C7-A2B7-3A82D1243126}"/>
                </a:ext>
              </a:extLst>
            </p:cNvPr>
            <p:cNvSpPr/>
            <p:nvPr/>
          </p:nvSpPr>
          <p:spPr>
            <a:xfrm rot="2597956">
              <a:off x="4444725" y="2123467"/>
              <a:ext cx="603745" cy="279683"/>
            </a:xfrm>
            <a:prstGeom prst="leftRightArrow">
              <a:avLst/>
            </a:prstGeom>
            <a:solidFill>
              <a:srgbClr val="3484C9"/>
            </a:solidFill>
            <a:ln>
              <a:solidFill>
                <a:srgbClr val="00AD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" name="Shape 297"/>
          <p:cNvSpPr/>
          <p:nvPr/>
        </p:nvSpPr>
        <p:spPr>
          <a:xfrm>
            <a:off x="8962094" y="4589185"/>
            <a:ext cx="2926667" cy="3847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ctr" defTabSz="410765">
              <a:lnSpc>
                <a:spcPct val="110000"/>
              </a:lnSpc>
              <a:spcBef>
                <a:spcPts val="2100"/>
              </a:spcBef>
              <a:defRPr sz="1400">
                <a:solidFill>
                  <a:srgbClr val="2C87C7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marL="0" marR="0" lvl="0" indent="0" algn="ctr" defTabSz="410765" rtl="0" eaLnBrk="1" fontAlgn="auto" latinLnBrk="0" hangingPunct="1">
              <a:lnSpc>
                <a:spcPct val="110000"/>
              </a:lnSpc>
              <a:spcBef>
                <a:spcPts val="2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C87C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 Light"/>
              </a:rPr>
              <a:t>Interoperable Ecosystem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2C87C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 Neue Light"/>
            </a:endParaRPr>
          </a:p>
        </p:txBody>
      </p:sp>
      <p:sp>
        <p:nvSpPr>
          <p:cNvPr id="31" name="Shape 298"/>
          <p:cNvSpPr/>
          <p:nvPr/>
        </p:nvSpPr>
        <p:spPr>
          <a:xfrm>
            <a:off x="8835667" y="4996491"/>
            <a:ext cx="3322466" cy="10467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ctr" defTabSz="410765">
              <a:lnSpc>
                <a:spcPct val="120000"/>
              </a:lnSpc>
              <a:spcBef>
                <a:spcPts val="700"/>
              </a:spcBef>
              <a:defRPr sz="11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marL="0" marR="0" lvl="0" indent="0" algn="ctr" defTabSz="410765" rtl="0" eaLnBrk="1" fontAlgn="auto" latinLnBrk="0" hangingPunct="1">
              <a:lnSpc>
                <a:spcPct val="110000"/>
              </a:lnSpc>
              <a:spcBef>
                <a:spcPts val="682"/>
              </a:spcBef>
              <a:spcAft>
                <a:spcPts val="511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 Light"/>
              </a:rPr>
              <a:t>Satisfy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 Light"/>
              </a:rPr>
              <a:t>business needs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 Light"/>
              </a:rPr>
              <a:t> for interoperation between devices and services across ecosystem partners</a:t>
            </a:r>
          </a:p>
        </p:txBody>
      </p:sp>
      <p:grpSp>
        <p:nvGrpSpPr>
          <p:cNvPr id="7177" name="Group 7176">
            <a:extLst>
              <a:ext uri="{FF2B5EF4-FFF2-40B4-BE49-F238E27FC236}">
                <a16:creationId xmlns:a16="http://schemas.microsoft.com/office/drawing/2014/main" id="{5860C17C-E1FF-477D-A448-C8EB3A949062}"/>
              </a:ext>
            </a:extLst>
          </p:cNvPr>
          <p:cNvGrpSpPr/>
          <p:nvPr/>
        </p:nvGrpSpPr>
        <p:grpSpPr>
          <a:xfrm>
            <a:off x="8163556" y="4555571"/>
            <a:ext cx="669141" cy="656066"/>
            <a:chOff x="9145179" y="2788825"/>
            <a:chExt cx="669141" cy="656066"/>
          </a:xfrm>
        </p:grpSpPr>
        <p:sp>
          <p:nvSpPr>
            <p:cNvPr id="32" name="Shape 294"/>
            <p:cNvSpPr/>
            <p:nvPr/>
          </p:nvSpPr>
          <p:spPr>
            <a:xfrm>
              <a:off x="9145179" y="2788825"/>
              <a:ext cx="669141" cy="656066"/>
            </a:xfrm>
            <a:prstGeom prst="ellipse">
              <a:avLst/>
            </a:prstGeom>
            <a:solidFill>
              <a:srgbClr val="3484C9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ctr" defTabSz="321468" rtl="0" eaLnBrk="1" fontAlgn="auto" latinLnBrk="0" hangingPunct="1">
                <a:lnSpc>
                  <a:spcPct val="80000"/>
                </a:lnSpc>
                <a:spcBef>
                  <a:spcPts val="3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400">
                  <a:solidFill>
                    <a:srgbClr val="333333"/>
                  </a:solidFill>
                  <a:latin typeface="Helvetica Neue Thin"/>
                  <a:ea typeface="Helvetica Neue Thin"/>
                  <a:cs typeface="Helvetica Neue Thin"/>
                  <a:sym typeface="Helvetica Neue Thin"/>
                </a:defRPr>
              </a:pPr>
              <a:endParaRPr kumimoji="0" sz="34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 Thin"/>
                <a:sym typeface="Helvetica Neue Thin"/>
              </a:endParaRPr>
            </a:p>
          </p:txBody>
        </p:sp>
        <p:sp>
          <p:nvSpPr>
            <p:cNvPr id="2" name="Right Arrow 1"/>
            <p:cNvSpPr/>
            <p:nvPr/>
          </p:nvSpPr>
          <p:spPr>
            <a:xfrm>
              <a:off x="9225954" y="2900111"/>
              <a:ext cx="485740" cy="187951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Left Arrow 2"/>
            <p:cNvSpPr/>
            <p:nvPr/>
          </p:nvSpPr>
          <p:spPr>
            <a:xfrm>
              <a:off x="9225954" y="3094037"/>
              <a:ext cx="485740" cy="208216"/>
            </a:xfrm>
            <a:prstGeom prst="left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3" name="Arrow: Left-Right 62">
            <a:extLst>
              <a:ext uri="{FF2B5EF4-FFF2-40B4-BE49-F238E27FC236}">
                <a16:creationId xmlns:a16="http://schemas.microsoft.com/office/drawing/2014/main" id="{4B126D04-7208-435B-9E33-59B1F07070A3}"/>
              </a:ext>
            </a:extLst>
          </p:cNvPr>
          <p:cNvSpPr/>
          <p:nvPr/>
        </p:nvSpPr>
        <p:spPr>
          <a:xfrm rot="2335471">
            <a:off x="7651846" y="4177217"/>
            <a:ext cx="603745" cy="279683"/>
          </a:xfrm>
          <a:prstGeom prst="leftRightArrow">
            <a:avLst/>
          </a:prstGeom>
          <a:solidFill>
            <a:srgbClr val="3484C9"/>
          </a:solidFill>
          <a:ln>
            <a:solidFill>
              <a:srgbClr val="00A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Shape 276"/>
          <p:cNvSpPr/>
          <p:nvPr/>
        </p:nvSpPr>
        <p:spPr>
          <a:xfrm>
            <a:off x="4156625" y="5416416"/>
            <a:ext cx="3988527" cy="4077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ctr" defTabSz="410765">
              <a:lnSpc>
                <a:spcPct val="110000"/>
              </a:lnSpc>
              <a:spcBef>
                <a:spcPts val="2100"/>
              </a:spcBef>
              <a:defRPr sz="1400">
                <a:solidFill>
                  <a:srgbClr val="2C87C7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marL="0" marR="0" lvl="0" indent="0" algn="ctr" defTabSz="410765" rtl="0" eaLnBrk="1" fontAlgn="auto" latinLnBrk="0" hangingPunct="1">
              <a:lnSpc>
                <a:spcPct val="110000"/>
              </a:lnSpc>
              <a:spcBef>
                <a:spcPts val="2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C87C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 Light"/>
              </a:rPr>
              <a:t>Sustained Technology Evolution</a:t>
            </a:r>
          </a:p>
        </p:txBody>
      </p:sp>
      <p:sp>
        <p:nvSpPr>
          <p:cNvPr id="49" name="Shape 277"/>
          <p:cNvSpPr/>
          <p:nvPr/>
        </p:nvSpPr>
        <p:spPr>
          <a:xfrm>
            <a:off x="4036515" y="5782562"/>
            <a:ext cx="4228747" cy="5073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ctr" defTabSz="410765">
              <a:lnSpc>
                <a:spcPct val="120000"/>
              </a:lnSpc>
              <a:spcBef>
                <a:spcPts val="700"/>
              </a:spcBef>
              <a:defRPr sz="11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marL="0" marR="0" lvl="0" indent="0" algn="ctr" defTabSz="410765" rtl="0" eaLnBrk="1" fontAlgn="auto" latinLnBrk="0" hangingPunct="1">
              <a:lnSpc>
                <a:spcPct val="110000"/>
              </a:lnSpc>
              <a:spcBef>
                <a:spcPts val="682"/>
              </a:spcBef>
              <a:spcAft>
                <a:spcPts val="511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 Light"/>
              </a:rPr>
              <a:t>Accelerate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 Light"/>
              </a:rPr>
              <a:t> evolution of cellular technologies towards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 Light"/>
              </a:rPr>
              <a:t>5G V2X</a:t>
            </a:r>
          </a:p>
          <a:p>
            <a:pPr marL="0" marR="0" lvl="0" indent="0" algn="ctr" defTabSz="410765" rtl="0" eaLnBrk="1" fontAlgn="auto" latinLnBrk="0" hangingPunct="1">
              <a:lnSpc>
                <a:spcPct val="110000"/>
              </a:lnSpc>
              <a:spcBef>
                <a:spcPts val="682"/>
              </a:spcBef>
              <a:spcAft>
                <a:spcPts val="511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 Neue Light"/>
            </a:endParaRPr>
          </a:p>
        </p:txBody>
      </p:sp>
      <p:sp>
        <p:nvSpPr>
          <p:cNvPr id="52" name="Shape 272"/>
          <p:cNvSpPr/>
          <p:nvPr/>
        </p:nvSpPr>
        <p:spPr>
          <a:xfrm>
            <a:off x="5816886" y="4773271"/>
            <a:ext cx="668005" cy="654951"/>
          </a:xfrm>
          <a:prstGeom prst="ellipse">
            <a:avLst/>
          </a:prstGeom>
          <a:solidFill>
            <a:srgbClr val="3484C9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ctr" defTabSz="321468" rtl="0" eaLnBrk="1" fontAlgn="auto" latinLnBrk="0" hangingPunct="1">
              <a:lnSpc>
                <a:spcPct val="80000"/>
              </a:lnSpc>
              <a:spcBef>
                <a:spcPts val="3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400">
                <a:solidFill>
                  <a:srgbClr val="333333"/>
                </a:solidFill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endParaRPr kumimoji="0" sz="3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 Neue Thin"/>
              <a:sym typeface="Helvetica Neue Thin"/>
            </a:endParaRPr>
          </a:p>
        </p:txBody>
      </p:sp>
      <p:sp>
        <p:nvSpPr>
          <p:cNvPr id="72" name="Arrow: Left-Right 71">
            <a:extLst>
              <a:ext uri="{FF2B5EF4-FFF2-40B4-BE49-F238E27FC236}">
                <a16:creationId xmlns:a16="http://schemas.microsoft.com/office/drawing/2014/main" id="{F27C9C04-58EB-4540-80A5-7565052D3190}"/>
              </a:ext>
            </a:extLst>
          </p:cNvPr>
          <p:cNvSpPr/>
          <p:nvPr/>
        </p:nvSpPr>
        <p:spPr>
          <a:xfrm>
            <a:off x="8113999" y="3011518"/>
            <a:ext cx="603745" cy="279683"/>
          </a:xfrm>
          <a:prstGeom prst="leftRightArrow">
            <a:avLst/>
          </a:prstGeom>
          <a:solidFill>
            <a:srgbClr val="3484C9"/>
          </a:solidFill>
          <a:ln>
            <a:solidFill>
              <a:srgbClr val="00A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76723F7-083C-422E-9E48-E3B40A375E89}"/>
              </a:ext>
            </a:extLst>
          </p:cNvPr>
          <p:cNvSpPr/>
          <p:nvPr/>
        </p:nvSpPr>
        <p:spPr>
          <a:xfrm>
            <a:off x="3734270" y="2506003"/>
            <a:ext cx="4773757" cy="232129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818214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73C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Interoperable, deployable &amp; secure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22867D7-EE95-438F-9310-4D768E75692E}"/>
              </a:ext>
            </a:extLst>
          </p:cNvPr>
          <p:cNvSpPr/>
          <p:nvPr/>
        </p:nvSpPr>
        <p:spPr>
          <a:xfrm>
            <a:off x="2640823" y="-1577338"/>
            <a:ext cx="6992274" cy="571188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73C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end-to-end connectivity solutions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srgbClr val="373C00"/>
              </a:solidFill>
              <a:effectLst>
                <a:outerShdw blurRad="38100" dist="19050" dir="2700000" algn="tl" rotWithShape="0">
                  <a:srgbClr val="373C00">
                    <a:alpha val="4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Arrow: Left-Right 73">
            <a:extLst>
              <a:ext uri="{FF2B5EF4-FFF2-40B4-BE49-F238E27FC236}">
                <a16:creationId xmlns:a16="http://schemas.microsoft.com/office/drawing/2014/main" id="{222BFF88-CEE9-4A93-ACF8-55526EDE374E}"/>
              </a:ext>
            </a:extLst>
          </p:cNvPr>
          <p:cNvSpPr/>
          <p:nvPr/>
        </p:nvSpPr>
        <p:spPr>
          <a:xfrm rot="5400000">
            <a:off x="5917077" y="4354534"/>
            <a:ext cx="467622" cy="279683"/>
          </a:xfrm>
          <a:prstGeom prst="leftRightArrow">
            <a:avLst/>
          </a:prstGeom>
          <a:solidFill>
            <a:srgbClr val="3484C9"/>
          </a:solidFill>
          <a:ln>
            <a:solidFill>
              <a:srgbClr val="00A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11A9AF0-1957-4FAE-ABD9-2058055DDBEC}"/>
              </a:ext>
            </a:extLst>
          </p:cNvPr>
          <p:cNvGrpSpPr/>
          <p:nvPr/>
        </p:nvGrpSpPr>
        <p:grpSpPr>
          <a:xfrm>
            <a:off x="75538" y="2780180"/>
            <a:ext cx="4085438" cy="1162432"/>
            <a:chOff x="75538" y="2780180"/>
            <a:chExt cx="4085438" cy="1162432"/>
          </a:xfrm>
        </p:grpSpPr>
        <p:sp>
          <p:nvSpPr>
            <p:cNvPr id="42" name="Shape 283"/>
            <p:cNvSpPr/>
            <p:nvPr/>
          </p:nvSpPr>
          <p:spPr>
            <a:xfrm>
              <a:off x="112144" y="2847573"/>
              <a:ext cx="2486998" cy="3343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 defTabSz="410765">
                <a:lnSpc>
                  <a:spcPct val="110000"/>
                </a:lnSpc>
                <a:spcBef>
                  <a:spcPts val="2100"/>
                </a:spcBef>
                <a:defRPr sz="1400">
                  <a:solidFill>
                    <a:srgbClr val="2C87C7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marL="0" marR="0" lvl="0" indent="0" algn="ctr" defTabSz="410765" rtl="0" eaLnBrk="1" fontAlgn="auto" latinLnBrk="0" hangingPunct="1">
                <a:lnSpc>
                  <a:spcPct val="110000"/>
                </a:lnSpc>
                <a:spcBef>
                  <a:spcPts val="2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87C7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Mobile Networks</a:t>
              </a:r>
            </a:p>
          </p:txBody>
        </p:sp>
        <p:sp>
          <p:nvSpPr>
            <p:cNvPr id="43" name="Shape 284"/>
            <p:cNvSpPr/>
            <p:nvPr/>
          </p:nvSpPr>
          <p:spPr>
            <a:xfrm>
              <a:off x="75538" y="3225274"/>
              <a:ext cx="2626082" cy="7173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 defTabSz="410765">
                <a:lnSpc>
                  <a:spcPct val="120000"/>
                </a:lnSpc>
                <a:spcBef>
                  <a:spcPts val="700"/>
                </a:spcBef>
                <a:defRPr sz="11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marL="0" marR="0" lvl="0" indent="0" algn="ctr" defTabSz="410765" rtl="0" eaLnBrk="1" fontAlgn="auto" latinLnBrk="0" hangingPunct="1">
                <a:lnSpc>
                  <a:spcPct val="110000"/>
                </a:lnSpc>
                <a:spcBef>
                  <a:spcPts val="682"/>
                </a:spcBef>
                <a:spcAft>
                  <a:spcPts val="511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Build upon 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cellular network deployments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 to fast track new mobility services</a:t>
              </a:r>
            </a:p>
          </p:txBody>
        </p:sp>
        <p:sp>
          <p:nvSpPr>
            <p:cNvPr id="71" name="Arrow: Left-Right 70">
              <a:extLst>
                <a:ext uri="{FF2B5EF4-FFF2-40B4-BE49-F238E27FC236}">
                  <a16:creationId xmlns:a16="http://schemas.microsoft.com/office/drawing/2014/main" id="{09FC8050-B5BD-4796-9703-5399CDA1E39B}"/>
                </a:ext>
              </a:extLst>
            </p:cNvPr>
            <p:cNvSpPr/>
            <p:nvPr/>
          </p:nvSpPr>
          <p:spPr>
            <a:xfrm>
              <a:off x="3557231" y="3011922"/>
              <a:ext cx="603745" cy="279683"/>
            </a:xfrm>
            <a:prstGeom prst="leftRightArrow">
              <a:avLst/>
            </a:prstGeom>
            <a:solidFill>
              <a:srgbClr val="3484C9"/>
            </a:solidFill>
            <a:ln>
              <a:solidFill>
                <a:srgbClr val="00AD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7176" name="Group 7175">
              <a:extLst>
                <a:ext uri="{FF2B5EF4-FFF2-40B4-BE49-F238E27FC236}">
                  <a16:creationId xmlns:a16="http://schemas.microsoft.com/office/drawing/2014/main" id="{0BB42C24-B244-4DB1-9DB7-3B771B682DAA}"/>
                </a:ext>
              </a:extLst>
            </p:cNvPr>
            <p:cNvGrpSpPr/>
            <p:nvPr/>
          </p:nvGrpSpPr>
          <p:grpSpPr>
            <a:xfrm>
              <a:off x="2750571" y="2780180"/>
              <a:ext cx="706301" cy="656066"/>
              <a:chOff x="2609912" y="2780180"/>
              <a:chExt cx="706301" cy="656066"/>
            </a:xfrm>
          </p:grpSpPr>
          <p:grpSp>
            <p:nvGrpSpPr>
              <p:cNvPr id="7175" name="Group 7174">
                <a:extLst>
                  <a:ext uri="{FF2B5EF4-FFF2-40B4-BE49-F238E27FC236}">
                    <a16:creationId xmlns:a16="http://schemas.microsoft.com/office/drawing/2014/main" id="{4CD8295A-8041-4F60-80BD-FDED621630C5}"/>
                  </a:ext>
                </a:extLst>
              </p:cNvPr>
              <p:cNvGrpSpPr/>
              <p:nvPr/>
            </p:nvGrpSpPr>
            <p:grpSpPr>
              <a:xfrm>
                <a:off x="2609912" y="2780180"/>
                <a:ext cx="669141" cy="656066"/>
                <a:chOff x="2548055" y="2856968"/>
                <a:chExt cx="669141" cy="656066"/>
              </a:xfrm>
            </p:grpSpPr>
            <p:sp>
              <p:nvSpPr>
                <p:cNvPr id="44" name="Shape 280"/>
                <p:cNvSpPr/>
                <p:nvPr/>
              </p:nvSpPr>
              <p:spPr>
                <a:xfrm>
                  <a:off x="2548055" y="2856968"/>
                  <a:ext cx="669141" cy="656066"/>
                </a:xfrm>
                <a:prstGeom prst="ellipse">
                  <a:avLst/>
                </a:prstGeom>
                <a:solidFill>
                  <a:srgbClr val="3484C9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algn="ctr" defTabSz="321468" rtl="0" eaLnBrk="1" fontAlgn="auto" latinLnBrk="0" hangingPunct="1">
                    <a:lnSpc>
                      <a:spcPct val="80000"/>
                    </a:lnSpc>
                    <a:spcBef>
                      <a:spcPts val="38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400">
                      <a:solidFill>
                        <a:srgbClr val="333333"/>
                      </a:solidFill>
                      <a:latin typeface="Helvetica Neue Thin"/>
                      <a:ea typeface="Helvetica Neue Thin"/>
                      <a:cs typeface="Helvetica Neue Thin"/>
                      <a:sym typeface="Helvetica Neue Thin"/>
                    </a:defRPr>
                  </a:pPr>
                  <a:endParaRPr kumimoji="0" sz="3400" b="0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elvetica Neue Thin"/>
                    <a:sym typeface="Helvetica Neue Thin"/>
                  </a:endParaRPr>
                </a:p>
              </p:txBody>
            </p:sp>
            <p:pic>
              <p:nvPicPr>
                <p:cNvPr id="79" name="Picture 78">
                  <a:extLst>
                    <a:ext uri="{FF2B5EF4-FFF2-40B4-BE49-F238E27FC236}">
                      <a16:creationId xmlns:a16="http://schemas.microsoft.com/office/drawing/2014/main" id="{02164776-87A0-4545-8E9E-765072A88C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lum bright="70000" contrast="-70000"/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artisticPhotocopy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640823" y="2930644"/>
                  <a:ext cx="406663" cy="437345"/>
                </a:xfrm>
                <a:prstGeom prst="rect">
                  <a:avLst/>
                </a:prstGeom>
              </p:spPr>
            </p:pic>
          </p:grpSp>
          <p:pic>
            <p:nvPicPr>
              <p:cNvPr id="86" name="Picture 85">
                <a:extLst>
                  <a:ext uri="{FF2B5EF4-FFF2-40B4-BE49-F238E27FC236}">
                    <a16:creationId xmlns:a16="http://schemas.microsoft.com/office/drawing/2014/main" id="{FF8D533E-06FE-4EC3-84F7-D9D15A8DD8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970206" y="2925321"/>
                <a:ext cx="346007" cy="236979"/>
              </a:xfrm>
              <a:prstGeom prst="rect">
                <a:avLst/>
              </a:prstGeom>
            </p:spPr>
          </p:pic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ADDD556-7695-4E89-BEBE-9C19240629CA}"/>
              </a:ext>
            </a:extLst>
          </p:cNvPr>
          <p:cNvGrpSpPr/>
          <p:nvPr/>
        </p:nvGrpSpPr>
        <p:grpSpPr>
          <a:xfrm>
            <a:off x="8884995" y="2842534"/>
            <a:ext cx="3075389" cy="998398"/>
            <a:chOff x="4732938" y="-196740"/>
            <a:chExt cx="3075389" cy="998398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9DADE267-9E40-4D74-A254-16D1B4DC4700}"/>
                </a:ext>
              </a:extLst>
            </p:cNvPr>
            <p:cNvGrpSpPr/>
            <p:nvPr/>
          </p:nvGrpSpPr>
          <p:grpSpPr>
            <a:xfrm>
              <a:off x="4732938" y="-196740"/>
              <a:ext cx="3075389" cy="656066"/>
              <a:chOff x="9348444" y="1961995"/>
              <a:chExt cx="3075389" cy="656066"/>
            </a:xfrm>
          </p:grpSpPr>
          <p:sp>
            <p:nvSpPr>
              <p:cNvPr id="83" name="Shape 294">
                <a:extLst>
                  <a:ext uri="{FF2B5EF4-FFF2-40B4-BE49-F238E27FC236}">
                    <a16:creationId xmlns:a16="http://schemas.microsoft.com/office/drawing/2014/main" id="{C099762E-3E84-447A-AAF3-85E221BD31B5}"/>
                  </a:ext>
                </a:extLst>
              </p:cNvPr>
              <p:cNvSpPr/>
              <p:nvPr/>
            </p:nvSpPr>
            <p:spPr>
              <a:xfrm>
                <a:off x="9348444" y="1961995"/>
                <a:ext cx="669141" cy="656066"/>
              </a:xfrm>
              <a:prstGeom prst="ellipse">
                <a:avLst/>
              </a:prstGeom>
              <a:solidFill>
                <a:srgbClr val="3484C9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ctr" defTabSz="321468" rtl="0" eaLnBrk="1" fontAlgn="auto" latinLnBrk="0" hangingPunct="1">
                  <a:lnSpc>
                    <a:spcPct val="80000"/>
                  </a:lnSpc>
                  <a:spcBef>
                    <a:spcPts val="3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400">
                    <a:solidFill>
                      <a:srgbClr val="333333"/>
                    </a:solidFill>
                    <a:latin typeface="Helvetica Neue Thin"/>
                    <a:ea typeface="Helvetica Neue Thin"/>
                    <a:cs typeface="Helvetica Neue Thin"/>
                    <a:sym typeface="Helvetica Neue Thin"/>
                  </a:defRPr>
                </a:pPr>
                <a:endParaRPr kumimoji="0" sz="34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elvetica Neue Thin"/>
                  <a:sym typeface="Helvetica Neue Thin"/>
                </a:endParaRPr>
              </a:p>
            </p:txBody>
          </p:sp>
          <p:sp>
            <p:nvSpPr>
              <p:cNvPr id="84" name="Shape 297">
                <a:extLst>
                  <a:ext uri="{FF2B5EF4-FFF2-40B4-BE49-F238E27FC236}">
                    <a16:creationId xmlns:a16="http://schemas.microsoft.com/office/drawing/2014/main" id="{9CCABA2B-7B5B-4F28-AF55-67F934F6D743}"/>
                  </a:ext>
                </a:extLst>
              </p:cNvPr>
              <p:cNvSpPr/>
              <p:nvPr/>
            </p:nvSpPr>
            <p:spPr>
              <a:xfrm>
                <a:off x="10030519" y="2086157"/>
                <a:ext cx="2393314" cy="33430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algn="ctr" defTabSz="410765">
                  <a:lnSpc>
                    <a:spcPct val="110000"/>
                  </a:lnSpc>
                  <a:spcBef>
                    <a:spcPts val="2100"/>
                  </a:spcBef>
                  <a:defRPr sz="1400">
                    <a:solidFill>
                      <a:srgbClr val="2C87C7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pPr marL="0" marR="0" lvl="0" indent="0" algn="ctr" defTabSz="410765" rtl="0" eaLnBrk="1" fontAlgn="auto" latinLnBrk="0" hangingPunct="1">
                  <a:lnSpc>
                    <a:spcPct val="110000"/>
                  </a:lnSpc>
                  <a:spcBef>
                    <a:spcPts val="2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C87C7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Precise Positioning</a:t>
                </a: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87C7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endParaRPr>
              </a:p>
            </p:txBody>
          </p:sp>
        </p:grpSp>
        <p:pic>
          <p:nvPicPr>
            <p:cNvPr id="7170" name="Picture 2" descr="Image result for satellite icon">
              <a:extLst>
                <a:ext uri="{FF2B5EF4-FFF2-40B4-BE49-F238E27FC236}">
                  <a16:creationId xmlns:a16="http://schemas.microsoft.com/office/drawing/2014/main" id="{8ABAE39C-29B5-4E72-9E0F-05F621F4E9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1641" y="-165938"/>
              <a:ext cx="505231" cy="505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7" name="Shape 277">
              <a:extLst>
                <a:ext uri="{FF2B5EF4-FFF2-40B4-BE49-F238E27FC236}">
                  <a16:creationId xmlns:a16="http://schemas.microsoft.com/office/drawing/2014/main" id="{A7A8363C-2630-4D7F-9D8C-1E3095AC1379}"/>
                </a:ext>
              </a:extLst>
            </p:cNvPr>
            <p:cNvSpPr/>
            <p:nvPr/>
          </p:nvSpPr>
          <p:spPr>
            <a:xfrm>
              <a:off x="5481040" y="294300"/>
              <a:ext cx="2274608" cy="507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 defTabSz="410765">
                <a:lnSpc>
                  <a:spcPct val="120000"/>
                </a:lnSpc>
                <a:spcBef>
                  <a:spcPts val="700"/>
                </a:spcBef>
                <a:defRPr sz="11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marL="0" marR="0" lvl="0" indent="0" algn="ctr" defTabSz="410765" rtl="0" eaLnBrk="1" fontAlgn="auto" latinLnBrk="0" hangingPunct="1">
                <a:lnSpc>
                  <a:spcPct val="110000"/>
                </a:lnSpc>
                <a:spcBef>
                  <a:spcPts val="682"/>
                </a:spcBef>
                <a:spcAft>
                  <a:spcPts val="511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Foster advanced 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positioning solutions 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for all road users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47B421D-F147-4CF0-AE42-7D93C708ADDB}"/>
              </a:ext>
            </a:extLst>
          </p:cNvPr>
          <p:cNvGrpSpPr/>
          <p:nvPr/>
        </p:nvGrpSpPr>
        <p:grpSpPr>
          <a:xfrm>
            <a:off x="4539669" y="241370"/>
            <a:ext cx="3173602" cy="1575252"/>
            <a:chOff x="4658845" y="5011189"/>
            <a:chExt cx="3173602" cy="1575252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710560D-EE66-4405-8047-C51782BE8E73}"/>
                </a:ext>
              </a:extLst>
            </p:cNvPr>
            <p:cNvGrpSpPr/>
            <p:nvPr/>
          </p:nvGrpSpPr>
          <p:grpSpPr>
            <a:xfrm>
              <a:off x="4712513" y="5011189"/>
              <a:ext cx="3046806" cy="1575252"/>
              <a:chOff x="4712513" y="5011189"/>
              <a:chExt cx="3046806" cy="1575252"/>
            </a:xfrm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DBD903BE-130C-4665-BCDE-F6E34BE2C10F}"/>
                  </a:ext>
                </a:extLst>
              </p:cNvPr>
              <p:cNvGrpSpPr/>
              <p:nvPr/>
            </p:nvGrpSpPr>
            <p:grpSpPr>
              <a:xfrm>
                <a:off x="4712513" y="5011189"/>
                <a:ext cx="3046806" cy="1575252"/>
                <a:chOff x="9219970" y="3135707"/>
                <a:chExt cx="3046806" cy="1575252"/>
              </a:xfrm>
            </p:grpSpPr>
            <p:sp>
              <p:nvSpPr>
                <p:cNvPr id="75" name="Shape 294">
                  <a:extLst>
                    <a:ext uri="{FF2B5EF4-FFF2-40B4-BE49-F238E27FC236}">
                      <a16:creationId xmlns:a16="http://schemas.microsoft.com/office/drawing/2014/main" id="{80A39505-4398-47F3-B1C1-D13D472C6D33}"/>
                    </a:ext>
                  </a:extLst>
                </p:cNvPr>
                <p:cNvSpPr/>
                <p:nvPr/>
              </p:nvSpPr>
              <p:spPr>
                <a:xfrm>
                  <a:off x="10419317" y="3135707"/>
                  <a:ext cx="669141" cy="656066"/>
                </a:xfrm>
                <a:prstGeom prst="ellipse">
                  <a:avLst/>
                </a:prstGeom>
                <a:solidFill>
                  <a:srgbClr val="3484C9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algn="ctr" defTabSz="321468" rtl="0" eaLnBrk="1" fontAlgn="auto" latinLnBrk="0" hangingPunct="1">
                    <a:lnSpc>
                      <a:spcPct val="80000"/>
                    </a:lnSpc>
                    <a:spcBef>
                      <a:spcPts val="38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400">
                      <a:solidFill>
                        <a:srgbClr val="333333"/>
                      </a:solidFill>
                      <a:latin typeface="Helvetica Neue Thin"/>
                      <a:ea typeface="Helvetica Neue Thin"/>
                      <a:cs typeface="Helvetica Neue Thin"/>
                      <a:sym typeface="Helvetica Neue Thin"/>
                    </a:defRPr>
                  </a:pPr>
                  <a:endParaRPr kumimoji="0" sz="3400" b="0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elvetica Neue Thin"/>
                    <a:sym typeface="Helvetica Neue Thin"/>
                  </a:endParaRPr>
                </a:p>
              </p:txBody>
            </p:sp>
            <p:sp>
              <p:nvSpPr>
                <p:cNvPr id="76" name="Shape 297">
                  <a:extLst>
                    <a:ext uri="{FF2B5EF4-FFF2-40B4-BE49-F238E27FC236}">
                      <a16:creationId xmlns:a16="http://schemas.microsoft.com/office/drawing/2014/main" id="{2B864896-2389-4983-93DA-66083328026D}"/>
                    </a:ext>
                  </a:extLst>
                </p:cNvPr>
                <p:cNvSpPr/>
                <p:nvPr/>
              </p:nvSpPr>
              <p:spPr>
                <a:xfrm>
                  <a:off x="9219970" y="3806014"/>
                  <a:ext cx="3046806" cy="334306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ctr" defTabSz="410765">
                    <a:lnSpc>
                      <a:spcPct val="110000"/>
                    </a:lnSpc>
                    <a:spcBef>
                      <a:spcPts val="2100"/>
                    </a:spcBef>
                    <a:defRPr sz="1400">
                      <a:solidFill>
                        <a:srgbClr val="2C87C7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pPr marL="0" marR="0" lvl="0" indent="0" algn="ctr" defTabSz="410765" rtl="0" eaLnBrk="1" fontAlgn="auto" latinLnBrk="0" hangingPunct="1">
                    <a:lnSpc>
                      <a:spcPct val="110000"/>
                    </a:lnSpc>
                    <a:spcBef>
                      <a:spcPts val="21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C87C7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cs typeface="Arial" panose="020B0604020202020204" pitchFamily="34" charset="0"/>
                      <a:sym typeface="Helvetica Neue Light"/>
                    </a:rPr>
                    <a:t>Digital Roads</a:t>
                  </a:r>
                </a:p>
              </p:txBody>
            </p:sp>
            <p:sp>
              <p:nvSpPr>
                <p:cNvPr id="77" name="Shape 298">
                  <a:extLst>
                    <a:ext uri="{FF2B5EF4-FFF2-40B4-BE49-F238E27FC236}">
                      <a16:creationId xmlns:a16="http://schemas.microsoft.com/office/drawing/2014/main" id="{11B7A655-D511-4B43-978D-02C6607CC26B}"/>
                    </a:ext>
                  </a:extLst>
                </p:cNvPr>
                <p:cNvSpPr/>
                <p:nvPr/>
              </p:nvSpPr>
              <p:spPr>
                <a:xfrm>
                  <a:off x="9619057" y="4029559"/>
                  <a:ext cx="2109758" cy="6814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ctr" defTabSz="410765">
                    <a:lnSpc>
                      <a:spcPct val="120000"/>
                    </a:lnSpc>
                    <a:spcBef>
                      <a:spcPts val="700"/>
                    </a:spcBef>
                    <a:defRPr sz="11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pPr marL="0" marR="0" lvl="0" indent="0" algn="ctr" defTabSz="410765" rtl="0" eaLnBrk="1" fontAlgn="auto" latinLnBrk="0" hangingPunct="1">
                    <a:lnSpc>
                      <a:spcPct val="110000"/>
                    </a:lnSpc>
                    <a:spcBef>
                      <a:spcPts val="682"/>
                    </a:spcBef>
                    <a:spcAft>
                      <a:spcPts val="511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3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endParaRPr>
                </a:p>
              </p:txBody>
            </p:sp>
          </p:grpSp>
          <p:pic>
            <p:nvPicPr>
              <p:cNvPr id="7172" name="Picture 4" descr="Image result for road  icon">
                <a:extLst>
                  <a:ext uri="{FF2B5EF4-FFF2-40B4-BE49-F238E27FC236}">
                    <a16:creationId xmlns:a16="http://schemas.microsoft.com/office/drawing/2014/main" id="{ACD2DAE2-17D1-48CF-A08C-20AC0C7E36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email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73744" y="5024322"/>
                <a:ext cx="523521" cy="52352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8" name="Shape 277">
              <a:extLst>
                <a:ext uri="{FF2B5EF4-FFF2-40B4-BE49-F238E27FC236}">
                  <a16:creationId xmlns:a16="http://schemas.microsoft.com/office/drawing/2014/main" id="{E552E123-E28A-4F05-99B0-F6BA57AE0C68}"/>
                </a:ext>
              </a:extLst>
            </p:cNvPr>
            <p:cNvSpPr/>
            <p:nvPr/>
          </p:nvSpPr>
          <p:spPr>
            <a:xfrm>
              <a:off x="4658845" y="6034902"/>
              <a:ext cx="3173602" cy="507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 defTabSz="410765">
                <a:lnSpc>
                  <a:spcPct val="120000"/>
                </a:lnSpc>
                <a:spcBef>
                  <a:spcPts val="700"/>
                </a:spcBef>
                <a:defRPr sz="11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marL="0" marR="0" lvl="0" indent="0" algn="ctr" defTabSz="410765" rtl="0" eaLnBrk="1" fontAlgn="auto" latinLnBrk="0" hangingPunct="1">
                <a:lnSpc>
                  <a:spcPct val="110000"/>
                </a:lnSpc>
                <a:spcBef>
                  <a:spcPts val="682"/>
                </a:spcBef>
                <a:spcAft>
                  <a:spcPts val="511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Engage with road operators to </a:t>
              </a:r>
              <a:b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</a:b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fully integrate the road infrastructure</a:t>
              </a:r>
              <a:endPara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 Light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E87B2B3-1433-4E13-8416-054546AE56D0}"/>
              </a:ext>
            </a:extLst>
          </p:cNvPr>
          <p:cNvGrpSpPr/>
          <p:nvPr/>
        </p:nvGrpSpPr>
        <p:grpSpPr>
          <a:xfrm>
            <a:off x="8263901" y="1009741"/>
            <a:ext cx="3758053" cy="958594"/>
            <a:chOff x="9058762" y="2582494"/>
            <a:chExt cx="3758053" cy="95859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8538A22-4D13-4CBF-8FB5-3E2AE729CEF3}"/>
                </a:ext>
              </a:extLst>
            </p:cNvPr>
            <p:cNvGrpSpPr/>
            <p:nvPr/>
          </p:nvGrpSpPr>
          <p:grpSpPr>
            <a:xfrm>
              <a:off x="9058762" y="2582494"/>
              <a:ext cx="3758053" cy="958594"/>
              <a:chOff x="8498999" y="1759593"/>
              <a:chExt cx="3758053" cy="958594"/>
            </a:xfrm>
          </p:grpSpPr>
          <p:sp>
            <p:nvSpPr>
              <p:cNvPr id="26" name="Shape 302"/>
              <p:cNvSpPr/>
              <p:nvPr/>
            </p:nvSpPr>
            <p:spPr>
              <a:xfrm>
                <a:off x="8498999" y="2059247"/>
                <a:ext cx="672073" cy="658940"/>
              </a:xfrm>
              <a:prstGeom prst="ellipse">
                <a:avLst/>
              </a:prstGeom>
              <a:solidFill>
                <a:srgbClr val="3484C9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ctr" defTabSz="321468" rtl="0" eaLnBrk="1" fontAlgn="auto" latinLnBrk="0" hangingPunct="1">
                  <a:lnSpc>
                    <a:spcPct val="80000"/>
                  </a:lnSpc>
                  <a:spcBef>
                    <a:spcPts val="3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400">
                    <a:solidFill>
                      <a:srgbClr val="333333"/>
                    </a:solidFill>
                    <a:latin typeface="Helvetica Neue Thin"/>
                    <a:ea typeface="Helvetica Neue Thin"/>
                    <a:cs typeface="Helvetica Neue Thin"/>
                    <a:sym typeface="Helvetica Neue Thin"/>
                  </a:defRPr>
                </a:pPr>
                <a:endParaRPr kumimoji="0" lang="en-GB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elvetica Neue Thin"/>
                  <a:sym typeface="Helvetica Neue Thin"/>
                </a:endParaRPr>
              </a:p>
            </p:txBody>
          </p:sp>
          <p:sp>
            <p:nvSpPr>
              <p:cNvPr id="22" name="Shape 306"/>
              <p:cNvSpPr/>
              <p:nvPr/>
            </p:nvSpPr>
            <p:spPr>
              <a:xfrm>
                <a:off x="9721702" y="1759593"/>
                <a:ext cx="2367720" cy="4769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algn="ctr" defTabSz="410765">
                  <a:lnSpc>
                    <a:spcPct val="110000"/>
                  </a:lnSpc>
                  <a:spcBef>
                    <a:spcPts val="2100"/>
                  </a:spcBef>
                  <a:defRPr sz="1400">
                    <a:solidFill>
                      <a:srgbClr val="2C87C7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pPr marL="0" marR="0" lvl="0" indent="0" algn="ctr" defTabSz="410765" rtl="0" eaLnBrk="1" fontAlgn="auto" latinLnBrk="0" hangingPunct="1">
                  <a:lnSpc>
                    <a:spcPct val="110000"/>
                  </a:lnSpc>
                  <a:spcBef>
                    <a:spcPts val="2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C87C7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Vu</a:t>
                </a:r>
                <a:r>
                  <a:rPr kumimoji="0" lang="en-GB" sz="1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C87C7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lnerable</a:t>
                </a: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C87C7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 Road Users</a:t>
                </a:r>
              </a:p>
            </p:txBody>
          </p:sp>
          <p:sp>
            <p:nvSpPr>
              <p:cNvPr id="23" name="Shape 307"/>
              <p:cNvSpPr/>
              <p:nvPr/>
            </p:nvSpPr>
            <p:spPr>
              <a:xfrm>
                <a:off x="9419442" y="2158483"/>
                <a:ext cx="2837610" cy="4769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ctr" defTabSz="410765">
                  <a:lnSpc>
                    <a:spcPct val="120000"/>
                  </a:lnSpc>
                  <a:spcBef>
                    <a:spcPts val="700"/>
                  </a:spcBef>
                  <a:defRPr sz="1100">
                    <a:solidFill>
                      <a:srgbClr val="4D4D4D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pPr marL="0" marR="0" lvl="0" indent="0" algn="ctr" defTabSz="410765" rtl="0" eaLnBrk="1" fontAlgn="auto" latinLnBrk="0" hangingPunct="1">
                  <a:lnSpc>
                    <a:spcPct val="110000"/>
                  </a:lnSpc>
                  <a:spcBef>
                    <a:spcPts val="682"/>
                  </a:spcBef>
                  <a:spcAft>
                    <a:spcPts val="511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Enable </a:t>
                </a: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smart devices </a:t>
                </a: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to</a:t>
                </a: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 </a:t>
                </a: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deliver services protecting pedestrians</a:t>
                </a: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, cyclists, …  </a:t>
                </a:r>
                <a:r>
                  <a:rPr kumimoji="0" lang="en-GB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 Light"/>
                  </a:rPr>
                  <a:t> </a:t>
                </a:r>
                <a:endPara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endParaRPr>
              </a:p>
            </p:txBody>
          </p:sp>
        </p:grpSp>
        <p:pic>
          <p:nvPicPr>
            <p:cNvPr id="9" name="Picture 2" descr="Image result for pedestrian png">
              <a:extLst>
                <a:ext uri="{FF2B5EF4-FFF2-40B4-BE49-F238E27FC236}">
                  <a16:creationId xmlns:a16="http://schemas.microsoft.com/office/drawing/2014/main" id="{73FE55A4-3213-486E-8841-751CE241B2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67745" y="2971681"/>
              <a:ext cx="457319" cy="457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0" name="Arrow: Left-Right 69">
            <a:extLst>
              <a:ext uri="{FF2B5EF4-FFF2-40B4-BE49-F238E27FC236}">
                <a16:creationId xmlns:a16="http://schemas.microsoft.com/office/drawing/2014/main" id="{F2609A34-761A-40DA-915C-4E66ABBAEAAE}"/>
              </a:ext>
            </a:extLst>
          </p:cNvPr>
          <p:cNvSpPr/>
          <p:nvPr/>
        </p:nvSpPr>
        <p:spPr>
          <a:xfrm rot="19252422">
            <a:off x="7447185" y="2113408"/>
            <a:ext cx="603745" cy="279683"/>
          </a:xfrm>
          <a:prstGeom prst="leftRightArrow">
            <a:avLst/>
          </a:prstGeom>
          <a:solidFill>
            <a:srgbClr val="3484C9"/>
          </a:solidFill>
          <a:ln>
            <a:solidFill>
              <a:srgbClr val="00A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85C03B1-7A91-4B7D-B0B4-939733D29B1C}"/>
              </a:ext>
            </a:extLst>
          </p:cNvPr>
          <p:cNvGrpSpPr/>
          <p:nvPr/>
        </p:nvGrpSpPr>
        <p:grpSpPr>
          <a:xfrm>
            <a:off x="42008" y="4172496"/>
            <a:ext cx="4555070" cy="1342145"/>
            <a:chOff x="42008" y="4172496"/>
            <a:chExt cx="4555070" cy="1342145"/>
          </a:xfrm>
        </p:grpSpPr>
        <p:sp>
          <p:nvSpPr>
            <p:cNvPr id="67" name="Arrow: Left-Right 66">
              <a:extLst>
                <a:ext uri="{FF2B5EF4-FFF2-40B4-BE49-F238E27FC236}">
                  <a16:creationId xmlns:a16="http://schemas.microsoft.com/office/drawing/2014/main" id="{AEC828C1-E444-4733-9710-403A59571376}"/>
                </a:ext>
              </a:extLst>
            </p:cNvPr>
            <p:cNvSpPr/>
            <p:nvPr/>
          </p:nvSpPr>
          <p:spPr>
            <a:xfrm rot="19252422">
              <a:off x="3993333" y="4172496"/>
              <a:ext cx="603745" cy="279683"/>
            </a:xfrm>
            <a:prstGeom prst="leftRightArrow">
              <a:avLst/>
            </a:prstGeom>
            <a:solidFill>
              <a:srgbClr val="3484C9"/>
            </a:solidFill>
            <a:ln>
              <a:solidFill>
                <a:srgbClr val="00AD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Shape 310"/>
            <p:cNvSpPr/>
            <p:nvPr/>
          </p:nvSpPr>
          <p:spPr>
            <a:xfrm>
              <a:off x="42008" y="4445871"/>
              <a:ext cx="3175857" cy="5334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 defTabSz="410765">
                <a:lnSpc>
                  <a:spcPct val="110000"/>
                </a:lnSpc>
                <a:spcBef>
                  <a:spcPts val="2100"/>
                </a:spcBef>
                <a:defRPr sz="1400">
                  <a:solidFill>
                    <a:srgbClr val="2C87C7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marL="0" marR="0" lvl="0" indent="0" algn="ctr" defTabSz="410765" rtl="0" eaLnBrk="1" fontAlgn="auto" latinLnBrk="0" hangingPunct="1">
                <a:lnSpc>
                  <a:spcPct val="110000"/>
                </a:lnSpc>
                <a:spcBef>
                  <a:spcPts val="2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87C7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Flexible Service Architectures</a:t>
              </a:r>
            </a:p>
          </p:txBody>
        </p:sp>
        <p:sp>
          <p:nvSpPr>
            <p:cNvPr id="19" name="Shape 311"/>
            <p:cNvSpPr/>
            <p:nvPr/>
          </p:nvSpPr>
          <p:spPr>
            <a:xfrm>
              <a:off x="75538" y="4889453"/>
              <a:ext cx="3096299" cy="6251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 defTabSz="410765">
                <a:lnSpc>
                  <a:spcPct val="120000"/>
                </a:lnSpc>
                <a:spcBef>
                  <a:spcPts val="700"/>
                </a:spcBef>
                <a:defRPr sz="1100">
                  <a:solidFill>
                    <a:srgbClr val="4D4D4D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marL="0" marR="0" lvl="0" indent="0" algn="ctr" defTabSz="410765" rtl="0" eaLnBrk="1" fontAlgn="auto" latinLnBrk="0" hangingPunct="1">
                <a:lnSpc>
                  <a:spcPct val="110000"/>
                </a:lnSpc>
                <a:spcBef>
                  <a:spcPts val="682"/>
                </a:spcBef>
                <a:spcAft>
                  <a:spcPts val="511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Leverage 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distributed cloud and edge computing 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 Light"/>
                </a:rPr>
                <a:t>capabilities</a:t>
              </a:r>
            </a:p>
          </p:txBody>
        </p:sp>
        <p:grpSp>
          <p:nvGrpSpPr>
            <p:cNvPr id="7173" name="Group 7172">
              <a:extLst>
                <a:ext uri="{FF2B5EF4-FFF2-40B4-BE49-F238E27FC236}">
                  <a16:creationId xmlns:a16="http://schemas.microsoft.com/office/drawing/2014/main" id="{7B7AFDFD-FE7C-437B-87FC-8AA8BF1BB521}"/>
                </a:ext>
              </a:extLst>
            </p:cNvPr>
            <p:cNvGrpSpPr/>
            <p:nvPr/>
          </p:nvGrpSpPr>
          <p:grpSpPr>
            <a:xfrm>
              <a:off x="3171838" y="4437647"/>
              <a:ext cx="668004" cy="654950"/>
              <a:chOff x="3258843" y="4451318"/>
              <a:chExt cx="668004" cy="654950"/>
            </a:xfrm>
          </p:grpSpPr>
          <p:sp>
            <p:nvSpPr>
              <p:cNvPr id="16" name="Shape 313"/>
              <p:cNvSpPr/>
              <p:nvPr/>
            </p:nvSpPr>
            <p:spPr>
              <a:xfrm>
                <a:off x="3258843" y="4451318"/>
                <a:ext cx="668004" cy="654950"/>
              </a:xfrm>
              <a:prstGeom prst="ellipse">
                <a:avLst/>
              </a:prstGeom>
              <a:solidFill>
                <a:srgbClr val="3484C9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35718" tIns="35718" rIns="35718" bIns="35718" numCol="1" anchor="ctr">
                <a:noAutofit/>
              </a:bodyPr>
              <a:lstStyle/>
              <a:p>
                <a:pPr marL="0" marR="0" lvl="0" indent="0" algn="ctr" defTabSz="321468" rtl="0" eaLnBrk="1" fontAlgn="auto" latinLnBrk="0" hangingPunct="1">
                  <a:lnSpc>
                    <a:spcPct val="80000"/>
                  </a:lnSpc>
                  <a:spcBef>
                    <a:spcPts val="3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400">
                    <a:solidFill>
                      <a:srgbClr val="333333"/>
                    </a:solidFill>
                    <a:latin typeface="Helvetica Neue Thin"/>
                    <a:ea typeface="Helvetica Neue Thin"/>
                    <a:cs typeface="Helvetica Neue Thin"/>
                    <a:sym typeface="Helvetica Neue Thin"/>
                  </a:defRPr>
                </a:pPr>
                <a:endParaRPr kumimoji="0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elvetica Neue Thin"/>
                  <a:sym typeface="Helvetica Neue Thin"/>
                </a:endParaRPr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C6B9D43B-504A-4012-8F9E-9338626956F0}"/>
                  </a:ext>
                </a:extLst>
              </p:cNvPr>
              <p:cNvGrpSpPr/>
              <p:nvPr/>
            </p:nvGrpSpPr>
            <p:grpSpPr>
              <a:xfrm>
                <a:off x="3350898" y="4595148"/>
                <a:ext cx="449143" cy="378579"/>
                <a:chOff x="10995012" y="1365224"/>
                <a:chExt cx="449143" cy="378579"/>
              </a:xfrm>
            </p:grpSpPr>
            <p:sp>
              <p:nvSpPr>
                <p:cNvPr id="5" name="Hexagon 4">
                  <a:extLst>
                    <a:ext uri="{FF2B5EF4-FFF2-40B4-BE49-F238E27FC236}">
                      <a16:creationId xmlns:a16="http://schemas.microsoft.com/office/drawing/2014/main" id="{1EBB3C1B-B5D4-4EFC-B78D-9D34D623727C}"/>
                    </a:ext>
                  </a:extLst>
                </p:cNvPr>
                <p:cNvSpPr/>
                <p:nvPr/>
              </p:nvSpPr>
              <p:spPr>
                <a:xfrm>
                  <a:off x="11021737" y="1365224"/>
                  <a:ext cx="417306" cy="378579"/>
                </a:xfrm>
                <a:prstGeom prst="hexagon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73C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DB3BC782-BC3C-48FF-A869-EF92BDDBB75C}"/>
                    </a:ext>
                  </a:extLst>
                </p:cNvPr>
                <p:cNvCxnSpPr>
                  <a:cxnSpLocks/>
                  <a:stCxn id="5" idx="4"/>
                  <a:endCxn id="5" idx="1"/>
                </p:cNvCxnSpPr>
                <p:nvPr/>
              </p:nvCxnSpPr>
              <p:spPr>
                <a:xfrm>
                  <a:off x="11116382" y="1365224"/>
                  <a:ext cx="228016" cy="37857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003EA362-CC39-47B7-86E5-A1BB47EA9BA7}"/>
                    </a:ext>
                  </a:extLst>
                </p:cNvPr>
                <p:cNvCxnSpPr>
                  <a:cxnSpLocks/>
                  <a:stCxn id="5" idx="5"/>
                  <a:endCxn id="5" idx="2"/>
                </p:cNvCxnSpPr>
                <p:nvPr/>
              </p:nvCxnSpPr>
              <p:spPr>
                <a:xfrm flipH="1">
                  <a:off x="11116382" y="1365224"/>
                  <a:ext cx="228016" cy="37857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1898236F-EE36-445D-BA54-52A55AD44C08}"/>
                    </a:ext>
                  </a:extLst>
                </p:cNvPr>
                <p:cNvCxnSpPr>
                  <a:cxnSpLocks/>
                  <a:stCxn id="5" idx="3"/>
                  <a:endCxn id="5" idx="0"/>
                </p:cNvCxnSpPr>
                <p:nvPr/>
              </p:nvCxnSpPr>
              <p:spPr>
                <a:xfrm>
                  <a:off x="11021737" y="1554514"/>
                  <a:ext cx="417306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78" name="Picture 77">
                  <a:extLst>
                    <a:ext uri="{FF2B5EF4-FFF2-40B4-BE49-F238E27FC236}">
                      <a16:creationId xmlns:a16="http://schemas.microsoft.com/office/drawing/2014/main" id="{5D1693BC-9324-4993-B666-647E10481E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3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lum bright="70000" contrast="-7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0995012" y="1380388"/>
                  <a:ext cx="449143" cy="307616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95" name="Arrow: Left-Right 94">
            <a:extLst>
              <a:ext uri="{FF2B5EF4-FFF2-40B4-BE49-F238E27FC236}">
                <a16:creationId xmlns:a16="http://schemas.microsoft.com/office/drawing/2014/main" id="{FF59D390-D51A-4D6C-9008-23F58E573A71}"/>
              </a:ext>
            </a:extLst>
          </p:cNvPr>
          <p:cNvSpPr/>
          <p:nvPr/>
        </p:nvSpPr>
        <p:spPr>
          <a:xfrm rot="5400000">
            <a:off x="5856884" y="1900245"/>
            <a:ext cx="467622" cy="279683"/>
          </a:xfrm>
          <a:prstGeom prst="leftRightArrow">
            <a:avLst/>
          </a:prstGeom>
          <a:solidFill>
            <a:srgbClr val="3484C9"/>
          </a:solidFill>
          <a:ln>
            <a:solidFill>
              <a:srgbClr val="00A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Graphic 10" descr="Head with gears">
            <a:extLst>
              <a:ext uri="{FF2B5EF4-FFF2-40B4-BE49-F238E27FC236}">
                <a16:creationId xmlns:a16="http://schemas.microsoft.com/office/drawing/2014/main" id="{6FFCA8DC-EE96-4DF2-AA4E-3296A05B9B22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36356" y="4868113"/>
            <a:ext cx="453045" cy="45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305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A29F8-EE9B-497A-A616-0768C74B4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BE" dirty="0"/>
              <a:t>22 </a:t>
            </a:r>
            <a:r>
              <a:rPr lang="en-US" dirty="0"/>
              <a:t>a</a:t>
            </a:r>
            <a:r>
              <a:rPr lang="en-BE" dirty="0"/>
              <a:t>ctive work items in 5GAA (1)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8105C5A-CCF5-402D-9CCE-C9B7FD0886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442702"/>
              </p:ext>
            </p:extLst>
          </p:nvPr>
        </p:nvGraphicFramePr>
        <p:xfrm>
          <a:off x="570230" y="1099026"/>
          <a:ext cx="11051540" cy="51727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68809">
                  <a:extLst>
                    <a:ext uri="{9D8B030D-6E8A-4147-A177-3AD203B41FA5}">
                      <a16:colId xmlns:a16="http://schemas.microsoft.com/office/drawing/2014/main" val="1908853225"/>
                    </a:ext>
                  </a:extLst>
                </a:gridCol>
                <a:gridCol w="7182374">
                  <a:extLst>
                    <a:ext uri="{9D8B030D-6E8A-4147-A177-3AD203B41FA5}">
                      <a16:colId xmlns:a16="http://schemas.microsoft.com/office/drawing/2014/main" val="1725927252"/>
                    </a:ext>
                  </a:extLst>
                </a:gridCol>
                <a:gridCol w="1700357">
                  <a:extLst>
                    <a:ext uri="{9D8B030D-6E8A-4147-A177-3AD203B41FA5}">
                      <a16:colId xmlns:a16="http://schemas.microsoft.com/office/drawing/2014/main" val="2828950713"/>
                    </a:ext>
                  </a:extLst>
                </a:gridCol>
              </a:tblGrid>
              <a:tr h="277106">
                <a:tc>
                  <a:txBody>
                    <a:bodyPr/>
                    <a:lstStyle/>
                    <a:p>
                      <a:pPr algn="ctr"/>
                      <a:r>
                        <a:rPr lang="en-BE" sz="1100" dirty="0"/>
                        <a:t>ACRONYM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BE" sz="1100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BE" sz="1100" dirty="0"/>
                        <a:t>Related WG(s)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4736013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UC Maintenance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Use Cases Maintenance and x-WI Convergence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WG1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1708758316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V2XHAP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High accuracy positioning for C-V2X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WG2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2352347819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dirty="0"/>
                        <a:t>PPL</a:t>
                      </a:r>
                      <a:endParaRPr lang="en-GB" sz="1800" dirty="0"/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dirty="0"/>
                        <a:t>Precise Positioning</a:t>
                      </a:r>
                      <a:endParaRPr lang="en-GB" sz="1800" dirty="0"/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dirty="0"/>
                        <a:t>WG2, WG3</a:t>
                      </a:r>
                      <a:endParaRPr lang="en-GB" sz="1800" dirty="0"/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1993589613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V2XSRA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V2X System Application Layer Reference Architecture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WG2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1861060980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DAS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Distributed Antenna Systems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WG2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783302990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VATM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Vehicular Antenna Test Methodology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WG3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1604935899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dirty="0"/>
                        <a:t>CASE</a:t>
                      </a:r>
                      <a:endParaRPr lang="en-GB" sz="1800" dirty="0"/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dirty="0"/>
                        <a:t>Conformance Assessment</a:t>
                      </a:r>
                      <a:endParaRPr lang="en-GB" sz="1800" dirty="0"/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dirty="0"/>
                        <a:t>WG3</a:t>
                      </a:r>
                      <a:endParaRPr lang="en-GB" sz="1800" dirty="0"/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1014621994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 err="1"/>
                        <a:t>Uu_Profile</a:t>
                      </a:r>
                      <a:endParaRPr lang="en-GB" sz="1800" dirty="0"/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Deployment Profile for C-ITS Services Using Cellular Infrastructure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WG4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67925072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RICARDO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Analysis of V2X deployment cost of 11p RSU vs C-V2X (</a:t>
                      </a:r>
                      <a:r>
                        <a:rPr lang="en-GB" sz="1800" dirty="0" err="1"/>
                        <a:t>Uu</a:t>
                      </a:r>
                      <a:r>
                        <a:rPr lang="en-GB" sz="1800" dirty="0"/>
                        <a:t>/PC5)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WG5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2131283367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TOLLING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Tolling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WG5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103698287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/>
                        <a:t>PRIVACY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Impact of Privacy regulations on C-V2X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WG7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3773505804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/>
                        <a:t>CHINA-ROOT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V2V Root Management in China (China White Paper)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WG7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3178086420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EU-ESPS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EU Regional V2X regulation alignment with ESPS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dirty="0"/>
                        <a:t>WG7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809480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81456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A29F8-EE9B-497A-A616-0768C74B4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BE" dirty="0"/>
              <a:t>22 </a:t>
            </a:r>
            <a:r>
              <a:rPr lang="en-US" dirty="0"/>
              <a:t>a</a:t>
            </a:r>
            <a:r>
              <a:rPr lang="en-BE" dirty="0"/>
              <a:t>ctive work items in 5GAA (2)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8105C5A-CCF5-402D-9CCE-C9B7FD0886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204532"/>
              </p:ext>
            </p:extLst>
          </p:nvPr>
        </p:nvGraphicFramePr>
        <p:xfrm>
          <a:off x="901700" y="1143000"/>
          <a:ext cx="10388600" cy="48238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38710">
                  <a:extLst>
                    <a:ext uri="{9D8B030D-6E8A-4147-A177-3AD203B41FA5}">
                      <a16:colId xmlns:a16="http://schemas.microsoft.com/office/drawing/2014/main" val="1908853225"/>
                    </a:ext>
                  </a:extLst>
                </a:gridCol>
                <a:gridCol w="6751531">
                  <a:extLst>
                    <a:ext uri="{9D8B030D-6E8A-4147-A177-3AD203B41FA5}">
                      <a16:colId xmlns:a16="http://schemas.microsoft.com/office/drawing/2014/main" val="1725927252"/>
                    </a:ext>
                  </a:extLst>
                </a:gridCol>
                <a:gridCol w="1598359">
                  <a:extLst>
                    <a:ext uri="{9D8B030D-6E8A-4147-A177-3AD203B41FA5}">
                      <a16:colId xmlns:a16="http://schemas.microsoft.com/office/drawing/2014/main" val="2828950713"/>
                    </a:ext>
                  </a:extLst>
                </a:gridCol>
              </a:tblGrid>
              <a:tr h="277106">
                <a:tc>
                  <a:txBody>
                    <a:bodyPr/>
                    <a:lstStyle/>
                    <a:p>
                      <a:pPr algn="ctr"/>
                      <a:r>
                        <a:rPr lang="en-BE" sz="1400" dirty="0"/>
                        <a:t>ACRONYM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BE" sz="1400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BE" sz="1400" dirty="0"/>
                        <a:t>Related WG(s)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4736013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MEC</a:t>
                      </a:r>
                      <a:r>
                        <a:rPr lang="en-B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4AUTO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abic Typesetting" panose="020B0604020202020204" pitchFamily="66" charset="-78"/>
                      </a:endParaRP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MEC technology to support automotive services (MEC4AUTO) 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WG2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1708758316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STiCAD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Safety Treatment in Connected Automated Driving Functions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WG2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2352347819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ToD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Requirements and architecture for Tele-Operated Driving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WG1, WG2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1861060980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C-V2X RM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C-V2X Roadmap : Use Cases and Spectrum 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WG1, WG5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783302990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NRI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Network Reselection Improvements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B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WG2, WG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1604935899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NCAP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Global C-V2X NCAP Exploration and Coordination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WG1, WG5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67925072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UCID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Use cases implementation specification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WG1, WG2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2131283367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NRV2X-PH II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Defining Complex V2X Interactions for 5GNR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WG1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103698287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DevSecReq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abic Typesetting" panose="020B0604020202020204" pitchFamily="66" charset="-78"/>
                      </a:endParaRP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Software and Hardware Security Requirements and Certification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WG7, WG3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3773505804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DPD-V2X 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Data processing in the context of V2X technologies</a:t>
                      </a:r>
                    </a:p>
                  </a:txBody>
                  <a:tcPr marL="5756" marR="5756" marT="57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WG6, WG7</a:t>
                      </a: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3178086420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abic Typesetting" panose="020B0604020202020204" pitchFamily="66" charset="-78"/>
                        </a:rPr>
                        <a:t>MBD4V2X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abic Typesetting" panose="020B0604020202020204" pitchFamily="66" charset="-78"/>
                        </a:rPr>
                        <a:t>Misbehaviour detection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BE" sz="1600" b="0" i="0" u="none" strike="noStrike" dirty="0">
                          <a:solidFill>
                            <a:srgbClr val="373C00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WG7</a:t>
                      </a:r>
                      <a:endParaRPr lang="en-GB" sz="1600" b="0" i="0" u="none" strike="noStrike" dirty="0">
                        <a:solidFill>
                          <a:srgbClr val="373C00"/>
                        </a:solidFill>
                        <a:effectLst/>
                        <a:latin typeface="+mn-lt"/>
                        <a:cs typeface="Arabic Typesetting" panose="020B0604020202020204" pitchFamily="66" charset="-78"/>
                      </a:endParaRP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809480233"/>
                  </a:ext>
                </a:extLst>
              </a:tr>
              <a:tr h="37659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abic Typesetting" panose="020B0604020202020204" pitchFamily="66" charset="-78"/>
                        </a:rPr>
                        <a:t>V2X-Sust</a:t>
                      </a:r>
                      <a:endParaRPr lang="en-GB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abic Typesetting" panose="020B0604020202020204" pitchFamily="66" charset="-7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abic Typesetting" panose="020B0604020202020204" pitchFamily="66" charset="-78"/>
                        </a:rPr>
                        <a:t>C-V2X sustainability study</a:t>
                      </a:r>
                      <a:endParaRPr lang="en-GB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abic Typesetting" panose="020B0604020202020204" pitchFamily="66" charset="-7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373C00"/>
                          </a:solidFill>
                          <a:effectLst/>
                          <a:latin typeface="+mn-lt"/>
                          <a:cs typeface="Arabic Typesetting" panose="020B0604020202020204" pitchFamily="66" charset="-78"/>
                        </a:rPr>
                        <a:t>WG6</a:t>
                      </a:r>
                      <a:endParaRPr lang="en-GB" sz="1600" b="0" i="0" u="none" strike="noStrike" dirty="0">
                        <a:solidFill>
                          <a:srgbClr val="373C00"/>
                        </a:solidFill>
                        <a:effectLst/>
                        <a:latin typeface="+mn-lt"/>
                        <a:cs typeface="Arabic Typesetting" panose="020B0604020202020204" pitchFamily="66" charset="-78"/>
                      </a:endParaRPr>
                    </a:p>
                  </a:txBody>
                  <a:tcPr marL="5756" marR="5756" marT="5756" marB="0" anchor="ctr"/>
                </a:tc>
                <a:extLst>
                  <a:ext uri="{0D108BD9-81ED-4DB2-BD59-A6C34878D82A}">
                    <a16:rowId xmlns:a16="http://schemas.microsoft.com/office/drawing/2014/main" val="14791375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0850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0F6C7-70DC-4419-800E-8707622E0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 Item</a:t>
            </a:r>
            <a:r>
              <a:rPr lang="en-BE" dirty="0"/>
              <a:t>s approved </a:t>
            </a:r>
            <a:r>
              <a:rPr lang="en-US" dirty="0"/>
              <a:t>started since</a:t>
            </a:r>
            <a:r>
              <a:rPr lang="en-BE" dirty="0"/>
              <a:t> </a:t>
            </a:r>
            <a:r>
              <a:rPr lang="en-US" dirty="0"/>
              <a:t>May 2020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E552A03-7E3B-429A-90E4-DCFCB4A095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Use cases implementation specification </a:t>
            </a:r>
            <a:r>
              <a:rPr lang="en-BE" dirty="0"/>
              <a:t>(UCID)</a:t>
            </a:r>
          </a:p>
          <a:p>
            <a:r>
              <a:rPr lang="en-GB" dirty="0"/>
              <a:t>Misbehaviour detection </a:t>
            </a:r>
            <a:r>
              <a:rPr lang="en-BE" dirty="0"/>
              <a:t>(MBD4V2X)</a:t>
            </a:r>
          </a:p>
          <a:p>
            <a:r>
              <a:rPr lang="en-GB" dirty="0"/>
              <a:t>Complex V2X Interactions for 5G-V2X</a:t>
            </a:r>
            <a:r>
              <a:rPr lang="en-BE" dirty="0"/>
              <a:t> (</a:t>
            </a:r>
            <a:r>
              <a:rPr lang="en-GB" dirty="0"/>
              <a:t>NRV2X-PH II</a:t>
            </a:r>
            <a:r>
              <a:rPr lang="en-BE" dirty="0"/>
              <a:t>)</a:t>
            </a:r>
            <a:endParaRPr lang="en-GB" dirty="0"/>
          </a:p>
          <a:p>
            <a:r>
              <a:rPr lang="en-GB" dirty="0"/>
              <a:t>Software and Hardware Security Requirements and Certification </a:t>
            </a:r>
            <a:r>
              <a:rPr lang="en-BE" dirty="0"/>
              <a:t>(DevSecReq)</a:t>
            </a:r>
          </a:p>
          <a:p>
            <a:r>
              <a:rPr lang="en-GB" dirty="0"/>
              <a:t>Data processing in the context of V2X technologies</a:t>
            </a:r>
            <a:r>
              <a:rPr lang="en-BE" dirty="0"/>
              <a:t> (</a:t>
            </a:r>
            <a:r>
              <a:rPr lang="en-GB" dirty="0"/>
              <a:t>DPD-V2X</a:t>
            </a:r>
            <a:r>
              <a:rPr lang="en-BE" dirty="0"/>
              <a:t>)</a:t>
            </a:r>
            <a:endParaRPr lang="en-US" dirty="0"/>
          </a:p>
          <a:p>
            <a:r>
              <a:rPr lang="en-GB" dirty="0"/>
              <a:t>Conformance Assessment</a:t>
            </a:r>
            <a:r>
              <a:rPr lang="en-BE" dirty="0"/>
              <a:t> (</a:t>
            </a:r>
            <a:r>
              <a:rPr lang="en-GB" dirty="0"/>
              <a:t>CASE</a:t>
            </a:r>
            <a:r>
              <a:rPr lang="en-BE" dirty="0"/>
              <a:t>)</a:t>
            </a:r>
            <a:endParaRPr lang="en-US" dirty="0"/>
          </a:p>
          <a:p>
            <a:r>
              <a:rPr lang="en-GB" dirty="0"/>
              <a:t>Precise Positioning</a:t>
            </a:r>
            <a:r>
              <a:rPr lang="en-BE" dirty="0"/>
              <a:t> (PPL)</a:t>
            </a:r>
            <a:endParaRPr lang="en-US" dirty="0"/>
          </a:p>
          <a:p>
            <a:r>
              <a:rPr lang="en-US" dirty="0"/>
              <a:t>V2X Sustainability Study (V2X-Sust)</a:t>
            </a:r>
            <a:endParaRPr lang="en-GB" dirty="0"/>
          </a:p>
          <a:p>
            <a:endParaRPr lang="en-BE" dirty="0"/>
          </a:p>
          <a:p>
            <a:endParaRPr lang="en-BE" dirty="0"/>
          </a:p>
          <a:p>
            <a:endParaRPr lang="en-US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359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431DC-56A4-4243-89FE-96F936A90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BE" dirty="0"/>
              <a:t>Publications since May 2020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52A9E-905B-411B-B917-6E9C47EF39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44742"/>
          </a:xfrm>
        </p:spPr>
        <p:txBody>
          <a:bodyPr>
            <a:normAutofit/>
          </a:bodyPr>
          <a:lstStyle/>
          <a:p>
            <a:pPr marL="342900" lvl="0" indent="-342900"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2"/>
              </a:rPr>
              <a:t>Cost Analysis of V2I Deployment Study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September 2020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3"/>
              </a:rPr>
              <a:t>A Visionary Roadmap for Advanced Driving Use Cases, Connectivity Technologies, and Radio Spectrum Needs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September 2020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4"/>
              </a:rPr>
              <a:t>Vulnerable Road User Protection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August 2020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n-GB" sz="18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5"/>
              </a:rPr>
              <a:t>ToD</a:t>
            </a: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5"/>
              </a:rPr>
              <a:t>:  Use Cases and Technical Requirements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July 2020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6"/>
              </a:rPr>
              <a:t>5GAA submission to Commissions’ public consultation on  Broadband Costs Reduction Directive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July 2020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7"/>
              </a:rPr>
              <a:t>V2X Application Layer Reference Architecture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June 2020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8"/>
              </a:rPr>
              <a:t>EU Position Paper on Real-Time Traffic Information (RTTI)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June 2020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9"/>
              </a:rPr>
              <a:t>Study of spectrum needs - </a:t>
            </a:r>
            <a:r>
              <a:rPr lang="en-GB" sz="1800" b="1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9"/>
              </a:rPr>
              <a:t> </a:t>
            </a:r>
            <a:r>
              <a:rPr lang="en-GB" sz="1800" b="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9"/>
              </a:rPr>
              <a:t>day 1 and advanced use cases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June 2020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10"/>
              </a:rPr>
              <a:t>MNO Network Expansion Mechanisms to Fulfil Connected Vehicle Requirements 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en-GB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NetExp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White Paper), June 2020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11"/>
              </a:rPr>
              <a:t>5GS Enhancements for Providing Predictive QoS in C-V2X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May 2020</a:t>
            </a:r>
            <a:endParaRPr lang="en-BE" dirty="0"/>
          </a:p>
          <a:p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544261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5000" b="1" i="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900"/>
              </a:spcAft>
            </a:pPr>
            <a:endParaRPr lang="en-GB" sz="4000" b="0" dirty="0">
              <a:latin typeface="Univia Pro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900"/>
              </a:spcAft>
            </a:pPr>
            <a:endParaRPr lang="en-GB" sz="4000" b="0" dirty="0">
              <a:latin typeface="Univia Pro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900"/>
              </a:spcAft>
            </a:pPr>
            <a:endParaRPr lang="de-DE" sz="4000" b="0" dirty="0">
              <a:latin typeface="Univia Pro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87FE66-2E04-40AD-89DD-9D5424F3D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lnSpc>
                <a:spcPct val="100000"/>
              </a:lnSpc>
              <a:spcBef>
                <a:spcPts val="600"/>
              </a:spcBef>
            </a:pPr>
            <a:br>
              <a:rPr lang="en-GB" sz="1600" b="0" dirty="0">
                <a:latin typeface="Univia Pro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4000" dirty="0">
                <a:latin typeface="Univia Pro"/>
                <a:ea typeface="Open Sans" panose="020B0606030504020204" pitchFamily="34" charset="0"/>
                <a:cs typeface="Open Sans" panose="020B0606030504020204" pitchFamily="34" charset="0"/>
              </a:rPr>
              <a:t>Future Meetings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47707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C4781-37F1-4BF4-B501-21A905876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Univia Pro"/>
              </a:rPr>
              <a:t>2020 Upcoming 5GAA vF2F Meeting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FD504C-1D49-4C15-BE62-D9953E7B9771}"/>
              </a:ext>
            </a:extLst>
          </p:cNvPr>
          <p:cNvSpPr/>
          <p:nvPr/>
        </p:nvSpPr>
        <p:spPr>
          <a:xfrm>
            <a:off x="838199" y="2957862"/>
            <a:ext cx="10543824" cy="40011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/>
              <a:ea typeface="+mn-ea"/>
              <a:cs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45EECE-631B-4418-B31C-B91531012CB9}"/>
              </a:ext>
            </a:extLst>
          </p:cNvPr>
          <p:cNvSpPr txBox="1"/>
          <p:nvPr/>
        </p:nvSpPr>
        <p:spPr>
          <a:xfrm>
            <a:off x="838799" y="1443901"/>
            <a:ext cx="9922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00ADE6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2020 Q4: 	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73C00"/>
                </a:solidFill>
                <a:effectLst/>
                <a:uLnTx/>
                <a:uFillTx/>
                <a:latin typeface="Open Sans" charset="0"/>
                <a:ea typeface="+mn-ea"/>
                <a:cs typeface="+mn-cs"/>
              </a:rPr>
              <a:t>16th WG Meeting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73C00"/>
                </a:solidFill>
                <a:effectLst/>
                <a:uLnTx/>
                <a:uFillTx/>
                <a:latin typeface="Open Sans" charset="0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73C00"/>
                </a:solidFill>
                <a:effectLst/>
                <a:uLnTx/>
                <a:uFillTx/>
                <a:latin typeface="Open Sans" charset="0"/>
                <a:ea typeface="+mn-ea"/>
                <a:cs typeface="+mn-cs"/>
              </a:rPr>
              <a:t>              	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73C00"/>
                </a:solidFill>
                <a:effectLst/>
                <a:uLnTx/>
                <a:uFillTx/>
                <a:latin typeface="Open Sans" charset="0"/>
                <a:ea typeface="+mn-ea"/>
                <a:cs typeface="+mn-cs"/>
              </a:rPr>
              <a:t>Virtual Meeting Week October 26 – November 2, 2020 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373C00"/>
              </a:solidFill>
              <a:effectLst/>
              <a:uLnTx/>
              <a:uFillTx/>
              <a:latin typeface="Open Sans" charset="0"/>
              <a:ea typeface="+mn-ea"/>
              <a:cs typeface="+mn-cs"/>
            </a:endParaRPr>
          </a:p>
        </p:txBody>
      </p:sp>
      <p:pic>
        <p:nvPicPr>
          <p:cNvPr id="10" name="Picture 9" descr="A close up of a toy&#10;&#10;Description automatically generated">
            <a:extLst>
              <a:ext uri="{FF2B5EF4-FFF2-40B4-BE49-F238E27FC236}">
                <a16:creationId xmlns:a16="http://schemas.microsoft.com/office/drawing/2014/main" id="{3B880555-9CBA-4413-9623-9DAA9EF5073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101" y="2969984"/>
            <a:ext cx="3600444" cy="270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336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C4781-37F1-4BF4-B501-21A905876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latin typeface="Univia Pro"/>
              </a:rPr>
              <a:t>2021 </a:t>
            </a:r>
            <a:r>
              <a:rPr lang="de-DE" err="1">
                <a:latin typeface="Univia Pro"/>
              </a:rPr>
              <a:t>Upcoming</a:t>
            </a:r>
            <a:r>
              <a:rPr lang="de-DE">
                <a:latin typeface="Univia Pro"/>
              </a:rPr>
              <a:t> Meetings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FD504C-1D49-4C15-BE62-D9953E7B9771}"/>
              </a:ext>
            </a:extLst>
          </p:cNvPr>
          <p:cNvSpPr/>
          <p:nvPr/>
        </p:nvSpPr>
        <p:spPr>
          <a:xfrm>
            <a:off x="838199" y="2957862"/>
            <a:ext cx="10543824" cy="40011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/>
              <a:ea typeface="+mn-ea"/>
              <a:cs typeface="Calibri" panose="020F0502020204030204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9444C2-F195-4A7F-BD80-5B9091E239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833643"/>
              </p:ext>
            </p:extLst>
          </p:nvPr>
        </p:nvGraphicFramePr>
        <p:xfrm>
          <a:off x="891750" y="1196752"/>
          <a:ext cx="7423070" cy="4084720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3780667">
                  <a:extLst>
                    <a:ext uri="{9D8B030D-6E8A-4147-A177-3AD203B41FA5}">
                      <a16:colId xmlns:a16="http://schemas.microsoft.com/office/drawing/2014/main" val="1769341601"/>
                    </a:ext>
                  </a:extLst>
                </a:gridCol>
                <a:gridCol w="3642403">
                  <a:extLst>
                    <a:ext uri="{9D8B030D-6E8A-4147-A177-3AD203B41FA5}">
                      <a16:colId xmlns:a16="http://schemas.microsoft.com/office/drawing/2014/main" val="2583956493"/>
                    </a:ext>
                  </a:extLst>
                </a:gridCol>
              </a:tblGrid>
              <a:tr h="24877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2400" b="1" i="0">
                          <a:effectLst/>
                          <a:latin typeface="Open Sans" panose="020B0606030504020204"/>
                        </a:rPr>
                        <a:t>Date</a:t>
                      </a:r>
                      <a:endParaRPr lang="de-DE" sz="2400" b="1" i="0">
                        <a:effectLst/>
                        <a:latin typeface="Open Sans" panose="020B0606030504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7B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2400" b="1" i="0">
                          <a:effectLst/>
                          <a:latin typeface="Open Sans" panose="020B0606030504020204"/>
                        </a:rPr>
                        <a:t>City, Country</a:t>
                      </a:r>
                      <a:endParaRPr lang="de-DE" sz="2400" b="1" i="0">
                        <a:effectLst/>
                        <a:latin typeface="Open Sans" panose="020B0606030504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7B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2391240"/>
                  </a:ext>
                </a:extLst>
              </a:tr>
              <a:tr h="9297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0" err="1">
                          <a:solidFill>
                            <a:srgbClr val="012D52"/>
                          </a:solidFill>
                          <a:effectLst/>
                          <a:latin typeface="Open Sans" panose="020B0606030504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January</a:t>
                      </a:r>
                      <a:r>
                        <a:rPr lang="de-DE" sz="2000" b="0">
                          <a:solidFill>
                            <a:srgbClr val="012D52"/>
                          </a:solidFill>
                          <a:effectLst/>
                          <a:latin typeface="Open Sans" panose="020B0606030504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25 – 29, 2021</a:t>
                      </a:r>
                      <a:endParaRPr lang="de-DE" sz="2000" b="0">
                        <a:solidFill>
                          <a:srgbClr val="012D52"/>
                        </a:solidFill>
                        <a:effectLst/>
                        <a:highlight>
                          <a:srgbClr val="FEFEFE"/>
                        </a:highlight>
                        <a:latin typeface="Open Sans" panose="020B0606030504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012D52"/>
                          </a:solidFill>
                          <a:effectLst/>
                          <a:latin typeface="Open Sans" panose="020B0606030504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Torremolinos (Málaga), Spain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3548623"/>
                  </a:ext>
                </a:extLst>
              </a:tr>
              <a:tr h="9297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0">
                          <a:solidFill>
                            <a:srgbClr val="012D52"/>
                          </a:solidFill>
                          <a:effectLst/>
                          <a:latin typeface="Open Sans" panose="020B0606030504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April 26 – 30, 2021</a:t>
                      </a:r>
                      <a:endParaRPr lang="de-DE" sz="2000" b="0">
                        <a:solidFill>
                          <a:srgbClr val="012D52"/>
                        </a:solidFill>
                        <a:effectLst/>
                        <a:highlight>
                          <a:srgbClr val="FEFEFE"/>
                        </a:highlight>
                        <a:latin typeface="Open Sans" panose="020B0606030504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12D52"/>
                          </a:solidFill>
                          <a:effectLst/>
                          <a:latin typeface="Open Sans" panose="020B0606030504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Birmingham,</a:t>
                      </a:r>
                      <a:r>
                        <a:rPr lang="en-GB" sz="2000" baseline="0" dirty="0">
                          <a:solidFill>
                            <a:srgbClr val="012D52"/>
                          </a:solidFill>
                          <a:effectLst/>
                          <a:latin typeface="Open Sans" panose="020B0606030504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UK (TBC)</a:t>
                      </a:r>
                      <a:endParaRPr lang="de-DE" sz="2000" dirty="0">
                        <a:solidFill>
                          <a:srgbClr val="012D52"/>
                        </a:solidFill>
                        <a:effectLst/>
                        <a:latin typeface="Open Sans" panose="020B0606030504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0497689"/>
                  </a:ext>
                </a:extLst>
              </a:tr>
              <a:tr h="9297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0">
                          <a:solidFill>
                            <a:srgbClr val="012D52"/>
                          </a:solidFill>
                          <a:effectLst/>
                          <a:latin typeface="Open Sans" panose="020B0606030504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July 26 – 30, 2021</a:t>
                      </a:r>
                      <a:endParaRPr lang="de-DE" sz="2000" b="0">
                        <a:solidFill>
                          <a:srgbClr val="012D52"/>
                        </a:solidFill>
                        <a:effectLst/>
                        <a:highlight>
                          <a:srgbClr val="FEFEFE"/>
                        </a:highlight>
                        <a:latin typeface="Open Sans" panose="020B0606030504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012D52"/>
                          </a:solidFill>
                          <a:effectLst/>
                          <a:latin typeface="Open Sans" panose="020B0606030504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Atlanta area / GA, USA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758352"/>
                  </a:ext>
                </a:extLst>
              </a:tr>
              <a:tr h="9297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b="0">
                          <a:solidFill>
                            <a:srgbClr val="012D52"/>
                          </a:solidFill>
                          <a:effectLst/>
                          <a:latin typeface="Open Sans" panose="020B0606030504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October 18 – 22, 2021</a:t>
                      </a:r>
                      <a:endParaRPr lang="de-DE" sz="2000" b="0">
                        <a:solidFill>
                          <a:srgbClr val="012D52"/>
                        </a:solidFill>
                        <a:effectLst/>
                        <a:highlight>
                          <a:srgbClr val="FEFEFE"/>
                        </a:highlight>
                        <a:latin typeface="Open Sans" panose="020B060603050402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12D52"/>
                          </a:solidFill>
                          <a:effectLst/>
                          <a:latin typeface="Open Sans" panose="020B060603050402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Shanghai, China (TBC)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0" name="Picture 19" descr="A picture containing outdoor, building, track, city&#10;&#10;Description automatically generated">
            <a:extLst>
              <a:ext uri="{FF2B5EF4-FFF2-40B4-BE49-F238E27FC236}">
                <a16:creationId xmlns:a16="http://schemas.microsoft.com/office/drawing/2014/main" id="{8FA3B549-9272-49A4-A494-28419339E3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7468" y="1988840"/>
            <a:ext cx="2581200" cy="1368152"/>
          </a:xfrm>
          <a:prstGeom prst="rect">
            <a:avLst/>
          </a:prstGeom>
        </p:spPr>
      </p:pic>
      <p:pic>
        <p:nvPicPr>
          <p:cNvPr id="22" name="Picture 21" descr="A large room&#10;&#10;Description automatically generated">
            <a:extLst>
              <a:ext uri="{FF2B5EF4-FFF2-40B4-BE49-F238E27FC236}">
                <a16:creationId xmlns:a16="http://schemas.microsoft.com/office/drawing/2014/main" id="{BA49A35B-A766-4CC6-8ADC-6760F239D9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6488" y="737250"/>
            <a:ext cx="2582180" cy="1266882"/>
          </a:xfrm>
          <a:prstGeom prst="rect">
            <a:avLst/>
          </a:prstGeom>
        </p:spPr>
      </p:pic>
      <p:pic>
        <p:nvPicPr>
          <p:cNvPr id="24" name="Picture 23" descr="A large room with tables and chairs&#10;&#10;Description automatically generated">
            <a:extLst>
              <a:ext uri="{FF2B5EF4-FFF2-40B4-BE49-F238E27FC236}">
                <a16:creationId xmlns:a16="http://schemas.microsoft.com/office/drawing/2014/main" id="{439192E2-D4FA-43FA-A4E7-55BAF7A471B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6488" y="3330855"/>
            <a:ext cx="2590042" cy="1456899"/>
          </a:xfrm>
          <a:prstGeom prst="rect">
            <a:avLst/>
          </a:prstGeom>
        </p:spPr>
      </p:pic>
      <p:pic>
        <p:nvPicPr>
          <p:cNvPr id="26" name="Picture 25" descr="A large body of water with a city in the background&#10;&#10;Description automatically generated">
            <a:extLst>
              <a:ext uri="{FF2B5EF4-FFF2-40B4-BE49-F238E27FC236}">
                <a16:creationId xmlns:a16="http://schemas.microsoft.com/office/drawing/2014/main" id="{EEE02A53-7C74-4A99-BE3B-53F9988CF23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7870" y="4553714"/>
            <a:ext cx="2590041" cy="128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041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549" y="666870"/>
            <a:ext cx="4220902" cy="13110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090441"/>
            <a:ext cx="12192000" cy="3016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ADE6"/>
              </a:solidFill>
              <a:effectLst/>
              <a:uLnTx/>
              <a:uFillTx/>
              <a:latin typeface="Open Sans" charset="0"/>
              <a:ea typeface="Open Sans" charset="0"/>
              <a:cs typeface="Open Sans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ADE6"/>
              </a:solidFill>
              <a:effectLst/>
              <a:uLnTx/>
              <a:uFillTx/>
              <a:latin typeface="Open Sans" charset="0"/>
              <a:ea typeface="Open Sans" charset="0"/>
              <a:cs typeface="Open Sans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E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T</a:t>
            </a:r>
            <a:r>
              <a:rPr kumimoji="0" lang="en-GB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h</a:t>
            </a:r>
            <a:r>
              <a:rPr kumimoji="0" lang="en-BE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a</a:t>
            </a:r>
            <a:r>
              <a:rPr kumimoji="0" lang="en-GB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n</a:t>
            </a:r>
            <a:r>
              <a:rPr kumimoji="0" lang="en-BE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k </a:t>
            </a:r>
            <a:r>
              <a:rPr kumimoji="0" lang="en-GB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y</a:t>
            </a:r>
            <a:r>
              <a:rPr kumimoji="0" lang="en-BE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o</a:t>
            </a:r>
            <a:r>
              <a:rPr kumimoji="0" lang="en-GB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u</a:t>
            </a:r>
            <a:r>
              <a:rPr kumimoji="0" lang="en-BE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!</a:t>
            </a:r>
            <a:endParaRPr kumimoji="0" lang="en-US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charset="0"/>
              <a:ea typeface="Open Sans" charset="0"/>
              <a:cs typeface="Open Sans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ADE6"/>
              </a:solidFill>
              <a:effectLst/>
              <a:uLnTx/>
              <a:uFillTx/>
              <a:latin typeface="Open Sans" charset="0"/>
              <a:ea typeface="Open Sans" charset="0"/>
              <a:cs typeface="Open Sans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ADE6"/>
              </a:solidFill>
              <a:effectLst/>
              <a:uLnTx/>
              <a:uFillTx/>
              <a:latin typeface="Open Sans" charset="0"/>
              <a:ea typeface="Open Sans" charset="0"/>
              <a:cs typeface="Open Sans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ADE6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For more information please contact: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secretariat@5gaa.org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charset="0"/>
              <a:ea typeface="Open Sans" charset="0"/>
              <a:cs typeface="Open Sans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54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764954" y="2924067"/>
            <a:ext cx="4029287" cy="14025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sx="102000" sy="102000" algn="t" rotWithShape="0">
              <a:srgbClr val="21365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1154464" y="1066463"/>
            <a:ext cx="9721232" cy="11575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D42"/>
                </a:solidFill>
                <a:effectLst/>
                <a:uLnTx/>
                <a:uFillTx/>
                <a:latin typeface="Open Sans" charset="0"/>
              </a:rPr>
              <a:t>5GAA bridges the automotive and telecommunication industries in order to address society’s connected mobility and road safety needs with applications such as automated driving, ubiquitous access to services, integration into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73D42"/>
                </a:solidFill>
                <a:effectLst/>
                <a:uLnTx/>
                <a:uFillTx/>
                <a:latin typeface="Open Sans" charset="0"/>
              </a:rPr>
              <a:t> intelligent transportation and traffic management</a:t>
            </a:r>
            <a:endParaRPr kumimoji="0" lang="en-US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373D42"/>
              </a:solidFill>
              <a:effectLst/>
              <a:uLnTx/>
              <a:uFillTx/>
              <a:latin typeface="Open Sans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47614" y="2923351"/>
            <a:ext cx="4029287" cy="13592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sx="102000" sy="102000" algn="t" rotWithShape="0">
              <a:srgbClr val="21365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78852" y="3077753"/>
            <a:ext cx="3600611" cy="1095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all" spc="131" normalizeH="0" baseline="0" noProof="0" dirty="0">
                <a:ln>
                  <a:noFill/>
                </a:ln>
                <a:solidFill>
                  <a:srgbClr val="00ADE6"/>
                </a:solidFill>
                <a:effectLst/>
                <a:uLnTx/>
                <a:uFillTx/>
                <a:latin typeface="Univia Pro" charset="0"/>
                <a:ea typeface="Univia Pro" charset="0"/>
                <a:cs typeface="Univia Pro" charset="0"/>
              </a:rPr>
              <a:t>Automotive Industry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73D42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Vehicle Platform, Hardware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73D42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and Software Solutions</a:t>
            </a:r>
          </a:p>
        </p:txBody>
      </p:sp>
      <p:pic>
        <p:nvPicPr>
          <p:cNvPr id="28" name="Grafik 4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9486" y="2445594"/>
            <a:ext cx="619343" cy="62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6863323" y="3052571"/>
            <a:ext cx="3871352" cy="1372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all" spc="131" normalizeH="0" baseline="0" noProof="0" dirty="0">
                <a:ln>
                  <a:noFill/>
                </a:ln>
                <a:solidFill>
                  <a:srgbClr val="00ADE6"/>
                </a:solidFill>
                <a:effectLst/>
                <a:uLnTx/>
                <a:uFillTx/>
                <a:latin typeface="Univia Pro" charset="0"/>
                <a:ea typeface="Univia Pro" charset="0"/>
                <a:cs typeface="Univia Pro" charset="0"/>
              </a:rPr>
              <a:t>telecommunications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73D42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Connectivity and Networking 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73D42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Systems, Devices and Technologies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373D42"/>
              </a:solidFill>
              <a:effectLst/>
              <a:uLnTx/>
              <a:uFillTx/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44" name="Grafik 4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3039" y="2459859"/>
            <a:ext cx="612199" cy="612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feld 23"/>
          <p:cNvSpPr txBox="1"/>
          <p:nvPr/>
        </p:nvSpPr>
        <p:spPr>
          <a:xfrm>
            <a:off x="868279" y="4998322"/>
            <a:ext cx="10210797" cy="1028208"/>
          </a:xfrm>
          <a:prstGeom prst="rect">
            <a:avLst/>
          </a:prstGeom>
          <a:noFill/>
        </p:spPr>
        <p:txBody>
          <a:bodyPr wrap="square" lIns="103864" tIns="51932" rIns="103864" bIns="51932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5GAA unites today more than 130 members from around the world working together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 on all aspects of C-V2X including technology, standards, spectrum, policy, regulations, testing, security, business models and go-to-market</a:t>
            </a:r>
            <a:endParaRPr kumimoji="0" lang="de-DE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869486" y="366113"/>
            <a:ext cx="8285647" cy="5374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ADE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Driving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ADE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Connected Mobility Forward</a:t>
            </a:r>
          </a:p>
        </p:txBody>
      </p:sp>
      <p:sp>
        <p:nvSpPr>
          <p:cNvPr id="2" name="Arrow: Left-Right 1">
            <a:extLst>
              <a:ext uri="{FF2B5EF4-FFF2-40B4-BE49-F238E27FC236}">
                <a16:creationId xmlns:a16="http://schemas.microsoft.com/office/drawing/2014/main" id="{DD20EC59-4007-4494-875E-08D0983F7281}"/>
              </a:ext>
            </a:extLst>
          </p:cNvPr>
          <p:cNvSpPr/>
          <p:nvPr/>
        </p:nvSpPr>
        <p:spPr>
          <a:xfrm>
            <a:off x="5369569" y="3331437"/>
            <a:ext cx="1302719" cy="537440"/>
          </a:xfrm>
          <a:prstGeom prst="left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345BD2-9647-4AAA-918C-8778F9857AC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44" y="295150"/>
            <a:ext cx="1950013" cy="60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95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FEA8610-C096-4A2B-8B44-655729499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BE" sz="3200" b="1" dirty="0"/>
              <a:t>5GAA </a:t>
            </a:r>
            <a:r>
              <a:rPr lang="fr-BE" sz="3200" b="1" dirty="0"/>
              <a:t>Main </a:t>
            </a:r>
            <a:r>
              <a:rPr lang="en-BE" sz="3200" b="1" dirty="0"/>
              <a:t>Achievement</a:t>
            </a:r>
            <a:r>
              <a:rPr lang="en-GB" sz="3200" b="1" dirty="0"/>
              <a:t>s</a:t>
            </a:r>
            <a:br>
              <a:rPr lang="en-BE" sz="3200" b="1" dirty="0"/>
            </a:br>
            <a:endParaRPr lang="en-BE" sz="3200" b="1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DA74929-0CC1-4659-A57C-5B9C64BDD8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ts val="2880"/>
              </a:lnSpc>
              <a:spcBef>
                <a:spcPts val="1800"/>
              </a:spcBef>
            </a:pPr>
            <a:r>
              <a:rPr lang="en-GB" sz="2000" dirty="0">
                <a:solidFill>
                  <a:srgbClr val="000000"/>
                </a:solidFill>
                <a:latin typeface="Open Sans" panose="020B0606030504020204"/>
              </a:rPr>
              <a:t>5GAA is regarded as the global lead organization on automotive connectivity</a:t>
            </a:r>
          </a:p>
          <a:p>
            <a:pPr>
              <a:lnSpc>
                <a:spcPts val="2880"/>
              </a:lnSpc>
              <a:spcBef>
                <a:spcPts val="1800"/>
              </a:spcBef>
            </a:pPr>
            <a:r>
              <a:rPr lang="en-GB" sz="2000" dirty="0">
                <a:solidFill>
                  <a:srgbClr val="000000"/>
                </a:solidFill>
                <a:latin typeface="Open Sans" panose="020B0606030504020204"/>
              </a:rPr>
              <a:t>5GAA helped to transform C-V2X from a new standard into a market reality</a:t>
            </a:r>
          </a:p>
          <a:p>
            <a:pPr>
              <a:lnSpc>
                <a:spcPts val="2880"/>
              </a:lnSpc>
              <a:spcBef>
                <a:spcPts val="1800"/>
              </a:spcBef>
            </a:pPr>
            <a:r>
              <a:rPr lang="en-GB" sz="2000" dirty="0">
                <a:solidFill>
                  <a:srgbClr val="000000"/>
                </a:solidFill>
                <a:latin typeface="Open Sans" panose="020B0606030504020204"/>
              </a:rPr>
              <a:t>5GAA has established 5G as the reference technology for future automotive connectivity</a:t>
            </a:r>
          </a:p>
          <a:p>
            <a:pPr>
              <a:lnSpc>
                <a:spcPts val="2880"/>
              </a:lnSpc>
              <a:spcBef>
                <a:spcPts val="1800"/>
              </a:spcBef>
            </a:pPr>
            <a:endParaRPr lang="en-BE" sz="2000" dirty="0">
              <a:solidFill>
                <a:srgbClr val="000000"/>
              </a:solidFill>
              <a:latin typeface="Open Sans" panose="020B060603050402020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100F9-8BB6-47C1-B49A-534E69D04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86EAA-FDAB-2742-AB70-6F1ADD686F77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DA5082-4BCF-4C6E-B627-318CF1C22723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AA91A9-C108-4118-BBB3-E410D047814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1628" y="2676055"/>
            <a:ext cx="4889286" cy="177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515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7">
            <a:extLst>
              <a:ext uri="{FF2B5EF4-FFF2-40B4-BE49-F238E27FC236}">
                <a16:creationId xmlns:a16="http://schemas.microsoft.com/office/drawing/2014/main" id="{6906BCB8-D7F4-4F12-8EDB-8F4ED5C8D65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628" y="3602225"/>
            <a:ext cx="565136" cy="5651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5GAA </a:t>
            </a:r>
            <a:r>
              <a:rPr lang="en-US" sz="3200" b="1" dirty="0" err="1"/>
              <a:t>Organisational</a:t>
            </a:r>
            <a:r>
              <a:rPr lang="en-US" sz="3200" b="1" dirty="0"/>
              <a:t> Structure</a:t>
            </a:r>
            <a:endParaRPr lang="en-GB" sz="3200" b="1" dirty="0"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EC674F34-F656-4460-B9CF-32DE5388A1AB}"/>
              </a:ext>
            </a:extLst>
          </p:cNvPr>
          <p:cNvSpPr/>
          <p:nvPr/>
        </p:nvSpPr>
        <p:spPr>
          <a:xfrm>
            <a:off x="7667243" y="3262884"/>
            <a:ext cx="3995928" cy="210312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377">
              <a:defRPr/>
            </a:pPr>
            <a:endParaRPr>
              <a:solidFill>
                <a:srgbClr val="373C00"/>
              </a:solidFill>
              <a:latin typeface="Calibri" panose="020F0502020204030204"/>
            </a:endParaRPr>
          </a:p>
        </p:txBody>
      </p:sp>
      <p:sp>
        <p:nvSpPr>
          <p:cNvPr id="21" name="object 35">
            <a:extLst>
              <a:ext uri="{FF2B5EF4-FFF2-40B4-BE49-F238E27FC236}">
                <a16:creationId xmlns:a16="http://schemas.microsoft.com/office/drawing/2014/main" id="{25060C56-F138-4BD5-8C27-8FA290F299A8}"/>
              </a:ext>
            </a:extLst>
          </p:cNvPr>
          <p:cNvSpPr/>
          <p:nvPr/>
        </p:nvSpPr>
        <p:spPr>
          <a:xfrm>
            <a:off x="1869391" y="4412478"/>
            <a:ext cx="1620000" cy="1309327"/>
          </a:xfrm>
          <a:custGeom>
            <a:avLst/>
            <a:gdLst/>
            <a:ahLst/>
            <a:cxnLst/>
            <a:rect l="l" t="t" r="r" b="b"/>
            <a:pathLst>
              <a:path w="1995170" h="1442085">
                <a:moveTo>
                  <a:pt x="0" y="1441704"/>
                </a:moveTo>
                <a:lnTo>
                  <a:pt x="1994915" y="1441704"/>
                </a:lnTo>
                <a:lnTo>
                  <a:pt x="1994915" y="0"/>
                </a:lnTo>
                <a:lnTo>
                  <a:pt x="0" y="0"/>
                </a:lnTo>
                <a:lnTo>
                  <a:pt x="0" y="1441704"/>
                </a:lnTo>
                <a:close/>
              </a:path>
            </a:pathLst>
          </a:custGeom>
          <a:solidFill>
            <a:srgbClr val="00ACE6"/>
          </a:solidFill>
          <a:ln>
            <a:solidFill>
              <a:schemeClr val="tx2"/>
            </a:solidFill>
          </a:ln>
        </p:spPr>
        <p:txBody>
          <a:bodyPr wrap="square" lIns="0" tIns="0" rIns="0" bIns="0" rtlCol="0" anchor="ctr"/>
          <a:lstStyle/>
          <a:p>
            <a:pPr algn="ctr" defTabSz="914377">
              <a:defRPr/>
            </a:pP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System  Architecture and Solution  Development</a:t>
            </a:r>
            <a:endParaRPr lang="en-US" sz="1600" dirty="0">
              <a:solidFill>
                <a:srgbClr val="373C00"/>
              </a:solidFill>
              <a:latin typeface="Calibri" panose="020F0502020204030204"/>
              <a:cs typeface="Arial"/>
            </a:endParaRPr>
          </a:p>
        </p:txBody>
      </p:sp>
      <p:sp>
        <p:nvSpPr>
          <p:cNvPr id="22" name="object 37">
            <a:extLst>
              <a:ext uri="{FF2B5EF4-FFF2-40B4-BE49-F238E27FC236}">
                <a16:creationId xmlns:a16="http://schemas.microsoft.com/office/drawing/2014/main" id="{0D806EEC-C062-42C6-958B-B4F565B2041F}"/>
              </a:ext>
            </a:extLst>
          </p:cNvPr>
          <p:cNvSpPr/>
          <p:nvPr/>
        </p:nvSpPr>
        <p:spPr>
          <a:xfrm>
            <a:off x="203016" y="4412478"/>
            <a:ext cx="1620000" cy="1307597"/>
          </a:xfrm>
          <a:custGeom>
            <a:avLst/>
            <a:gdLst/>
            <a:ahLst/>
            <a:cxnLst/>
            <a:rect l="l" t="t" r="r" b="b"/>
            <a:pathLst>
              <a:path w="1995170" h="1440179">
                <a:moveTo>
                  <a:pt x="0" y="1440180"/>
                </a:moveTo>
                <a:lnTo>
                  <a:pt x="1994916" y="1440180"/>
                </a:lnTo>
                <a:lnTo>
                  <a:pt x="1994916" y="0"/>
                </a:lnTo>
                <a:lnTo>
                  <a:pt x="0" y="0"/>
                </a:lnTo>
                <a:lnTo>
                  <a:pt x="0" y="1440180"/>
                </a:lnTo>
                <a:close/>
              </a:path>
            </a:pathLst>
          </a:custGeom>
          <a:solidFill>
            <a:srgbClr val="00ACE6"/>
          </a:solidFill>
          <a:ln>
            <a:solidFill>
              <a:schemeClr val="tx2"/>
            </a:solidFill>
          </a:ln>
        </p:spPr>
        <p:txBody>
          <a:bodyPr wrap="square" lIns="0" tIns="0" rIns="0" bIns="0" rtlCol="0" anchor="ctr"/>
          <a:lstStyle/>
          <a:p>
            <a:pPr algn="ctr" defTabSz="914377">
              <a:defRPr/>
            </a:pP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Use Cases and </a:t>
            </a:r>
            <a:r>
              <a:rPr lang="en-US" sz="1600" spc="-25" dirty="0">
                <a:solidFill>
                  <a:srgbClr val="FFFFFF"/>
                </a:solidFill>
                <a:latin typeface="Calibri" panose="020F0502020204030204"/>
                <a:cs typeface="Arial"/>
              </a:rPr>
              <a:t>Technical  </a:t>
            </a: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Requ</a:t>
            </a:r>
            <a:r>
              <a:rPr lang="en-US" sz="1600" dirty="0">
                <a:solidFill>
                  <a:srgbClr val="FFFFFF"/>
                </a:solidFill>
                <a:latin typeface="Calibri" panose="020F0502020204030204"/>
                <a:cs typeface="Arial"/>
              </a:rPr>
              <a:t>i</a:t>
            </a: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rements</a:t>
            </a:r>
            <a:endParaRPr lang="en-US" sz="1600" dirty="0">
              <a:solidFill>
                <a:srgbClr val="373C00"/>
              </a:solidFill>
              <a:latin typeface="Calibri" panose="020F0502020204030204"/>
              <a:cs typeface="Arial"/>
            </a:endParaRPr>
          </a:p>
        </p:txBody>
      </p:sp>
      <p:sp>
        <p:nvSpPr>
          <p:cNvPr id="23" name="object 39">
            <a:extLst>
              <a:ext uri="{FF2B5EF4-FFF2-40B4-BE49-F238E27FC236}">
                <a16:creationId xmlns:a16="http://schemas.microsoft.com/office/drawing/2014/main" id="{108AF742-1CDB-45F1-8B8F-382D0DA9987A}"/>
              </a:ext>
            </a:extLst>
          </p:cNvPr>
          <p:cNvSpPr/>
          <p:nvPr/>
        </p:nvSpPr>
        <p:spPr>
          <a:xfrm>
            <a:off x="5202141" y="4412478"/>
            <a:ext cx="1620000" cy="1309327"/>
          </a:xfrm>
          <a:custGeom>
            <a:avLst/>
            <a:gdLst/>
            <a:ahLst/>
            <a:cxnLst/>
            <a:rect l="l" t="t" r="r" b="b"/>
            <a:pathLst>
              <a:path w="1995170" h="1442085">
                <a:moveTo>
                  <a:pt x="0" y="1441704"/>
                </a:moveTo>
                <a:lnTo>
                  <a:pt x="1994916" y="1441704"/>
                </a:lnTo>
                <a:lnTo>
                  <a:pt x="1994916" y="0"/>
                </a:lnTo>
                <a:lnTo>
                  <a:pt x="0" y="0"/>
                </a:lnTo>
                <a:lnTo>
                  <a:pt x="0" y="1441704"/>
                </a:lnTo>
                <a:close/>
              </a:path>
            </a:pathLst>
          </a:custGeom>
          <a:solidFill>
            <a:srgbClr val="00ACE6"/>
          </a:solidFill>
          <a:ln>
            <a:solidFill>
              <a:schemeClr val="tx2"/>
            </a:solidFill>
          </a:ln>
        </p:spPr>
        <p:txBody>
          <a:bodyPr wrap="square" lIns="0" tIns="0" rIns="0" bIns="0" rtlCol="0" anchor="ctr"/>
          <a:lstStyle/>
          <a:p>
            <a:pPr algn="ctr" defTabSz="914377">
              <a:defRPr/>
            </a:pP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Standards and</a:t>
            </a:r>
            <a:r>
              <a:rPr lang="en-US" sz="1600" spc="-71" dirty="0">
                <a:solidFill>
                  <a:srgbClr val="FFFFFF"/>
                </a:solidFill>
                <a:latin typeface="Calibri" panose="020F0502020204030204"/>
                <a:cs typeface="Arial"/>
              </a:rPr>
              <a:t> </a:t>
            </a: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Spectrum</a:t>
            </a:r>
            <a:endParaRPr lang="en-US" sz="1600" dirty="0">
              <a:solidFill>
                <a:srgbClr val="373C00"/>
              </a:solidFill>
              <a:latin typeface="Calibri" panose="020F0502020204030204"/>
              <a:cs typeface="Arial"/>
            </a:endParaRPr>
          </a:p>
        </p:txBody>
      </p:sp>
      <p:sp>
        <p:nvSpPr>
          <p:cNvPr id="24" name="object 41">
            <a:extLst>
              <a:ext uri="{FF2B5EF4-FFF2-40B4-BE49-F238E27FC236}">
                <a16:creationId xmlns:a16="http://schemas.microsoft.com/office/drawing/2014/main" id="{A70BCF10-693C-476A-BC60-EC9130668B9B}"/>
              </a:ext>
            </a:extLst>
          </p:cNvPr>
          <p:cNvSpPr/>
          <p:nvPr/>
        </p:nvSpPr>
        <p:spPr>
          <a:xfrm>
            <a:off x="3535767" y="4412478"/>
            <a:ext cx="1620000" cy="1309327"/>
          </a:xfrm>
          <a:custGeom>
            <a:avLst/>
            <a:gdLst/>
            <a:ahLst/>
            <a:cxnLst/>
            <a:rect l="l" t="t" r="r" b="b"/>
            <a:pathLst>
              <a:path w="1995170" h="1442085">
                <a:moveTo>
                  <a:pt x="0" y="1441704"/>
                </a:moveTo>
                <a:lnTo>
                  <a:pt x="1994916" y="1441704"/>
                </a:lnTo>
                <a:lnTo>
                  <a:pt x="1994916" y="0"/>
                </a:lnTo>
                <a:lnTo>
                  <a:pt x="0" y="0"/>
                </a:lnTo>
                <a:lnTo>
                  <a:pt x="0" y="1441704"/>
                </a:lnTo>
                <a:close/>
              </a:path>
            </a:pathLst>
          </a:custGeom>
          <a:solidFill>
            <a:srgbClr val="00ACE6"/>
          </a:solidFill>
          <a:ln>
            <a:solidFill>
              <a:schemeClr val="tx2"/>
            </a:solidFill>
          </a:ln>
        </p:spPr>
        <p:txBody>
          <a:bodyPr wrap="square" lIns="0" tIns="0" rIns="0" bIns="0" rtlCol="0" anchor="ctr"/>
          <a:lstStyle/>
          <a:p>
            <a:pPr algn="ctr" defTabSz="914377">
              <a:defRPr/>
            </a:pP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E</a:t>
            </a:r>
            <a:r>
              <a:rPr lang="en-US" sz="1600" dirty="0">
                <a:solidFill>
                  <a:srgbClr val="FFFFFF"/>
                </a:solidFill>
                <a:latin typeface="Calibri" panose="020F0502020204030204"/>
                <a:cs typeface="Arial"/>
              </a:rPr>
              <a:t>v</a:t>
            </a: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aluat</a:t>
            </a:r>
            <a:r>
              <a:rPr lang="en-US" sz="1600" dirty="0">
                <a:solidFill>
                  <a:srgbClr val="FFFFFF"/>
                </a:solidFill>
                <a:latin typeface="Calibri" panose="020F0502020204030204"/>
                <a:cs typeface="Arial"/>
              </a:rPr>
              <a:t>i</a:t>
            </a: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on,  </a:t>
            </a:r>
            <a:r>
              <a:rPr lang="en-US" sz="1600" spc="-31" dirty="0">
                <a:solidFill>
                  <a:srgbClr val="FFFFFF"/>
                </a:solidFill>
                <a:latin typeface="Calibri" panose="020F0502020204030204"/>
                <a:cs typeface="Arial"/>
              </a:rPr>
              <a:t>Testbeds </a:t>
            </a: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and</a:t>
            </a:r>
            <a:r>
              <a:rPr lang="en-US" sz="1600" spc="-45" dirty="0">
                <a:solidFill>
                  <a:srgbClr val="FFFFFF"/>
                </a:solidFill>
                <a:latin typeface="Calibri" panose="020F0502020204030204"/>
                <a:cs typeface="Arial"/>
              </a:rPr>
              <a:t> </a:t>
            </a: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Pilots</a:t>
            </a:r>
            <a:endParaRPr lang="en-US" sz="1600" dirty="0">
              <a:solidFill>
                <a:srgbClr val="373C00"/>
              </a:solidFill>
              <a:latin typeface="Calibri" panose="020F0502020204030204"/>
              <a:cs typeface="Arial"/>
            </a:endParaRPr>
          </a:p>
        </p:txBody>
      </p:sp>
      <p:sp>
        <p:nvSpPr>
          <p:cNvPr id="25" name="object 42">
            <a:extLst>
              <a:ext uri="{FF2B5EF4-FFF2-40B4-BE49-F238E27FC236}">
                <a16:creationId xmlns:a16="http://schemas.microsoft.com/office/drawing/2014/main" id="{6F61D989-C2DC-4165-9C99-55AB94C375C2}"/>
              </a:ext>
            </a:extLst>
          </p:cNvPr>
          <p:cNvSpPr/>
          <p:nvPr/>
        </p:nvSpPr>
        <p:spPr>
          <a:xfrm>
            <a:off x="3535767" y="4119371"/>
            <a:ext cx="1620000" cy="380232"/>
          </a:xfrm>
          <a:custGeom>
            <a:avLst/>
            <a:gdLst/>
            <a:ahLst/>
            <a:cxnLst/>
            <a:rect l="l" t="t" r="r" b="b"/>
            <a:pathLst>
              <a:path w="1995170" h="512445">
                <a:moveTo>
                  <a:pt x="0" y="512063"/>
                </a:moveTo>
                <a:lnTo>
                  <a:pt x="1994916" y="512063"/>
                </a:lnTo>
                <a:lnTo>
                  <a:pt x="1994916" y="0"/>
                </a:lnTo>
                <a:lnTo>
                  <a:pt x="0" y="0"/>
                </a:lnTo>
                <a:lnTo>
                  <a:pt x="0" y="512063"/>
                </a:lnTo>
                <a:close/>
              </a:path>
            </a:pathLst>
          </a:cu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 anchor="ctr">
            <a:noAutofit/>
          </a:bodyPr>
          <a:lstStyle/>
          <a:p>
            <a:pPr marR="31114" algn="ctr" defTabSz="914377">
              <a:spcBef>
                <a:spcPts val="805"/>
              </a:spcBef>
              <a:defRPr/>
            </a:pPr>
            <a:r>
              <a:rPr lang="en-US" b="1" spc="85" dirty="0">
                <a:solidFill>
                  <a:srgbClr val="00ACE6"/>
                </a:solidFill>
                <a:latin typeface="Arial"/>
                <a:cs typeface="Arial"/>
              </a:rPr>
              <a:t>WG3</a:t>
            </a:r>
          </a:p>
        </p:txBody>
      </p:sp>
      <p:sp>
        <p:nvSpPr>
          <p:cNvPr id="26" name="object 44">
            <a:extLst>
              <a:ext uri="{FF2B5EF4-FFF2-40B4-BE49-F238E27FC236}">
                <a16:creationId xmlns:a16="http://schemas.microsoft.com/office/drawing/2014/main" id="{2D9B8515-DA64-4B4A-9B6F-849C39649C79}"/>
              </a:ext>
            </a:extLst>
          </p:cNvPr>
          <p:cNvSpPr/>
          <p:nvPr/>
        </p:nvSpPr>
        <p:spPr>
          <a:xfrm>
            <a:off x="6868516" y="4412478"/>
            <a:ext cx="1620000" cy="1309327"/>
          </a:xfrm>
          <a:custGeom>
            <a:avLst/>
            <a:gdLst/>
            <a:ahLst/>
            <a:cxnLst/>
            <a:rect l="l" t="t" r="r" b="b"/>
            <a:pathLst>
              <a:path w="1995170" h="1442085">
                <a:moveTo>
                  <a:pt x="0" y="1441704"/>
                </a:moveTo>
                <a:lnTo>
                  <a:pt x="1994916" y="1441704"/>
                </a:lnTo>
                <a:lnTo>
                  <a:pt x="1994916" y="0"/>
                </a:lnTo>
                <a:lnTo>
                  <a:pt x="0" y="0"/>
                </a:lnTo>
                <a:lnTo>
                  <a:pt x="0" y="1441704"/>
                </a:lnTo>
                <a:close/>
              </a:path>
            </a:pathLst>
          </a:custGeom>
          <a:solidFill>
            <a:srgbClr val="00ACE6"/>
          </a:solidFill>
          <a:ln>
            <a:solidFill>
              <a:schemeClr val="tx2"/>
            </a:solidFill>
          </a:ln>
        </p:spPr>
        <p:txBody>
          <a:bodyPr wrap="square" lIns="0" tIns="0" rIns="0" bIns="0" rtlCol="0" anchor="ctr"/>
          <a:lstStyle/>
          <a:p>
            <a:pPr algn="ctr" defTabSz="914377">
              <a:defRPr/>
            </a:pP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Business Models and </a:t>
            </a:r>
            <a:r>
              <a:rPr lang="en-US" sz="1600" spc="-15" dirty="0">
                <a:solidFill>
                  <a:srgbClr val="FFFFFF"/>
                </a:solidFill>
                <a:latin typeface="Calibri" panose="020F0502020204030204"/>
                <a:cs typeface="Arial"/>
              </a:rPr>
              <a:t>G</a:t>
            </a: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o</a:t>
            </a:r>
            <a:r>
              <a:rPr lang="en-US" sz="1600" spc="-11" dirty="0">
                <a:solidFill>
                  <a:srgbClr val="FFFFFF"/>
                </a:solidFill>
                <a:latin typeface="Calibri" panose="020F0502020204030204"/>
                <a:cs typeface="Arial"/>
              </a:rPr>
              <a:t>-</a:t>
            </a:r>
            <a:r>
              <a:rPr lang="en-US" sz="1600" spc="-191" dirty="0">
                <a:solidFill>
                  <a:srgbClr val="FFFFFF"/>
                </a:solidFill>
                <a:latin typeface="Calibri" panose="020F0502020204030204"/>
                <a:cs typeface="Arial"/>
              </a:rPr>
              <a:t>T</a:t>
            </a: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o</a:t>
            </a:r>
            <a:r>
              <a:rPr lang="en-US" sz="1600" spc="-11" dirty="0">
                <a:solidFill>
                  <a:srgbClr val="FFFFFF"/>
                </a:solidFill>
                <a:latin typeface="Calibri" panose="020F0502020204030204"/>
                <a:cs typeface="Arial"/>
              </a:rPr>
              <a:t>-</a:t>
            </a:r>
            <a:r>
              <a:rPr 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Market  Strategies</a:t>
            </a:r>
            <a:endParaRPr lang="en-US" sz="1600" dirty="0">
              <a:solidFill>
                <a:srgbClr val="373C00"/>
              </a:solidFill>
              <a:latin typeface="Calibri" panose="020F0502020204030204"/>
              <a:cs typeface="Arial"/>
            </a:endParaRPr>
          </a:p>
        </p:txBody>
      </p:sp>
      <p:sp>
        <p:nvSpPr>
          <p:cNvPr id="27" name="object 45">
            <a:extLst>
              <a:ext uri="{FF2B5EF4-FFF2-40B4-BE49-F238E27FC236}">
                <a16:creationId xmlns:a16="http://schemas.microsoft.com/office/drawing/2014/main" id="{794B9C98-23AC-4962-98B7-AB43D112A9C3}"/>
              </a:ext>
            </a:extLst>
          </p:cNvPr>
          <p:cNvSpPr txBox="1"/>
          <p:nvPr/>
        </p:nvSpPr>
        <p:spPr>
          <a:xfrm>
            <a:off x="203016" y="4119373"/>
            <a:ext cx="1620000" cy="38792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 anchor="ctr">
            <a:noAutofit/>
          </a:bodyPr>
          <a:lstStyle/>
          <a:p>
            <a:pPr marR="17145" algn="ctr" defTabSz="914377">
              <a:spcBef>
                <a:spcPts val="865"/>
              </a:spcBef>
              <a:defRPr/>
            </a:pPr>
            <a:r>
              <a:rPr b="1" spc="85" dirty="0">
                <a:solidFill>
                  <a:srgbClr val="00ACE6"/>
                </a:solidFill>
                <a:latin typeface="Arial"/>
                <a:cs typeface="Arial"/>
              </a:rPr>
              <a:t>WG1</a:t>
            </a:r>
            <a:endParaRPr dirty="0">
              <a:solidFill>
                <a:srgbClr val="373C00"/>
              </a:solidFill>
              <a:latin typeface="Arial"/>
              <a:cs typeface="Arial"/>
            </a:endParaRPr>
          </a:p>
        </p:txBody>
      </p:sp>
      <p:sp>
        <p:nvSpPr>
          <p:cNvPr id="28" name="object 46">
            <a:extLst>
              <a:ext uri="{FF2B5EF4-FFF2-40B4-BE49-F238E27FC236}">
                <a16:creationId xmlns:a16="http://schemas.microsoft.com/office/drawing/2014/main" id="{628FA28F-B14B-456B-904B-4C2508EE7F79}"/>
              </a:ext>
            </a:extLst>
          </p:cNvPr>
          <p:cNvSpPr txBox="1"/>
          <p:nvPr/>
        </p:nvSpPr>
        <p:spPr>
          <a:xfrm>
            <a:off x="1869391" y="4119373"/>
            <a:ext cx="1620000" cy="38792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b="1" spc="85" dirty="0">
                <a:solidFill>
                  <a:srgbClr val="00ACE6"/>
                </a:solidFill>
                <a:latin typeface="Arial"/>
                <a:cs typeface="Arial"/>
              </a:rPr>
              <a:t>WG2</a:t>
            </a:r>
            <a:endParaRPr lang="en-US" dirty="0">
              <a:solidFill>
                <a:srgbClr val="373C00"/>
              </a:solidFill>
              <a:latin typeface="Arial"/>
              <a:cs typeface="Arial"/>
            </a:endParaRPr>
          </a:p>
        </p:txBody>
      </p:sp>
      <p:sp>
        <p:nvSpPr>
          <p:cNvPr id="30" name="object 48">
            <a:extLst>
              <a:ext uri="{FF2B5EF4-FFF2-40B4-BE49-F238E27FC236}">
                <a16:creationId xmlns:a16="http://schemas.microsoft.com/office/drawing/2014/main" id="{FC26DA91-E960-41F1-90EC-782F10E79B90}"/>
              </a:ext>
            </a:extLst>
          </p:cNvPr>
          <p:cNvSpPr txBox="1"/>
          <p:nvPr/>
        </p:nvSpPr>
        <p:spPr>
          <a:xfrm>
            <a:off x="5202141" y="4119371"/>
            <a:ext cx="1620000" cy="3802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 anchor="ctr">
            <a:noAutofit/>
          </a:bodyPr>
          <a:lstStyle/>
          <a:p>
            <a:pPr marR="31114" algn="ctr" defTabSz="914377">
              <a:spcBef>
                <a:spcPts val="805"/>
              </a:spcBef>
              <a:defRPr/>
            </a:pPr>
            <a:r>
              <a:rPr b="1" spc="85" dirty="0">
                <a:solidFill>
                  <a:srgbClr val="00ACE6"/>
                </a:solidFill>
                <a:latin typeface="Arial"/>
                <a:cs typeface="Arial"/>
              </a:rPr>
              <a:t>WG4</a:t>
            </a:r>
            <a:endParaRPr dirty="0">
              <a:solidFill>
                <a:srgbClr val="373C00"/>
              </a:solidFill>
              <a:latin typeface="Arial"/>
              <a:cs typeface="Arial"/>
            </a:endParaRPr>
          </a:p>
        </p:txBody>
      </p:sp>
      <p:sp>
        <p:nvSpPr>
          <p:cNvPr id="31" name="object 49">
            <a:extLst>
              <a:ext uri="{FF2B5EF4-FFF2-40B4-BE49-F238E27FC236}">
                <a16:creationId xmlns:a16="http://schemas.microsoft.com/office/drawing/2014/main" id="{587D12AB-723C-4355-A1E9-7A2DA2D377AD}"/>
              </a:ext>
            </a:extLst>
          </p:cNvPr>
          <p:cNvSpPr txBox="1"/>
          <p:nvPr/>
        </p:nvSpPr>
        <p:spPr>
          <a:xfrm>
            <a:off x="6868516" y="4119371"/>
            <a:ext cx="1620000" cy="36612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b="1" spc="85" dirty="0">
                <a:solidFill>
                  <a:srgbClr val="00ACE6"/>
                </a:solidFill>
                <a:latin typeface="Arial"/>
                <a:cs typeface="Arial"/>
              </a:rPr>
              <a:t>WG5</a:t>
            </a:r>
            <a:endParaRPr dirty="0">
              <a:solidFill>
                <a:srgbClr val="373C00"/>
              </a:solidFill>
              <a:latin typeface="Arial"/>
              <a:cs typeface="Arial"/>
            </a:endParaRPr>
          </a:p>
        </p:txBody>
      </p:sp>
      <p:sp>
        <p:nvSpPr>
          <p:cNvPr id="41" name="object 61">
            <a:extLst>
              <a:ext uri="{FF2B5EF4-FFF2-40B4-BE49-F238E27FC236}">
                <a16:creationId xmlns:a16="http://schemas.microsoft.com/office/drawing/2014/main" id="{B24C2726-DCBB-4EAE-B95C-5C0931862D22}"/>
              </a:ext>
            </a:extLst>
          </p:cNvPr>
          <p:cNvSpPr txBox="1"/>
          <p:nvPr/>
        </p:nvSpPr>
        <p:spPr>
          <a:xfrm>
            <a:off x="7680961" y="2009137"/>
            <a:ext cx="3967479" cy="809965"/>
          </a:xfrm>
          <a:prstGeom prst="rect">
            <a:avLst/>
          </a:prstGeom>
          <a:solidFill>
            <a:srgbClr val="001F5F"/>
          </a:solidFill>
        </p:spPr>
        <p:txBody>
          <a:bodyPr vert="horz" wrap="square" lIns="0" tIns="1905" rIns="0" bIns="0" rtlCol="0">
            <a:spAutoFit/>
          </a:bodyPr>
          <a:lstStyle/>
          <a:p>
            <a:pPr defTabSz="914377">
              <a:spcBef>
                <a:spcPts val="15"/>
              </a:spcBef>
              <a:defRPr/>
            </a:pPr>
            <a:endParaRPr sz="3251" dirty="0">
              <a:solidFill>
                <a:srgbClr val="373C00"/>
              </a:solidFill>
              <a:latin typeface="Times New Roman"/>
              <a:cs typeface="Times New Roman"/>
            </a:endParaRPr>
          </a:p>
          <a:p>
            <a:pPr marL="603870" defTabSz="914377">
              <a:defRPr/>
            </a:pPr>
            <a:r>
              <a:rPr sz="2000" b="1" spc="111" dirty="0">
                <a:solidFill>
                  <a:srgbClr val="FFFFFF"/>
                </a:solidFill>
                <a:latin typeface="Arial"/>
                <a:cs typeface="Arial"/>
              </a:rPr>
              <a:t>GENERAL</a:t>
            </a:r>
            <a:r>
              <a:rPr sz="2000" b="1" spc="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91" dirty="0">
                <a:solidFill>
                  <a:srgbClr val="FFFFFF"/>
                </a:solidFill>
                <a:latin typeface="Arial"/>
                <a:cs typeface="Arial"/>
              </a:rPr>
              <a:t>ASSEMBLY</a:t>
            </a:r>
            <a:endParaRPr sz="2000" dirty="0">
              <a:solidFill>
                <a:srgbClr val="373C00"/>
              </a:solidFill>
              <a:latin typeface="Arial"/>
              <a:cs typeface="Arial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511" y="1231427"/>
            <a:ext cx="756256" cy="75625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115" y="1419430"/>
            <a:ext cx="311079" cy="311079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9150" y="1126486"/>
            <a:ext cx="850465" cy="85046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3385" y="3722361"/>
            <a:ext cx="347871" cy="34787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504" y="1114472"/>
            <a:ext cx="850465" cy="85046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2506" y="1159697"/>
            <a:ext cx="734919" cy="734919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351" y="1089171"/>
            <a:ext cx="777772" cy="77777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247" y="1211531"/>
            <a:ext cx="737447" cy="73744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2063" y="3463326"/>
            <a:ext cx="810951" cy="81095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2049" y="1218219"/>
            <a:ext cx="696077" cy="69607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97" y="1668120"/>
            <a:ext cx="696077" cy="696077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603" y="1592799"/>
            <a:ext cx="886437" cy="886437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2923" y="1629440"/>
            <a:ext cx="784581" cy="784581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554" y="1585780"/>
            <a:ext cx="830539" cy="830539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2694" y="1578989"/>
            <a:ext cx="830539" cy="830539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161" y="1597161"/>
            <a:ext cx="795291" cy="79529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7679" y="1627119"/>
            <a:ext cx="762556" cy="762556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6947" y="3503515"/>
            <a:ext cx="762556" cy="762556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4524" y="3528040"/>
            <a:ext cx="696077" cy="69607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6D3A5E3-725F-4E3D-AABE-132E8A2354D0}"/>
              </a:ext>
            </a:extLst>
          </p:cNvPr>
          <p:cNvCxnSpPr>
            <a:cxnSpLocks/>
            <a:stCxn id="82" idx="0"/>
          </p:cNvCxnSpPr>
          <p:nvPr/>
        </p:nvCxnSpPr>
        <p:spPr>
          <a:xfrm flipH="1" flipV="1">
            <a:off x="9332945" y="3618719"/>
            <a:ext cx="11947" cy="500653"/>
          </a:xfrm>
          <a:prstGeom prst="line">
            <a:avLst/>
          </a:prstGeom>
          <a:ln w="25907">
            <a:solidFill>
              <a:srgbClr val="009FE2"/>
            </a:solidFill>
          </a:ln>
        </p:spPr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9BA96D8-B100-44F5-B0FE-728750B1D25D}"/>
              </a:ext>
            </a:extLst>
          </p:cNvPr>
          <p:cNvCxnSpPr>
            <a:cxnSpLocks/>
            <a:stCxn id="31" idx="0"/>
          </p:cNvCxnSpPr>
          <p:nvPr/>
        </p:nvCxnSpPr>
        <p:spPr>
          <a:xfrm flipV="1">
            <a:off x="7678516" y="3629991"/>
            <a:ext cx="0" cy="489380"/>
          </a:xfrm>
          <a:prstGeom prst="line">
            <a:avLst/>
          </a:prstGeom>
          <a:ln w="25907">
            <a:solidFill>
              <a:srgbClr val="009FE2"/>
            </a:solidFill>
          </a:ln>
        </p:spPr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2FC501CB-4B35-42A1-9EF1-936C07DBC174}"/>
              </a:ext>
            </a:extLst>
          </p:cNvPr>
          <p:cNvCxnSpPr>
            <a:cxnSpLocks/>
            <a:stCxn id="30" idx="0"/>
          </p:cNvCxnSpPr>
          <p:nvPr/>
        </p:nvCxnSpPr>
        <p:spPr>
          <a:xfrm flipV="1">
            <a:off x="6012141" y="3624335"/>
            <a:ext cx="0" cy="495036"/>
          </a:xfrm>
          <a:prstGeom prst="line">
            <a:avLst/>
          </a:prstGeom>
          <a:ln w="25907">
            <a:solidFill>
              <a:srgbClr val="009FE2"/>
            </a:solidFill>
          </a:ln>
        </p:spPr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B1829B91-9E03-43B5-8F5E-81339B78A2FB}"/>
              </a:ext>
            </a:extLst>
          </p:cNvPr>
          <p:cNvCxnSpPr>
            <a:cxnSpLocks/>
          </p:cNvCxnSpPr>
          <p:nvPr/>
        </p:nvCxnSpPr>
        <p:spPr>
          <a:xfrm flipV="1">
            <a:off x="4329503" y="3650215"/>
            <a:ext cx="0" cy="469156"/>
          </a:xfrm>
          <a:prstGeom prst="line">
            <a:avLst/>
          </a:prstGeom>
          <a:ln w="25907">
            <a:solidFill>
              <a:srgbClr val="009FE2"/>
            </a:solidFill>
          </a:ln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C152E00-BEFE-4588-8907-426C6E738125}"/>
              </a:ext>
            </a:extLst>
          </p:cNvPr>
          <p:cNvCxnSpPr>
            <a:cxnSpLocks/>
            <a:stCxn id="28" idx="0"/>
          </p:cNvCxnSpPr>
          <p:nvPr/>
        </p:nvCxnSpPr>
        <p:spPr>
          <a:xfrm flipH="1" flipV="1">
            <a:off x="2679389" y="3644215"/>
            <a:ext cx="3" cy="475157"/>
          </a:xfrm>
          <a:prstGeom prst="line">
            <a:avLst/>
          </a:prstGeom>
          <a:ln w="25907">
            <a:solidFill>
              <a:srgbClr val="009FE2"/>
            </a:solidFill>
          </a:ln>
        </p:spPr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E6FA9D6E-EED6-4623-BD31-89FEA9636CA7}"/>
              </a:ext>
            </a:extLst>
          </p:cNvPr>
          <p:cNvCxnSpPr>
            <a:cxnSpLocks/>
            <a:stCxn id="27" idx="0"/>
          </p:cNvCxnSpPr>
          <p:nvPr/>
        </p:nvCxnSpPr>
        <p:spPr>
          <a:xfrm flipH="1" flipV="1">
            <a:off x="1012626" y="3650215"/>
            <a:ext cx="391" cy="469157"/>
          </a:xfrm>
          <a:prstGeom prst="line">
            <a:avLst/>
          </a:prstGeom>
          <a:ln w="25907">
            <a:solidFill>
              <a:srgbClr val="009FE2"/>
            </a:solidFill>
          </a:ln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1FC5BF1D-E08E-4EEC-8E72-227C8860FD8F}"/>
              </a:ext>
            </a:extLst>
          </p:cNvPr>
          <p:cNvCxnSpPr>
            <a:cxnSpLocks/>
          </p:cNvCxnSpPr>
          <p:nvPr/>
        </p:nvCxnSpPr>
        <p:spPr>
          <a:xfrm flipV="1">
            <a:off x="1004192" y="3618719"/>
            <a:ext cx="10007077" cy="31496"/>
          </a:xfrm>
          <a:prstGeom prst="line">
            <a:avLst/>
          </a:prstGeom>
          <a:ln w="25907">
            <a:solidFill>
              <a:srgbClr val="009FE2"/>
            </a:solidFill>
          </a:ln>
        </p:spPr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717B4A4D-38BD-4664-B92D-FC8D5F88C015}"/>
              </a:ext>
            </a:extLst>
          </p:cNvPr>
          <p:cNvCxnSpPr>
            <a:cxnSpLocks/>
            <a:endCxn id="93" idx="2"/>
          </p:cNvCxnSpPr>
          <p:nvPr/>
        </p:nvCxnSpPr>
        <p:spPr>
          <a:xfrm flipV="1">
            <a:off x="3750568" y="3333105"/>
            <a:ext cx="0" cy="291231"/>
          </a:xfrm>
          <a:prstGeom prst="line">
            <a:avLst/>
          </a:prstGeom>
          <a:ln w="25907">
            <a:solidFill>
              <a:srgbClr val="009FE2"/>
            </a:solidFill>
          </a:ln>
        </p:spPr>
      </p:cxnSp>
      <p:sp>
        <p:nvSpPr>
          <p:cNvPr id="93" name="Rectangle 92">
            <a:extLst>
              <a:ext uri="{FF2B5EF4-FFF2-40B4-BE49-F238E27FC236}">
                <a16:creationId xmlns:a16="http://schemas.microsoft.com/office/drawing/2014/main" id="{B89F9EE2-F4C2-4215-9E43-E7ED4B156271}"/>
              </a:ext>
            </a:extLst>
          </p:cNvPr>
          <p:cNvSpPr/>
          <p:nvPr/>
        </p:nvSpPr>
        <p:spPr>
          <a:xfrm>
            <a:off x="1171830" y="2963771"/>
            <a:ext cx="5157477" cy="369332"/>
          </a:xfrm>
          <a:prstGeom prst="rect">
            <a:avLst/>
          </a:prstGeom>
          <a:effectLst>
            <a:glow rad="101600">
              <a:schemeClr val="bg1">
                <a:lumMod val="65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b="1" spc="85" dirty="0">
                <a:solidFill>
                  <a:srgbClr val="00ACE6"/>
                </a:solidFill>
                <a:latin typeface="Arial"/>
                <a:cs typeface="Arial"/>
              </a:rPr>
              <a:t>EXECUTIVE COMMITTEE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F602D3D-FDFE-46BE-85B3-575A8295592D}"/>
              </a:ext>
            </a:extLst>
          </p:cNvPr>
          <p:cNvSpPr/>
          <p:nvPr/>
        </p:nvSpPr>
        <p:spPr>
          <a:xfrm>
            <a:off x="1167856" y="2348446"/>
            <a:ext cx="5157477" cy="369332"/>
          </a:xfrm>
          <a:prstGeom prst="rect">
            <a:avLst/>
          </a:prstGeom>
          <a:effectLst>
            <a:glow rad="101600">
              <a:schemeClr val="bg1">
                <a:lumMod val="65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b="1" spc="85" dirty="0">
                <a:solidFill>
                  <a:srgbClr val="00ACE6"/>
                </a:solidFill>
                <a:latin typeface="Arial"/>
                <a:cs typeface="Arial"/>
              </a:rPr>
              <a:t>BOARD</a:t>
            </a: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C2AE592A-5DB3-4191-A491-3D50348E4218}"/>
              </a:ext>
            </a:extLst>
          </p:cNvPr>
          <p:cNvCxnSpPr>
            <a:cxnSpLocks/>
            <a:stCxn id="93" idx="0"/>
            <a:endCxn id="104" idx="2"/>
          </p:cNvCxnSpPr>
          <p:nvPr/>
        </p:nvCxnSpPr>
        <p:spPr>
          <a:xfrm flipH="1" flipV="1">
            <a:off x="3746596" y="2717777"/>
            <a:ext cx="3973" cy="245995"/>
          </a:xfrm>
          <a:prstGeom prst="line">
            <a:avLst/>
          </a:prstGeom>
          <a:ln w="25907">
            <a:solidFill>
              <a:srgbClr val="009FE2"/>
            </a:solidFill>
          </a:ln>
        </p:spPr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6A978ABB-B5EB-47EC-9648-48CC02C45C0A}"/>
              </a:ext>
            </a:extLst>
          </p:cNvPr>
          <p:cNvCxnSpPr>
            <a:cxnSpLocks/>
          </p:cNvCxnSpPr>
          <p:nvPr/>
        </p:nvCxnSpPr>
        <p:spPr>
          <a:xfrm flipV="1">
            <a:off x="11011269" y="3607579"/>
            <a:ext cx="0" cy="500653"/>
          </a:xfrm>
          <a:prstGeom prst="line">
            <a:avLst/>
          </a:prstGeom>
          <a:ln w="25907">
            <a:solidFill>
              <a:srgbClr val="009FE2"/>
            </a:solidFill>
          </a:ln>
        </p:spPr>
      </p:cxnSp>
      <p:sp>
        <p:nvSpPr>
          <p:cNvPr id="83" name="object 44">
            <a:extLst>
              <a:ext uri="{FF2B5EF4-FFF2-40B4-BE49-F238E27FC236}">
                <a16:creationId xmlns:a16="http://schemas.microsoft.com/office/drawing/2014/main" id="{61DD9BAC-BE0B-451A-9F0F-602B3E42D78F}"/>
              </a:ext>
            </a:extLst>
          </p:cNvPr>
          <p:cNvSpPr/>
          <p:nvPr/>
        </p:nvSpPr>
        <p:spPr>
          <a:xfrm>
            <a:off x="8534891" y="4412478"/>
            <a:ext cx="1620000" cy="1309327"/>
          </a:xfrm>
          <a:custGeom>
            <a:avLst/>
            <a:gdLst/>
            <a:ahLst/>
            <a:cxnLst/>
            <a:rect l="l" t="t" r="r" b="b"/>
            <a:pathLst>
              <a:path w="1995170" h="1442085">
                <a:moveTo>
                  <a:pt x="0" y="1441704"/>
                </a:moveTo>
                <a:lnTo>
                  <a:pt x="1994916" y="1441704"/>
                </a:lnTo>
                <a:lnTo>
                  <a:pt x="1994916" y="0"/>
                </a:lnTo>
                <a:lnTo>
                  <a:pt x="0" y="0"/>
                </a:lnTo>
                <a:lnTo>
                  <a:pt x="0" y="1441704"/>
                </a:lnTo>
                <a:close/>
              </a:path>
            </a:pathLst>
          </a:custGeom>
          <a:solidFill>
            <a:srgbClr val="00ACE6"/>
          </a:solidFill>
          <a:ln>
            <a:solidFill>
              <a:schemeClr val="tx2"/>
            </a:solidFill>
          </a:ln>
        </p:spPr>
        <p:txBody>
          <a:bodyPr wrap="square" lIns="0" tIns="0" rIns="0" bIns="0" rtlCol="0" anchor="ctr"/>
          <a:lstStyle/>
          <a:p>
            <a:pPr algn="ctr" defTabSz="914377">
              <a:defRPr/>
            </a:pPr>
            <a:r>
              <a:rPr lang="en-US" altLang="en-US" sz="1600" spc="-5" dirty="0">
                <a:solidFill>
                  <a:srgbClr val="FFFFFF"/>
                </a:solidFill>
                <a:latin typeface="Calibri" panose="020F0502020204030204"/>
                <a:cs typeface="Arial"/>
              </a:rPr>
              <a:t>Regulatory and Public Affairs</a:t>
            </a:r>
          </a:p>
        </p:txBody>
      </p:sp>
      <p:sp>
        <p:nvSpPr>
          <p:cNvPr id="91" name="object 49">
            <a:extLst>
              <a:ext uri="{FF2B5EF4-FFF2-40B4-BE49-F238E27FC236}">
                <a16:creationId xmlns:a16="http://schemas.microsoft.com/office/drawing/2014/main" id="{4A4F9258-FDB4-4571-A14D-77454F2F98C0}"/>
              </a:ext>
            </a:extLst>
          </p:cNvPr>
          <p:cNvSpPr txBox="1"/>
          <p:nvPr/>
        </p:nvSpPr>
        <p:spPr>
          <a:xfrm>
            <a:off x="8534891" y="4119371"/>
            <a:ext cx="1620000" cy="36612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 anchor="ctr">
            <a:noAutofit/>
          </a:bodyPr>
          <a:lstStyle>
            <a:defPPr>
              <a:defRPr lang="fr-FR"/>
            </a:defPPr>
            <a:lvl1pPr algn="ctr">
              <a:defRPr b="1" spc="85">
                <a:solidFill>
                  <a:srgbClr val="00ACE6"/>
                </a:solidFill>
                <a:latin typeface="Arial"/>
                <a:cs typeface="Arial"/>
              </a:defRPr>
            </a:lvl1pPr>
          </a:lstStyle>
          <a:p>
            <a:pPr defTabSz="914377">
              <a:defRPr/>
            </a:pPr>
            <a:r>
              <a:rPr lang="en-US" dirty="0"/>
              <a:t>WG6</a:t>
            </a:r>
            <a:endParaRPr dirty="0"/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9568960-4EEF-42C6-B7BD-395E2A7089C6}"/>
              </a:ext>
            </a:extLst>
          </p:cNvPr>
          <p:cNvGrpSpPr/>
          <p:nvPr/>
        </p:nvGrpSpPr>
        <p:grpSpPr>
          <a:xfrm>
            <a:off x="10201269" y="4119372"/>
            <a:ext cx="1620000" cy="1602433"/>
            <a:chOff x="10201269" y="4119371"/>
            <a:chExt cx="1620000" cy="1602433"/>
          </a:xfrm>
        </p:grpSpPr>
        <p:sp>
          <p:nvSpPr>
            <p:cNvPr id="96" name="object 44">
              <a:extLst>
                <a:ext uri="{FF2B5EF4-FFF2-40B4-BE49-F238E27FC236}">
                  <a16:creationId xmlns:a16="http://schemas.microsoft.com/office/drawing/2014/main" id="{9146C060-9512-49F2-8B41-C7AFDF0778C4}"/>
                </a:ext>
              </a:extLst>
            </p:cNvPr>
            <p:cNvSpPr/>
            <p:nvPr/>
          </p:nvSpPr>
          <p:spPr>
            <a:xfrm>
              <a:off x="10201269" y="4412477"/>
              <a:ext cx="1620000" cy="1309327"/>
            </a:xfrm>
            <a:custGeom>
              <a:avLst/>
              <a:gdLst/>
              <a:ahLst/>
              <a:cxnLst/>
              <a:rect l="l" t="t" r="r" b="b"/>
              <a:pathLst>
                <a:path w="1995170" h="1442085">
                  <a:moveTo>
                    <a:pt x="0" y="1441704"/>
                  </a:moveTo>
                  <a:lnTo>
                    <a:pt x="1994916" y="1441704"/>
                  </a:lnTo>
                  <a:lnTo>
                    <a:pt x="1994916" y="0"/>
                  </a:lnTo>
                  <a:lnTo>
                    <a:pt x="0" y="0"/>
                  </a:lnTo>
                  <a:lnTo>
                    <a:pt x="0" y="1441704"/>
                  </a:lnTo>
                  <a:close/>
                </a:path>
              </a:pathLst>
            </a:custGeom>
            <a:solidFill>
              <a:srgbClr val="00ACE6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 anchor="ctr"/>
            <a:lstStyle/>
            <a:p>
              <a:pPr algn="ctr" defTabSz="914377">
                <a:defRPr/>
              </a:pPr>
              <a:r>
                <a:rPr lang="en-US" altLang="en-US" sz="1600" spc="-5" dirty="0">
                  <a:solidFill>
                    <a:srgbClr val="FFFFFF"/>
                  </a:solidFill>
                  <a:latin typeface="Calibri" panose="020F0502020204030204"/>
                  <a:cs typeface="Arial"/>
                </a:rPr>
                <a:t>Security and Privacy</a:t>
              </a:r>
            </a:p>
          </p:txBody>
        </p:sp>
        <p:sp>
          <p:nvSpPr>
            <p:cNvPr id="97" name="object 49">
              <a:extLst>
                <a:ext uri="{FF2B5EF4-FFF2-40B4-BE49-F238E27FC236}">
                  <a16:creationId xmlns:a16="http://schemas.microsoft.com/office/drawing/2014/main" id="{6ABC5F16-74EA-4DBF-8619-330747452709}"/>
                </a:ext>
              </a:extLst>
            </p:cNvPr>
            <p:cNvSpPr txBox="1"/>
            <p:nvPr/>
          </p:nvSpPr>
          <p:spPr>
            <a:xfrm>
              <a:off x="10201269" y="4119371"/>
              <a:ext cx="1620000" cy="36612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0" tIns="0" rIns="0" bIns="0" rtlCol="0" anchor="ctr">
              <a:noAutofit/>
            </a:bodyPr>
            <a:lstStyle>
              <a:defPPr>
                <a:defRPr lang="fr-FR"/>
              </a:defPPr>
              <a:lvl1pPr algn="ctr">
                <a:defRPr b="1" spc="85">
                  <a:solidFill>
                    <a:srgbClr val="00ACE6"/>
                  </a:solidFill>
                  <a:latin typeface="Arial"/>
                  <a:cs typeface="Arial"/>
                </a:defRPr>
              </a:lvl1pPr>
            </a:lstStyle>
            <a:p>
              <a:pPr defTabSz="914377">
                <a:defRPr/>
              </a:pPr>
              <a:r>
                <a:rPr lang="en-US" dirty="0"/>
                <a:t>WG7</a:t>
              </a:r>
              <a:endParaRPr dirty="0"/>
            </a:p>
          </p:txBody>
        </p:sp>
      </p:grpSp>
      <p:pic>
        <p:nvPicPr>
          <p:cNvPr id="69636" name="Picture 4" descr="Image result for NTT DOCOMO logo png">
            <a:extLst>
              <a:ext uri="{FF2B5EF4-FFF2-40B4-BE49-F238E27FC236}">
                <a16:creationId xmlns:a16="http://schemas.microsoft.com/office/drawing/2014/main" id="{0E649879-78FD-46C1-96DE-3B50D6BE6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8720" y="1884036"/>
            <a:ext cx="900000" cy="21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28E454-6BF8-4DFD-BA05-6A40603ED8E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2751" y="3467211"/>
            <a:ext cx="835224" cy="835224"/>
          </a:xfrm>
          <a:prstGeom prst="rect">
            <a:avLst/>
          </a:prstGeom>
        </p:spPr>
      </p:pic>
      <p:pic>
        <p:nvPicPr>
          <p:cNvPr id="6" name="Picture 5" descr="A close up of a device&#10;&#10;Description automatically generated">
            <a:extLst>
              <a:ext uri="{FF2B5EF4-FFF2-40B4-BE49-F238E27FC236}">
                <a16:creationId xmlns:a16="http://schemas.microsoft.com/office/drawing/2014/main" id="{6740B9D2-1304-4F08-BB0B-76773D69B1AC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4462" y="1799689"/>
            <a:ext cx="444303" cy="418895"/>
          </a:xfrm>
          <a:prstGeom prst="rect">
            <a:avLst/>
          </a:prstGeom>
        </p:spPr>
      </p:pic>
      <p:pic>
        <p:nvPicPr>
          <p:cNvPr id="68" name="Immagine 113">
            <a:extLst>
              <a:ext uri="{FF2B5EF4-FFF2-40B4-BE49-F238E27FC236}">
                <a16:creationId xmlns:a16="http://schemas.microsoft.com/office/drawing/2014/main" id="{845EB053-750F-4B7C-B55F-B55AAB69D9E4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9089" y="1393611"/>
            <a:ext cx="833550" cy="345295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FC046D2A-E391-48BD-B18F-54BFAFE0D28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7744" y="3467211"/>
            <a:ext cx="835224" cy="835224"/>
          </a:xfrm>
          <a:prstGeom prst="rect">
            <a:avLst/>
          </a:prstGeom>
        </p:spPr>
      </p:pic>
      <p:sp>
        <p:nvSpPr>
          <p:cNvPr id="79" name="Footer Placeholder 3">
            <a:extLst>
              <a:ext uri="{FF2B5EF4-FFF2-40B4-BE49-F238E27FC236}">
                <a16:creationId xmlns:a16="http://schemas.microsoft.com/office/drawing/2014/main" id="{835BBBED-8D98-4E7A-83B0-D75F406317B9}"/>
              </a:ext>
            </a:extLst>
          </p:cNvPr>
          <p:cNvSpPr txBox="1">
            <a:spLocks/>
          </p:cNvSpPr>
          <p:nvPr/>
        </p:nvSpPr>
        <p:spPr>
          <a:xfrm>
            <a:off x="7439282" y="6429568"/>
            <a:ext cx="3860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400" dirty="0">
                <a:solidFill>
                  <a:schemeClr val="bg1"/>
                </a:solidFill>
              </a:rPr>
              <a:t>Updated: May 2020</a:t>
            </a:r>
          </a:p>
        </p:txBody>
      </p:sp>
    </p:spTree>
    <p:extLst>
      <p:ext uri="{BB962C8B-B14F-4D97-AF65-F5344CB8AC3E}">
        <p14:creationId xmlns:p14="http://schemas.microsoft.com/office/powerpoint/2010/main" val="3405402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4603" y="3446216"/>
            <a:ext cx="740136" cy="2770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47" y="2868781"/>
            <a:ext cx="1107622" cy="185684"/>
          </a:xfrm>
          <a:prstGeom prst="rect">
            <a:avLst/>
          </a:prstGeom>
          <a:ln w="76200"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4676" y="3506233"/>
            <a:ext cx="795421" cy="1181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3745" y="3391953"/>
            <a:ext cx="832888" cy="345126"/>
          </a:xfrm>
          <a:prstGeom prst="rect">
            <a:avLst/>
          </a:prstGeom>
        </p:spPr>
      </p:pic>
      <p:pic>
        <p:nvPicPr>
          <p:cNvPr id="17" name="Bild 5" descr="Terranet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3240" y="5310206"/>
            <a:ext cx="903654" cy="177819"/>
          </a:xfrm>
          <a:prstGeom prst="rect">
            <a:avLst/>
          </a:prstGeom>
        </p:spPr>
      </p:pic>
      <p:pic>
        <p:nvPicPr>
          <p:cNvPr id="24" name="Grafik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0586" y="240276"/>
            <a:ext cx="627980" cy="32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Grafik 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1143" y="1384880"/>
            <a:ext cx="467653" cy="37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Grafik 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8034" y="2145533"/>
            <a:ext cx="699823" cy="34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Grafik 5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59158" y="5903730"/>
            <a:ext cx="718776" cy="179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Bild 3" descr="continental-logo-tagline-digital-yellow-srgb-png-zip-data.png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32" y="1487282"/>
            <a:ext cx="882715" cy="30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Grafik 7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4811" y="2833204"/>
            <a:ext cx="558922" cy="215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Bild 6" descr="docomo.pn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34508" y="3470672"/>
            <a:ext cx="819225" cy="16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Bild 7" descr="RS_Logo_cyan_rgb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91364" y="4054823"/>
            <a:ext cx="979947" cy="20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Bild 8" descr="logo SAIC.jpg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205517" y="4012922"/>
            <a:ext cx="825519" cy="28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857" y="816794"/>
            <a:ext cx="445854" cy="394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7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3355" y="2837164"/>
            <a:ext cx="567770" cy="248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2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873" y="4147743"/>
            <a:ext cx="682465" cy="10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7"/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38230" y="4694173"/>
            <a:ext cx="864961" cy="25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8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8716" y="4804704"/>
            <a:ext cx="786351" cy="123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1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1940" y="5834703"/>
            <a:ext cx="317422" cy="31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25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6307" y="2851716"/>
            <a:ext cx="879259" cy="21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6"/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4369" y="900286"/>
            <a:ext cx="609903" cy="2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8"/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5281" y="3998359"/>
            <a:ext cx="465965" cy="3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5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8969" y="290739"/>
            <a:ext cx="781843" cy="225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7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5223" y="5245074"/>
            <a:ext cx="269994" cy="30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2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858" y="291624"/>
            <a:ext cx="848020" cy="22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5"/>
          <p:cNvPicPr>
            <a:picLocks noChangeAspect="1"/>
          </p:cNvPicPr>
          <p:nvPr/>
        </p:nvPicPr>
        <p:blipFill rotWithShape="1"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46019" y="3464971"/>
            <a:ext cx="735437" cy="162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6"/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2014" y="3471209"/>
            <a:ext cx="706276" cy="203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7"/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447" y="4003283"/>
            <a:ext cx="475602" cy="392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11"/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1488" y="5175008"/>
            <a:ext cx="546679" cy="414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13"/>
          <p:cNvPicPr>
            <a:picLocks noChangeAspect="1"/>
          </p:cNvPicPr>
          <p:nvPr/>
        </p:nvPicPr>
        <p:blipFill rotWithShape="1"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614"/>
          <a:stretch/>
        </p:blipFill>
        <p:spPr bwMode="auto">
          <a:xfrm>
            <a:off x="6298987" y="4665397"/>
            <a:ext cx="844760" cy="31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2"/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95221" y="3475822"/>
            <a:ext cx="542866" cy="173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9"/>
          <p:cNvPicPr>
            <a:picLocks noChangeAspect="1" noChangeArrowheads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9244" y="2221976"/>
            <a:ext cx="1053632" cy="19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Bild 1"/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1564" y="5760893"/>
            <a:ext cx="455097" cy="465043"/>
          </a:xfrm>
          <a:prstGeom prst="rect">
            <a:avLst/>
          </a:prstGeom>
        </p:spPr>
      </p:pic>
      <p:pic>
        <p:nvPicPr>
          <p:cNvPr id="3" name="Bild 2"/>
          <p:cNvPicPr>
            <a:picLocks noChangeAspect="1"/>
          </p:cNvPicPr>
          <p:nvPr/>
        </p:nvPicPr>
        <p:blipFill rotWithShape="1"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1623"/>
          <a:stretch/>
        </p:blipFill>
        <p:spPr>
          <a:xfrm>
            <a:off x="5282824" y="5903730"/>
            <a:ext cx="793198" cy="200218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 rotWithShape="1"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2493" y="918807"/>
            <a:ext cx="745366" cy="190915"/>
          </a:xfrm>
          <a:prstGeom prst="rect">
            <a:avLst/>
          </a:prstGeom>
        </p:spPr>
      </p:pic>
      <p:pic>
        <p:nvPicPr>
          <p:cNvPr id="13" name="Bild 12" descr="JLR_Logo.png"/>
          <p:cNvPicPr>
            <a:picLocks noChangeAspect="1"/>
          </p:cNvPicPr>
          <p:nvPr/>
        </p:nvPicPr>
        <p:blipFill rotWithShape="1"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1430" y="2757958"/>
            <a:ext cx="888293" cy="407331"/>
          </a:xfrm>
          <a:prstGeom prst="rect">
            <a:avLst/>
          </a:prstGeom>
        </p:spPr>
      </p:pic>
      <p:pic>
        <p:nvPicPr>
          <p:cNvPr id="18" name="Bild 17" descr="LOGO-SIAC.PNG"/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4" y="4709342"/>
            <a:ext cx="1164865" cy="227242"/>
          </a:xfrm>
          <a:prstGeom prst="rect">
            <a:avLst/>
          </a:prstGeom>
        </p:spPr>
      </p:pic>
      <p:pic>
        <p:nvPicPr>
          <p:cNvPr id="19" name="Bild 18" descr="Bell_RGB_Lg.jpg"/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2174" y="871022"/>
            <a:ext cx="370744" cy="286484"/>
          </a:xfrm>
          <a:prstGeom prst="rect">
            <a:avLst/>
          </a:prstGeom>
        </p:spPr>
      </p:pic>
      <p:pic>
        <p:nvPicPr>
          <p:cNvPr id="22" name="Bild 21" descr="Lear_Corporation.eps"/>
          <p:cNvPicPr>
            <a:picLocks noChangeAspect="1"/>
          </p:cNvPicPr>
          <p:nvPr/>
        </p:nvPicPr>
        <p:blipFill rotWithShape="1">
          <a:blip r:embed="rId4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86" t="35333" b="35309"/>
          <a:stretch/>
        </p:blipFill>
        <p:spPr>
          <a:xfrm>
            <a:off x="9150942" y="2856430"/>
            <a:ext cx="693063" cy="210386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2253" y="936848"/>
            <a:ext cx="887433" cy="1548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3441" y="909178"/>
            <a:ext cx="440467" cy="210172"/>
          </a:xfrm>
          <a:prstGeom prst="rect">
            <a:avLst/>
          </a:prstGeom>
        </p:spPr>
      </p:pic>
      <p:pic>
        <p:nvPicPr>
          <p:cNvPr id="95" name="Picture 2" descr="Image result for geely logo">
            <a:extLst>
              <a:ext uri="{FF2B5EF4-FFF2-40B4-BE49-F238E27FC236}">
                <a16:creationId xmlns:a16="http://schemas.microsoft.com/office/drawing/2014/main" id="{E24FDF68-C0EC-43AB-9F50-601485279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2553" y="2157964"/>
            <a:ext cx="576572" cy="3243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6B54AB9-2888-41E6-AEDE-5E3B4DCE5CA8}"/>
              </a:ext>
            </a:extLst>
          </p:cNvPr>
          <p:cNvPicPr>
            <a:picLocks noChangeAspect="1"/>
          </p:cNvPicPr>
          <p:nvPr/>
        </p:nvPicPr>
        <p:blipFill rotWithShape="1">
          <a:blip r:embed="rId4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49741" y="884215"/>
            <a:ext cx="675599" cy="26472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1E3656D-7AB4-43AE-9D66-026CCA8CD507}"/>
              </a:ext>
            </a:extLst>
          </p:cNvPr>
          <p:cNvPicPr>
            <a:picLocks noChangeAspect="1"/>
          </p:cNvPicPr>
          <p:nvPr/>
        </p:nvPicPr>
        <p:blipFill>
          <a:blip r:embed="rId4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1796" y="2112111"/>
            <a:ext cx="740995" cy="293615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548C70F-8FD3-425F-984E-18A81B86E71C}"/>
              </a:ext>
            </a:extLst>
          </p:cNvPr>
          <p:cNvPicPr>
            <a:picLocks noChangeAspect="1"/>
          </p:cNvPicPr>
          <p:nvPr/>
        </p:nvPicPr>
        <p:blipFill rotWithShape="1">
          <a:blip r:embed="rId4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9797" y="5813987"/>
            <a:ext cx="368753" cy="358855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B40B0264-F6DC-41A9-BCF4-EDBEE63A76D9}"/>
              </a:ext>
            </a:extLst>
          </p:cNvPr>
          <p:cNvPicPr>
            <a:picLocks noChangeAspect="1"/>
          </p:cNvPicPr>
          <p:nvPr/>
        </p:nvPicPr>
        <p:blipFill>
          <a:blip r:embed="rId4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6880" y="5257161"/>
            <a:ext cx="1084868" cy="216974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C5D7BCC2-4816-45A0-AA0F-33C51EB8EC3E}"/>
              </a:ext>
            </a:extLst>
          </p:cNvPr>
          <p:cNvPicPr>
            <a:picLocks noChangeAspect="1"/>
          </p:cNvPicPr>
          <p:nvPr/>
        </p:nvPicPr>
        <p:blipFill rotWithShape="1">
          <a:blip r:embed="rId5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1686" y="5845538"/>
            <a:ext cx="827118" cy="295753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5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7348" y="173306"/>
            <a:ext cx="371313" cy="460304"/>
          </a:xfrm>
          <a:prstGeom prst="rect">
            <a:avLst/>
          </a:prstGeom>
        </p:spPr>
      </p:pic>
      <p:pic>
        <p:nvPicPr>
          <p:cNvPr id="1026" name="Picture 2" descr="Image result for denso logo">
            <a:extLst>
              <a:ext uri="{FF2B5EF4-FFF2-40B4-BE49-F238E27FC236}">
                <a16:creationId xmlns:a16="http://schemas.microsoft.com/office/drawing/2014/main" id="{3FBF5A95-3AD8-472A-B51C-FF9174E4B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0496" y="1579869"/>
            <a:ext cx="609743" cy="1223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1D65442-AB07-42C4-BBA7-CA39BD3BF041}"/>
              </a:ext>
            </a:extLst>
          </p:cNvPr>
          <p:cNvPicPr>
            <a:picLocks noChangeAspect="1"/>
          </p:cNvPicPr>
          <p:nvPr/>
        </p:nvPicPr>
        <p:blipFill rotWithShape="1">
          <a:blip r:embed="rId5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4321" y="295351"/>
            <a:ext cx="757410" cy="216214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628FA5C6-AB61-4C01-86F8-D96C01E8C0AE}"/>
              </a:ext>
            </a:extLst>
          </p:cNvPr>
          <p:cNvPicPr>
            <a:picLocks noChangeAspect="1"/>
          </p:cNvPicPr>
          <p:nvPr/>
        </p:nvPicPr>
        <p:blipFill rotWithShape="1">
          <a:blip r:embed="rId5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9567" y="324804"/>
            <a:ext cx="1176673" cy="157309"/>
          </a:xfrm>
          <a:prstGeom prst="rect">
            <a:avLst/>
          </a:prstGeom>
        </p:spPr>
      </p:pic>
      <p:pic>
        <p:nvPicPr>
          <p:cNvPr id="2049" name="Picture 2048">
            <a:extLst>
              <a:ext uri="{FF2B5EF4-FFF2-40B4-BE49-F238E27FC236}">
                <a16:creationId xmlns:a16="http://schemas.microsoft.com/office/drawing/2014/main" id="{AAF0FEEE-9E83-4E5D-A9CF-D3CBA6D64412}"/>
              </a:ext>
            </a:extLst>
          </p:cNvPr>
          <p:cNvPicPr>
            <a:picLocks noChangeAspect="1"/>
          </p:cNvPicPr>
          <p:nvPr/>
        </p:nvPicPr>
        <p:blipFill rotWithShape="1">
          <a:blip r:embed="rId5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5637" y="4051117"/>
            <a:ext cx="515457" cy="297012"/>
          </a:xfrm>
          <a:prstGeom prst="rect">
            <a:avLst/>
          </a:prstGeom>
        </p:spPr>
      </p:pic>
      <p:pic>
        <p:nvPicPr>
          <p:cNvPr id="2052" name="Picture 2051">
            <a:extLst>
              <a:ext uri="{FF2B5EF4-FFF2-40B4-BE49-F238E27FC236}">
                <a16:creationId xmlns:a16="http://schemas.microsoft.com/office/drawing/2014/main" id="{9C55E2BA-B6EE-4319-B17C-645171AE60E3}"/>
              </a:ext>
            </a:extLst>
          </p:cNvPr>
          <p:cNvPicPr>
            <a:picLocks noChangeAspect="1"/>
          </p:cNvPicPr>
          <p:nvPr/>
        </p:nvPicPr>
        <p:blipFill rotWithShape="1">
          <a:blip r:embed="rId5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0589" y="791326"/>
            <a:ext cx="582193" cy="400991"/>
          </a:xfrm>
          <a:prstGeom prst="rect">
            <a:avLst/>
          </a:prstGeom>
        </p:spPr>
      </p:pic>
      <p:pic>
        <p:nvPicPr>
          <p:cNvPr id="2054" name="Picture 2053">
            <a:extLst>
              <a:ext uri="{FF2B5EF4-FFF2-40B4-BE49-F238E27FC236}">
                <a16:creationId xmlns:a16="http://schemas.microsoft.com/office/drawing/2014/main" id="{4CFD8CEB-1E49-4B6D-921C-EAAA469BFA41}"/>
              </a:ext>
            </a:extLst>
          </p:cNvPr>
          <p:cNvPicPr>
            <a:picLocks noChangeAspect="1"/>
          </p:cNvPicPr>
          <p:nvPr/>
        </p:nvPicPr>
        <p:blipFill>
          <a:blip r:embed="rId5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3039" y="924733"/>
            <a:ext cx="609903" cy="179062"/>
          </a:xfrm>
          <a:prstGeom prst="rect">
            <a:avLst/>
          </a:prstGeom>
        </p:spPr>
      </p:pic>
      <p:pic>
        <p:nvPicPr>
          <p:cNvPr id="1028" name="Picture 4" descr="Image result for china mobile logo">
            <a:extLst>
              <a:ext uri="{FF2B5EF4-FFF2-40B4-BE49-F238E27FC236}">
                <a16:creationId xmlns:a16="http://schemas.microsoft.com/office/drawing/2014/main" id="{B282BD53-D8C2-42F7-B935-B3634A4D8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5400" y="901715"/>
            <a:ext cx="724467" cy="2250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2055">
            <a:extLst>
              <a:ext uri="{FF2B5EF4-FFF2-40B4-BE49-F238E27FC236}">
                <a16:creationId xmlns:a16="http://schemas.microsoft.com/office/drawing/2014/main" id="{51ADE6CA-26DD-499D-872F-4DE8F6669712}"/>
              </a:ext>
            </a:extLst>
          </p:cNvPr>
          <p:cNvPicPr>
            <a:picLocks noChangeAspect="1"/>
          </p:cNvPicPr>
          <p:nvPr/>
        </p:nvPicPr>
        <p:blipFill>
          <a:blip r:embed="rId5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878" y="1575338"/>
            <a:ext cx="848427" cy="131379"/>
          </a:xfrm>
          <a:prstGeom prst="rect">
            <a:avLst/>
          </a:prstGeom>
        </p:spPr>
      </p:pic>
      <p:pic>
        <p:nvPicPr>
          <p:cNvPr id="1030" name="Picture 6" descr="Related image">
            <a:extLst>
              <a:ext uri="{FF2B5EF4-FFF2-40B4-BE49-F238E27FC236}">
                <a16:creationId xmlns:a16="http://schemas.microsoft.com/office/drawing/2014/main" id="{A09751DD-115A-4B3E-843F-039B8D3BB7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58164" y="1580724"/>
            <a:ext cx="826429" cy="1206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2057">
            <a:extLst>
              <a:ext uri="{FF2B5EF4-FFF2-40B4-BE49-F238E27FC236}">
                <a16:creationId xmlns:a16="http://schemas.microsoft.com/office/drawing/2014/main" id="{AE42E608-99FF-458E-B056-88F29AECE032}"/>
              </a:ext>
            </a:extLst>
          </p:cNvPr>
          <p:cNvPicPr>
            <a:picLocks noChangeAspect="1"/>
          </p:cNvPicPr>
          <p:nvPr/>
        </p:nvPicPr>
        <p:blipFill>
          <a:blip r:embed="rId6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462" y="1529334"/>
            <a:ext cx="689780" cy="223386"/>
          </a:xfrm>
          <a:prstGeom prst="rect">
            <a:avLst/>
          </a:prstGeom>
        </p:spPr>
      </p:pic>
      <p:pic>
        <p:nvPicPr>
          <p:cNvPr id="2060" name="Picture 2059">
            <a:extLst>
              <a:ext uri="{FF2B5EF4-FFF2-40B4-BE49-F238E27FC236}">
                <a16:creationId xmlns:a16="http://schemas.microsoft.com/office/drawing/2014/main" id="{8EE49349-8F3C-48CF-99C9-41C614C7639C}"/>
              </a:ext>
            </a:extLst>
          </p:cNvPr>
          <p:cNvPicPr>
            <a:picLocks noChangeAspect="1"/>
          </p:cNvPicPr>
          <p:nvPr/>
        </p:nvPicPr>
        <p:blipFill>
          <a:blip r:embed="rId6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4414" y="1526388"/>
            <a:ext cx="788815" cy="229279"/>
          </a:xfrm>
          <a:prstGeom prst="rect">
            <a:avLst/>
          </a:prstGeom>
        </p:spPr>
      </p:pic>
      <p:pic>
        <p:nvPicPr>
          <p:cNvPr id="1032" name="Picture 8" descr="Image result for FEV logo">
            <a:extLst>
              <a:ext uri="{FF2B5EF4-FFF2-40B4-BE49-F238E27FC236}">
                <a16:creationId xmlns:a16="http://schemas.microsoft.com/office/drawing/2014/main" id="{38BDEE16-26E7-4A16-88CD-20E43F4BC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8036" y="2228890"/>
            <a:ext cx="584436" cy="1824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HUAWEI logo">
            <a:extLst>
              <a:ext uri="{FF2B5EF4-FFF2-40B4-BE49-F238E27FC236}">
                <a16:creationId xmlns:a16="http://schemas.microsoft.com/office/drawing/2014/main" id="{94ED885B-8701-4B58-8B3A-F4C08B31E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8658" y="2079468"/>
            <a:ext cx="335978" cy="3367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67">
            <a:extLst>
              <a:ext uri="{FF2B5EF4-FFF2-40B4-BE49-F238E27FC236}">
                <a16:creationId xmlns:a16="http://schemas.microsoft.com/office/drawing/2014/main" id="{8A6241F9-957B-4A6A-AA31-E8AB81FA6F01}"/>
              </a:ext>
            </a:extLst>
          </p:cNvPr>
          <p:cNvPicPr>
            <a:picLocks noChangeAspect="1"/>
          </p:cNvPicPr>
          <p:nvPr/>
        </p:nvPicPr>
        <p:blipFill>
          <a:blip r:embed="rId6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182" y="2888225"/>
            <a:ext cx="978639" cy="146796"/>
          </a:xfrm>
          <a:prstGeom prst="rect">
            <a:avLst/>
          </a:prstGeom>
        </p:spPr>
      </p:pic>
      <p:pic>
        <p:nvPicPr>
          <p:cNvPr id="1036" name="Picture 12" descr="Image result for INTEL logo">
            <a:extLst>
              <a:ext uri="{FF2B5EF4-FFF2-40B4-BE49-F238E27FC236}">
                <a16:creationId xmlns:a16="http://schemas.microsoft.com/office/drawing/2014/main" id="{BF1C403F-1C75-4EC3-9B8C-238CEED0F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3092" y="2806269"/>
            <a:ext cx="468183" cy="3107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KDDI logo">
            <a:extLst>
              <a:ext uri="{FF2B5EF4-FFF2-40B4-BE49-F238E27FC236}">
                <a16:creationId xmlns:a16="http://schemas.microsoft.com/office/drawing/2014/main" id="{615D3AFB-BECC-4775-A681-6BCCA02392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07413" y="2870655"/>
            <a:ext cx="557506" cy="181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071">
            <a:extLst>
              <a:ext uri="{FF2B5EF4-FFF2-40B4-BE49-F238E27FC236}">
                <a16:creationId xmlns:a16="http://schemas.microsoft.com/office/drawing/2014/main" id="{64EA312E-0348-4202-A12B-5A891E95B1F7}"/>
              </a:ext>
            </a:extLst>
          </p:cNvPr>
          <p:cNvPicPr>
            <a:picLocks noChangeAspect="1"/>
          </p:cNvPicPr>
          <p:nvPr/>
        </p:nvPicPr>
        <p:blipFill rotWithShape="1">
          <a:blip r:embed="rId6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0716" y="2828944"/>
            <a:ext cx="328406" cy="265359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D1B53EA5-220E-4B0D-A3B1-67C3A90412C9}"/>
              </a:ext>
            </a:extLst>
          </p:cNvPr>
          <p:cNvPicPr>
            <a:picLocks noChangeAspect="1"/>
          </p:cNvPicPr>
          <p:nvPr/>
        </p:nvPicPr>
        <p:blipFill>
          <a:blip r:embed="rId6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7468" y="3497167"/>
            <a:ext cx="622258" cy="110596"/>
          </a:xfrm>
          <a:prstGeom prst="rect">
            <a:avLst/>
          </a:prstGeom>
        </p:spPr>
      </p:pic>
      <p:pic>
        <p:nvPicPr>
          <p:cNvPr id="1048" name="Picture 24" descr="Image result for qualcomm logo">
            <a:extLst>
              <a:ext uri="{FF2B5EF4-FFF2-40B4-BE49-F238E27FC236}">
                <a16:creationId xmlns:a16="http://schemas.microsoft.com/office/drawing/2014/main" id="{F1D9F3C1-4B96-4272-A2CA-B107B770E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744" y="4097383"/>
            <a:ext cx="806970" cy="2044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Image result for samsung logo">
            <a:extLst>
              <a:ext uri="{FF2B5EF4-FFF2-40B4-BE49-F238E27FC236}">
                <a16:creationId xmlns:a16="http://schemas.microsoft.com/office/drawing/2014/main" id="{23894B3D-271A-4421-BDBA-E84480ECC2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5014" y="4779577"/>
            <a:ext cx="818928" cy="1238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Image result for sk telecom logo">
            <a:extLst>
              <a:ext uri="{FF2B5EF4-FFF2-40B4-BE49-F238E27FC236}">
                <a16:creationId xmlns:a16="http://schemas.microsoft.com/office/drawing/2014/main" id="{98F43464-7F26-4983-8720-9DE37DEC3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8740" y="4697494"/>
            <a:ext cx="649892" cy="250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9" name="Picture 2078">
            <a:extLst>
              <a:ext uri="{FF2B5EF4-FFF2-40B4-BE49-F238E27FC236}">
                <a16:creationId xmlns:a16="http://schemas.microsoft.com/office/drawing/2014/main" id="{66DEB705-4EDF-4843-BC07-CCAF45BAEF2D}"/>
              </a:ext>
            </a:extLst>
          </p:cNvPr>
          <p:cNvPicPr>
            <a:picLocks noChangeAspect="1"/>
          </p:cNvPicPr>
          <p:nvPr/>
        </p:nvPicPr>
        <p:blipFill>
          <a:blip r:embed="rId7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6710" y="1527561"/>
            <a:ext cx="455182" cy="226932"/>
          </a:xfrm>
          <a:prstGeom prst="rect">
            <a:avLst/>
          </a:prstGeom>
        </p:spPr>
      </p:pic>
      <p:pic>
        <p:nvPicPr>
          <p:cNvPr id="1054" name="Picture 30" descr="Image result for telefonica logo">
            <a:extLst>
              <a:ext uri="{FF2B5EF4-FFF2-40B4-BE49-F238E27FC236}">
                <a16:creationId xmlns:a16="http://schemas.microsoft.com/office/drawing/2014/main" id="{8E31F8DA-5967-4A4C-8F83-DDB04D1A1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1478" y="5295782"/>
            <a:ext cx="754850" cy="206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Image result for viavi logo">
            <a:extLst>
              <a:ext uri="{FF2B5EF4-FFF2-40B4-BE49-F238E27FC236}">
                <a16:creationId xmlns:a16="http://schemas.microsoft.com/office/drawing/2014/main" id="{BDEBFBA3-2870-42AE-AEBD-0ABB0DA7F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1070" y="5915126"/>
            <a:ext cx="774700" cy="1565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20878905-063F-407B-BC20-43408E3366CE}"/>
              </a:ext>
            </a:extLst>
          </p:cNvPr>
          <p:cNvPicPr>
            <a:picLocks noChangeAspect="1"/>
          </p:cNvPicPr>
          <p:nvPr/>
        </p:nvPicPr>
        <p:blipFill rotWithShape="1">
          <a:blip r:embed="rId7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8906" y="5799386"/>
            <a:ext cx="539522" cy="388056"/>
          </a:xfrm>
          <a:prstGeom prst="rect">
            <a:avLst/>
          </a:prstGeom>
        </p:spPr>
      </p:pic>
      <p:pic>
        <p:nvPicPr>
          <p:cNvPr id="92" name="Picture 5"/>
          <p:cNvPicPr>
            <a:picLocks noChangeAspect="1"/>
          </p:cNvPicPr>
          <p:nvPr/>
        </p:nvPicPr>
        <p:blipFill rotWithShape="1">
          <a:blip r:embed="rId7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2293" y="2792301"/>
            <a:ext cx="540100" cy="236692"/>
          </a:xfrm>
          <a:prstGeom prst="rect">
            <a:avLst/>
          </a:prstGeom>
        </p:spPr>
      </p:pic>
      <p:pic>
        <p:nvPicPr>
          <p:cNvPr id="96" name="Picture 7"/>
          <p:cNvPicPr>
            <a:picLocks noChangeAspect="1"/>
          </p:cNvPicPr>
          <p:nvPr/>
        </p:nvPicPr>
        <p:blipFill rotWithShape="1">
          <a:blip r:embed="rId7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4044" y="3511889"/>
            <a:ext cx="759524" cy="184731"/>
          </a:xfrm>
          <a:prstGeom prst="rect">
            <a:avLst/>
          </a:prstGeom>
        </p:spPr>
      </p:pic>
      <p:pic>
        <p:nvPicPr>
          <p:cNvPr id="97" name="Picture 1" descr="American Tower US Logo"/>
          <p:cNvPicPr>
            <a:picLocks noChangeAspect="1" noChangeArrowheads="1"/>
          </p:cNvPicPr>
          <p:nvPr/>
        </p:nvPicPr>
        <p:blipFill>
          <a:blip r:embed="rId7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1778" y="254218"/>
            <a:ext cx="681716" cy="298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Bild 13" descr="Baidu.png"/>
          <p:cNvPicPr>
            <a:picLocks noChangeAspect="1"/>
          </p:cNvPicPr>
          <p:nvPr/>
        </p:nvPicPr>
        <p:blipFill rotWithShape="1">
          <a:blip r:embed="rId8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90" b="-1"/>
          <a:stretch/>
        </p:blipFill>
        <p:spPr>
          <a:xfrm>
            <a:off x="786482" y="894258"/>
            <a:ext cx="975295" cy="240013"/>
          </a:xfrm>
          <a:prstGeom prst="rect">
            <a:avLst/>
          </a:prstGeom>
        </p:spPr>
      </p:pic>
      <p:pic>
        <p:nvPicPr>
          <p:cNvPr id="25" name="Bild 24" descr="SGS.png"/>
          <p:cNvPicPr>
            <a:picLocks noChangeAspect="1"/>
          </p:cNvPicPr>
          <p:nvPr/>
        </p:nvPicPr>
        <p:blipFill>
          <a:blip r:embed="rId8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3075" y="4657847"/>
            <a:ext cx="692421" cy="330232"/>
          </a:xfrm>
          <a:prstGeom prst="rect">
            <a:avLst/>
          </a:prstGeom>
        </p:spPr>
      </p:pic>
      <p:pic>
        <p:nvPicPr>
          <p:cNvPr id="26" name="Bild 25" descr="DTC.png"/>
          <p:cNvPicPr>
            <a:picLocks noChangeAspect="1"/>
          </p:cNvPicPr>
          <p:nvPr/>
        </p:nvPicPr>
        <p:blipFill>
          <a:blip r:embed="rId8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1752" y="1426328"/>
            <a:ext cx="429398" cy="429398"/>
          </a:xfrm>
          <a:prstGeom prst="rect">
            <a:avLst/>
          </a:prstGeom>
        </p:spPr>
      </p:pic>
      <p:pic>
        <p:nvPicPr>
          <p:cNvPr id="30" name="Bild 29" descr="1024px-ZTE-logo.png"/>
          <p:cNvPicPr>
            <a:picLocks noChangeAspect="1"/>
          </p:cNvPicPr>
          <p:nvPr/>
        </p:nvPicPr>
        <p:blipFill>
          <a:blip r:embed="rId8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2500" y="5893305"/>
            <a:ext cx="415026" cy="20021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F405E00-2007-427A-A2AF-41EDBCF9954F}"/>
              </a:ext>
            </a:extLst>
          </p:cNvPr>
          <p:cNvPicPr>
            <a:picLocks noChangeAspect="1"/>
          </p:cNvPicPr>
          <p:nvPr/>
        </p:nvPicPr>
        <p:blipFill>
          <a:blip r:embed="rId8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7161" y="2118037"/>
            <a:ext cx="336731" cy="33673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DCBAC14-3BB9-4BC4-8D75-DCFFDBC3F72B}"/>
              </a:ext>
            </a:extLst>
          </p:cNvPr>
          <p:cNvPicPr>
            <a:picLocks noChangeAspect="1"/>
          </p:cNvPicPr>
          <p:nvPr/>
        </p:nvPicPr>
        <p:blipFill>
          <a:blip r:embed="rId8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816" y="2168744"/>
            <a:ext cx="661916" cy="23531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B1197A5-4E06-4E56-99FE-04A6E9BBE207}"/>
              </a:ext>
            </a:extLst>
          </p:cNvPr>
          <p:cNvPicPr>
            <a:picLocks noChangeAspect="1"/>
          </p:cNvPicPr>
          <p:nvPr/>
        </p:nvPicPr>
        <p:blipFill>
          <a:blip r:embed="rId8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283" y="2844402"/>
            <a:ext cx="625550" cy="21362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CB0463B-AC9A-494E-8751-574CAD1958D9}"/>
              </a:ext>
            </a:extLst>
          </p:cNvPr>
          <p:cNvPicPr>
            <a:picLocks noChangeAspect="1"/>
          </p:cNvPicPr>
          <p:nvPr/>
        </p:nvPicPr>
        <p:blipFill>
          <a:blip r:embed="rId8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5916" y="4116404"/>
            <a:ext cx="997780" cy="166438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1DA8C7D1-3C35-436A-9B89-B88E5A3804E8}"/>
              </a:ext>
            </a:extLst>
          </p:cNvPr>
          <p:cNvPicPr>
            <a:picLocks noChangeAspect="1"/>
          </p:cNvPicPr>
          <p:nvPr/>
        </p:nvPicPr>
        <p:blipFill rotWithShape="1">
          <a:blip r:embed="rId8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807" y="316750"/>
            <a:ext cx="747882" cy="173417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34770B29-E013-46E4-97AE-CC7375DD0B44}"/>
              </a:ext>
            </a:extLst>
          </p:cNvPr>
          <p:cNvPicPr>
            <a:picLocks noChangeAspect="1"/>
          </p:cNvPicPr>
          <p:nvPr/>
        </p:nvPicPr>
        <p:blipFill>
          <a:blip r:embed="rId8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9210" y="272826"/>
            <a:ext cx="781840" cy="261265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892AF890-E0DE-43BA-9096-4B121EFF198F}"/>
              </a:ext>
            </a:extLst>
          </p:cNvPr>
          <p:cNvPicPr>
            <a:picLocks noChangeAspect="1"/>
          </p:cNvPicPr>
          <p:nvPr/>
        </p:nvPicPr>
        <p:blipFill>
          <a:blip r:embed="rId9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1814" y="1460109"/>
            <a:ext cx="585826" cy="28323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6A601F0-9DBF-4DE6-BCA4-659C487D71D8}"/>
              </a:ext>
            </a:extLst>
          </p:cNvPr>
          <p:cNvPicPr>
            <a:picLocks noChangeAspect="1"/>
          </p:cNvPicPr>
          <p:nvPr/>
        </p:nvPicPr>
        <p:blipFill rotWithShape="1">
          <a:blip r:embed="rId9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2158" y="888315"/>
            <a:ext cx="638615" cy="251898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6F46E502-2C3D-464B-8ECC-C15F627549D7}"/>
              </a:ext>
            </a:extLst>
          </p:cNvPr>
          <p:cNvPicPr>
            <a:picLocks noChangeAspect="1"/>
          </p:cNvPicPr>
          <p:nvPr/>
        </p:nvPicPr>
        <p:blipFill>
          <a:blip r:embed="rId9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5773" y="4076854"/>
            <a:ext cx="644541" cy="24553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E2AEF94A-EC46-40B8-B981-D62D75AFDED8}"/>
              </a:ext>
            </a:extLst>
          </p:cNvPr>
          <p:cNvPicPr>
            <a:picLocks noChangeAspect="1"/>
          </p:cNvPicPr>
          <p:nvPr/>
        </p:nvPicPr>
        <p:blipFill>
          <a:blip r:embed="rId9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0785" y="4110119"/>
            <a:ext cx="1040087" cy="109038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CA6A8A51-8F2A-4C71-A252-F37DBCFF55B7}"/>
              </a:ext>
            </a:extLst>
          </p:cNvPr>
          <p:cNvPicPr>
            <a:picLocks noChangeAspect="1"/>
          </p:cNvPicPr>
          <p:nvPr/>
        </p:nvPicPr>
        <p:blipFill rotWithShape="1">
          <a:blip r:embed="rId9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647" y="5186411"/>
            <a:ext cx="796879" cy="35046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89D6C98-5FAB-4B69-9E9B-C09643B77B29}"/>
              </a:ext>
            </a:extLst>
          </p:cNvPr>
          <p:cNvPicPr>
            <a:picLocks noChangeAspect="1"/>
          </p:cNvPicPr>
          <p:nvPr/>
        </p:nvPicPr>
        <p:blipFill rotWithShape="1">
          <a:blip r:embed="rId9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402" y="2210929"/>
            <a:ext cx="644666" cy="21839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8361717-6224-48AE-B6B9-92ACD2BBB1D6}"/>
              </a:ext>
            </a:extLst>
          </p:cNvPr>
          <p:cNvPicPr>
            <a:picLocks noChangeAspect="1"/>
          </p:cNvPicPr>
          <p:nvPr/>
        </p:nvPicPr>
        <p:blipFill rotWithShape="1">
          <a:blip r:embed="rId9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7435" y="3455974"/>
            <a:ext cx="663499" cy="21925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8F1711ED-9443-426A-A71A-7F3FBB833D3D}"/>
              </a:ext>
            </a:extLst>
          </p:cNvPr>
          <p:cNvPicPr>
            <a:picLocks noChangeAspect="1"/>
          </p:cNvPicPr>
          <p:nvPr/>
        </p:nvPicPr>
        <p:blipFill>
          <a:blip r:embed="rId9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854" y="2880721"/>
            <a:ext cx="737718" cy="161804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C9A4966C-955C-4C55-8C77-6C2FF4DF645D}"/>
              </a:ext>
            </a:extLst>
          </p:cNvPr>
          <p:cNvPicPr>
            <a:picLocks noChangeAspect="1"/>
          </p:cNvPicPr>
          <p:nvPr/>
        </p:nvPicPr>
        <p:blipFill rotWithShape="1">
          <a:blip r:embed="rId9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9039" y="4100005"/>
            <a:ext cx="515458" cy="199236"/>
          </a:xfrm>
          <a:prstGeom prst="rect">
            <a:avLst/>
          </a:prstGeom>
        </p:spPr>
      </p:pic>
      <p:pic>
        <p:nvPicPr>
          <p:cNvPr id="2048" name="Picture 2047">
            <a:extLst>
              <a:ext uri="{FF2B5EF4-FFF2-40B4-BE49-F238E27FC236}">
                <a16:creationId xmlns:a16="http://schemas.microsoft.com/office/drawing/2014/main" id="{0A18AF3A-8A54-4B52-B66D-3B15BD178165}"/>
              </a:ext>
            </a:extLst>
          </p:cNvPr>
          <p:cNvPicPr>
            <a:picLocks noChangeAspect="1"/>
          </p:cNvPicPr>
          <p:nvPr/>
        </p:nvPicPr>
        <p:blipFill rotWithShape="1">
          <a:blip r:embed="rId9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1972" y="5257161"/>
            <a:ext cx="790611" cy="28331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63E1DC8-AAED-4795-9B5B-D1D398526274}"/>
              </a:ext>
            </a:extLst>
          </p:cNvPr>
          <p:cNvPicPr>
            <a:picLocks noChangeAspect="1"/>
          </p:cNvPicPr>
          <p:nvPr/>
        </p:nvPicPr>
        <p:blipFill rotWithShape="1">
          <a:blip r:embed="rId10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767" y="2189105"/>
            <a:ext cx="712972" cy="262041"/>
          </a:xfrm>
          <a:prstGeom prst="rect">
            <a:avLst/>
          </a:prstGeom>
        </p:spPr>
      </p:pic>
      <p:pic>
        <p:nvPicPr>
          <p:cNvPr id="2051" name="Picture 2050" descr="A screenshot of a cell phone&#10;&#10;Description automatically generated">
            <a:extLst>
              <a:ext uri="{FF2B5EF4-FFF2-40B4-BE49-F238E27FC236}">
                <a16:creationId xmlns:a16="http://schemas.microsoft.com/office/drawing/2014/main" id="{8A4808A5-D9DC-44E1-9ECC-B3BEEAAFBF65}"/>
              </a:ext>
            </a:extLst>
          </p:cNvPr>
          <p:cNvPicPr>
            <a:picLocks noChangeAspect="1"/>
          </p:cNvPicPr>
          <p:nvPr/>
        </p:nvPicPr>
        <p:blipFill rotWithShape="1">
          <a:blip r:embed="rId10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9533" y="1499181"/>
            <a:ext cx="1115588" cy="283693"/>
          </a:xfrm>
          <a:prstGeom prst="rect">
            <a:avLst/>
          </a:prstGeom>
        </p:spPr>
      </p:pic>
      <p:pic>
        <p:nvPicPr>
          <p:cNvPr id="2055" name="Picture 2054">
            <a:extLst>
              <a:ext uri="{FF2B5EF4-FFF2-40B4-BE49-F238E27FC236}">
                <a16:creationId xmlns:a16="http://schemas.microsoft.com/office/drawing/2014/main" id="{0463338F-7163-41DD-970C-E7484085D028}"/>
              </a:ext>
            </a:extLst>
          </p:cNvPr>
          <p:cNvPicPr>
            <a:picLocks noChangeAspect="1"/>
          </p:cNvPicPr>
          <p:nvPr/>
        </p:nvPicPr>
        <p:blipFill rotWithShape="1">
          <a:blip r:embed="rId10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491" y="3470672"/>
            <a:ext cx="793197" cy="26170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B4760DE-3DD1-4C9E-9EEF-983747B07D7E}"/>
              </a:ext>
            </a:extLst>
          </p:cNvPr>
          <p:cNvPicPr>
            <a:picLocks noChangeAspect="1"/>
          </p:cNvPicPr>
          <p:nvPr/>
        </p:nvPicPr>
        <p:blipFill rotWithShape="1">
          <a:blip r:embed="rId10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97900" y="262924"/>
            <a:ext cx="822155" cy="281069"/>
          </a:xfrm>
          <a:prstGeom prst="rect">
            <a:avLst/>
          </a:prstGeom>
        </p:spPr>
      </p:pic>
      <p:pic>
        <p:nvPicPr>
          <p:cNvPr id="125" name="Picture 124" descr="A close up of a sign&#10;&#10;Description automatically generated">
            <a:extLst>
              <a:ext uri="{FF2B5EF4-FFF2-40B4-BE49-F238E27FC236}">
                <a16:creationId xmlns:a16="http://schemas.microsoft.com/office/drawing/2014/main" id="{5ED55A71-151E-4177-829B-90C637857D85}"/>
              </a:ext>
            </a:extLst>
          </p:cNvPr>
          <p:cNvPicPr>
            <a:picLocks noChangeAspect="1"/>
          </p:cNvPicPr>
          <p:nvPr/>
        </p:nvPicPr>
        <p:blipFill rotWithShape="1">
          <a:blip r:embed="rId10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22052" y="305043"/>
            <a:ext cx="841744" cy="196831"/>
          </a:xfrm>
          <a:prstGeom prst="rect">
            <a:avLst/>
          </a:prstGeom>
        </p:spPr>
      </p:pic>
      <p:pic>
        <p:nvPicPr>
          <p:cNvPr id="62" name="Picture 61" descr="A close up of a logo&#10;&#10;Description automatically generated">
            <a:extLst>
              <a:ext uri="{FF2B5EF4-FFF2-40B4-BE49-F238E27FC236}">
                <a16:creationId xmlns:a16="http://schemas.microsoft.com/office/drawing/2014/main" id="{E8F619B0-4FB5-4F45-B720-7753A1CC321F}"/>
              </a:ext>
            </a:extLst>
          </p:cNvPr>
          <p:cNvPicPr>
            <a:picLocks noChangeAspect="1"/>
          </p:cNvPicPr>
          <p:nvPr/>
        </p:nvPicPr>
        <p:blipFill rotWithShape="1">
          <a:blip r:embed="rId10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6392" y="2757958"/>
            <a:ext cx="693063" cy="326995"/>
          </a:xfrm>
          <a:prstGeom prst="rect">
            <a:avLst/>
          </a:prstGeom>
        </p:spPr>
      </p:pic>
      <p:pic>
        <p:nvPicPr>
          <p:cNvPr id="129" name="Picture 128" descr="A close up of a logo&#10;&#10;Description automatically generated">
            <a:extLst>
              <a:ext uri="{FF2B5EF4-FFF2-40B4-BE49-F238E27FC236}">
                <a16:creationId xmlns:a16="http://schemas.microsoft.com/office/drawing/2014/main" id="{1533F9FD-3A04-4EE4-BC65-4FD43DEE535D}"/>
              </a:ext>
            </a:extLst>
          </p:cNvPr>
          <p:cNvPicPr>
            <a:picLocks noChangeAspect="1"/>
          </p:cNvPicPr>
          <p:nvPr/>
        </p:nvPicPr>
        <p:blipFill rotWithShape="1">
          <a:blip r:embed="rId10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7981" y="1524075"/>
            <a:ext cx="904017" cy="233905"/>
          </a:xfrm>
          <a:prstGeom prst="rect">
            <a:avLst/>
          </a:prstGeom>
        </p:spPr>
      </p:pic>
      <p:pic>
        <p:nvPicPr>
          <p:cNvPr id="131" name="Picture 130" descr="A close up of a logo&#10;&#10;Description automatically generated">
            <a:extLst>
              <a:ext uri="{FF2B5EF4-FFF2-40B4-BE49-F238E27FC236}">
                <a16:creationId xmlns:a16="http://schemas.microsoft.com/office/drawing/2014/main" id="{0B5B5BA6-E8E2-4FAE-9C7F-A977B1D24370}"/>
              </a:ext>
            </a:extLst>
          </p:cNvPr>
          <p:cNvPicPr>
            <a:picLocks noChangeAspect="1"/>
          </p:cNvPicPr>
          <p:nvPr/>
        </p:nvPicPr>
        <p:blipFill rotWithShape="1">
          <a:blip r:embed="rId10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24076" y="3423139"/>
            <a:ext cx="765379" cy="349029"/>
          </a:xfrm>
          <a:prstGeom prst="rect">
            <a:avLst/>
          </a:prstGeom>
        </p:spPr>
      </p:pic>
      <p:pic>
        <p:nvPicPr>
          <p:cNvPr id="132" name="Picture 131" descr="A close up of a mans face&#10;&#10;Description automatically generated">
            <a:extLst>
              <a:ext uri="{FF2B5EF4-FFF2-40B4-BE49-F238E27FC236}">
                <a16:creationId xmlns:a16="http://schemas.microsoft.com/office/drawing/2014/main" id="{AA1C154E-3633-4BAC-88ED-C4915BFEA0F1}"/>
              </a:ext>
            </a:extLst>
          </p:cNvPr>
          <p:cNvPicPr>
            <a:picLocks noChangeAspect="1"/>
          </p:cNvPicPr>
          <p:nvPr/>
        </p:nvPicPr>
        <p:blipFill rotWithShape="1">
          <a:blip r:embed="rId10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8479" y="1466424"/>
            <a:ext cx="497527" cy="349207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3CDEF4D0-9886-4434-959C-87AEF9EED72A}"/>
              </a:ext>
            </a:extLst>
          </p:cNvPr>
          <p:cNvPicPr>
            <a:picLocks noChangeAspect="1"/>
          </p:cNvPicPr>
          <p:nvPr/>
        </p:nvPicPr>
        <p:blipFill rotWithShape="1">
          <a:blip r:embed="rId10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8724" y="1440531"/>
            <a:ext cx="992833" cy="400992"/>
          </a:xfrm>
          <a:prstGeom prst="rect">
            <a:avLst/>
          </a:prstGeom>
        </p:spPr>
      </p:pic>
      <p:pic>
        <p:nvPicPr>
          <p:cNvPr id="2053" name="Picture 2052" descr="A close up of a logo&#10;&#10;Description automatically generated">
            <a:extLst>
              <a:ext uri="{FF2B5EF4-FFF2-40B4-BE49-F238E27FC236}">
                <a16:creationId xmlns:a16="http://schemas.microsoft.com/office/drawing/2014/main" id="{6704934A-BFFB-4A11-AD47-74487A39D5D2}"/>
              </a:ext>
            </a:extLst>
          </p:cNvPr>
          <p:cNvPicPr>
            <a:picLocks noChangeAspect="1"/>
          </p:cNvPicPr>
          <p:nvPr/>
        </p:nvPicPr>
        <p:blipFill>
          <a:blip r:embed="rId1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9854" y="2158021"/>
            <a:ext cx="595639" cy="324208"/>
          </a:xfrm>
          <a:prstGeom prst="rect">
            <a:avLst/>
          </a:prstGeom>
        </p:spPr>
      </p:pic>
      <p:pic>
        <p:nvPicPr>
          <p:cNvPr id="2057" name="Picture 2" descr="Bildergebnis für cisco logo">
            <a:extLst>
              <a:ext uri="{FF2B5EF4-FFF2-40B4-BE49-F238E27FC236}">
                <a16:creationId xmlns:a16="http://schemas.microsoft.com/office/drawing/2014/main" id="{61F760BE-E811-45F0-A48B-7CCA3DDEA6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0888" y="874847"/>
            <a:ext cx="533908" cy="281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2058" descr="A picture containing stool&#10;&#10;Description automatically generated">
            <a:extLst>
              <a:ext uri="{FF2B5EF4-FFF2-40B4-BE49-F238E27FC236}">
                <a16:creationId xmlns:a16="http://schemas.microsoft.com/office/drawing/2014/main" id="{A8C7F247-293F-4090-A28D-DC1D6D696285}"/>
              </a:ext>
            </a:extLst>
          </p:cNvPr>
          <p:cNvPicPr>
            <a:picLocks noChangeAspect="1"/>
          </p:cNvPicPr>
          <p:nvPr/>
        </p:nvPicPr>
        <p:blipFill>
          <a:blip r:embed="rId1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30" y="145730"/>
            <a:ext cx="515457" cy="515457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9AA5210A-83DF-495C-9F1F-58CB66AA4684}"/>
              </a:ext>
            </a:extLst>
          </p:cNvPr>
          <p:cNvPicPr>
            <a:picLocks noChangeAspect="1"/>
          </p:cNvPicPr>
          <p:nvPr/>
        </p:nvPicPr>
        <p:blipFill rotWithShape="1">
          <a:blip r:embed="rId1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4858" y="793741"/>
            <a:ext cx="370744" cy="441047"/>
          </a:xfrm>
          <a:prstGeom prst="rect">
            <a:avLst/>
          </a:prstGeom>
        </p:spPr>
      </p:pic>
      <p:pic>
        <p:nvPicPr>
          <p:cNvPr id="2064" name="Picture 206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551CBB0-1236-40FE-B22F-41A62C37D81F}"/>
              </a:ext>
            </a:extLst>
          </p:cNvPr>
          <p:cNvPicPr>
            <a:picLocks noChangeAspect="1"/>
          </p:cNvPicPr>
          <p:nvPr/>
        </p:nvPicPr>
        <p:blipFill>
          <a:blip r:embed="rId1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7837" y="2152266"/>
            <a:ext cx="733320" cy="268273"/>
          </a:xfrm>
          <a:prstGeom prst="rect">
            <a:avLst/>
          </a:prstGeom>
        </p:spPr>
      </p:pic>
      <p:pic>
        <p:nvPicPr>
          <p:cNvPr id="2071" name="Picture 2070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A1AAFDB0-3A6A-4BC6-93B1-DCBFFF28701D}"/>
              </a:ext>
            </a:extLst>
          </p:cNvPr>
          <p:cNvPicPr>
            <a:picLocks noChangeAspect="1"/>
          </p:cNvPicPr>
          <p:nvPr/>
        </p:nvPicPr>
        <p:blipFill>
          <a:blip r:embed="rId1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9921" y="4081576"/>
            <a:ext cx="771330" cy="236094"/>
          </a:xfrm>
          <a:prstGeom prst="rect">
            <a:avLst/>
          </a:prstGeom>
        </p:spPr>
      </p:pic>
      <p:pic>
        <p:nvPicPr>
          <p:cNvPr id="2074" name="Picture 2073" descr="A close up of a sign&#10;&#10;Description automatically generated">
            <a:extLst>
              <a:ext uri="{FF2B5EF4-FFF2-40B4-BE49-F238E27FC236}">
                <a16:creationId xmlns:a16="http://schemas.microsoft.com/office/drawing/2014/main" id="{A17BC32B-BE1F-426A-BC01-0003F820F5B2}"/>
              </a:ext>
            </a:extLst>
          </p:cNvPr>
          <p:cNvPicPr>
            <a:picLocks noChangeAspect="1"/>
          </p:cNvPicPr>
          <p:nvPr/>
        </p:nvPicPr>
        <p:blipFill>
          <a:blip r:embed="rId1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4019" y="5250486"/>
            <a:ext cx="640327" cy="297259"/>
          </a:xfrm>
          <a:prstGeom prst="rect">
            <a:avLst/>
          </a:prstGeom>
        </p:spPr>
      </p:pic>
      <p:pic>
        <p:nvPicPr>
          <p:cNvPr id="2061" name="Picture 2060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505DF8-C64D-4EFB-B03D-D6901E2E02C7}"/>
              </a:ext>
            </a:extLst>
          </p:cNvPr>
          <p:cNvPicPr>
            <a:picLocks noChangeAspect="1"/>
          </p:cNvPicPr>
          <p:nvPr/>
        </p:nvPicPr>
        <p:blipFill>
          <a:blip r:embed="rId1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325" y="3464971"/>
            <a:ext cx="385940" cy="314628"/>
          </a:xfrm>
          <a:prstGeom prst="rect">
            <a:avLst/>
          </a:prstGeom>
        </p:spPr>
      </p:pic>
      <p:pic>
        <p:nvPicPr>
          <p:cNvPr id="136" name="Picture 2" descr="Image result for HERE Technologies">
            <a:extLst>
              <a:ext uri="{FF2B5EF4-FFF2-40B4-BE49-F238E27FC236}">
                <a16:creationId xmlns:a16="http://schemas.microsoft.com/office/drawing/2014/main" id="{AE1B51C2-B587-4774-B763-CD6F6EC3A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83818" y="2069932"/>
            <a:ext cx="475603" cy="43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6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619186-0C9A-4C08-B801-96712DFA1624}"/>
              </a:ext>
            </a:extLst>
          </p:cNvPr>
          <p:cNvPicPr>
            <a:picLocks noChangeAspect="1"/>
          </p:cNvPicPr>
          <p:nvPr/>
        </p:nvPicPr>
        <p:blipFill>
          <a:blip r:embed="rId1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801" y="4724525"/>
            <a:ext cx="915360" cy="196876"/>
          </a:xfrm>
          <a:prstGeom prst="rect">
            <a:avLst/>
          </a:prstGeom>
        </p:spPr>
      </p:pic>
      <p:pic>
        <p:nvPicPr>
          <p:cNvPr id="65" name="Picture 64" descr="A silhouette of a person&#10;&#10;Description automatically generated">
            <a:extLst>
              <a:ext uri="{FF2B5EF4-FFF2-40B4-BE49-F238E27FC236}">
                <a16:creationId xmlns:a16="http://schemas.microsoft.com/office/drawing/2014/main" id="{DC871985-C80F-4C87-B141-4821063A78F9}"/>
              </a:ext>
            </a:extLst>
          </p:cNvPr>
          <p:cNvPicPr>
            <a:picLocks noChangeAspect="1"/>
          </p:cNvPicPr>
          <p:nvPr/>
        </p:nvPicPr>
        <p:blipFill rotWithShape="1">
          <a:blip r:embed="rId1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2750" y="222547"/>
            <a:ext cx="306629" cy="361823"/>
          </a:xfrm>
          <a:prstGeom prst="rect">
            <a:avLst/>
          </a:prstGeom>
        </p:spPr>
      </p:pic>
      <p:pic>
        <p:nvPicPr>
          <p:cNvPr id="79" name="Picture 78" descr="A picture containing drawing&#10;&#10;Description automatically generated">
            <a:extLst>
              <a:ext uri="{FF2B5EF4-FFF2-40B4-BE49-F238E27FC236}">
                <a16:creationId xmlns:a16="http://schemas.microsoft.com/office/drawing/2014/main" id="{AFCD95DC-6119-4C3D-8FC5-48BE376A0C05}"/>
              </a:ext>
            </a:extLst>
          </p:cNvPr>
          <p:cNvPicPr>
            <a:picLocks noChangeAspect="1"/>
          </p:cNvPicPr>
          <p:nvPr/>
        </p:nvPicPr>
        <p:blipFill>
          <a:blip r:embed="rId1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1307" y="5265710"/>
            <a:ext cx="607045" cy="267603"/>
          </a:xfrm>
          <a:prstGeom prst="rect">
            <a:avLst/>
          </a:prstGeom>
          <a:ln w="38100">
            <a:noFill/>
          </a:ln>
        </p:spPr>
      </p:pic>
      <p:pic>
        <p:nvPicPr>
          <p:cNvPr id="2065" name="Picture 2064" descr="A close up of a logo&#10;&#10;Description automatically generated">
            <a:extLst>
              <a:ext uri="{FF2B5EF4-FFF2-40B4-BE49-F238E27FC236}">
                <a16:creationId xmlns:a16="http://schemas.microsoft.com/office/drawing/2014/main" id="{CAB9BA0E-43B6-4F57-B882-5512CFEE9630}"/>
              </a:ext>
            </a:extLst>
          </p:cNvPr>
          <p:cNvPicPr>
            <a:picLocks noChangeAspect="1"/>
          </p:cNvPicPr>
          <p:nvPr/>
        </p:nvPicPr>
        <p:blipFill>
          <a:blip r:embed="rId1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734" y="3246704"/>
            <a:ext cx="701900" cy="701900"/>
          </a:xfrm>
          <a:prstGeom prst="rect">
            <a:avLst/>
          </a:prstGeom>
        </p:spPr>
      </p:pic>
      <p:pic>
        <p:nvPicPr>
          <p:cNvPr id="146" name="Picture 145" descr="A picture containing drawing&#10;&#10;Description automatically generated">
            <a:extLst>
              <a:ext uri="{FF2B5EF4-FFF2-40B4-BE49-F238E27FC236}">
                <a16:creationId xmlns:a16="http://schemas.microsoft.com/office/drawing/2014/main" id="{495F5491-332F-444A-907C-8BE3A61F5A3D}"/>
              </a:ext>
            </a:extLst>
          </p:cNvPr>
          <p:cNvPicPr>
            <a:picLocks noChangeAspect="1"/>
          </p:cNvPicPr>
          <p:nvPr/>
        </p:nvPicPr>
        <p:blipFill>
          <a:blip r:embed="rId1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8393" y="4070176"/>
            <a:ext cx="1101438" cy="220288"/>
          </a:xfrm>
          <a:prstGeom prst="rect">
            <a:avLst/>
          </a:prstGeom>
        </p:spPr>
      </p:pic>
      <p:pic>
        <p:nvPicPr>
          <p:cNvPr id="158" name="Bild 6" descr="logo_M_color.bmp">
            <a:extLst>
              <a:ext uri="{FF2B5EF4-FFF2-40B4-BE49-F238E27FC236}">
                <a16:creationId xmlns:a16="http://schemas.microsoft.com/office/drawing/2014/main" id="{FF5C6E8B-74F8-486C-BA96-B89455083900}"/>
              </a:ext>
            </a:extLst>
          </p:cNvPr>
          <p:cNvPicPr>
            <a:picLocks noChangeAspect="1"/>
          </p:cNvPicPr>
          <p:nvPr/>
        </p:nvPicPr>
        <p:blipFill rotWithShape="1">
          <a:blip r:embed="rId1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48715" y="2147397"/>
            <a:ext cx="783747" cy="216874"/>
          </a:xfrm>
          <a:prstGeom prst="rect">
            <a:avLst/>
          </a:prstGeom>
        </p:spPr>
      </p:pic>
      <p:pic>
        <p:nvPicPr>
          <p:cNvPr id="7" name="Picture 6" descr="A drawing of a face&#10;&#10;Description automatically generated">
            <a:extLst>
              <a:ext uri="{FF2B5EF4-FFF2-40B4-BE49-F238E27FC236}">
                <a16:creationId xmlns:a16="http://schemas.microsoft.com/office/drawing/2014/main" id="{971E6549-E4F2-4EA8-A1E6-E074CB45ECDB}"/>
              </a:ext>
            </a:extLst>
          </p:cNvPr>
          <p:cNvPicPr>
            <a:picLocks noChangeAspect="1"/>
          </p:cNvPicPr>
          <p:nvPr/>
        </p:nvPicPr>
        <p:blipFill>
          <a:blip r:embed="rId1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9990" y="256324"/>
            <a:ext cx="1172805" cy="294268"/>
          </a:xfrm>
          <a:prstGeom prst="rect">
            <a:avLst/>
          </a:prstGeom>
        </p:spPr>
      </p:pic>
      <p:pic>
        <p:nvPicPr>
          <p:cNvPr id="11" name="Picture 10" descr="A picture containing object, clock, meter&#10;&#10;Description automatically generated">
            <a:extLst>
              <a:ext uri="{FF2B5EF4-FFF2-40B4-BE49-F238E27FC236}">
                <a16:creationId xmlns:a16="http://schemas.microsoft.com/office/drawing/2014/main" id="{ACC15015-D432-44FA-A831-8E512C2452D4}"/>
              </a:ext>
            </a:extLst>
          </p:cNvPr>
          <p:cNvPicPr>
            <a:picLocks noChangeAspect="1"/>
          </p:cNvPicPr>
          <p:nvPr/>
        </p:nvPicPr>
        <p:blipFill>
          <a:blip r:embed="rId1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4816" y="900569"/>
            <a:ext cx="1159529" cy="227391"/>
          </a:xfrm>
          <a:prstGeom prst="rect">
            <a:avLst/>
          </a:prstGeom>
        </p:spPr>
      </p:pic>
      <p:pic>
        <p:nvPicPr>
          <p:cNvPr id="20" name="Picture 19" descr="A close up of a sign&#10;&#10;Description automatically generated">
            <a:extLst>
              <a:ext uri="{FF2B5EF4-FFF2-40B4-BE49-F238E27FC236}">
                <a16:creationId xmlns:a16="http://schemas.microsoft.com/office/drawing/2014/main" id="{C6420A2B-E5DB-44B2-BCBE-8EAEACF65ABE}"/>
              </a:ext>
            </a:extLst>
          </p:cNvPr>
          <p:cNvPicPr>
            <a:picLocks noChangeAspect="1"/>
          </p:cNvPicPr>
          <p:nvPr/>
        </p:nvPicPr>
        <p:blipFill>
          <a:blip r:embed="rId1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205" y="2127037"/>
            <a:ext cx="381261" cy="420897"/>
          </a:xfrm>
          <a:prstGeom prst="rect">
            <a:avLst/>
          </a:prstGeom>
        </p:spPr>
      </p:pic>
      <p:pic>
        <p:nvPicPr>
          <p:cNvPr id="161" name="Picture 3">
            <a:extLst>
              <a:ext uri="{FF2B5EF4-FFF2-40B4-BE49-F238E27FC236}">
                <a16:creationId xmlns:a16="http://schemas.microsoft.com/office/drawing/2014/main" id="{E974FD6A-EEF2-414C-9FD8-B6E9681C09CD}"/>
              </a:ext>
            </a:extLst>
          </p:cNvPr>
          <p:cNvPicPr>
            <a:picLocks noChangeAspect="1"/>
          </p:cNvPicPr>
          <p:nvPr/>
        </p:nvPicPr>
        <p:blipFill>
          <a:blip r:embed="rId1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5917" y="4631909"/>
            <a:ext cx="530787" cy="39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B74827F1-6D0A-4539-8039-834AC141DCC6}"/>
              </a:ext>
            </a:extLst>
          </p:cNvPr>
          <p:cNvPicPr>
            <a:picLocks noChangeAspect="1"/>
          </p:cNvPicPr>
          <p:nvPr/>
        </p:nvPicPr>
        <p:blipFill>
          <a:blip r:embed="rId1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9535" y="4527051"/>
            <a:ext cx="545176" cy="515645"/>
          </a:xfrm>
          <a:prstGeom prst="rect">
            <a:avLst/>
          </a:prstGeom>
        </p:spPr>
      </p:pic>
      <p:pic>
        <p:nvPicPr>
          <p:cNvPr id="163" name="Picture 162" descr="A close up of a logo&#10;&#10;Description automatically generated">
            <a:extLst>
              <a:ext uri="{FF2B5EF4-FFF2-40B4-BE49-F238E27FC236}">
                <a16:creationId xmlns:a16="http://schemas.microsoft.com/office/drawing/2014/main" id="{3EB6D260-DED7-41E3-B48F-373F16521F01}"/>
              </a:ext>
            </a:extLst>
          </p:cNvPr>
          <p:cNvPicPr>
            <a:picLocks noChangeAspect="1"/>
          </p:cNvPicPr>
          <p:nvPr/>
        </p:nvPicPr>
        <p:blipFill>
          <a:blip r:embed="rId1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599" y="4677611"/>
            <a:ext cx="1218276" cy="305200"/>
          </a:xfrm>
          <a:prstGeom prst="rect">
            <a:avLst/>
          </a:prstGeom>
        </p:spPr>
      </p:pic>
      <p:pic>
        <p:nvPicPr>
          <p:cNvPr id="67" name="Picture 66" descr="A close up of a mans face&#10;&#10;Description automatically generated">
            <a:extLst>
              <a:ext uri="{FF2B5EF4-FFF2-40B4-BE49-F238E27FC236}">
                <a16:creationId xmlns:a16="http://schemas.microsoft.com/office/drawing/2014/main" id="{5B0E1784-0D1C-4871-9310-9EEF0FC3D0AA}"/>
              </a:ext>
            </a:extLst>
          </p:cNvPr>
          <p:cNvPicPr>
            <a:picLocks noChangeAspect="1"/>
          </p:cNvPicPr>
          <p:nvPr/>
        </p:nvPicPr>
        <p:blipFill rotWithShape="1">
          <a:blip r:embed="rId1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541"/>
          <a:stretch/>
        </p:blipFill>
        <p:spPr>
          <a:xfrm>
            <a:off x="8827254" y="5217807"/>
            <a:ext cx="685890" cy="341108"/>
          </a:xfrm>
          <a:prstGeom prst="rect">
            <a:avLst/>
          </a:prstGeom>
        </p:spPr>
      </p:pic>
      <p:pic>
        <p:nvPicPr>
          <p:cNvPr id="75" name="Picture 74" descr="A picture containing drawing&#10;&#10;Description automatically generated">
            <a:extLst>
              <a:ext uri="{FF2B5EF4-FFF2-40B4-BE49-F238E27FC236}">
                <a16:creationId xmlns:a16="http://schemas.microsoft.com/office/drawing/2014/main" id="{5629F461-0838-405F-B97B-D66B7724D408}"/>
              </a:ext>
            </a:extLst>
          </p:cNvPr>
          <p:cNvPicPr>
            <a:picLocks noChangeAspect="1"/>
          </p:cNvPicPr>
          <p:nvPr/>
        </p:nvPicPr>
        <p:blipFill>
          <a:blip r:embed="rId1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1918" y="5223246"/>
            <a:ext cx="816169" cy="388056"/>
          </a:xfrm>
          <a:prstGeom prst="rect">
            <a:avLst/>
          </a:prstGeom>
        </p:spPr>
      </p:pic>
      <p:pic>
        <p:nvPicPr>
          <p:cNvPr id="140" name="Picture 139" descr="A close up of a sign&#10;&#10;Description automatically generated">
            <a:extLst>
              <a:ext uri="{FF2B5EF4-FFF2-40B4-BE49-F238E27FC236}">
                <a16:creationId xmlns:a16="http://schemas.microsoft.com/office/drawing/2014/main" id="{EB798EA3-825E-4BEC-BDC6-6C2DFC25CDC0}"/>
              </a:ext>
            </a:extLst>
          </p:cNvPr>
          <p:cNvPicPr>
            <a:picLocks noChangeAspect="1"/>
          </p:cNvPicPr>
          <p:nvPr/>
        </p:nvPicPr>
        <p:blipFill>
          <a:blip r:embed="rId1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050" y="4664229"/>
            <a:ext cx="986700" cy="354548"/>
          </a:xfrm>
          <a:prstGeom prst="rect">
            <a:avLst/>
          </a:prstGeom>
        </p:spPr>
      </p:pic>
      <p:pic>
        <p:nvPicPr>
          <p:cNvPr id="141" name="Picture 140" descr="A picture containing drawing&#10;&#10;Description automatically generated">
            <a:extLst>
              <a:ext uri="{FF2B5EF4-FFF2-40B4-BE49-F238E27FC236}">
                <a16:creationId xmlns:a16="http://schemas.microsoft.com/office/drawing/2014/main" id="{6C9488BF-486C-4C16-AC60-8D1D0E1EDC98}"/>
              </a:ext>
            </a:extLst>
          </p:cNvPr>
          <p:cNvPicPr>
            <a:picLocks noChangeAspect="1"/>
          </p:cNvPicPr>
          <p:nvPr/>
        </p:nvPicPr>
        <p:blipFill>
          <a:blip r:embed="rId1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4973" y="5089254"/>
            <a:ext cx="937540" cy="619130"/>
          </a:xfrm>
          <a:prstGeom prst="rect">
            <a:avLst/>
          </a:prstGeom>
        </p:spPr>
      </p:pic>
      <p:pic>
        <p:nvPicPr>
          <p:cNvPr id="142" name="Picture 141" descr="A close up of a logo&#10;&#10;Description automatically generated">
            <a:extLst>
              <a:ext uri="{FF2B5EF4-FFF2-40B4-BE49-F238E27FC236}">
                <a16:creationId xmlns:a16="http://schemas.microsoft.com/office/drawing/2014/main" id="{401AB06A-A191-4A7F-B34F-052ECEAF3B1F}"/>
              </a:ext>
            </a:extLst>
          </p:cNvPr>
          <p:cNvPicPr>
            <a:picLocks noChangeAspect="1"/>
          </p:cNvPicPr>
          <p:nvPr/>
        </p:nvPicPr>
        <p:blipFill>
          <a:blip r:embed="rId1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3833" y="5233411"/>
            <a:ext cx="972245" cy="33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82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D00FD-8B68-4123-9CD5-2DA77C2F5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sz="4000" b="1" dirty="0">
                <a:solidFill>
                  <a:schemeClr val="bg1"/>
                </a:solidFill>
              </a:rPr>
              <a:t>5GAA Roadmap </a:t>
            </a:r>
            <a:br>
              <a:rPr lang="en-US" sz="4000" b="1" dirty="0">
                <a:solidFill>
                  <a:schemeClr val="bg1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>White Paper</a:t>
            </a:r>
            <a:br>
              <a:rPr lang="en-US" sz="4000" b="1" dirty="0">
                <a:solidFill>
                  <a:schemeClr val="bg1"/>
                </a:solidFill>
              </a:rPr>
            </a:br>
            <a:br>
              <a:rPr lang="en-US" sz="40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Published Sept 8 2020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0323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9796AE-2B1B-4D60-BECF-D7416EA17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585"/>
            <a:fld id="{C6C86EAA-FDAB-2742-AB70-6F1ADD686F77}" type="slidenum">
              <a:rPr lang="fr-FR">
                <a:solidFill>
                  <a:prstClr val="black"/>
                </a:solidFill>
              </a:rPr>
              <a:pPr defTabSz="609585"/>
              <a:t>7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7" name="Content Placeholder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D6EE4DD0-5B26-4F7C-AE0E-8E1388338AA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5813" y="1350963"/>
            <a:ext cx="5056187" cy="5068887"/>
          </a:xfrm>
        </p:spPr>
      </p:pic>
      <p:pic>
        <p:nvPicPr>
          <p:cNvPr id="9" name="Picture 8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46F34018-F165-4F90-BBF1-852A6239A10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56006"/>
            <a:ext cx="5049640" cy="506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39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86EAA-FDAB-2742-AB70-6F1ADD686F77}" type="slidenum">
              <a:rPr lang="fr-FR" smtClean="0"/>
              <a:t>8</a:t>
            </a:fld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3"/>
          </p:nvPr>
        </p:nvSpPr>
        <p:spPr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r-FR"/>
            </a:defPPr>
            <a:lvl1pPr marL="0" algn="l" defTabSz="457200" rtl="0" eaLnBrk="1" latinLnBrk="0" hangingPunct="1">
              <a:defRPr sz="1000" b="0" i="0" kern="1200">
                <a:solidFill>
                  <a:srgbClr val="1EACE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a-ET"/>
              <a:t>The N</a:t>
            </a:r>
            <a:r>
              <a:rPr lang="en-GB"/>
              <a:t>ew 5GAA 2030 Roadmap for Automotive Connectivity</a:t>
            </a:r>
            <a:endParaRPr lang="fr-FR" dirty="0"/>
          </a:p>
        </p:txBody>
      </p:sp>
      <p:pic>
        <p:nvPicPr>
          <p:cNvPr id="5" name="Picture 4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C39D034E-3040-49DC-A45D-304D70352D1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9" y="1056968"/>
            <a:ext cx="12192000" cy="580103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24786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Univia Pro Book" panose="00000500000000000000" pitchFamily="50" charset="0"/>
              </a:rPr>
              <a:t>Spectrum needs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Based on our studies of C-V2X direct communications (V2V/I/P):</a:t>
            </a:r>
          </a:p>
          <a:p>
            <a:pPr marL="357179" indent="0">
              <a:buNone/>
            </a:pPr>
            <a:r>
              <a:rPr lang="en-BE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expect that the delivery of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day-1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use cases via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LTE-V2X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for the support of           </a:t>
            </a:r>
            <a:b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basic safety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ITS services will require between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 and 20 MHz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spectrum at </a:t>
            </a:r>
            <a:b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5.9 GHz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V2V/I communications. </a:t>
            </a:r>
          </a:p>
          <a:p>
            <a:pPr marL="357179" indent="0">
              <a:buNone/>
            </a:pPr>
            <a:r>
              <a:rPr lang="en-BE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expect that the delivery of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advanced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use cases via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LTE-V2X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NR-V2X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for the support of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advanced driving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services will require an additional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40 MHz or more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spectrum at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5.9 GHz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V2V/I/P communications.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Based on our studies of C-V2X network-based (V2N) communications:</a:t>
            </a:r>
          </a:p>
          <a:p>
            <a:pPr marL="357179" indent="0">
              <a:buNone/>
            </a:pPr>
            <a:r>
              <a:rPr lang="en-BE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 least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 MHz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additional</a:t>
            </a:r>
            <a:r>
              <a:rPr lang="en-GB" sz="1867" baseline="300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service-agnostic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low-band (&lt; 1 GHz)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spectrum would          </a:t>
            </a:r>
            <a:b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required for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mobile operators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</a:t>
            </a:r>
            <a:r>
              <a:rPr lang="en-GB" sz="1867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provide advanced automotive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V2N services in</a:t>
            </a:r>
            <a:r>
              <a:rPr lang="en-BE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rural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environments with affordable deployment costs. </a:t>
            </a:r>
          </a:p>
          <a:p>
            <a:pPr marL="357179" indent="0">
              <a:buNone/>
            </a:pPr>
            <a:r>
              <a:rPr lang="en-BE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 least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500 MHz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additional</a:t>
            </a:r>
            <a:r>
              <a:rPr lang="en-GB" sz="1867" baseline="300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service-agnostic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mid-band (1 to 7 GHz)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spectrum          </a:t>
            </a:r>
            <a:b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be required for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mobile operators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provide high capacity </a:t>
            </a:r>
            <a:r>
              <a:rPr lang="en-GB" sz="1867" dirty="0">
                <a:solidFill>
                  <a:srgbClr val="00ADE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wide </a:t>
            </a:r>
            <a:r>
              <a:rPr lang="en-GB" sz="1867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advanced </a:t>
            </a:r>
            <a:r>
              <a:rPr lang="en-GB" sz="18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automotive V2N services. </a:t>
            </a:r>
          </a:p>
          <a:p>
            <a:pPr marL="357179" indent="0">
              <a:buNone/>
            </a:pPr>
            <a:endParaRPr lang="en-GB" sz="1067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39155" indent="-239155">
              <a:spcBef>
                <a:spcPts val="0"/>
              </a:spcBef>
              <a:buNone/>
            </a:pPr>
            <a:r>
              <a:rPr lang="en-GB" sz="1067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  	In the above, the term “additional” means availability of spectrum in addition to the bands that are currently identified for IMT use by mobile communication networks.</a:t>
            </a:r>
          </a:p>
          <a:p>
            <a:pPr marL="715945" indent="-358766">
              <a:buFont typeface="Arial" panose="020B0604020202020204" pitchFamily="34" charset="0"/>
              <a:buChar char="●"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53442" indent="-353442">
              <a:spcBef>
                <a:spcPts val="0"/>
              </a:spcBef>
              <a:buFont typeface="Wingdings" pitchFamily="2" charset="2"/>
              <a:buChar char="q"/>
            </a:pPr>
            <a:endParaRPr lang="en-US" sz="1800" dirty="0">
              <a:latin typeface="Open Sans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277254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DED0C7F5496A4AA2D0E3759236462D" ma:contentTypeVersion="11" ma:contentTypeDescription="Create a new document." ma:contentTypeScope="" ma:versionID="d226c8ac358ee5b5da5c097632deb02b">
  <xsd:schema xmlns:xsd="http://www.w3.org/2001/XMLSchema" xmlns:xs="http://www.w3.org/2001/XMLSchema" xmlns:p="http://schemas.microsoft.com/office/2006/metadata/properties" xmlns:ns3="9e45b9d5-e905-44be-ae36-210d75201f79" xmlns:ns4="f81000ee-3c99-489e-9ddc-eb48291f6594" targetNamespace="http://schemas.microsoft.com/office/2006/metadata/properties" ma:root="true" ma:fieldsID="858a743d2934fe1c3a306d48033dc087" ns3:_="" ns4:_="">
    <xsd:import namespace="9e45b9d5-e905-44be-ae36-210d75201f79"/>
    <xsd:import namespace="f81000ee-3c99-489e-9ddc-eb48291f659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45b9d5-e905-44be-ae36-210d75201f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1000ee-3c99-489e-9ddc-eb48291f659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6505BD4-DEE0-47D4-9189-BF40D9A5C1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e45b9d5-e905-44be-ae36-210d75201f79"/>
    <ds:schemaRef ds:uri="f81000ee-3c99-489e-9ddc-eb48291f65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E2A9213-6870-473F-BBF9-FF8151630859}">
  <ds:schemaRefs>
    <ds:schemaRef ds:uri="http://www.w3.org/XML/1998/namespace"/>
    <ds:schemaRef ds:uri="http://purl.org/dc/dcmitype/"/>
    <ds:schemaRef ds:uri="f81000ee-3c99-489e-9ddc-eb48291f6594"/>
    <ds:schemaRef ds:uri="http://schemas.openxmlformats.org/package/2006/metadata/core-properties"/>
    <ds:schemaRef ds:uri="9e45b9d5-e905-44be-ae36-210d75201f79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0666926-1BC5-4B90-98FD-B00A7FD38C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</TotalTime>
  <Words>1237</Words>
  <Application>Microsoft Office PowerPoint</Application>
  <PresentationFormat>Widescreen</PresentationFormat>
  <Paragraphs>218</Paragraphs>
  <Slides>19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Calibri</vt:lpstr>
      <vt:lpstr>Calibri Light</vt:lpstr>
      <vt:lpstr>Helvetica Neue Thin</vt:lpstr>
      <vt:lpstr>Open Sans</vt:lpstr>
      <vt:lpstr>Times New Roman</vt:lpstr>
      <vt:lpstr>Univia Pro</vt:lpstr>
      <vt:lpstr>Univia Pro Book</vt:lpstr>
      <vt:lpstr>Wingdings</vt:lpstr>
      <vt:lpstr>Conception personnalisée</vt:lpstr>
      <vt:lpstr>1_Thème Office</vt:lpstr>
      <vt:lpstr>PowerPoint Presentation</vt:lpstr>
      <vt:lpstr>PowerPoint Presentation</vt:lpstr>
      <vt:lpstr>5GAA Main Achievements </vt:lpstr>
      <vt:lpstr>5GAA Organisational Structure</vt:lpstr>
      <vt:lpstr>PowerPoint Presentation</vt:lpstr>
      <vt:lpstr>5GAA Roadmap  White Paper  Published Sept 8 2020</vt:lpstr>
      <vt:lpstr>PowerPoint Presentation</vt:lpstr>
      <vt:lpstr>PowerPoint Presentation</vt:lpstr>
      <vt:lpstr>Spectrum needs</vt:lpstr>
      <vt:lpstr>Work Programme update</vt:lpstr>
      <vt:lpstr>PowerPoint Presentation</vt:lpstr>
      <vt:lpstr>22 active work items in 5GAA (1)</vt:lpstr>
      <vt:lpstr>22 active work items in 5GAA (2)</vt:lpstr>
      <vt:lpstr>Work Items approved started since May 2020</vt:lpstr>
      <vt:lpstr>Publications since May 2020</vt:lpstr>
      <vt:lpstr> Future Meetings</vt:lpstr>
      <vt:lpstr>2020 Upcoming 5GAA vF2F Meeting</vt:lpstr>
      <vt:lpstr>2021 Upcoming Meetings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</dc:title>
  <dc:creator>Velimira Bakalova</dc:creator>
  <cp:lastModifiedBy>Maxime Flament</cp:lastModifiedBy>
  <cp:revision>120</cp:revision>
  <dcterms:created xsi:type="dcterms:W3CDTF">2020-01-29T12:04:27Z</dcterms:created>
  <dcterms:modified xsi:type="dcterms:W3CDTF">2020-09-22T11:27:23Z</dcterms:modified>
</cp:coreProperties>
</file>