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417" r:id="rId2"/>
    <p:sldId id="540" r:id="rId3"/>
    <p:sldId id="428" r:id="rId4"/>
    <p:sldId id="547" r:id="rId5"/>
    <p:sldId id="546" r:id="rId6"/>
    <p:sldId id="548" r:id="rId7"/>
    <p:sldId id="539" r:id="rId8"/>
    <p:sldId id="545" r:id="rId9"/>
    <p:sldId id="544" r:id="rId10"/>
    <p:sldId id="527" r:id="rId11"/>
    <p:sldId id="549" r:id="rId12"/>
    <p:sldId id="550" r:id="rId13"/>
    <p:sldId id="551" r:id="rId14"/>
    <p:sldId id="552" r:id="rId15"/>
    <p:sldId id="465" r:id="rId16"/>
    <p:sldId id="506" r:id="rId17"/>
    <p:sldId id="501" r:id="rId18"/>
    <p:sldId id="502" r:id="rId19"/>
    <p:sldId id="553" r:id="rId20"/>
    <p:sldId id="513" r:id="rId21"/>
    <p:sldId id="503" r:id="rId22"/>
    <p:sldId id="554" r:id="rId23"/>
    <p:sldId id="504" r:id="rId24"/>
    <p:sldId id="505" r:id="rId25"/>
    <p:sldId id="555" r:id="rId26"/>
    <p:sldId id="474" r:id="rId27"/>
    <p:sldId id="556" r:id="rId28"/>
    <p:sldId id="530" r:id="rId29"/>
    <p:sldId id="531" r:id="rId30"/>
    <p:sldId id="532" r:id="rId31"/>
    <p:sldId id="533" r:id="rId32"/>
    <p:sldId id="534" r:id="rId33"/>
    <p:sldId id="535" r:id="rId34"/>
    <p:sldId id="536" r:id="rId35"/>
    <p:sldId id="537" r:id="rId36"/>
    <p:sldId id="538"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varScale="1">
        <p:scale>
          <a:sx n="98" d="100"/>
          <a:sy n="98" d="100"/>
        </p:scale>
        <p:origin x="230" y="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87"/>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PCG#45</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hyperlink" Target="http://www.3gpp.org/ftp/tsg_sa/TSG_SA/TSGS_86/Docs/SP-191211.zip" TargetMode="External"/><Relationship Id="rId3" Type="http://schemas.openxmlformats.org/officeDocument/2006/relationships/hyperlink" Target="http://www.3gpp.org/ftp/tsg_sa/TSG_SA/TSGS_83/Docs/SP-190182.zip" TargetMode="External"/><Relationship Id="rId7" Type="http://schemas.openxmlformats.org/officeDocument/2006/relationships/hyperlink" Target="http://www.3gpp.org/ftp/tsg_sa/TSG_SA/TSGS_84/Docs/SP-190342.zip" TargetMode="External"/><Relationship Id="rId2" Type="http://schemas.openxmlformats.org/officeDocument/2006/relationships/hyperlink" Target="http://www.3gpp.org/ftp/tsg_sa/TSG_SA/TSGS_80/Docs/SP-180593.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0/Docs/SP-180596.zip" TargetMode="External"/><Relationship Id="rId5" Type="http://schemas.openxmlformats.org/officeDocument/2006/relationships/hyperlink" Target="http://www.3gpp.org/ftp/tsg_sa/TSG_SA/TSGS_86/Docs/SP-191125.zip" TargetMode="External"/><Relationship Id="rId4" Type="http://schemas.openxmlformats.org/officeDocument/2006/relationships/hyperlink" Target="http://www.3gpp.org/ftp/tsg_sa/TSG_SA/TSGS_82/Docs/SP-181118.zip" TargetMode="External"/><Relationship Id="rId9" Type="http://schemas.openxmlformats.org/officeDocument/2006/relationships/hyperlink" Target="http://www.3gpp.org/ftp/tsg_sa/TSG_SA/TSGS_80/Docs/SP-180378.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3gpp.org/ftp/tsg_sa/TSG_SA/TSGs_89E_Electronic/Docs/SP-200690.zip" TargetMode="External"/><Relationship Id="rId13" Type="http://schemas.openxmlformats.org/officeDocument/2006/relationships/hyperlink" Target="http://www.3gpp.org/ftp/tsg_sa/TSG_SA/TSGS_87E_Electronic/Docs/SP-200098.zip" TargetMode="External"/><Relationship Id="rId18" Type="http://schemas.openxmlformats.org/officeDocument/2006/relationships/hyperlink" Target="http://www.3gpp.org/ftp/tsg_sa/TSG_SA/TSGS_83/Docs/SP-190184.zip" TargetMode="External"/><Relationship Id="rId3" Type="http://schemas.openxmlformats.org/officeDocument/2006/relationships/hyperlink" Target="http://www.3gpp.org/ftp/tsg_sa/TSG_SA/TSGS_85/Docs/SP-190626.zip" TargetMode="External"/><Relationship Id="rId21" Type="http://schemas.openxmlformats.org/officeDocument/2006/relationships/hyperlink" Target="http://www.3gpp.org/ftp/tsg_sa/TSG_SA/TSGS_85/Docs/SP-190629.zip" TargetMode="External"/><Relationship Id="rId7" Type="http://schemas.openxmlformats.org/officeDocument/2006/relationships/hyperlink" Target="http://www.3gpp.org/ftp/tsg_sa/TSG_SA/TSGS_85/Docs/SP-190631.zip" TargetMode="External"/><Relationship Id="rId12" Type="http://schemas.openxmlformats.org/officeDocument/2006/relationships/hyperlink" Target="http://www.3gpp.org/ftp/tsg_sa/TSG_SA/TSGS_84/Docs/SP-190443.zip" TargetMode="External"/><Relationship Id="rId17" Type="http://schemas.openxmlformats.org/officeDocument/2006/relationships/hyperlink" Target="http://www.3gpp.org/ftp/tsg_sa/TSG_SA/TSGS_84/Docs/SP-190450.zip" TargetMode="External"/><Relationship Id="rId2" Type="http://schemas.openxmlformats.org/officeDocument/2006/relationships/hyperlink" Target="http://www.3gpp.org/ftp/tsg_sa/TSG_SA/TSGS_87E_Electronic/Docs/SP-200094.zip" TargetMode="External"/><Relationship Id="rId16" Type="http://schemas.openxmlformats.org/officeDocument/2006/relationships/hyperlink" Target="http://www.3gpp.org/ftp/tsg_sa/TSG_SA/TSGS_84/Docs/SP-190449.zip" TargetMode="External"/><Relationship Id="rId20" Type="http://schemas.openxmlformats.org/officeDocument/2006/relationships/hyperlink" Target="http://www.3gpp.org/ftp/tsg_sa/TSG_SA/TSGS_87E_Electronic/Docs/SP-200095.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298.zip" TargetMode="External"/><Relationship Id="rId11" Type="http://schemas.openxmlformats.org/officeDocument/2006/relationships/hyperlink" Target="http://www.3gpp.org/ftp/tsg_sa/TSG_SA/TSGS_87E_Electronic/Docs/SP-200297.zip" TargetMode="External"/><Relationship Id="rId5" Type="http://schemas.openxmlformats.org/officeDocument/2006/relationships/hyperlink" Target="http://www.3gpp.org/ftp/tsg_sa/TSG_SA/TSGS_86/Docs/SP-191335.zip" TargetMode="External"/><Relationship Id="rId15" Type="http://schemas.openxmlformats.org/officeDocument/2006/relationships/hyperlink" Target="http://www.3gpp.org/ftp/tsg_sa/TSG_SA/TSGS_84/Docs/SP-190562.zip" TargetMode="External"/><Relationship Id="rId10" Type="http://schemas.openxmlformats.org/officeDocument/2006/relationships/hyperlink" Target="http://www.3gpp.org/ftp/tsg_sa/TSG_SA/TSGS_82/Docs/SP-181253.zip" TargetMode="External"/><Relationship Id="rId19" Type="http://schemas.openxmlformats.org/officeDocument/2006/relationships/hyperlink" Target="http://www.3gpp.org/ftp/tsg_sa/TSG_SA/TSGS_83/Docs/SP-190187.zip" TargetMode="External"/><Relationship Id="rId4" Type="http://schemas.openxmlformats.org/officeDocument/2006/relationships/hyperlink" Target="http://www.3gpp.org/ftp/tsg_sa/TSG_SA/TSGS_87E_Electronic/Docs/SP-200097.zip" TargetMode="External"/><Relationship Id="rId9" Type="http://schemas.openxmlformats.org/officeDocument/2006/relationships/hyperlink" Target="http://www.3gpp.org/ftp/tsg_sa/TSG_SA/TSGS_87E_Electronic/Docs/SP-200093.zip" TargetMode="External"/><Relationship Id="rId14" Type="http://schemas.openxmlformats.org/officeDocument/2006/relationships/hyperlink" Target="http://www.3gpp.org/ftp/tsg_sa/TSG_SA/TSGS_85/Docs/SP-190931.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3gpp.org/ftp/tsg_sa/TSG_SA/TSGS_88E_Electronic/Docs/SP-200453.zip" TargetMode="External"/><Relationship Id="rId13" Type="http://schemas.openxmlformats.org/officeDocument/2006/relationships/hyperlink" Target="http://www.3gpp.org/ftp/tsg_sa/TSG_SA/TSGS_88E_Electronic/Docs/SP-200457.zip" TargetMode="External"/><Relationship Id="rId3" Type="http://schemas.openxmlformats.org/officeDocument/2006/relationships/hyperlink" Target="http://www.3gpp.org/ftp/tsg_sa/TSG_SA/TSGS_88E_Electronic/Docs/SP-200519.zip" TargetMode="External"/><Relationship Id="rId7" Type="http://schemas.openxmlformats.org/officeDocument/2006/relationships/hyperlink" Target="http://www.3gpp.org/ftp/tsg_sa/TSG_SA/TSGS_88E_Electronic/Docs/SP-200448.zip" TargetMode="External"/><Relationship Id="rId12" Type="http://schemas.openxmlformats.org/officeDocument/2006/relationships/hyperlink" Target="http://www.3gpp.org/ftp/tsg_sa/TSG_SA/TSGS_88E_Electronic/Docs/SP-200456.zip" TargetMode="External"/><Relationship Id="rId2" Type="http://schemas.openxmlformats.org/officeDocument/2006/relationships/hyperlink" Target="http://www.3gpp.org/ftp/tsg_sa/TSG_SA/TSGS_87E_Electronic/Docs/SP-200082.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8E_Electronic/Docs/SP-200447.zip" TargetMode="External"/><Relationship Id="rId11" Type="http://schemas.openxmlformats.org/officeDocument/2006/relationships/hyperlink" Target="http://www.3gpp.org/ftp/tsg_sa/TSG_SA/TSGS_88E_Electronic/Docs/SP-200455.zip" TargetMode="External"/><Relationship Id="rId5" Type="http://schemas.openxmlformats.org/officeDocument/2006/relationships/hyperlink" Target="http://www.3gpp.org/ftp/tsg_sa/TSG_SA/TSGS_84/Docs/SP-190563.zip" TargetMode="External"/><Relationship Id="rId10" Type="http://schemas.openxmlformats.org/officeDocument/2006/relationships/hyperlink" Target="http://www.3gpp.org/ftp/tsg_sa/TSG_SA/TSGS_88E_Electronic/Docs/SP-200454.zip" TargetMode="External"/><Relationship Id="rId4" Type="http://schemas.openxmlformats.org/officeDocument/2006/relationships/hyperlink" Target="http://www.3gpp.org/ftp/tsg_sa/TSG_SA/TSGS_84/Docs/SP-190564.zip" TargetMode="External"/><Relationship Id="rId9" Type="http://schemas.openxmlformats.org/officeDocument/2006/relationships/hyperlink" Target="http://www.3gpp.org/ftp/tsg_sa/TSG_SA/TSGS_88E_Electronic/Docs/SP-200446.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3gpp.org/ftp/tsg_sa/TSG_SA/TSGs_89E_Electronic/Docs/SP-200885.zip" TargetMode="External"/><Relationship Id="rId13" Type="http://schemas.openxmlformats.org/officeDocument/2006/relationships/hyperlink" Target="http://www.3gpp.org/ftp/tsg_sa/TSG_SA/TSGS_88E_Electronic/Docs/SP-200349.zip" TargetMode="External"/><Relationship Id="rId18" Type="http://schemas.openxmlformats.org/officeDocument/2006/relationships/hyperlink" Target="http://www.3gpp.org/ftp/tsg_sa/TSG_SA/TSGS_85/Docs/SP-190713.zip" TargetMode="External"/><Relationship Id="rId3" Type="http://schemas.openxmlformats.org/officeDocument/2006/relationships/hyperlink" Target="http://www.3gpp.org/ftp/tsg_sa/TSG_SA/TSGS_88E_Electronic/Docs/SP-200352.zip" TargetMode="External"/><Relationship Id="rId7" Type="http://schemas.openxmlformats.org/officeDocument/2006/relationships/hyperlink" Target="http://www.3gpp.org/ftp/tsg_sa/TSG_SA/TSGS_82/Docs/SP-181035.zip" TargetMode="External"/><Relationship Id="rId12" Type="http://schemas.openxmlformats.org/officeDocument/2006/relationships/hyperlink" Target="http://www.3gpp.org/ftp/tsg_sa/TSG_SA/TSGs_89E_Electronic/Docs/SP-200721.zip" TargetMode="External"/><Relationship Id="rId17" Type="http://schemas.openxmlformats.org/officeDocument/2006/relationships/hyperlink" Target="http://www.3gpp.org/ftp/tsg_sa/TSG_SA/TSGS_82/Docs/SP-181038.zip" TargetMode="External"/><Relationship Id="rId2" Type="http://schemas.openxmlformats.org/officeDocument/2006/relationships/hyperlink" Target="http://www.3gpp.org/ftp/tsg_sa/TSG_SA/TSGS_88E_Electronic/Docs/SP-200353.zip" TargetMode="External"/><Relationship Id="rId16" Type="http://schemas.openxmlformats.org/officeDocument/2006/relationships/hyperlink" Target="http://www.3gpp.org/ftp/tsg_sa/TSG_SA/TSGS_82/Docs/SP-181236.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8E_Electronic/Docs/SP-200347.zip" TargetMode="External"/><Relationship Id="rId11" Type="http://schemas.openxmlformats.org/officeDocument/2006/relationships/hyperlink" Target="http://www.3gpp.org/ftp/tsg_sa/TSG_SA/TSGs_89E_Electronic/Docs/SP-200878.zip" TargetMode="External"/><Relationship Id="rId5" Type="http://schemas.openxmlformats.org/officeDocument/2006/relationships/hyperlink" Target="http://www.3gpp.org/ftp/tsg_sa/TSG_SA/TSGS_88E_Electronic/Docs/SP-200351.zip" TargetMode="External"/><Relationship Id="rId15" Type="http://schemas.openxmlformats.org/officeDocument/2006/relationships/hyperlink" Target="http://www.3gpp.org/ftp/tsg_sa/TSG_SA/TSGS_81/Docs/SP-180696.zip" TargetMode="External"/><Relationship Id="rId10" Type="http://schemas.openxmlformats.org/officeDocument/2006/relationships/hyperlink" Target="http://www.3gpp.org/ftp/tsg_sa/TSG_SA/TSGs_89E_Electronic/Docs/SP-200722.zip" TargetMode="External"/><Relationship Id="rId4" Type="http://schemas.openxmlformats.org/officeDocument/2006/relationships/hyperlink" Target="http://www.3gpp.org/ftp/tsg_sa/TSG_SA/TSGS_88E_Electronic/Docs/SP-200355.zip" TargetMode="External"/><Relationship Id="rId9" Type="http://schemas.openxmlformats.org/officeDocument/2006/relationships/hyperlink" Target="http://www.3gpp.org/ftp/tsg_sa/TSG_SA/TSGS_88E_Electronic/Docs/SP-200350.zip" TargetMode="External"/><Relationship Id="rId14" Type="http://schemas.openxmlformats.org/officeDocument/2006/relationships/hyperlink" Target="http://www.3gpp.org/ftp/tsg_sa/TSG_SA/TSGS_81/Docs/SP-18069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3gpp.org/ftp/tsg_sa/TSG_SA/TSGS_87E_Electronic/Docs/SP-200146.zip" TargetMode="External"/><Relationship Id="rId13" Type="http://schemas.openxmlformats.org/officeDocument/2006/relationships/hyperlink" Target="http://www.3gpp.org/ftp/tsg_sa/TSG_SA/TSGS_86/Docs/SP-190983.zip" TargetMode="External"/><Relationship Id="rId3" Type="http://schemas.openxmlformats.org/officeDocument/2006/relationships/hyperlink" Target="http://www.3gpp.org/ftp/tsg_sa/TSG_SA/TSGs_89E_Electronic/Docs/SP-200879.zip" TargetMode="External"/><Relationship Id="rId7" Type="http://schemas.openxmlformats.org/officeDocument/2006/relationships/hyperlink" Target="http://www.3gpp.org/ftp/tsg_sa/TSG_SA/TSGs_89E_Electronic/Docs/SP-200720.zip" TargetMode="External"/><Relationship Id="rId12" Type="http://schemas.openxmlformats.org/officeDocument/2006/relationships/hyperlink" Target="http://www.3gpp.org/ftp/tsg_sa/TSG_SA/TSGs_89E_Electronic/Docs/SP-200719.zip" TargetMode="External"/><Relationship Id="rId2" Type="http://schemas.openxmlformats.org/officeDocument/2006/relationships/hyperlink" Target="http://www.3gpp.org/ftp/tsg_sa/TSG_SA/TSGS_85/Docs/SP-190711.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149.zip" TargetMode="External"/><Relationship Id="rId11" Type="http://schemas.openxmlformats.org/officeDocument/2006/relationships/hyperlink" Target="http://www.3gpp.org/ftp/tsg_sa/TSG_SA/TSGS_88E_Electronic/Docs/SP-200348.zip" TargetMode="External"/><Relationship Id="rId5" Type="http://schemas.openxmlformats.org/officeDocument/2006/relationships/hyperlink" Target="http://www.3gpp.org/ftp/tsg_sa/TSG_SA/TSGS_86/Docs/SP-191128.zip" TargetMode="External"/><Relationship Id="rId10" Type="http://schemas.openxmlformats.org/officeDocument/2006/relationships/hyperlink" Target="http://www.3gpp.org/ftp/tsg_sa/TSG_SA/TSGS_87E_Electronic/Docs/SP-200148.zip" TargetMode="External"/><Relationship Id="rId4" Type="http://schemas.openxmlformats.org/officeDocument/2006/relationships/hyperlink" Target="http://www.3gpp.org/ftp/tsg_sa/TSG_SA/TSGS_85/Docs/SP-190714.zip" TargetMode="External"/><Relationship Id="rId9" Type="http://schemas.openxmlformats.org/officeDocument/2006/relationships/hyperlink" Target="http://www.3gpp.org/ftp/tsg_sa/TSG_SA/TSGS_87E_Electronic/Docs/SP-200147.zip"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www.3gpp.org/ftp/tsg_sa/TSG_SA/TSGS_86/Docs/SP-190989.zip" TargetMode="External"/><Relationship Id="rId13" Type="http://schemas.openxmlformats.org/officeDocument/2006/relationships/hyperlink" Target="http://www.3gpp.org/ftp/tsg_sa/TSG_SA/TSGS_87E_Electronic/Docs/SP-200056.zip" TargetMode="External"/><Relationship Id="rId3" Type="http://schemas.openxmlformats.org/officeDocument/2006/relationships/hyperlink" Target="http://www.3gpp.org/ftp/tsg_sa/TSG_SA/TSGS_87E_Electronic/Docs/SP-200238.zip" TargetMode="External"/><Relationship Id="rId7" Type="http://schemas.openxmlformats.org/officeDocument/2006/relationships/hyperlink" Target="http://www.3gpp.org/ftp/tsg_sa/TSG_SA/TSGS_83/Docs/SP-190040.zip" TargetMode="External"/><Relationship Id="rId12" Type="http://schemas.openxmlformats.org/officeDocument/2006/relationships/hyperlink" Target="http://www.3gpp.org/ftp/tsg_sa/TSG_SA/TSGS_87E_Electronic/Docs/SP-200053.zip" TargetMode="External"/><Relationship Id="rId2" Type="http://schemas.openxmlformats.org/officeDocument/2006/relationships/hyperlink" Target="http://www.3gpp.org/ftp/tsg_sa/TSG_SA/TSGS_88E_Electronic/Docs/SP-200399.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2/Docs/SP-180985.zip" TargetMode="External"/><Relationship Id="rId11" Type="http://schemas.openxmlformats.org/officeDocument/2006/relationships/hyperlink" Target="http://www.3gpp.org/ftp/tsg_sa/TSG_SA/TSGS_87E_Electronic/Docs/SP-200052.zip" TargetMode="External"/><Relationship Id="rId5" Type="http://schemas.openxmlformats.org/officeDocument/2006/relationships/hyperlink" Target="http://www.3gpp.org/ftp/tsg_sa/TSG_SA/TSGS_88E_Electronic/Docs/SP-200398.zip" TargetMode="External"/><Relationship Id="rId10" Type="http://schemas.openxmlformats.org/officeDocument/2006/relationships/hyperlink" Target="http://www.3gpp.org/ftp/tsg_sa/TSG_SA/TSGS_85/Docs/SP-190642.zip" TargetMode="External"/><Relationship Id="rId4" Type="http://schemas.openxmlformats.org/officeDocument/2006/relationships/hyperlink" Target="http://www.3gpp.org/ftp/tsg_sa/TSG_SA/TSGs_89E_Electronic/Docs/SP-200667.zip" TargetMode="External"/><Relationship Id="rId9" Type="http://schemas.openxmlformats.org/officeDocument/2006/relationships/hyperlink" Target="http://www.3gpp.org/ftp/tsg_sa/TSG_SA/TSGS_77/Docs/SP-170611.zip" TargetMode="External"/><Relationship Id="rId14" Type="http://schemas.openxmlformats.org/officeDocument/2006/relationships/hyperlink" Target="http://www.3gpp.org/ftp/tsg_sa/TSG_SA/TSGS_87E_Electronic/Docs/SP-200054.zip"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3gpp.org/ftp/tsg_sa/TSG_SA/TSGs_89E_Electronic/Docs/SP-200771.zip" TargetMode="External"/><Relationship Id="rId3" Type="http://schemas.openxmlformats.org/officeDocument/2006/relationships/hyperlink" Target="http://www.3gpp.org/ftp/tsg_sa/TSG_SA/TSGS_88E_Electronic/Docs/SP-200467.zip" TargetMode="External"/><Relationship Id="rId7" Type="http://schemas.openxmlformats.org/officeDocument/2006/relationships/hyperlink" Target="http://www.3gpp.org/ftp/tsg_sa/TSG_SA/TSGs_89E_Electronic/Docs/SP-200765.zip" TargetMode="External"/><Relationship Id="rId2" Type="http://schemas.openxmlformats.org/officeDocument/2006/relationships/hyperlink" Target="http://www.3gpp.org/ftp/tsg_sa/TSG_SA/TSGS_83/Docs/SP-190138.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9E_Electronic/Docs/SP-200853.zip" TargetMode="External"/><Relationship Id="rId11" Type="http://schemas.openxmlformats.org/officeDocument/2006/relationships/hyperlink" Target="http://www.3gpp.org/ftp/tsg_sa/TSG_SA/TSGS_87E_Electronic/Docs/SP-200187.zip" TargetMode="External"/><Relationship Id="rId5" Type="http://schemas.openxmlformats.org/officeDocument/2006/relationships/hyperlink" Target="http://www.3gpp.org/ftp/tsg_sa/TSG_SA/TSGs_89E_Electronic/Docs/SP-200767.zip" TargetMode="External"/><Relationship Id="rId10" Type="http://schemas.openxmlformats.org/officeDocument/2006/relationships/hyperlink" Target="http://www.3gpp.org/ftp/tsg_sa/TSG_SA/TSGS_85/Docs/SP-190930.zip" TargetMode="External"/><Relationship Id="rId4" Type="http://schemas.openxmlformats.org/officeDocument/2006/relationships/hyperlink" Target="http://www.3gpp.org/ftp/tsg_sa/TSG_SA/TSGS_87E_Electronic/Docs/SP-200195.zip" TargetMode="External"/><Relationship Id="rId9" Type="http://schemas.openxmlformats.org/officeDocument/2006/relationships/hyperlink" Target="http://www.3gpp.org/ftp/tsg_sa/TSG_SA/TSGs_89E_Electronic/Docs/SP-200766.zip"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www.3gpp.org/ftp/tsg_sa/TSG_SA/TSGS_87E_Electronic/Docs/SP-200188.zip" TargetMode="External"/><Relationship Id="rId13" Type="http://schemas.openxmlformats.org/officeDocument/2006/relationships/hyperlink" Target="http://www.3gpp.org/ftp/tsg_sa/TSG_SA/TSGS_87E_Electronic/Docs/SP-200193.zip" TargetMode="External"/><Relationship Id="rId18" Type="http://schemas.openxmlformats.org/officeDocument/2006/relationships/hyperlink" Target="http://www.3gpp.org/ftp/tsg_sa/TSG_SA/TSGs_89E_Electronic/Docs/SP-200854.zip" TargetMode="External"/><Relationship Id="rId3" Type="http://schemas.openxmlformats.org/officeDocument/2006/relationships/hyperlink" Target="http://www.3gpp.org/ftp/tsg_sa/TSG_SA/TSGS_88E_Electronic/Docs/SP-200464.zip" TargetMode="External"/><Relationship Id="rId7" Type="http://schemas.openxmlformats.org/officeDocument/2006/relationships/hyperlink" Target="http://www.3gpp.org/ftp/tsg_sa/TSG_SA/TSGS_88E_Electronic/Docs/SP-200462.zip" TargetMode="External"/><Relationship Id="rId12" Type="http://schemas.openxmlformats.org/officeDocument/2006/relationships/hyperlink" Target="http://www.3gpp.org/ftp/tsg_sa/TSG_SA/TSGS_87E_Electronic/Docs/SP-200192.zip" TargetMode="External"/><Relationship Id="rId17" Type="http://schemas.openxmlformats.org/officeDocument/2006/relationships/hyperlink" Target="http://www.3gpp.org/ftp/tsg_sa/TSG_SA/TSGs_89E_Electronic/Docs/SP-200770.zip" TargetMode="External"/><Relationship Id="rId2" Type="http://schemas.openxmlformats.org/officeDocument/2006/relationships/hyperlink" Target="http://www.3gpp.org/ftp/tsg_sa/TSG_SA/TSGS_87E_Electronic/Docs/SP-200194.zip" TargetMode="External"/><Relationship Id="rId16" Type="http://schemas.openxmlformats.org/officeDocument/2006/relationships/hyperlink" Target="http://www.3gpp.org/ftp/tsg_sa/TSG_SA/TSGS_81/Docs/SP-180899.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8E_Electronic/Docs/SP-200463.zip" TargetMode="External"/><Relationship Id="rId11" Type="http://schemas.openxmlformats.org/officeDocument/2006/relationships/hyperlink" Target="http://www.3gpp.org/ftp/tsg_sa/TSG_SA/TSGS_87E_Electronic/Docs/SP-200191.zip" TargetMode="External"/><Relationship Id="rId5" Type="http://schemas.openxmlformats.org/officeDocument/2006/relationships/hyperlink" Target="http://www.3gpp.org/ftp/tsg_sa/TSG_SA/TSGS_88E_Electronic/Docs/SP-200465.zip" TargetMode="External"/><Relationship Id="rId15" Type="http://schemas.openxmlformats.org/officeDocument/2006/relationships/hyperlink" Target="http://www.3gpp.org/ftp/tsg_sa/TSG_SA/TSGS_84/Docs/SP-190367.zip" TargetMode="External"/><Relationship Id="rId10" Type="http://schemas.openxmlformats.org/officeDocument/2006/relationships/hyperlink" Target="http://www.3gpp.org/ftp/tsg_sa/TSG_SA/TSGS_87E_Electronic/Docs/SP-200190.zip" TargetMode="External"/><Relationship Id="rId19" Type="http://schemas.openxmlformats.org/officeDocument/2006/relationships/hyperlink" Target="http://www.3gpp.org/ftp/tsg_sa/TSG_SA/TSGs_89E_Electronic/Docs/SP-200769.zip" TargetMode="External"/><Relationship Id="rId4" Type="http://schemas.openxmlformats.org/officeDocument/2006/relationships/hyperlink" Target="http://www.3gpp.org/ftp/tsg_sa/TSG_SA/TSGS_88E_Electronic/Docs/SP-200466.zip" TargetMode="External"/><Relationship Id="rId9" Type="http://schemas.openxmlformats.org/officeDocument/2006/relationships/hyperlink" Target="http://www.3gpp.org/ftp/tsg_sa/TSG_SA/TSGS_87E_Electronic/Docs/SP-200189.zip" TargetMode="External"/><Relationship Id="rId14" Type="http://schemas.openxmlformats.org/officeDocument/2006/relationships/hyperlink" Target="http://www.3gpp.org/ftp/tsg_sa/TSG_SA/TSGS_87E_Electronic/Docs/SP-200196.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www.3gpp.org/ftp/tsg_sa/TSG_SA/TSGS_83/Docs/SP-190065.zip" TargetMode="External"/><Relationship Id="rId3" Type="http://schemas.openxmlformats.org/officeDocument/2006/relationships/hyperlink" Target="http://www.3gpp.org/ftp/tsg_sa/TSG_SA/TSGS_87E_Electronic/Docs/SP-200111.zip" TargetMode="External"/><Relationship Id="rId7" Type="http://schemas.openxmlformats.org/officeDocument/2006/relationships/hyperlink" Target="http://www.3gpp.org/ftp/tsg_sa/TSG_SA/TSGs_89E_Electronic/Docs/SP-200837.zip" TargetMode="External"/><Relationship Id="rId2" Type="http://schemas.openxmlformats.org/officeDocument/2006/relationships/hyperlink" Target="http://www.3gpp.org/ftp/tsg_sa/TSG_SA/TSGs_89E_Electronic/Docs/SP-200836.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5/Docs/SP-190929.zip" TargetMode="External"/><Relationship Id="rId5" Type="http://schemas.openxmlformats.org/officeDocument/2006/relationships/hyperlink" Target="http://www.3gpp.org/ftp/tsg_sa/TSG_SA/TSGS_85/Docs/SP-190725.zip" TargetMode="External"/><Relationship Id="rId4" Type="http://schemas.openxmlformats.org/officeDocument/2006/relationships/hyperlink" Target="http://www.3gpp.org/ftp/tsg_sa/TSG_SA/TSGS_87E_Electronic/Docs/SP-200110.zip" TargetMode="External"/><Relationship Id="rId9" Type="http://schemas.openxmlformats.org/officeDocument/2006/relationships/hyperlink" Target="http://www.3gpp.org/ftp/tsg_sa/TSG_SA/TSGs_89E_Electronic/Docs/SP-200835.zip"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ftp/tsg_sa/TSG_SA/TSGS_85/Docs/SP-190944.zip" TargetMode="External"/><Relationship Id="rId3" Type="http://schemas.openxmlformats.org/officeDocument/2006/relationships/hyperlink" Target="http://www.3gpp.org/ftp/tsg_sa/TSG_SA/TSGs_89E_Electronic/Docs/SP-200831.zip" TargetMode="External"/><Relationship Id="rId7" Type="http://schemas.openxmlformats.org/officeDocument/2006/relationships/hyperlink" Target="http://www.3gpp.org/ftp/tsg_sa/TSG_SA/TSGs_89E_Electronic/Docs/SP-200886.zip" TargetMode="External"/><Relationship Id="rId2" Type="http://schemas.openxmlformats.org/officeDocument/2006/relationships/hyperlink" Target="http://www.3gpp.org/ftp/tsg_sa/TSG_SA/TSGS_86/Docs/SP-191104.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109.zip" TargetMode="External"/><Relationship Id="rId5" Type="http://schemas.openxmlformats.org/officeDocument/2006/relationships/hyperlink" Target="http://www.3gpp.org/ftp/tsg_sa/TSG_SA/TSGS_86/Docs/SP-191106.zip" TargetMode="External"/><Relationship Id="rId10" Type="http://schemas.openxmlformats.org/officeDocument/2006/relationships/hyperlink" Target="http://www.3gpp.org/ftp/tsg_sa/TSG_SA/TSGs_89E_Electronic/Docs/SP-200832.zip" TargetMode="External"/><Relationship Id="rId4" Type="http://schemas.openxmlformats.org/officeDocument/2006/relationships/hyperlink" Target="http://www.3gpp.org/ftp/tsg_sa/TSG_SA/TSGs_89E_Electronic/Docs/SP-200833.zip" TargetMode="External"/><Relationship Id="rId9" Type="http://schemas.openxmlformats.org/officeDocument/2006/relationships/hyperlink" Target="http://www.3gpp.org/ftp/tsg_sa/TSG_SA/TSGS_87E_Electronic/Docs/SP-200108.zip"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3gpp.org/ftp/tsg_sa/TSG_SA/TSGS_88E_Electronic/Docs/SP-200573.zip" TargetMode="External"/><Relationship Id="rId13" Type="http://schemas.openxmlformats.org/officeDocument/2006/relationships/hyperlink" Target="http://www.3gpp.org/ftp/tsg_sa/TSG_SA/TSGS_85/Docs/SP-190836.zip" TargetMode="External"/><Relationship Id="rId3" Type="http://schemas.openxmlformats.org/officeDocument/2006/relationships/hyperlink" Target="http://www.3gpp.org/ftp/tsg_sa/TSG_SA/TSGS_85/Docs/SP-190838.zip" TargetMode="External"/><Relationship Id="rId7" Type="http://schemas.openxmlformats.org/officeDocument/2006/relationships/hyperlink" Target="http://www.3gpp.org/ftp/tsg_sa/TSG_SA/TSGS_88E_Electronic/Docs/SP-200571.zip" TargetMode="External"/><Relationship Id="rId12" Type="http://schemas.openxmlformats.org/officeDocument/2006/relationships/hyperlink" Target="http://www.3gpp.org/ftp/tsg_sa/TSG_SA/TSGS_88E_Electronic/Docs/SP-200592.zip" TargetMode="External"/><Relationship Id="rId2" Type="http://schemas.openxmlformats.org/officeDocument/2006/relationships/hyperlink" Target="http://www.3gpp.org/ftp/tsg_sa/TSG_SA/TSGs_89E_Electronic/Docs/SP-200797.zip" TargetMode="External"/><Relationship Id="rId16" Type="http://schemas.openxmlformats.org/officeDocument/2006/relationships/hyperlink" Target="http://www.3gpp.org/ftp/tsg_sa/TSG_SA/TSGS_86/Docs/SP-191042.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9E_Electronic/Docs/SP-200799.zip" TargetMode="External"/><Relationship Id="rId11" Type="http://schemas.openxmlformats.org/officeDocument/2006/relationships/hyperlink" Target="http://www.3gpp.org/ftp/tsg_sa/TSG_SA/TSGS_88E_Electronic/Docs/SP-200576.zip" TargetMode="External"/><Relationship Id="rId5" Type="http://schemas.openxmlformats.org/officeDocument/2006/relationships/hyperlink" Target="http://www.3gpp.org/ftp/tsg_sa/TSG_SA/TSGs_89E_Electronic/Docs/SP-200798.zip" TargetMode="External"/><Relationship Id="rId15" Type="http://schemas.openxmlformats.org/officeDocument/2006/relationships/hyperlink" Target="http://www.3gpp.org/ftp/tsg_sa/TSG_SA/TSGS_86/Docs/SP-191040.zip" TargetMode="External"/><Relationship Id="rId10" Type="http://schemas.openxmlformats.org/officeDocument/2006/relationships/hyperlink" Target="http://www.3gpp.org/ftp/tsg_sa/TSG_SA/TSGS_88E_Electronic/Docs/SP-200575.zip" TargetMode="External"/><Relationship Id="rId4" Type="http://schemas.openxmlformats.org/officeDocument/2006/relationships/hyperlink" Target="http://www.3gpp.org/ftp/tsg_sa/TSG_SA/TSGS_88E_Electronic/Docs/SP-200572.zip" TargetMode="External"/><Relationship Id="rId9" Type="http://schemas.openxmlformats.org/officeDocument/2006/relationships/hyperlink" Target="http://www.3gpp.org/ftp/tsg_sa/TSG_SA/TSGS_88E_Electronic/Docs/SP-200574.zip" TargetMode="External"/><Relationship Id="rId14" Type="http://schemas.openxmlformats.org/officeDocument/2006/relationships/hyperlink" Target="http://www.3gpp.org/ftp/tsg_sa/TSG_SA/TSGS_85/Docs/SP-19083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3gpp.org/ftp/tsg_sa/TSG_SA/TSGS_88E_Electronic/Docs/SP-200335.zip" TargetMode="External"/><Relationship Id="rId2" Type="http://schemas.openxmlformats.org/officeDocument/2006/relationships/hyperlink" Target="http://www.3gpp.org/ftp/tsg_sa/TSG_SA/TSGS_88E_Electronic/Docs/SP-200336.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8.jpeg"/><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7.jpeg"/><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image" Target="../media/image20.jpeg"/></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5.jpeg"/></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a:t>3GPP TSG </a:t>
            </a:r>
            <a:r>
              <a:rPr lang="en-US" altLang="en-US" dirty="0"/>
              <a:t>SA</a:t>
            </a:r>
            <a:r>
              <a:rPr lang="" altLang="en-US" dirty="0"/>
              <a:t> </a:t>
            </a:r>
            <a:br>
              <a:rPr lang="" altLang="en-US" dirty="0"/>
            </a:br>
            <a:r>
              <a:rPr lang="" altLang="en-US" dirty="0"/>
              <a:t>Management Report</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a:t>Georg Mayer, 3GPP SA Chairman</a:t>
            </a:r>
            <a:endParaRPr lang="en-GB" altLang="en-US" dirty="0"/>
          </a:p>
        </p:txBody>
      </p:sp>
      <p:sp>
        <p:nvSpPr>
          <p:cNvPr id="5124" name="Text Box 64"/>
          <p:cNvSpPr txBox="1">
            <a:spLocks noChangeArrowheads="1"/>
          </p:cNvSpPr>
          <p:nvPr/>
        </p:nvSpPr>
        <p:spPr bwMode="auto">
          <a:xfrm>
            <a:off x="598488" y="95250"/>
            <a:ext cx="18277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PCG4</a:t>
            </a:r>
            <a:r>
              <a:rPr lang="" altLang="en-US" sz="1600" b="1" dirty="0">
                <a:latin typeface="Arial" panose="020B0604020202020204" pitchFamily="34" charset="0"/>
              </a:rPr>
              <a:t>5</a:t>
            </a:r>
            <a:r>
              <a:rPr lang="fi-FI" altLang="en-US" sz="1600" b="1" dirty="0">
                <a:latin typeface="Arial" panose="020B0604020202020204" pitchFamily="34" charset="0"/>
              </a:rPr>
              <a:t>_06</a:t>
            </a:r>
          </a:p>
          <a:p>
            <a:pPr>
              <a:lnSpc>
                <a:spcPct val="100000"/>
              </a:lnSpc>
              <a:spcBef>
                <a:spcPct val="0"/>
              </a:spcBef>
              <a:buFontTx/>
              <a:buNone/>
            </a:pPr>
            <a:r>
              <a:rPr lang="fi-FI" altLang="en-US" sz="1600" b="1" dirty="0">
                <a:latin typeface="Arial" panose="020B0604020202020204" pitchFamily="34" charset="0"/>
              </a:rPr>
              <a:t>Agenda item: 4.3</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a:t>
            </a:r>
            <a:endParaRPr lang="en-GB" dirty="0"/>
          </a:p>
        </p:txBody>
      </p:sp>
      <p:sp>
        <p:nvSpPr>
          <p:cNvPr id="3" name="Content Placeholder 2"/>
          <p:cNvSpPr>
            <a:spLocks noGrp="1"/>
          </p:cNvSpPr>
          <p:nvPr>
            <p:ph idx="1"/>
          </p:nvPr>
        </p:nvSpPr>
        <p:spPr/>
        <p:txBody>
          <a:bodyPr/>
          <a:lstStyle/>
          <a:p>
            <a:pPr marL="447675" indent="-447675"/>
            <a:r>
              <a:rPr lang="en-GB" sz="2000" dirty="0"/>
              <a:t>Several companies, foremost from the vertical community, have indicated that 3GPP needs a better mechanism to trace requirements across it’s TSGs and WGs. </a:t>
            </a:r>
          </a:p>
          <a:p>
            <a:pPr marL="447675" indent="-447675"/>
            <a:r>
              <a:rPr lang="en-GB" sz="2000" dirty="0"/>
              <a:t>Most requirements start out in SA1 under a specific WI-code, but once they are approved they are handled by RAN/SA stage 2 groups often under very different WI-codes, also it is not obvious which stage 2 WGs will work on a given requirement.</a:t>
            </a:r>
          </a:p>
          <a:p>
            <a:pPr marL="447675" indent="-447675"/>
            <a:r>
              <a:rPr lang="en-GB" sz="2000" dirty="0"/>
              <a:t>The WI-Template was already revised a year ago to allow some better cross-referencing e.g. from stage 2 groups to stage 1 WI-codes.</a:t>
            </a:r>
          </a:p>
          <a:p>
            <a:pPr marL="447675" indent="-447675"/>
            <a:r>
              <a:rPr lang="en-GB" sz="2000" dirty="0"/>
              <a:t>In SA1 a new proposal was agreed to enumerate SA1 requirements, but the approval of this mechanism was postponed by SA Plenary, as delegates saw the need for a possibly more holistic approach and wanted to look into the implications in other WGs.</a:t>
            </a:r>
          </a:p>
          <a:p>
            <a:pPr marL="447675" indent="-447675"/>
            <a:r>
              <a:rPr lang="en-GB" sz="2000" dirty="0"/>
              <a:t>The discussion will continue till December Plenary by e-mail.</a:t>
            </a:r>
          </a:p>
          <a:p>
            <a:pPr marL="447675" indent="-447675"/>
            <a:endParaRPr lang="en-GB" sz="2000" dirty="0"/>
          </a:p>
          <a:p>
            <a:pPr marL="447675" indent="-447675"/>
            <a:r>
              <a:rPr lang="en-GB" sz="2000" dirty="0"/>
              <a:t>A online newcomer session was held in May with good attendance and information exchange.</a:t>
            </a:r>
          </a:p>
          <a:p>
            <a:pPr marL="447675" indent="-447675"/>
            <a:endParaRPr lang="en-GB" sz="2000" dirty="0"/>
          </a:p>
          <a:p>
            <a:pPr marL="447675" indent="-447675"/>
            <a:endParaRPr lang="en-GB" sz="2000" dirty="0"/>
          </a:p>
          <a:p>
            <a:pPr marL="360363" indent="-360363">
              <a:buNone/>
            </a:pPr>
            <a:endParaRPr lang="en-GB" sz="2000" dirty="0"/>
          </a:p>
        </p:txBody>
      </p:sp>
    </p:spTree>
    <p:extLst>
      <p:ext uri="{BB962C8B-B14F-4D97-AF65-F5344CB8AC3E}">
        <p14:creationId xmlns:p14="http://schemas.microsoft.com/office/powerpoint/2010/main" val="85490046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a:t>
            </a:r>
            <a:endParaRPr lang="en-GB" dirty="0"/>
          </a:p>
        </p:txBody>
      </p:sp>
      <p:sp>
        <p:nvSpPr>
          <p:cNvPr id="3" name="Content Placeholder 2"/>
          <p:cNvSpPr>
            <a:spLocks noGrp="1"/>
          </p:cNvSpPr>
          <p:nvPr>
            <p:ph idx="1"/>
          </p:nvPr>
        </p:nvSpPr>
        <p:spPr/>
        <p:txBody>
          <a:bodyPr/>
          <a:lstStyle/>
          <a:p>
            <a:pPr marL="447675" indent="-447675"/>
            <a:r>
              <a:rPr lang="en-GB" sz="2400" dirty="0"/>
              <a:t>PCG needs to take a decision how to undergo e-elections and when to start elections again. The related discussion will be taken based on the WP-Group’s input. </a:t>
            </a:r>
          </a:p>
          <a:p>
            <a:pPr marL="447675" indent="-447675"/>
            <a:r>
              <a:rPr lang="en-GB" sz="2400" dirty="0"/>
              <a:t>Note: </a:t>
            </a:r>
            <a:r>
              <a:rPr lang="en-US" sz="2400" dirty="0"/>
              <a:t>All 3GPP officials elections postponed during TSGs#88 (June 2020) until PCG gives guidance.</a:t>
            </a:r>
            <a:endParaRPr lang="en-GB" sz="2400" dirty="0"/>
          </a:p>
          <a:p>
            <a:pPr marL="447675" indent="-447675"/>
            <a:r>
              <a:rPr lang="en-GB" sz="2400" dirty="0"/>
              <a:t>No further actions from SA.</a:t>
            </a:r>
          </a:p>
        </p:txBody>
      </p:sp>
    </p:spTree>
    <p:extLst>
      <p:ext uri="{BB962C8B-B14F-4D97-AF65-F5344CB8AC3E}">
        <p14:creationId xmlns:p14="http://schemas.microsoft.com/office/powerpoint/2010/main" val="60698753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Acknowledgements</a:t>
            </a:r>
            <a:endParaRPr lang="en-GB" dirty="0"/>
          </a:p>
        </p:txBody>
      </p:sp>
      <p:sp>
        <p:nvSpPr>
          <p:cNvPr id="7" name="Content Placeholder 6"/>
          <p:cNvSpPr>
            <a:spLocks noGrp="1"/>
          </p:cNvSpPr>
          <p:nvPr>
            <p:ph idx="1"/>
          </p:nvPr>
        </p:nvSpPr>
        <p:spPr/>
        <p:txBody>
          <a:bodyPr/>
          <a:lstStyle/>
          <a:p>
            <a:pPr marL="447675" indent="-447675"/>
            <a:r>
              <a:rPr lang="de-DE" sz="2400" dirty="0"/>
              <a:t>The SA Chair wants to thank the SA Plenary and SA WGs leadership for their excellent work, perfect cooperation, coordination and support.</a:t>
            </a:r>
          </a:p>
          <a:p>
            <a:pPr marL="447675" indent="-447675"/>
            <a:r>
              <a:rPr lang="de-DE" sz="2400" dirty="0"/>
              <a:t>The TSG CT and TSG RAN chairs for finding common ways forward especially at the start and during the crisis.</a:t>
            </a:r>
          </a:p>
          <a:p>
            <a:pPr marL="447675" indent="-447675"/>
            <a:r>
              <a:rPr lang="de-DE" sz="2400" dirty="0"/>
              <a:t>The hosts of all SA Plenary and WG meetings either held or cancelled. All hosts of all cancelled meetings helped greatly in managing the new situation. </a:t>
            </a:r>
          </a:p>
          <a:p>
            <a:pPr marL="447675" indent="-447675"/>
            <a:r>
              <a:rPr lang="de-DE" sz="2400" dirty="0"/>
              <a:t>MCC, especially Maurice Pope, for support and guidance.</a:t>
            </a:r>
          </a:p>
          <a:p>
            <a:pPr marL="447675" indent="-447675"/>
            <a:r>
              <a:rPr lang="en-GB" sz="2400" dirty="0"/>
              <a:t>All delegates in 3GPP SA and the SA WGs for patience, support, hard work as well as great and stable output.</a:t>
            </a:r>
          </a:p>
          <a:p>
            <a:pPr marL="0" indent="0">
              <a:buNone/>
            </a:pPr>
            <a:endParaRPr lang="en-GB" dirty="0"/>
          </a:p>
        </p:txBody>
      </p:sp>
    </p:spTree>
    <p:extLst>
      <p:ext uri="{BB962C8B-B14F-4D97-AF65-F5344CB8AC3E}">
        <p14:creationId xmlns:p14="http://schemas.microsoft.com/office/powerpoint/2010/main" val="264261198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Thank You!</a:t>
            </a:r>
          </a:p>
        </p:txBody>
      </p:sp>
      <p:sp>
        <p:nvSpPr>
          <p:cNvPr id="30723" name="Content Placeholder 2"/>
          <p:cNvSpPr>
            <a:spLocks noGrp="1"/>
          </p:cNvSpPr>
          <p:nvPr>
            <p:ph idx="1"/>
          </p:nvPr>
        </p:nvSpPr>
        <p:spPr/>
        <p:txBody>
          <a:bodyPr/>
          <a:lstStyle/>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r>
              <a:rPr lang="en-US" altLang="en-US" sz="1600"/>
              <a:t>Georg Mayer</a:t>
            </a:r>
          </a:p>
          <a:p>
            <a:pPr marL="0" indent="0">
              <a:lnSpc>
                <a:spcPct val="100000"/>
              </a:lnSpc>
              <a:spcBef>
                <a:spcPct val="0"/>
              </a:spcBef>
              <a:buFontTx/>
              <a:buNone/>
            </a:pPr>
            <a:r>
              <a:rPr lang="en-US" altLang="en-US" sz="1600"/>
              <a:t>3GPP SA Chairman</a:t>
            </a:r>
          </a:p>
          <a:p>
            <a:pPr marL="0" indent="0">
              <a:lnSpc>
                <a:spcPct val="100000"/>
              </a:lnSpc>
              <a:spcBef>
                <a:spcPct val="0"/>
              </a:spcBef>
              <a:buFontTx/>
              <a:buNone/>
            </a:pPr>
            <a:r>
              <a:rPr lang="en-US" altLang="en-US" sz="1600"/>
              <a:t>mail: </a:t>
            </a:r>
            <a:r>
              <a:rPr lang="en-US" altLang="en-US" sz="1600">
                <a:hlinkClick r:id="rId2"/>
              </a:rPr>
              <a:t>georg.mayer@huawei.com</a:t>
            </a:r>
            <a:r>
              <a:rPr lang="en-US" altLang="en-US" sz="1600"/>
              <a:t> </a:t>
            </a:r>
          </a:p>
          <a:p>
            <a:pPr marL="0" indent="0">
              <a:lnSpc>
                <a:spcPct val="100000"/>
              </a:lnSpc>
              <a:spcBef>
                <a:spcPct val="0"/>
              </a:spcBef>
              <a:buFontTx/>
              <a:buNone/>
            </a:pPr>
            <a:r>
              <a:rPr lang="en-US" altLang="en-US" sz="1600"/>
              <a:t>phone: +43 699 1900 5758</a:t>
            </a:r>
          </a:p>
          <a:p>
            <a:pPr marL="0" indent="0">
              <a:buFontTx/>
              <a:buNone/>
            </a:pPr>
            <a:endParaRPr lang="en-US" altLang="en-US"/>
          </a:p>
        </p:txBody>
      </p:sp>
    </p:spTree>
    <p:extLst>
      <p:ext uri="{BB962C8B-B14F-4D97-AF65-F5344CB8AC3E}">
        <p14:creationId xmlns:p14="http://schemas.microsoft.com/office/powerpoint/2010/main" val="38121147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887647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SA Ongoing Work</a:t>
            </a:r>
          </a:p>
        </p:txBody>
      </p:sp>
      <p:sp>
        <p:nvSpPr>
          <p:cNvPr id="3" name="TextBox 2"/>
          <p:cNvSpPr txBox="1"/>
          <p:nvPr/>
        </p:nvSpPr>
        <p:spPr>
          <a:xfrm>
            <a:off x="7714034" y="5569085"/>
            <a:ext cx="3929281" cy="646331"/>
          </a:xfrm>
          <a:prstGeom prst="rect">
            <a:avLst/>
          </a:prstGeom>
          <a:solidFill>
            <a:schemeClr val="accent4">
              <a:lumMod val="60000"/>
              <a:lumOff val="40000"/>
            </a:schemeClr>
          </a:solidFill>
        </p:spPr>
        <p:txBody>
          <a:bodyPr wrap="none" rtlCol="0">
            <a:spAutoFit/>
          </a:bodyPr>
          <a:lstStyle/>
          <a:p>
            <a:r>
              <a:rPr lang="en-US" dirty="0"/>
              <a:t>Acronyms marked yellow indicate</a:t>
            </a:r>
          </a:p>
          <a:p>
            <a:r>
              <a:rPr lang="en-US" dirty="0"/>
              <a:t>items which are new since last PCG</a:t>
            </a:r>
          </a:p>
        </p:txBody>
      </p:sp>
      <p:sp>
        <p:nvSpPr>
          <p:cNvPr id="4" name="TextBox 3"/>
          <p:cNvSpPr txBox="1"/>
          <p:nvPr/>
        </p:nvSpPr>
        <p:spPr>
          <a:xfrm>
            <a:off x="874653" y="5015087"/>
            <a:ext cx="5717876" cy="1200329"/>
          </a:xfrm>
          <a:prstGeom prst="rect">
            <a:avLst/>
          </a:prstGeom>
          <a:noFill/>
        </p:spPr>
        <p:txBody>
          <a:bodyPr wrap="square" rtlCol="0">
            <a:spAutoFit/>
          </a:bodyPr>
          <a:lstStyle/>
          <a:p>
            <a:r>
              <a:rPr lang="en-US" dirty="0"/>
              <a:t>The following tables are based on the 3GPP Work Plan made available after recent TSGs meeting. Due to time constraints, their content was not re-checked against the actual results.</a:t>
            </a:r>
          </a:p>
        </p:txBody>
      </p:sp>
    </p:spTree>
    <p:extLst>
      <p:ext uri="{BB962C8B-B14F-4D97-AF65-F5344CB8AC3E}">
        <p14:creationId xmlns:p14="http://schemas.microsoft.com/office/powerpoint/2010/main" val="3427154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SA Rel-16 WIDs below 100%</a:t>
            </a:r>
          </a:p>
        </p:txBody>
      </p:sp>
      <p:graphicFrame>
        <p:nvGraphicFramePr>
          <p:cNvPr id="2" name="Table 1"/>
          <p:cNvGraphicFramePr>
            <a:graphicFrameLocks noGrp="1"/>
          </p:cNvGraphicFramePr>
          <p:nvPr>
            <p:extLst>
              <p:ext uri="{D42A27DB-BD31-4B8C-83A1-F6EECF244321}">
                <p14:modId xmlns:p14="http://schemas.microsoft.com/office/powerpoint/2010/main" val="3690745693"/>
              </p:ext>
            </p:extLst>
          </p:nvPr>
        </p:nvGraphicFramePr>
        <p:xfrm>
          <a:off x="838200" y="3024908"/>
          <a:ext cx="10515601" cy="1952772"/>
        </p:xfrm>
        <a:graphic>
          <a:graphicData uri="http://schemas.openxmlformats.org/drawingml/2006/table">
            <a:tbl>
              <a:tblPr firstRow="1" firstCol="1" bandRow="1">
                <a:tableStyleId>{5C22544A-7EE6-4342-B048-85BDC9FD1C3A}</a:tableStyleId>
              </a:tblPr>
              <a:tblGrid>
                <a:gridCol w="2183556">
                  <a:extLst>
                    <a:ext uri="{9D8B030D-6E8A-4147-A177-3AD203B41FA5}">
                      <a16:colId xmlns:a16="http://schemas.microsoft.com/office/drawing/2014/main" val="20000"/>
                    </a:ext>
                  </a:extLst>
                </a:gridCol>
                <a:gridCol w="863316">
                  <a:extLst>
                    <a:ext uri="{9D8B030D-6E8A-4147-A177-3AD203B41FA5}">
                      <a16:colId xmlns:a16="http://schemas.microsoft.com/office/drawing/2014/main" val="20001"/>
                    </a:ext>
                  </a:extLst>
                </a:gridCol>
                <a:gridCol w="864368">
                  <a:extLst>
                    <a:ext uri="{9D8B030D-6E8A-4147-A177-3AD203B41FA5}">
                      <a16:colId xmlns:a16="http://schemas.microsoft.com/office/drawing/2014/main" val="20002"/>
                    </a:ext>
                  </a:extLst>
                </a:gridCol>
                <a:gridCol w="3848069">
                  <a:extLst>
                    <a:ext uri="{9D8B030D-6E8A-4147-A177-3AD203B41FA5}">
                      <a16:colId xmlns:a16="http://schemas.microsoft.com/office/drawing/2014/main" val="20003"/>
                    </a:ext>
                  </a:extLst>
                </a:gridCol>
                <a:gridCol w="864368">
                  <a:extLst>
                    <a:ext uri="{9D8B030D-6E8A-4147-A177-3AD203B41FA5}">
                      <a16:colId xmlns:a16="http://schemas.microsoft.com/office/drawing/2014/main" val="20004"/>
                    </a:ext>
                  </a:extLst>
                </a:gridCol>
                <a:gridCol w="1891924">
                  <a:extLst>
                    <a:ext uri="{9D8B030D-6E8A-4147-A177-3AD203B41FA5}">
                      <a16:colId xmlns:a16="http://schemas.microsoft.com/office/drawing/2014/main" val="20005"/>
                    </a:ext>
                  </a:extLst>
                </a:gridCol>
              </a:tblGrid>
              <a:tr h="197025">
                <a:tc>
                  <a:txBody>
                    <a:bodyPr/>
                    <a:lstStyle/>
                    <a:p>
                      <a:pPr algn="ctr">
                        <a:lnSpc>
                          <a:spcPct val="107000"/>
                        </a:lnSpc>
                        <a:spcAft>
                          <a:spcPts val="0"/>
                        </a:spcAft>
                      </a:pPr>
                      <a:r>
                        <a:rPr lang="en-US" sz="1100" dirty="0">
                          <a:effectLst/>
                        </a:rPr>
                        <a:t>Acronym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Group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Name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WI-tdoc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0"/>
                  </a:ext>
                </a:extLst>
              </a:tr>
              <a:tr h="197025">
                <a:tc>
                  <a:txBody>
                    <a:bodyPr/>
                    <a:lstStyle/>
                    <a:p>
                      <a:pPr algn="ctr">
                        <a:lnSpc>
                          <a:spcPct val="107000"/>
                        </a:lnSpc>
                        <a:spcAft>
                          <a:spcPts val="0"/>
                        </a:spcAft>
                      </a:pPr>
                      <a:r>
                        <a:rPr lang="en-US" sz="1100" dirty="0">
                          <a:effectLst/>
                        </a:rPr>
                        <a:t>5GLAN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LAN support in 5G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99.00%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2"/>
                        </a:rPr>
                        <a:t>SP-180593.zip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1"/>
                  </a:ext>
                </a:extLst>
              </a:tr>
              <a:tr h="197025">
                <a:tc>
                  <a:txBody>
                    <a:bodyPr/>
                    <a:lstStyle/>
                    <a:p>
                      <a:pPr algn="ctr">
                        <a:lnSpc>
                          <a:spcPct val="107000"/>
                        </a:lnSpc>
                        <a:spcAft>
                          <a:spcPts val="0"/>
                        </a:spcAft>
                      </a:pPr>
                      <a:r>
                        <a:rPr lang="en-US" sz="1100" dirty="0">
                          <a:effectLst/>
                        </a:rPr>
                        <a:t>UDICOM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User data interworking, Coexistence and Migration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99.00%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3"/>
                        </a:rPr>
                        <a:t>SP-190182.zip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2"/>
                  </a:ext>
                </a:extLst>
              </a:tr>
              <a:tr h="197025">
                <a:tc>
                  <a:txBody>
                    <a:bodyPr/>
                    <a:lstStyle/>
                    <a:p>
                      <a:pPr algn="ctr">
                        <a:lnSpc>
                          <a:spcPct val="107000"/>
                        </a:lnSpc>
                        <a:spcAft>
                          <a:spcPts val="0"/>
                        </a:spcAft>
                      </a:pPr>
                      <a:r>
                        <a:rPr lang="en-US" sz="1100" dirty="0">
                          <a:effectLst/>
                        </a:rPr>
                        <a:t>5G_CIoT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Stage 2 of 5G_CIoT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98.00%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4"/>
                        </a:rPr>
                        <a:t>SP-181118.zip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3"/>
                  </a:ext>
                </a:extLst>
              </a:tr>
              <a:tr h="197025">
                <a:tc>
                  <a:txBody>
                    <a:bodyPr/>
                    <a:lstStyle/>
                    <a:p>
                      <a:pPr algn="ctr">
                        <a:lnSpc>
                          <a:spcPct val="107000"/>
                        </a:lnSpc>
                        <a:spcAft>
                          <a:spcPts val="0"/>
                        </a:spcAft>
                      </a:pPr>
                      <a:r>
                        <a:rPr lang="en-US" sz="1100" dirty="0">
                          <a:effectLst/>
                        </a:rPr>
                        <a:t>eV2XARC</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Rel-16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Security Aspects of eV2XARC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98.00%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5"/>
                        </a:rPr>
                        <a:t>SP-191125.zip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4"/>
                  </a:ext>
                </a:extLst>
              </a:tr>
              <a:tr h="197025">
                <a:tc>
                  <a:txBody>
                    <a:bodyPr/>
                    <a:lstStyle/>
                    <a:p>
                      <a:pPr algn="ctr">
                        <a:lnSpc>
                          <a:spcPct val="107000"/>
                        </a:lnSpc>
                        <a:spcAft>
                          <a:spcPts val="0"/>
                        </a:spcAft>
                      </a:pPr>
                      <a:r>
                        <a:rPr lang="en-US" sz="1100">
                          <a:effectLst/>
                        </a:rPr>
                        <a:t>MCXSec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Rel-16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Mission Critical Services Security Enhancements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80.0%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u="sng">
                          <a:effectLst/>
                          <a:hlinkClick r:id="rId6"/>
                        </a:rPr>
                        <a:t>SP-180596.zip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5"/>
                  </a:ext>
                </a:extLst>
              </a:tr>
              <a:tr h="197025">
                <a:tc>
                  <a:txBody>
                    <a:bodyPr/>
                    <a:lstStyle/>
                    <a:p>
                      <a:pPr algn="ctr">
                        <a:lnSpc>
                          <a:spcPct val="107000"/>
                        </a:lnSpc>
                        <a:spcAft>
                          <a:spcPts val="0"/>
                        </a:spcAft>
                      </a:pPr>
                      <a:r>
                        <a:rPr lang="en-US" sz="1100">
                          <a:effectLst/>
                        </a:rPr>
                        <a:t>LIR16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S3LI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Lawful Interception Report Rel-16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u="sng">
                          <a:effectLst/>
                          <a:hlinkClick r:id="rId7"/>
                        </a:rPr>
                        <a:t>SP-190342.zip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6"/>
                  </a:ext>
                </a:extLst>
              </a:tr>
              <a:tr h="197025">
                <a:tc>
                  <a:txBody>
                    <a:bodyPr/>
                    <a:lstStyle/>
                    <a:p>
                      <a:pPr algn="ctr">
                        <a:lnSpc>
                          <a:spcPct val="107000"/>
                        </a:lnSpc>
                        <a:spcAft>
                          <a:spcPts val="0"/>
                        </a:spcAft>
                      </a:pPr>
                      <a:r>
                        <a:rPr lang="en-US" sz="1100">
                          <a:effectLst/>
                        </a:rPr>
                        <a:t>NPM</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S5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Network policy managementfor 5G mobile networks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55.00%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u="sng">
                          <a:effectLst/>
                          <a:hlinkClick r:id="rId8"/>
                        </a:rPr>
                        <a:t>SP-191211.zip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7"/>
                  </a:ext>
                </a:extLst>
              </a:tr>
              <a:tr h="376572">
                <a:tc>
                  <a:txBody>
                    <a:bodyPr/>
                    <a:lstStyle/>
                    <a:p>
                      <a:pPr algn="ctr">
                        <a:lnSpc>
                          <a:spcPct val="107000"/>
                        </a:lnSpc>
                        <a:spcAft>
                          <a:spcPts val="0"/>
                        </a:spcAft>
                      </a:pPr>
                      <a:r>
                        <a:rPr lang="en-US" sz="1100">
                          <a:effectLst/>
                        </a:rPr>
                        <a:t>eMCData2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S6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Enhancements to Functional architecture and information flows for Mission Critical Data</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99.00%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dirty="0">
                          <a:effectLst/>
                          <a:hlinkClick r:id="rId9"/>
                        </a:rPr>
                        <a:t>SP-180378.zip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83624233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SA2 Study Items</a:t>
            </a:r>
          </a:p>
        </p:txBody>
      </p:sp>
      <p:graphicFrame>
        <p:nvGraphicFramePr>
          <p:cNvPr id="3" name="Table 2"/>
          <p:cNvGraphicFramePr>
            <a:graphicFrameLocks noGrp="1"/>
          </p:cNvGraphicFramePr>
          <p:nvPr>
            <p:extLst>
              <p:ext uri="{D42A27DB-BD31-4B8C-83A1-F6EECF244321}">
                <p14:modId xmlns:p14="http://schemas.microsoft.com/office/powerpoint/2010/main" val="3367725670"/>
              </p:ext>
            </p:extLst>
          </p:nvPr>
        </p:nvGraphicFramePr>
        <p:xfrm>
          <a:off x="807396" y="1783101"/>
          <a:ext cx="8098276" cy="4615055"/>
        </p:xfrm>
        <a:graphic>
          <a:graphicData uri="http://schemas.openxmlformats.org/drawingml/2006/table">
            <a:tbl>
              <a:tblPr firstRow="1" firstCol="1" bandRow="1">
                <a:tableStyleId>{5C22544A-7EE6-4342-B048-85BDC9FD1C3A}</a:tableStyleId>
              </a:tblPr>
              <a:tblGrid>
                <a:gridCol w="1157591">
                  <a:extLst>
                    <a:ext uri="{9D8B030D-6E8A-4147-A177-3AD203B41FA5}">
                      <a16:colId xmlns:a16="http://schemas.microsoft.com/office/drawing/2014/main" val="20000"/>
                    </a:ext>
                  </a:extLst>
                </a:gridCol>
                <a:gridCol w="580452">
                  <a:extLst>
                    <a:ext uri="{9D8B030D-6E8A-4147-A177-3AD203B41FA5}">
                      <a16:colId xmlns:a16="http://schemas.microsoft.com/office/drawing/2014/main" val="20001"/>
                    </a:ext>
                  </a:extLst>
                </a:gridCol>
                <a:gridCol w="445816">
                  <a:extLst>
                    <a:ext uri="{9D8B030D-6E8A-4147-A177-3AD203B41FA5}">
                      <a16:colId xmlns:a16="http://schemas.microsoft.com/office/drawing/2014/main" val="20002"/>
                    </a:ext>
                  </a:extLst>
                </a:gridCol>
                <a:gridCol w="4124528">
                  <a:extLst>
                    <a:ext uri="{9D8B030D-6E8A-4147-A177-3AD203B41FA5}">
                      <a16:colId xmlns:a16="http://schemas.microsoft.com/office/drawing/2014/main" val="20003"/>
                    </a:ext>
                  </a:extLst>
                </a:gridCol>
                <a:gridCol w="841443">
                  <a:extLst>
                    <a:ext uri="{9D8B030D-6E8A-4147-A177-3AD203B41FA5}">
                      <a16:colId xmlns:a16="http://schemas.microsoft.com/office/drawing/2014/main" val="20004"/>
                    </a:ext>
                  </a:extLst>
                </a:gridCol>
                <a:gridCol w="948446">
                  <a:extLst>
                    <a:ext uri="{9D8B030D-6E8A-4147-A177-3AD203B41FA5}">
                      <a16:colId xmlns:a16="http://schemas.microsoft.com/office/drawing/2014/main" val="20005"/>
                    </a:ext>
                  </a:extLst>
                </a:gridCol>
              </a:tblGrid>
              <a:tr h="27665">
                <a:tc>
                  <a:txBody>
                    <a:bodyPr/>
                    <a:lstStyle/>
                    <a:p>
                      <a:pPr algn="ctr">
                        <a:lnSpc>
                          <a:spcPct val="107000"/>
                        </a:lnSpc>
                        <a:spcAft>
                          <a:spcPts val="0"/>
                        </a:spcAft>
                      </a:pPr>
                      <a:r>
                        <a:rPr lang="en-US" sz="1050" dirty="0">
                          <a:effectLst/>
                        </a:rPr>
                        <a:t>Acronym</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err="1">
                          <a:effectLst/>
                        </a:rPr>
                        <a:t>Rel</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Groups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Name</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WI-tdoc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0"/>
                  </a:ext>
                </a:extLst>
              </a:tr>
              <a:tr h="191002">
                <a:tc>
                  <a:txBody>
                    <a:bodyPr/>
                    <a:lstStyle/>
                    <a:p>
                      <a:pPr algn="ctr">
                        <a:lnSpc>
                          <a:spcPct val="107000"/>
                        </a:lnSpc>
                        <a:spcAft>
                          <a:spcPts val="0"/>
                        </a:spcAft>
                      </a:pPr>
                      <a:r>
                        <a:rPr lang="en-US" sz="1050" dirty="0" err="1">
                          <a:effectLst/>
                        </a:rPr>
                        <a:t>FS_eNPN</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enhanced support of Non-Public Networks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75.00%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2"/>
                        </a:rPr>
                        <a:t>SP-200094.zip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1"/>
                  </a:ext>
                </a:extLst>
              </a:tr>
              <a:tr h="213688">
                <a:tc>
                  <a:txBody>
                    <a:bodyPr/>
                    <a:lstStyle/>
                    <a:p>
                      <a:pPr algn="ctr">
                        <a:lnSpc>
                          <a:spcPct val="107000"/>
                        </a:lnSpc>
                        <a:spcAft>
                          <a:spcPts val="0"/>
                        </a:spcAft>
                      </a:pPr>
                      <a:r>
                        <a:rPr lang="en-US" sz="1050" dirty="0">
                          <a:effectLst/>
                        </a:rPr>
                        <a:t>FS_5GLAN_enh</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enhancement of support for 5G LAN-type service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0%</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3"/>
                        </a:rPr>
                        <a:t>SP-190626.zip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2"/>
                  </a:ext>
                </a:extLst>
              </a:tr>
              <a:tr h="349803">
                <a:tc>
                  <a:txBody>
                    <a:bodyPr/>
                    <a:lstStyle/>
                    <a:p>
                      <a:pPr algn="ctr">
                        <a:lnSpc>
                          <a:spcPct val="107000"/>
                        </a:lnSpc>
                        <a:spcAft>
                          <a:spcPts val="0"/>
                        </a:spcAft>
                      </a:pPr>
                      <a:r>
                        <a:rPr lang="en-US" sz="1050" dirty="0">
                          <a:effectLst/>
                        </a:rPr>
                        <a:t>FS_ID_UAS_SA2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supporting Unmanned Aerial Systems Connectivity, Identification, and Tracking</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4"/>
                        </a:rPr>
                        <a:t>SP-200097.zip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3"/>
                  </a:ext>
                </a:extLst>
              </a:tr>
              <a:tr h="277208">
                <a:tc>
                  <a:txBody>
                    <a:bodyPr/>
                    <a:lstStyle/>
                    <a:p>
                      <a:pPr algn="ctr">
                        <a:lnSpc>
                          <a:spcPct val="107000"/>
                        </a:lnSpc>
                        <a:spcAft>
                          <a:spcPts val="0"/>
                        </a:spcAft>
                      </a:pPr>
                      <a:r>
                        <a:rPr lang="en-US" sz="1050" dirty="0">
                          <a:effectLst/>
                        </a:rPr>
                        <a:t>5GSAT_ARCH</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(Stage 2 of) Integration of satellite components in the 5G architecture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10.0%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5"/>
                        </a:rPr>
                        <a:t>SP-191335.zip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4"/>
                  </a:ext>
                </a:extLst>
              </a:tr>
              <a:tr h="168317">
                <a:tc>
                  <a:txBody>
                    <a:bodyPr/>
                    <a:lstStyle/>
                    <a:p>
                      <a:pPr algn="ctr">
                        <a:lnSpc>
                          <a:spcPct val="107000"/>
                        </a:lnSpc>
                        <a:spcAft>
                          <a:spcPts val="0"/>
                        </a:spcAft>
                      </a:pPr>
                      <a:r>
                        <a:rPr lang="en-US" sz="1050">
                          <a:effectLst/>
                        </a:rPr>
                        <a:t>FS_IIoT</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enhanced support of Industrial IoT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75.00%</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6"/>
                        </a:rPr>
                        <a:t>SP-200298.zip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5"/>
                  </a:ext>
                </a:extLst>
              </a:tr>
              <a:tr h="170441">
                <a:tc>
                  <a:txBody>
                    <a:bodyPr/>
                    <a:lstStyle/>
                    <a:p>
                      <a:pPr algn="ctr">
                        <a:lnSpc>
                          <a:spcPct val="107000"/>
                        </a:lnSpc>
                        <a:spcAft>
                          <a:spcPts val="0"/>
                        </a:spcAft>
                      </a:pPr>
                      <a:r>
                        <a:rPr lang="en-US" sz="1050">
                          <a:effectLst/>
                        </a:rPr>
                        <a:t>FS_eV2XARC_Ph2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S2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V2X services – Phase 2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7"/>
                        </a:rPr>
                        <a:t>SP-190631.zip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6"/>
                  </a:ext>
                </a:extLst>
              </a:tr>
              <a:tr h="290820">
                <a:tc>
                  <a:txBody>
                    <a:bodyPr/>
                    <a:lstStyle/>
                    <a:p>
                      <a:pPr algn="ctr">
                        <a:lnSpc>
                          <a:spcPct val="107000"/>
                        </a:lnSpc>
                        <a:spcAft>
                          <a:spcPts val="0"/>
                        </a:spcAft>
                      </a:pPr>
                      <a:r>
                        <a:rPr lang="en-US" sz="1050">
                          <a:effectLst/>
                        </a:rPr>
                        <a:t>FS_5MBS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Architectural enhancements for 5G multicast-broadcast services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65.00%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8"/>
                        </a:rPr>
                        <a:t>SP-200690.zip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7"/>
                  </a:ext>
                </a:extLst>
              </a:tr>
              <a:tr h="218225">
                <a:tc>
                  <a:txBody>
                    <a:bodyPr/>
                    <a:lstStyle/>
                    <a:p>
                      <a:pPr algn="ctr">
                        <a:lnSpc>
                          <a:spcPct val="107000"/>
                        </a:lnSpc>
                        <a:spcAft>
                          <a:spcPts val="0"/>
                        </a:spcAft>
                      </a:pPr>
                      <a:r>
                        <a:rPr lang="en-US" sz="1050">
                          <a:effectLst/>
                        </a:rPr>
                        <a:t>FS_enh_EC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enhancement of support for Edge Computing in 5GC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9"/>
                        </a:rPr>
                        <a:t>SP-200093.zip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8"/>
                  </a:ext>
                </a:extLst>
              </a:tr>
              <a:tr h="240911">
                <a:tc>
                  <a:txBody>
                    <a:bodyPr/>
                    <a:lstStyle/>
                    <a:p>
                      <a:pPr algn="ctr">
                        <a:lnSpc>
                          <a:spcPct val="107000"/>
                        </a:lnSpc>
                        <a:spcAft>
                          <a:spcPts val="0"/>
                        </a:spcAft>
                      </a:pPr>
                      <a:r>
                        <a:rPr lang="en-US" sz="1050" dirty="0">
                          <a:effectLst/>
                        </a:rPr>
                        <a:t>FS_5GSAT_ARCH</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architecture aspects for using satellite access in 5G</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100%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0"/>
                        </a:rPr>
                        <a:t>SP-181253.zip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09"/>
                  </a:ext>
                </a:extLst>
              </a:tr>
              <a:tr h="168317">
                <a:tc>
                  <a:txBody>
                    <a:bodyPr/>
                    <a:lstStyle/>
                    <a:p>
                      <a:pPr algn="ctr">
                        <a:lnSpc>
                          <a:spcPct val="107000"/>
                        </a:lnSpc>
                        <a:spcAft>
                          <a:spcPts val="0"/>
                        </a:spcAft>
                      </a:pPr>
                      <a:r>
                        <a:rPr lang="en-US" sz="1050">
                          <a:effectLst/>
                        </a:rPr>
                        <a:t>FS_MUSIM</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Stage 2 (System Enablers) for MUSIM</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80.0%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1"/>
                        </a:rPr>
                        <a:t>SP-200297.zip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0"/>
                  </a:ext>
                </a:extLst>
              </a:tr>
              <a:tr h="245448">
                <a:tc>
                  <a:txBody>
                    <a:bodyPr/>
                    <a:lstStyle/>
                    <a:p>
                      <a:pPr algn="ctr">
                        <a:lnSpc>
                          <a:spcPct val="107000"/>
                        </a:lnSpc>
                        <a:spcAft>
                          <a:spcPts val="0"/>
                        </a:spcAft>
                      </a:pPr>
                      <a:r>
                        <a:rPr lang="en-US" sz="1050" dirty="0">
                          <a:effectLst/>
                        </a:rPr>
                        <a:t>FS_5G_ProSe</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System enhancement for Proximity based Services in 5GS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2"/>
                        </a:rPr>
                        <a:t>SP-190443.zip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1"/>
                  </a:ext>
                </a:extLst>
              </a:tr>
              <a:tr h="213688">
                <a:tc>
                  <a:txBody>
                    <a:bodyPr/>
                    <a:lstStyle/>
                    <a:p>
                      <a:pPr algn="ctr">
                        <a:lnSpc>
                          <a:spcPct val="107000"/>
                        </a:lnSpc>
                        <a:spcAft>
                          <a:spcPts val="0"/>
                        </a:spcAft>
                      </a:pPr>
                      <a:r>
                        <a:rPr lang="en-US" sz="1050">
                          <a:effectLst/>
                        </a:rPr>
                        <a:t>FS_eNA_Ph2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Enablers for Network Automation for 5G - phase 2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70.0%</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3"/>
                        </a:rPr>
                        <a:t>SP-200098.zip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2"/>
                  </a:ext>
                </a:extLst>
              </a:tr>
              <a:tr h="181928">
                <a:tc>
                  <a:txBody>
                    <a:bodyPr/>
                    <a:lstStyle/>
                    <a:p>
                      <a:pPr algn="ctr">
                        <a:lnSpc>
                          <a:spcPct val="107000"/>
                        </a:lnSpc>
                        <a:spcAft>
                          <a:spcPts val="0"/>
                        </a:spcAft>
                      </a:pPr>
                      <a:r>
                        <a:rPr lang="en-US" sz="1050" dirty="0">
                          <a:effectLst/>
                        </a:rPr>
                        <a:t>FS_eNS_Ph2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Enhancement of Network Slicing Phase 2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75.00%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4"/>
                        </a:rPr>
                        <a:t>SP-190931.zip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3"/>
                  </a:ext>
                </a:extLst>
              </a:tr>
              <a:tr h="154705">
                <a:tc>
                  <a:txBody>
                    <a:bodyPr/>
                    <a:lstStyle/>
                    <a:p>
                      <a:pPr algn="ctr">
                        <a:lnSpc>
                          <a:spcPct val="107000"/>
                        </a:lnSpc>
                        <a:spcAft>
                          <a:spcPts val="0"/>
                        </a:spcAft>
                      </a:pPr>
                      <a:r>
                        <a:rPr lang="en-US" sz="1050">
                          <a:effectLst/>
                        </a:rPr>
                        <a:t>FS_5WWC_Ph2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enhancement of support for 5WWC</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5"/>
                        </a:rPr>
                        <a:t>SP-190562.zip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4"/>
                  </a:ext>
                </a:extLst>
              </a:tr>
              <a:tr h="136556">
                <a:tc>
                  <a:txBody>
                    <a:bodyPr/>
                    <a:lstStyle/>
                    <a:p>
                      <a:pPr algn="ctr">
                        <a:lnSpc>
                          <a:spcPct val="107000"/>
                        </a:lnSpc>
                        <a:spcAft>
                          <a:spcPts val="0"/>
                        </a:spcAft>
                      </a:pPr>
                      <a:r>
                        <a:rPr lang="en-US" sz="1050" dirty="0" err="1">
                          <a:effectLst/>
                        </a:rPr>
                        <a:t>FS_eUEPO</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enhancement of 5G UE Policy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6"/>
                        </a:rPr>
                        <a:t>SP-190449.zip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5"/>
                  </a:ext>
                </a:extLst>
              </a:tr>
              <a:tr h="204614">
                <a:tc>
                  <a:txBody>
                    <a:bodyPr/>
                    <a:lstStyle/>
                    <a:p>
                      <a:pPr algn="ctr">
                        <a:lnSpc>
                          <a:spcPct val="107000"/>
                        </a:lnSpc>
                        <a:spcAft>
                          <a:spcPts val="0"/>
                        </a:spcAft>
                      </a:pPr>
                      <a:r>
                        <a:rPr lang="en-US" sz="1050" dirty="0">
                          <a:effectLst/>
                        </a:rPr>
                        <a:t>FS_UUI5</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the Usage of User Identifiers in the 5G System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7"/>
                        </a:rPr>
                        <a:t>SP-190450.zip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6"/>
                  </a:ext>
                </a:extLst>
              </a:tr>
              <a:tr h="172854">
                <a:tc>
                  <a:txBody>
                    <a:bodyPr/>
                    <a:lstStyle/>
                    <a:p>
                      <a:pPr algn="ctr">
                        <a:lnSpc>
                          <a:spcPct val="107000"/>
                        </a:lnSpc>
                        <a:spcAft>
                          <a:spcPts val="0"/>
                        </a:spcAft>
                      </a:pPr>
                      <a:r>
                        <a:rPr lang="en-US" sz="1050">
                          <a:effectLst/>
                        </a:rPr>
                        <a:t>FS_SB_SMS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service-based support for SMS in 5GC</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8"/>
                        </a:rPr>
                        <a:t>SP-190184.zip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7"/>
                  </a:ext>
                </a:extLst>
              </a:tr>
              <a:tr h="168317">
                <a:tc>
                  <a:txBody>
                    <a:bodyPr/>
                    <a:lstStyle/>
                    <a:p>
                      <a:pPr algn="ctr">
                        <a:lnSpc>
                          <a:spcPct val="107000"/>
                        </a:lnSpc>
                        <a:spcAft>
                          <a:spcPts val="0"/>
                        </a:spcAft>
                      </a:pPr>
                      <a:r>
                        <a:rPr lang="en-US" sz="1050" dirty="0">
                          <a:effectLst/>
                        </a:rPr>
                        <a:t>FS_UPCAS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UPF enhancement for control and SBA</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9"/>
                        </a:rPr>
                        <a:t>SP-190187.zip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8"/>
                  </a:ext>
                </a:extLst>
              </a:tr>
              <a:tr h="386100">
                <a:tc>
                  <a:txBody>
                    <a:bodyPr/>
                    <a:lstStyle/>
                    <a:p>
                      <a:pPr algn="ctr">
                        <a:lnSpc>
                          <a:spcPct val="107000"/>
                        </a:lnSpc>
                        <a:spcAft>
                          <a:spcPts val="0"/>
                        </a:spcAft>
                      </a:pPr>
                      <a:r>
                        <a:rPr lang="en-US" sz="1050" dirty="0">
                          <a:effectLst/>
                        </a:rPr>
                        <a:t>FS_ATSSS_Ph2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Access Traffic Steering, Switch and Splitting support in the 5G system architecture Phase 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20"/>
                        </a:rPr>
                        <a:t>SP-200095.zip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19"/>
                  </a:ext>
                </a:extLst>
              </a:tr>
              <a:tr h="227300">
                <a:tc>
                  <a:txBody>
                    <a:bodyPr/>
                    <a:lstStyle/>
                    <a:p>
                      <a:pPr algn="ctr">
                        <a:lnSpc>
                          <a:spcPct val="107000"/>
                        </a:lnSpc>
                        <a:spcAft>
                          <a:spcPts val="0"/>
                        </a:spcAft>
                      </a:pPr>
                      <a:r>
                        <a:rPr lang="en-US" sz="1050" dirty="0">
                          <a:effectLst/>
                        </a:rPr>
                        <a:t>FS_MPS2_St2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Multimedia Priority Service (MPS) Phase 2, Stage 2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21"/>
                        </a:rPr>
                        <a:t>SP-190629.zip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245417447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SA2 WIDs (regular &amp; TEI)</a:t>
            </a:r>
          </a:p>
        </p:txBody>
      </p:sp>
      <p:graphicFrame>
        <p:nvGraphicFramePr>
          <p:cNvPr id="3" name="Table 2"/>
          <p:cNvGraphicFramePr>
            <a:graphicFrameLocks noGrp="1"/>
          </p:cNvGraphicFramePr>
          <p:nvPr>
            <p:extLst>
              <p:ext uri="{D42A27DB-BD31-4B8C-83A1-F6EECF244321}">
                <p14:modId xmlns:p14="http://schemas.microsoft.com/office/powerpoint/2010/main" val="1316685074"/>
              </p:ext>
            </p:extLst>
          </p:nvPr>
        </p:nvGraphicFramePr>
        <p:xfrm>
          <a:off x="1551012" y="1773050"/>
          <a:ext cx="7261183" cy="1381944"/>
        </p:xfrm>
        <a:graphic>
          <a:graphicData uri="http://schemas.openxmlformats.org/drawingml/2006/table">
            <a:tbl>
              <a:tblPr firstRow="1" firstCol="1" bandRow="1">
                <a:tableStyleId>{5C22544A-7EE6-4342-B048-85BDC9FD1C3A}</a:tableStyleId>
              </a:tblPr>
              <a:tblGrid>
                <a:gridCol w="1069427">
                  <a:extLst>
                    <a:ext uri="{9D8B030D-6E8A-4147-A177-3AD203B41FA5}">
                      <a16:colId xmlns:a16="http://schemas.microsoft.com/office/drawing/2014/main" val="20000"/>
                    </a:ext>
                  </a:extLst>
                </a:gridCol>
                <a:gridCol w="1069427">
                  <a:extLst>
                    <a:ext uri="{9D8B030D-6E8A-4147-A177-3AD203B41FA5}">
                      <a16:colId xmlns:a16="http://schemas.microsoft.com/office/drawing/2014/main" val="20001"/>
                    </a:ext>
                  </a:extLst>
                </a:gridCol>
                <a:gridCol w="1069427">
                  <a:extLst>
                    <a:ext uri="{9D8B030D-6E8A-4147-A177-3AD203B41FA5}">
                      <a16:colId xmlns:a16="http://schemas.microsoft.com/office/drawing/2014/main" val="20002"/>
                    </a:ext>
                  </a:extLst>
                </a:gridCol>
                <a:gridCol w="1914048">
                  <a:extLst>
                    <a:ext uri="{9D8B030D-6E8A-4147-A177-3AD203B41FA5}">
                      <a16:colId xmlns:a16="http://schemas.microsoft.com/office/drawing/2014/main" val="20003"/>
                    </a:ext>
                  </a:extLst>
                </a:gridCol>
                <a:gridCol w="1069427">
                  <a:extLst>
                    <a:ext uri="{9D8B030D-6E8A-4147-A177-3AD203B41FA5}">
                      <a16:colId xmlns:a16="http://schemas.microsoft.com/office/drawing/2014/main" val="20004"/>
                    </a:ext>
                  </a:extLst>
                </a:gridCol>
                <a:gridCol w="1069427">
                  <a:extLst>
                    <a:ext uri="{9D8B030D-6E8A-4147-A177-3AD203B41FA5}">
                      <a16:colId xmlns:a16="http://schemas.microsoft.com/office/drawing/2014/main" val="20005"/>
                    </a:ext>
                  </a:extLst>
                </a:gridCol>
              </a:tblGrid>
              <a:tr h="174503">
                <a:tc>
                  <a:txBody>
                    <a:bodyPr/>
                    <a:lstStyle/>
                    <a:p>
                      <a:pPr algn="ctr">
                        <a:lnSpc>
                          <a:spcPct val="107000"/>
                        </a:lnSpc>
                        <a:spcAft>
                          <a:spcPts val="0"/>
                        </a:spcAft>
                      </a:pPr>
                      <a:r>
                        <a:rPr lang="en-US" sz="1000" dirty="0">
                          <a:effectLst/>
                        </a:rPr>
                        <a:t>Acronym</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Rel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Groups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Name</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dirty="0">
                          <a:effectLst/>
                        </a:rPr>
                        <a:t>WI-</a:t>
                      </a:r>
                      <a:r>
                        <a:rPr lang="en-US" sz="1000" dirty="0" err="1">
                          <a:effectLst/>
                        </a:rPr>
                        <a:t>tdoc</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0"/>
                  </a:ext>
                </a:extLst>
              </a:tr>
              <a:tr h="333528">
                <a:tc>
                  <a:txBody>
                    <a:bodyPr/>
                    <a:lstStyle/>
                    <a:p>
                      <a:pPr>
                        <a:lnSpc>
                          <a:spcPct val="107000"/>
                        </a:lnSpc>
                        <a:spcAft>
                          <a:spcPts val="0"/>
                        </a:spcAft>
                      </a:pPr>
                      <a:r>
                        <a:rPr lang="en-US" sz="1000">
                          <a:effectLst/>
                        </a:rPr>
                        <a:t>5G_eLCS_ph2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Enhancement to the 5GC LoCation Services-Phase 2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2"/>
                        </a:rPr>
                        <a:t>SP-200082.zip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1"/>
                  </a:ext>
                </a:extLst>
              </a:tr>
              <a:tr h="174503">
                <a:tc>
                  <a:txBody>
                    <a:bodyPr/>
                    <a:lstStyle/>
                    <a:p>
                      <a:pPr>
                        <a:lnSpc>
                          <a:spcPct val="107000"/>
                        </a:lnSpc>
                        <a:spcAft>
                          <a:spcPts val="0"/>
                        </a:spcAft>
                      </a:pPr>
                      <a:r>
                        <a:rPr lang="en-US" sz="1000">
                          <a:effectLst/>
                        </a:rPr>
                        <a:t>MPS2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Stage 2 of MPS2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3"/>
                        </a:rPr>
                        <a:t>SP-200519.zip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2"/>
                  </a:ext>
                </a:extLst>
              </a:tr>
              <a:tr h="333528">
                <a:tc>
                  <a:txBody>
                    <a:bodyPr/>
                    <a:lstStyle/>
                    <a:p>
                      <a:pPr>
                        <a:lnSpc>
                          <a:spcPct val="107000"/>
                        </a:lnSpc>
                        <a:spcAft>
                          <a:spcPts val="0"/>
                        </a:spcAft>
                      </a:pPr>
                      <a:r>
                        <a:rPr lang="en-US" sz="1000">
                          <a:effectLst/>
                        </a:rPr>
                        <a:t>5G_AIS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5G System Enhancement for Advanced Interactive Services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4"/>
                        </a:rPr>
                        <a:t>SP-190564.zip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3"/>
                  </a:ext>
                </a:extLst>
              </a:tr>
              <a:tr h="333528">
                <a:tc>
                  <a:txBody>
                    <a:bodyPr/>
                    <a:lstStyle/>
                    <a:p>
                      <a:pPr>
                        <a:lnSpc>
                          <a:spcPct val="107000"/>
                        </a:lnSpc>
                        <a:spcAft>
                          <a:spcPts val="0"/>
                        </a:spcAft>
                      </a:pPr>
                      <a:r>
                        <a:rPr lang="en-US" sz="1000">
                          <a:effectLst/>
                        </a:rPr>
                        <a:t>FLADN</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Supporting Flexible Local Area Data Network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5"/>
                        </a:rPr>
                        <a:t>SP-190563.zip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4"/>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050324113"/>
              </p:ext>
            </p:extLst>
          </p:nvPr>
        </p:nvGraphicFramePr>
        <p:xfrm>
          <a:off x="1551011" y="3313957"/>
          <a:ext cx="7261183" cy="3066456"/>
        </p:xfrm>
        <a:graphic>
          <a:graphicData uri="http://schemas.openxmlformats.org/drawingml/2006/table">
            <a:tbl>
              <a:tblPr firstRow="1" firstCol="1" bandRow="1">
                <a:tableStyleId>{5C22544A-7EE6-4342-B048-85BDC9FD1C3A}</a:tableStyleId>
              </a:tblPr>
              <a:tblGrid>
                <a:gridCol w="1069427">
                  <a:extLst>
                    <a:ext uri="{9D8B030D-6E8A-4147-A177-3AD203B41FA5}">
                      <a16:colId xmlns:a16="http://schemas.microsoft.com/office/drawing/2014/main" val="20000"/>
                    </a:ext>
                  </a:extLst>
                </a:gridCol>
                <a:gridCol w="1069427">
                  <a:extLst>
                    <a:ext uri="{9D8B030D-6E8A-4147-A177-3AD203B41FA5}">
                      <a16:colId xmlns:a16="http://schemas.microsoft.com/office/drawing/2014/main" val="20001"/>
                    </a:ext>
                  </a:extLst>
                </a:gridCol>
                <a:gridCol w="1069427">
                  <a:extLst>
                    <a:ext uri="{9D8B030D-6E8A-4147-A177-3AD203B41FA5}">
                      <a16:colId xmlns:a16="http://schemas.microsoft.com/office/drawing/2014/main" val="20002"/>
                    </a:ext>
                  </a:extLst>
                </a:gridCol>
                <a:gridCol w="1914048">
                  <a:extLst>
                    <a:ext uri="{9D8B030D-6E8A-4147-A177-3AD203B41FA5}">
                      <a16:colId xmlns:a16="http://schemas.microsoft.com/office/drawing/2014/main" val="20003"/>
                    </a:ext>
                  </a:extLst>
                </a:gridCol>
                <a:gridCol w="1069427">
                  <a:extLst>
                    <a:ext uri="{9D8B030D-6E8A-4147-A177-3AD203B41FA5}">
                      <a16:colId xmlns:a16="http://schemas.microsoft.com/office/drawing/2014/main" val="20004"/>
                    </a:ext>
                  </a:extLst>
                </a:gridCol>
                <a:gridCol w="1069427">
                  <a:extLst>
                    <a:ext uri="{9D8B030D-6E8A-4147-A177-3AD203B41FA5}">
                      <a16:colId xmlns:a16="http://schemas.microsoft.com/office/drawing/2014/main" val="20005"/>
                    </a:ext>
                  </a:extLst>
                </a:gridCol>
              </a:tblGrid>
              <a:tr h="333528">
                <a:tc>
                  <a:txBody>
                    <a:bodyPr/>
                    <a:lstStyle/>
                    <a:p>
                      <a:pPr algn="ctr">
                        <a:lnSpc>
                          <a:spcPct val="107000"/>
                        </a:lnSpc>
                        <a:spcAft>
                          <a:spcPts val="0"/>
                        </a:spcAft>
                      </a:pPr>
                      <a:r>
                        <a:rPr lang="en-US" sz="1000" dirty="0">
                          <a:effectLst/>
                        </a:rPr>
                        <a:t>Acronym</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Rel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Groups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Name</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dirty="0">
                          <a:effectLst/>
                        </a:rPr>
                        <a:t>WI-</a:t>
                      </a:r>
                      <a:r>
                        <a:rPr lang="en-US" sz="1000" dirty="0" err="1">
                          <a:effectLst/>
                        </a:rPr>
                        <a:t>tdoc</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0"/>
                  </a:ext>
                </a:extLst>
              </a:tr>
              <a:tr h="333528">
                <a:tc>
                  <a:txBody>
                    <a:bodyPr/>
                    <a:lstStyle/>
                    <a:p>
                      <a:pPr>
                        <a:lnSpc>
                          <a:spcPct val="107000"/>
                        </a:lnSpc>
                        <a:spcAft>
                          <a:spcPts val="0"/>
                        </a:spcAft>
                      </a:pPr>
                      <a:r>
                        <a:rPr lang="en-US" sz="1000" dirty="0">
                          <a:effectLst/>
                        </a:rPr>
                        <a:t>TEI17_SPSFAS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solidFill>
                      <a:schemeClr val="accent4">
                        <a:lumMod val="60000"/>
                        <a:lumOff val="40000"/>
                      </a:schemeClr>
                    </a:solidFill>
                  </a:tcP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Same PCF Selection For AMF and SMF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6"/>
                        </a:rPr>
                        <a:t>SP-200447.zip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1"/>
                  </a:ext>
                </a:extLst>
              </a:tr>
              <a:tr h="333528">
                <a:tc>
                  <a:txBody>
                    <a:bodyPr/>
                    <a:lstStyle/>
                    <a:p>
                      <a:pPr>
                        <a:lnSpc>
                          <a:spcPct val="107000"/>
                        </a:lnSpc>
                        <a:spcAft>
                          <a:spcPts val="0"/>
                        </a:spcAft>
                      </a:pPr>
                      <a:r>
                        <a:rPr lang="en-US" sz="1000" dirty="0">
                          <a:effectLst/>
                        </a:rPr>
                        <a:t>TEI17_SE_RPS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solidFill>
                      <a:schemeClr val="accent4">
                        <a:lumMod val="60000"/>
                        <a:lumOff val="40000"/>
                      </a:schemeClr>
                    </a:solidFill>
                  </a:tcP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System enhancement for Redundant PDU Session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7"/>
                        </a:rPr>
                        <a:t>SP-200448.zip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2"/>
                  </a:ext>
                </a:extLst>
              </a:tr>
              <a:tr h="333528">
                <a:tc>
                  <a:txBody>
                    <a:bodyPr/>
                    <a:lstStyle/>
                    <a:p>
                      <a:pPr>
                        <a:lnSpc>
                          <a:spcPct val="107000"/>
                        </a:lnSpc>
                        <a:spcAft>
                          <a:spcPts val="0"/>
                        </a:spcAft>
                      </a:pPr>
                      <a:r>
                        <a:rPr lang="en-US" sz="1000">
                          <a:effectLst/>
                        </a:rPr>
                        <a:t>TEI17_SAPES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Support for Signed Attestation for Priority and Emergency Sessions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8"/>
                        </a:rPr>
                        <a:t>SP-200453.zip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3"/>
                  </a:ext>
                </a:extLst>
              </a:tr>
              <a:tr h="333528">
                <a:tc>
                  <a:txBody>
                    <a:bodyPr/>
                    <a:lstStyle/>
                    <a:p>
                      <a:pPr>
                        <a:lnSpc>
                          <a:spcPct val="107000"/>
                        </a:lnSpc>
                        <a:spcAft>
                          <a:spcPts val="0"/>
                        </a:spcAft>
                      </a:pPr>
                      <a:r>
                        <a:rPr lang="en-US" sz="1000">
                          <a:effectLst/>
                        </a:rPr>
                        <a:t>TEI17_DCAMP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Dynamically Changing AM Policies in the 5GC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9"/>
                        </a:rPr>
                        <a:t>SP-200446.zip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4"/>
                  </a:ext>
                </a:extLst>
              </a:tr>
              <a:tr h="333528">
                <a:tc>
                  <a:txBody>
                    <a:bodyPr/>
                    <a:lstStyle/>
                    <a:p>
                      <a:pPr>
                        <a:lnSpc>
                          <a:spcPct val="107000"/>
                        </a:lnSpc>
                        <a:spcAft>
                          <a:spcPts val="0"/>
                        </a:spcAft>
                      </a:pPr>
                      <a:r>
                        <a:rPr lang="en-US" sz="1000">
                          <a:effectLst/>
                        </a:rPr>
                        <a:t>TEI17_IPU</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IP address pool information from UDM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0"/>
                        </a:rPr>
                        <a:t>SP-200454.zip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5"/>
                  </a:ext>
                </a:extLst>
              </a:tr>
              <a:tr h="333528">
                <a:tc>
                  <a:txBody>
                    <a:bodyPr/>
                    <a:lstStyle/>
                    <a:p>
                      <a:pPr>
                        <a:lnSpc>
                          <a:spcPct val="107000"/>
                        </a:lnSpc>
                        <a:spcAft>
                          <a:spcPts val="0"/>
                        </a:spcAft>
                      </a:pPr>
                      <a:r>
                        <a:rPr lang="en-US" sz="1000">
                          <a:effectLst/>
                        </a:rPr>
                        <a:t>TEI17_GEM</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Dynamic management of group-based event monitoring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1"/>
                        </a:rPr>
                        <a:t>SP-200455.zip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6"/>
                  </a:ext>
                </a:extLst>
              </a:tr>
              <a:tr h="333528">
                <a:tc>
                  <a:txBody>
                    <a:bodyPr/>
                    <a:lstStyle/>
                    <a:p>
                      <a:pPr>
                        <a:lnSpc>
                          <a:spcPct val="107000"/>
                        </a:lnSpc>
                        <a:spcAft>
                          <a:spcPts val="0"/>
                        </a:spcAft>
                      </a:pPr>
                      <a:r>
                        <a:rPr lang="en-US" sz="1000">
                          <a:effectLst/>
                        </a:rPr>
                        <a:t>TEI17_N3SLICE</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Support of different slices over different Non 3GPP access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2"/>
                        </a:rPr>
                        <a:t>SP-200456.zip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7"/>
                  </a:ext>
                </a:extLst>
              </a:tr>
              <a:tr h="333528">
                <a:tc>
                  <a:txBody>
                    <a:bodyPr/>
                    <a:lstStyle/>
                    <a:p>
                      <a:pPr>
                        <a:lnSpc>
                          <a:spcPct val="107000"/>
                        </a:lnSpc>
                        <a:spcAft>
                          <a:spcPts val="0"/>
                        </a:spcAft>
                      </a:pPr>
                      <a:r>
                        <a:rPr lang="en-US" sz="1000">
                          <a:effectLst/>
                        </a:rPr>
                        <a:t>TEI17_NIESGU</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N7/N40 Interfaces Enhancements to Support GERAN and UTRAN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3"/>
                        </a:rPr>
                        <a:t>SP-200457.zip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35831676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SA3 Studies</a:t>
            </a:r>
          </a:p>
        </p:txBody>
      </p:sp>
      <p:graphicFrame>
        <p:nvGraphicFramePr>
          <p:cNvPr id="2" name="Table 1"/>
          <p:cNvGraphicFramePr>
            <a:graphicFrameLocks noGrp="1"/>
          </p:cNvGraphicFramePr>
          <p:nvPr>
            <p:extLst>
              <p:ext uri="{D42A27DB-BD31-4B8C-83A1-F6EECF244321}">
                <p14:modId xmlns:p14="http://schemas.microsoft.com/office/powerpoint/2010/main" val="3671486918"/>
              </p:ext>
            </p:extLst>
          </p:nvPr>
        </p:nvGraphicFramePr>
        <p:xfrm>
          <a:off x="1741250" y="1783100"/>
          <a:ext cx="7614468" cy="4392930"/>
        </p:xfrm>
        <a:graphic>
          <a:graphicData uri="http://schemas.openxmlformats.org/drawingml/2006/table">
            <a:tbl>
              <a:tblPr firstRow="1" firstCol="1" bandRow="1">
                <a:tableStyleId>{5C22544A-7EE6-4342-B048-85BDC9FD1C3A}</a:tableStyleId>
              </a:tblPr>
              <a:tblGrid>
                <a:gridCol w="1132126">
                  <a:extLst>
                    <a:ext uri="{9D8B030D-6E8A-4147-A177-3AD203B41FA5}">
                      <a16:colId xmlns:a16="http://schemas.microsoft.com/office/drawing/2014/main" val="20000"/>
                    </a:ext>
                  </a:extLst>
                </a:gridCol>
                <a:gridCol w="600112">
                  <a:extLst>
                    <a:ext uri="{9D8B030D-6E8A-4147-A177-3AD203B41FA5}">
                      <a16:colId xmlns:a16="http://schemas.microsoft.com/office/drawing/2014/main" val="20001"/>
                    </a:ext>
                  </a:extLst>
                </a:gridCol>
                <a:gridCol w="544035">
                  <a:extLst>
                    <a:ext uri="{9D8B030D-6E8A-4147-A177-3AD203B41FA5}">
                      <a16:colId xmlns:a16="http://schemas.microsoft.com/office/drawing/2014/main" val="20002"/>
                    </a:ext>
                  </a:extLst>
                </a:gridCol>
                <a:gridCol w="3981187">
                  <a:extLst>
                    <a:ext uri="{9D8B030D-6E8A-4147-A177-3AD203B41FA5}">
                      <a16:colId xmlns:a16="http://schemas.microsoft.com/office/drawing/2014/main" val="20003"/>
                    </a:ext>
                  </a:extLst>
                </a:gridCol>
                <a:gridCol w="544749">
                  <a:extLst>
                    <a:ext uri="{9D8B030D-6E8A-4147-A177-3AD203B41FA5}">
                      <a16:colId xmlns:a16="http://schemas.microsoft.com/office/drawing/2014/main" val="20004"/>
                    </a:ext>
                  </a:extLst>
                </a:gridCol>
                <a:gridCol w="812259">
                  <a:extLst>
                    <a:ext uri="{9D8B030D-6E8A-4147-A177-3AD203B41FA5}">
                      <a16:colId xmlns:a16="http://schemas.microsoft.com/office/drawing/2014/main" val="20005"/>
                    </a:ext>
                  </a:extLst>
                </a:gridCol>
              </a:tblGrid>
              <a:tr h="54873">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err="1">
                          <a:effectLst/>
                        </a:rPr>
                        <a:t>Rel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Groups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0"/>
                  </a:ext>
                </a:extLst>
              </a:tr>
              <a:tr h="154883">
                <a:tc>
                  <a:txBody>
                    <a:bodyPr/>
                    <a:lstStyle/>
                    <a:p>
                      <a:pPr algn="ctr">
                        <a:lnSpc>
                          <a:spcPct val="107000"/>
                        </a:lnSpc>
                        <a:spcAft>
                          <a:spcPts val="0"/>
                        </a:spcAft>
                      </a:pPr>
                      <a:r>
                        <a:rPr lang="en-US" sz="1100" dirty="0" err="1">
                          <a:effectLst/>
                        </a:rPr>
                        <a:t>FS_eNPN_SEC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enhanced security support for Non-Public Networks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2"/>
                        </a:rPr>
                        <a:t>SP-200353.zip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1"/>
                  </a:ext>
                </a:extLst>
              </a:tr>
              <a:tr h="154883">
                <a:tc>
                  <a:txBody>
                    <a:bodyPr/>
                    <a:lstStyle/>
                    <a:p>
                      <a:pPr algn="ctr">
                        <a:lnSpc>
                          <a:spcPct val="107000"/>
                        </a:lnSpc>
                        <a:spcAft>
                          <a:spcPts val="0"/>
                        </a:spcAft>
                      </a:pPr>
                      <a:r>
                        <a:rPr lang="en-US" sz="1100" dirty="0">
                          <a:effectLst/>
                        </a:rPr>
                        <a:t>FS_UAS_SEC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Unmanned Aerial Systems (UAS)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3"/>
                        </a:rPr>
                        <a:t>SP-200352.zip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2"/>
                  </a:ext>
                </a:extLst>
              </a:tr>
              <a:tr h="154883">
                <a:tc>
                  <a:txBody>
                    <a:bodyPr/>
                    <a:lstStyle/>
                    <a:p>
                      <a:pPr algn="ctr">
                        <a:lnSpc>
                          <a:spcPct val="107000"/>
                        </a:lnSpc>
                        <a:spcAft>
                          <a:spcPts val="0"/>
                        </a:spcAft>
                      </a:pPr>
                      <a:r>
                        <a:rPr lang="en-US" sz="1100" dirty="0" err="1">
                          <a:effectLst/>
                        </a:rPr>
                        <a:t>FS_IIoT_SEC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for enhanced support of Industrial IoT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4"/>
                        </a:rPr>
                        <a:t>SP-200355.zip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3"/>
                  </a:ext>
                </a:extLst>
              </a:tr>
              <a:tr h="204889">
                <a:tc>
                  <a:txBody>
                    <a:bodyPr/>
                    <a:lstStyle/>
                    <a:p>
                      <a:pPr algn="ctr">
                        <a:lnSpc>
                          <a:spcPct val="107000"/>
                        </a:lnSpc>
                        <a:spcAft>
                          <a:spcPts val="0"/>
                        </a:spcAft>
                      </a:pPr>
                      <a:r>
                        <a:rPr lang="en-US" sz="1100" dirty="0">
                          <a:effectLst/>
                        </a:rPr>
                        <a:t>FS_5MBS_SEC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Enhancements for 5G Multicast-Broadcast Services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5"/>
                        </a:rPr>
                        <a:t>SP-200351.zip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4"/>
                  </a:ext>
                </a:extLst>
              </a:tr>
              <a:tr h="204889">
                <a:tc>
                  <a:txBody>
                    <a:bodyPr/>
                    <a:lstStyle/>
                    <a:p>
                      <a:pPr algn="ctr">
                        <a:lnSpc>
                          <a:spcPct val="107000"/>
                        </a:lnSpc>
                        <a:spcAft>
                          <a:spcPts val="0"/>
                        </a:spcAft>
                      </a:pPr>
                      <a:r>
                        <a:rPr lang="en-US" sz="1100" dirty="0" err="1">
                          <a:effectLst/>
                        </a:rPr>
                        <a:t>FS_eEDGE_Sec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Enhancement of Support for Edge Computing in 5GC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6"/>
                        </a:rPr>
                        <a:t>SP-200347.zip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5"/>
                  </a:ext>
                </a:extLst>
              </a:tr>
              <a:tr h="104878">
                <a:tc>
                  <a:txBody>
                    <a:bodyPr/>
                    <a:lstStyle/>
                    <a:p>
                      <a:pPr algn="ctr">
                        <a:lnSpc>
                          <a:spcPct val="107000"/>
                        </a:lnSpc>
                        <a:spcAft>
                          <a:spcPts val="0"/>
                        </a:spcAft>
                      </a:pPr>
                      <a:r>
                        <a:rPr lang="en-US" sz="1100" dirty="0" err="1">
                          <a:effectLst/>
                        </a:rPr>
                        <a:t>FS_UP_IP_Sec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User Plane Integrity Protection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85.00%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7"/>
                        </a:rPr>
                        <a:t>SP-181035.zip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6"/>
                  </a:ext>
                </a:extLst>
              </a:tr>
              <a:tr h="104878">
                <a:tc>
                  <a:txBody>
                    <a:bodyPr/>
                    <a:lstStyle/>
                    <a:p>
                      <a:pPr algn="ctr">
                        <a:lnSpc>
                          <a:spcPct val="107000"/>
                        </a:lnSpc>
                        <a:spcAft>
                          <a:spcPts val="0"/>
                        </a:spcAft>
                      </a:pPr>
                      <a:r>
                        <a:rPr lang="en-US" sz="1100" dirty="0">
                          <a:effectLst/>
                        </a:rPr>
                        <a:t>FS_UC3S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User Consent for 3GPP services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8"/>
                        </a:rPr>
                        <a:t>SP-200885.zip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7"/>
                  </a:ext>
                </a:extLst>
              </a:tr>
              <a:tr h="204889">
                <a:tc>
                  <a:txBody>
                    <a:bodyPr/>
                    <a:lstStyle/>
                    <a:p>
                      <a:pPr algn="ctr">
                        <a:lnSpc>
                          <a:spcPct val="107000"/>
                        </a:lnSpc>
                        <a:spcAft>
                          <a:spcPts val="0"/>
                        </a:spcAft>
                      </a:pPr>
                      <a:r>
                        <a:rPr lang="en-US" sz="1100" dirty="0">
                          <a:effectLst/>
                        </a:rPr>
                        <a:t>FS_5G_ProSe_Sec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Enhancement for Proximity Based Services in 5GS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9"/>
                        </a:rPr>
                        <a:t>SP-200350.zip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8"/>
                  </a:ext>
                </a:extLst>
              </a:tr>
              <a:tr h="204889">
                <a:tc>
                  <a:txBody>
                    <a:bodyPr/>
                    <a:lstStyle/>
                    <a:p>
                      <a:pPr algn="ctr">
                        <a:lnSpc>
                          <a:spcPct val="107000"/>
                        </a:lnSpc>
                        <a:spcAft>
                          <a:spcPts val="0"/>
                        </a:spcAft>
                      </a:pPr>
                      <a:r>
                        <a:rPr lang="en-US" sz="1100" dirty="0" err="1">
                          <a:effectLst/>
                        </a:rPr>
                        <a:t>FS_eNA_SEC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enablers for Network Automation (eNA) for the 5G system (5GS) Phase 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0"/>
                        </a:rPr>
                        <a:t>SP-200722.zip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9"/>
                  </a:ext>
                </a:extLst>
              </a:tr>
              <a:tr h="154883">
                <a:tc>
                  <a:txBody>
                    <a:bodyPr/>
                    <a:lstStyle/>
                    <a:p>
                      <a:pPr algn="ctr">
                        <a:lnSpc>
                          <a:spcPct val="107000"/>
                        </a:lnSpc>
                        <a:spcAft>
                          <a:spcPts val="0"/>
                        </a:spcAft>
                      </a:pPr>
                      <a:r>
                        <a:rPr lang="en-US" sz="1100" dirty="0">
                          <a:effectLst/>
                        </a:rPr>
                        <a:t>FS_SEC_5GMSG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the 5GMSG Service (St1 in Rel16!)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1"/>
                        </a:rPr>
                        <a:t>SP-200878.zip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0"/>
                  </a:ext>
                </a:extLst>
              </a:tr>
              <a:tr h="104878">
                <a:tc>
                  <a:txBody>
                    <a:bodyPr/>
                    <a:lstStyle/>
                    <a:p>
                      <a:pPr algn="ctr">
                        <a:lnSpc>
                          <a:spcPct val="107000"/>
                        </a:lnSpc>
                        <a:spcAft>
                          <a:spcPts val="0"/>
                        </a:spcAft>
                      </a:pPr>
                      <a:r>
                        <a:rPr lang="en-US" sz="1100" dirty="0">
                          <a:effectLst/>
                        </a:rPr>
                        <a:t>FS_AMFREAL_SEC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the security of AMF re-allocation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2"/>
                        </a:rPr>
                        <a:t>SP-200721.zip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1"/>
                  </a:ext>
                </a:extLst>
              </a:tr>
              <a:tr h="154883">
                <a:tc>
                  <a:txBody>
                    <a:bodyPr/>
                    <a:lstStyle/>
                    <a:p>
                      <a:pPr algn="ctr">
                        <a:lnSpc>
                          <a:spcPct val="107000"/>
                        </a:lnSpc>
                        <a:spcAft>
                          <a:spcPts val="0"/>
                        </a:spcAft>
                      </a:pPr>
                      <a:r>
                        <a:rPr lang="en-US" sz="1100" dirty="0" err="1">
                          <a:effectLst/>
                        </a:rPr>
                        <a:t>FS_disagg_gNB_Sec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the Disaggregated gNB Architecture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13"/>
                        </a:rPr>
                        <a:t>SP-200349.zip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2"/>
                  </a:ext>
                </a:extLst>
              </a:tr>
              <a:tr h="154883">
                <a:tc>
                  <a:txBody>
                    <a:bodyPr/>
                    <a:lstStyle/>
                    <a:p>
                      <a:pPr algn="ctr">
                        <a:lnSpc>
                          <a:spcPct val="107000"/>
                        </a:lnSpc>
                        <a:spcAft>
                          <a:spcPts val="0"/>
                        </a:spcAft>
                      </a:pPr>
                      <a:r>
                        <a:rPr lang="en-US" sz="1100">
                          <a:effectLst/>
                        </a:rPr>
                        <a:t>FS_5GFBS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5G security enhancement against false base stations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83.00%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4"/>
                        </a:rPr>
                        <a:t>SP-180690.zip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3"/>
                  </a:ext>
                </a:extLst>
              </a:tr>
              <a:tr h="204889">
                <a:tc>
                  <a:txBody>
                    <a:bodyPr/>
                    <a:lstStyle/>
                    <a:p>
                      <a:pPr algn="ctr">
                        <a:lnSpc>
                          <a:spcPct val="107000"/>
                        </a:lnSpc>
                        <a:spcAft>
                          <a:spcPts val="0"/>
                        </a:spcAft>
                      </a:pPr>
                      <a:r>
                        <a:rPr lang="en-US" sz="1100">
                          <a:effectLst/>
                        </a:rPr>
                        <a:t>FS_VNP_SECAM_SCAS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SECAM and SCAS for 3GPP virtualized network products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5"/>
                        </a:rPr>
                        <a:t>SP-180696.zip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4"/>
                  </a:ext>
                </a:extLst>
              </a:tr>
              <a:tr h="104878">
                <a:tc>
                  <a:txBody>
                    <a:bodyPr/>
                    <a:lstStyle/>
                    <a:p>
                      <a:pPr algn="ctr">
                        <a:lnSpc>
                          <a:spcPct val="107000"/>
                        </a:lnSpc>
                        <a:spcAft>
                          <a:spcPts val="0"/>
                        </a:spcAft>
                      </a:pPr>
                      <a:r>
                        <a:rPr lang="en-US" sz="1100">
                          <a:effectLst/>
                        </a:rPr>
                        <a:t>FS_SIV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Impacts of Virtualisation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45.00%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6"/>
                        </a:rPr>
                        <a:t>SP-181236.zip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5"/>
                  </a:ext>
                </a:extLst>
              </a:tr>
              <a:tr h="154883">
                <a:tc>
                  <a:txBody>
                    <a:bodyPr/>
                    <a:lstStyle/>
                    <a:p>
                      <a:pPr algn="ctr">
                        <a:lnSpc>
                          <a:spcPct val="107000"/>
                        </a:lnSpc>
                        <a:spcAft>
                          <a:spcPts val="0"/>
                        </a:spcAft>
                      </a:pPr>
                      <a:r>
                        <a:rPr lang="en-US" sz="1100">
                          <a:effectLst/>
                        </a:rPr>
                        <a:t>FS_LTKUP_Detail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Long Term Key Update Process (LTKUP) Detailed solutions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7"/>
                        </a:rPr>
                        <a:t>SP-181038.zip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6"/>
                  </a:ext>
                </a:extLst>
              </a:tr>
              <a:tr h="104878">
                <a:tc>
                  <a:txBody>
                    <a:bodyPr/>
                    <a:lstStyle/>
                    <a:p>
                      <a:pPr algn="ctr">
                        <a:lnSpc>
                          <a:spcPct val="107000"/>
                        </a:lnSpc>
                        <a:spcAft>
                          <a:spcPts val="0"/>
                        </a:spcAft>
                      </a:pPr>
                      <a:r>
                        <a:rPr lang="en-US" sz="1100">
                          <a:effectLst/>
                        </a:rPr>
                        <a:t>FS_AUTH_ENH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dirty="0">
                          <a:effectLst/>
                        </a:rPr>
                        <a:t>Study on authentication enhancements in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8"/>
                        </a:rPr>
                        <a:t>SP-190713.zip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5444840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836613" y="315913"/>
            <a:ext cx="10515600" cy="1325562"/>
          </a:xfrm>
        </p:spPr>
        <p:txBody>
          <a:bodyPr/>
          <a:lstStyle/>
          <a:p>
            <a:r>
              <a:rPr lang="en-US" altLang="en-US" dirty="0"/>
              <a:t>Executive Summary (for information)</a:t>
            </a:r>
          </a:p>
        </p:txBody>
      </p:sp>
      <p:sp>
        <p:nvSpPr>
          <p:cNvPr id="3" name="Content Placeholder 2"/>
          <p:cNvSpPr>
            <a:spLocks noGrp="1"/>
          </p:cNvSpPr>
          <p:nvPr>
            <p:ph idx="1"/>
          </p:nvPr>
        </p:nvSpPr>
        <p:spPr>
          <a:xfrm>
            <a:off x="126590" y="1843548"/>
            <a:ext cx="11809413" cy="4351338"/>
          </a:xfrm>
        </p:spPr>
        <p:txBody>
          <a:bodyPr/>
          <a:lstStyle/>
          <a:p>
            <a:pPr marL="357188" lvl="0" indent="-357188"/>
            <a:r>
              <a:rPr lang="en-US" sz="2000" dirty="0"/>
              <a:t>R17 stage 2 gets more time – SA2 to finish their Studies and start related WIDs in December 2020</a:t>
            </a:r>
          </a:p>
          <a:p>
            <a:pPr marL="357188" lvl="0" indent="-357188"/>
            <a:r>
              <a:rPr lang="en-US" sz="2000" dirty="0"/>
              <a:t>R17 timeline will be decided in December 2020 between SA, CT, RAN</a:t>
            </a:r>
          </a:p>
          <a:p>
            <a:pPr marL="357188" lvl="0" indent="-357188"/>
            <a:r>
              <a:rPr lang="en-US" sz="2000" dirty="0"/>
              <a:t>R18 timeline not discussed yet – depends on R17 decisions</a:t>
            </a:r>
          </a:p>
          <a:p>
            <a:pPr marL="357188" lvl="0" indent="-357188"/>
            <a:r>
              <a:rPr lang="en-US" sz="2000" dirty="0"/>
              <a:t>All meetings (WGs and TSGs) in H1/2021 will be planned as e-meetings</a:t>
            </a:r>
          </a:p>
          <a:p>
            <a:pPr marL="357188" indent="-357188">
              <a:defRPr/>
            </a:pPr>
            <a:r>
              <a:rPr lang="en-US" sz="2000" dirty="0"/>
              <a:t>All 3GPP officials elections postponed until PCG gives guidance</a:t>
            </a:r>
          </a:p>
          <a:p>
            <a:pPr marL="357188" indent="-357188"/>
            <a:r>
              <a:rPr lang="en-US" sz="2000" dirty="0"/>
              <a:t>E-Meeting output from WG meetings is stable and has high quality, this is reflected by the few issues which were brought up during SA plenary for technical discussion.</a:t>
            </a:r>
          </a:p>
          <a:p>
            <a:pPr marL="357188" indent="-357188"/>
            <a:r>
              <a:rPr lang="en-US" sz="2000" dirty="0"/>
              <a:t>Rel-16 (all specs and coding) frozen with few exceptions at SA#88-e, all exceptions closed at SA#89-e.</a:t>
            </a:r>
          </a:p>
          <a:p>
            <a:pPr marL="357188" indent="-357188"/>
            <a:r>
              <a:rPr lang="en-US" sz="2000" dirty="0"/>
              <a:t>Status of Work Items, Studies, as well as newly approved WID/SIDs are listed in the Annex</a:t>
            </a:r>
          </a:p>
          <a:p>
            <a:pPr marL="357188" indent="-357188"/>
            <a:endParaRPr lang="en-US" sz="2000" dirty="0"/>
          </a:p>
          <a:p>
            <a:pPr>
              <a:defRPr/>
            </a:pPr>
            <a:endParaRPr lang="en-US" sz="2000" dirty="0"/>
          </a:p>
        </p:txBody>
      </p:sp>
    </p:spTree>
    <p:extLst>
      <p:ext uri="{BB962C8B-B14F-4D97-AF65-F5344CB8AC3E}">
        <p14:creationId xmlns:p14="http://schemas.microsoft.com/office/powerpoint/2010/main" val="108734794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SA3 WIDs</a:t>
            </a:r>
          </a:p>
        </p:txBody>
      </p:sp>
      <p:graphicFrame>
        <p:nvGraphicFramePr>
          <p:cNvPr id="2" name="Table 1"/>
          <p:cNvGraphicFramePr>
            <a:graphicFrameLocks noGrp="1"/>
          </p:cNvGraphicFramePr>
          <p:nvPr>
            <p:extLst>
              <p:ext uri="{D42A27DB-BD31-4B8C-83A1-F6EECF244321}">
                <p14:modId xmlns:p14="http://schemas.microsoft.com/office/powerpoint/2010/main" val="604864749"/>
              </p:ext>
            </p:extLst>
          </p:nvPr>
        </p:nvGraphicFramePr>
        <p:xfrm>
          <a:off x="838200" y="2054226"/>
          <a:ext cx="7614468" cy="2754102"/>
        </p:xfrm>
        <a:graphic>
          <a:graphicData uri="http://schemas.openxmlformats.org/drawingml/2006/table">
            <a:tbl>
              <a:tblPr firstRow="1" firstCol="1" bandRow="1">
                <a:tableStyleId>{5C22544A-7EE6-4342-B048-85BDC9FD1C3A}</a:tableStyleId>
              </a:tblPr>
              <a:tblGrid>
                <a:gridCol w="1132126">
                  <a:extLst>
                    <a:ext uri="{9D8B030D-6E8A-4147-A177-3AD203B41FA5}">
                      <a16:colId xmlns:a16="http://schemas.microsoft.com/office/drawing/2014/main" val="20000"/>
                    </a:ext>
                  </a:extLst>
                </a:gridCol>
                <a:gridCol w="600112">
                  <a:extLst>
                    <a:ext uri="{9D8B030D-6E8A-4147-A177-3AD203B41FA5}">
                      <a16:colId xmlns:a16="http://schemas.microsoft.com/office/drawing/2014/main" val="20001"/>
                    </a:ext>
                  </a:extLst>
                </a:gridCol>
                <a:gridCol w="362331">
                  <a:extLst>
                    <a:ext uri="{9D8B030D-6E8A-4147-A177-3AD203B41FA5}">
                      <a16:colId xmlns:a16="http://schemas.microsoft.com/office/drawing/2014/main" val="20002"/>
                    </a:ext>
                  </a:extLst>
                </a:gridCol>
                <a:gridCol w="4162891">
                  <a:extLst>
                    <a:ext uri="{9D8B030D-6E8A-4147-A177-3AD203B41FA5}">
                      <a16:colId xmlns:a16="http://schemas.microsoft.com/office/drawing/2014/main" val="20003"/>
                    </a:ext>
                  </a:extLst>
                </a:gridCol>
                <a:gridCol w="544749">
                  <a:extLst>
                    <a:ext uri="{9D8B030D-6E8A-4147-A177-3AD203B41FA5}">
                      <a16:colId xmlns:a16="http://schemas.microsoft.com/office/drawing/2014/main" val="20004"/>
                    </a:ext>
                  </a:extLst>
                </a:gridCol>
                <a:gridCol w="812259">
                  <a:extLst>
                    <a:ext uri="{9D8B030D-6E8A-4147-A177-3AD203B41FA5}">
                      <a16:colId xmlns:a16="http://schemas.microsoft.com/office/drawing/2014/main" val="20005"/>
                    </a:ext>
                  </a:extLst>
                </a:gridCol>
              </a:tblGrid>
              <a:tr h="54873">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0"/>
                  </a:ext>
                </a:extLst>
              </a:tr>
              <a:tr h="54873">
                <a:tc>
                  <a:txBody>
                    <a:bodyPr/>
                    <a:lstStyle/>
                    <a:p>
                      <a:pPr algn="ctr">
                        <a:lnSpc>
                          <a:spcPct val="107000"/>
                        </a:lnSpc>
                        <a:spcAft>
                          <a:spcPts val="0"/>
                        </a:spcAft>
                      </a:pPr>
                      <a:r>
                        <a:rPr lang="en-US" sz="1100">
                          <a:effectLst/>
                        </a:rPr>
                        <a:t>AKMA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SA3 aspects of AKMA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96.00%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2"/>
                        </a:rPr>
                        <a:t>SP-190711.zip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1"/>
                  </a:ext>
                </a:extLst>
              </a:tr>
              <a:tr h="104878">
                <a:tc>
                  <a:txBody>
                    <a:bodyPr/>
                    <a:lstStyle/>
                    <a:p>
                      <a:pPr algn="ctr">
                        <a:lnSpc>
                          <a:spcPct val="107000"/>
                        </a:lnSpc>
                        <a:spcAft>
                          <a:spcPts val="0"/>
                        </a:spcAft>
                      </a:pPr>
                      <a:r>
                        <a:rPr lang="en-US" sz="1100" dirty="0">
                          <a:effectLst/>
                        </a:rPr>
                        <a:t>MCXSec2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Mission critical security enhancements phase 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3"/>
                        </a:rPr>
                        <a:t>SP-200879.zip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2"/>
                  </a:ext>
                </a:extLst>
              </a:tr>
              <a:tr h="104878">
                <a:tc>
                  <a:txBody>
                    <a:bodyPr/>
                    <a:lstStyle/>
                    <a:p>
                      <a:pPr algn="ctr">
                        <a:lnSpc>
                          <a:spcPct val="107000"/>
                        </a:lnSpc>
                        <a:spcAft>
                          <a:spcPts val="0"/>
                        </a:spcAft>
                      </a:pPr>
                      <a:r>
                        <a:rPr lang="en-US" sz="1100" dirty="0">
                          <a:effectLst/>
                        </a:rPr>
                        <a:t>GBA_5G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Integration of GBA into 5GC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4"/>
                        </a:rPr>
                        <a:t>SP-190714.zip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3"/>
                  </a:ext>
                </a:extLst>
              </a:tr>
              <a:tr h="104878">
                <a:tc>
                  <a:txBody>
                    <a:bodyPr/>
                    <a:lstStyle/>
                    <a:p>
                      <a:pPr algn="ctr">
                        <a:lnSpc>
                          <a:spcPct val="107000"/>
                        </a:lnSpc>
                        <a:spcAft>
                          <a:spcPts val="0"/>
                        </a:spcAft>
                      </a:pPr>
                      <a:r>
                        <a:rPr lang="en-US" sz="1100">
                          <a:effectLst/>
                        </a:rPr>
                        <a:t>SCAS_IMS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Assurance Specification for IMS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5"/>
                        </a:rPr>
                        <a:t>SP-191128.zip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4"/>
                  </a:ext>
                </a:extLst>
              </a:tr>
              <a:tr h="154883">
                <a:tc>
                  <a:txBody>
                    <a:bodyPr/>
                    <a:lstStyle/>
                    <a:p>
                      <a:pPr algn="ctr">
                        <a:lnSpc>
                          <a:spcPct val="107000"/>
                        </a:lnSpc>
                        <a:spcAft>
                          <a:spcPts val="0"/>
                        </a:spcAft>
                      </a:pPr>
                      <a:r>
                        <a:rPr lang="en-US" sz="1100">
                          <a:effectLst/>
                        </a:rPr>
                        <a:t>eSCAS_5G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Security Assurance Specification for 5G (eSCAS_5G)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6"/>
                        </a:rPr>
                        <a:t>SP-200149.zip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5"/>
                  </a:ext>
                </a:extLst>
              </a:tr>
              <a:tr h="254894">
                <a:tc>
                  <a:txBody>
                    <a:bodyPr/>
                    <a:lstStyle/>
                    <a:p>
                      <a:pPr algn="ctr">
                        <a:lnSpc>
                          <a:spcPct val="107000"/>
                        </a:lnSpc>
                        <a:spcAft>
                          <a:spcPts val="0"/>
                        </a:spcAft>
                      </a:pPr>
                      <a:r>
                        <a:rPr lang="en-US" sz="1100" dirty="0">
                          <a:effectLst/>
                        </a:rPr>
                        <a:t>SCAS_5G_NSSAAF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Network Slice-Specific Authentication and Authorization Function (NSSAAF)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7"/>
                        </a:rPr>
                        <a:t>SP-200720.zip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6"/>
                  </a:ext>
                </a:extLst>
              </a:tr>
              <a:tr h="104878">
                <a:tc>
                  <a:txBody>
                    <a:bodyPr/>
                    <a:lstStyle/>
                    <a:p>
                      <a:pPr algn="ctr">
                        <a:lnSpc>
                          <a:spcPct val="107000"/>
                        </a:lnSpc>
                        <a:spcAft>
                          <a:spcPts val="0"/>
                        </a:spcAft>
                      </a:pPr>
                      <a:r>
                        <a:rPr lang="en-US" sz="1100">
                          <a:effectLst/>
                        </a:rPr>
                        <a:t>SCAS_5G_N3IWF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Non-3GPP InterWorking Function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8"/>
                        </a:rPr>
                        <a:t>SP-200146.zip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7"/>
                  </a:ext>
                </a:extLst>
              </a:tr>
              <a:tr h="104878">
                <a:tc>
                  <a:txBody>
                    <a:bodyPr/>
                    <a:lstStyle/>
                    <a:p>
                      <a:pPr algn="ctr">
                        <a:lnSpc>
                          <a:spcPct val="107000"/>
                        </a:lnSpc>
                        <a:spcAft>
                          <a:spcPts val="0"/>
                        </a:spcAft>
                      </a:pPr>
                      <a:r>
                        <a:rPr lang="en-US" sz="1100">
                          <a:effectLst/>
                        </a:rPr>
                        <a:t>SCAS_5G_NWDAF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5G NWDAF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9"/>
                        </a:rPr>
                        <a:t>SP-200147.zip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8"/>
                  </a:ext>
                </a:extLst>
              </a:tr>
              <a:tr h="104878">
                <a:tc>
                  <a:txBody>
                    <a:bodyPr/>
                    <a:lstStyle/>
                    <a:p>
                      <a:pPr algn="ctr">
                        <a:lnSpc>
                          <a:spcPct val="107000"/>
                        </a:lnSpc>
                        <a:spcAft>
                          <a:spcPts val="0"/>
                        </a:spcAft>
                      </a:pPr>
                      <a:r>
                        <a:rPr lang="en-US" sz="1100">
                          <a:effectLst/>
                        </a:rPr>
                        <a:t>SCAS_5G_SECOP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Service Communication Proxy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0"/>
                        </a:rPr>
                        <a:t>SP-200148.zip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09"/>
                  </a:ext>
                </a:extLst>
              </a:tr>
              <a:tr h="104878">
                <a:tc>
                  <a:txBody>
                    <a:bodyPr/>
                    <a:lstStyle/>
                    <a:p>
                      <a:pPr algn="ctr">
                        <a:lnSpc>
                          <a:spcPct val="107000"/>
                        </a:lnSpc>
                        <a:spcAft>
                          <a:spcPts val="0"/>
                        </a:spcAft>
                      </a:pPr>
                      <a:r>
                        <a:rPr lang="en-US" sz="1100">
                          <a:effectLst/>
                        </a:rPr>
                        <a:t>SCAS_5G_IPUPS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eSCAS_5Gfor Inter PLMN UP Security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1"/>
                        </a:rPr>
                        <a:t>SP-200348.zip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0"/>
                  </a:ext>
                </a:extLst>
              </a:tr>
              <a:tr h="154883">
                <a:tc>
                  <a:txBody>
                    <a:bodyPr/>
                    <a:lstStyle/>
                    <a:p>
                      <a:pPr algn="ctr">
                        <a:lnSpc>
                          <a:spcPct val="107000"/>
                        </a:lnSpc>
                        <a:spcAft>
                          <a:spcPts val="0"/>
                        </a:spcAft>
                      </a:pPr>
                      <a:r>
                        <a:rPr lang="en-US" sz="1100" dirty="0" err="1">
                          <a:effectLst/>
                        </a:rPr>
                        <a:t>eUPIP_SEC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Enhancements to User Plane Integrity Protection Support in 5GS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2"/>
                        </a:rPr>
                        <a:t>SP-200719.zip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1"/>
                  </a:ext>
                </a:extLst>
              </a:tr>
              <a:tr h="104878">
                <a:tc>
                  <a:txBody>
                    <a:bodyPr/>
                    <a:lstStyle/>
                    <a:p>
                      <a:pPr algn="ctr">
                        <a:lnSpc>
                          <a:spcPct val="107000"/>
                        </a:lnSpc>
                        <a:spcAft>
                          <a:spcPts val="0"/>
                        </a:spcAft>
                      </a:pPr>
                      <a:r>
                        <a:rPr lang="en-US" sz="1100">
                          <a:effectLst/>
                        </a:rPr>
                        <a:t>LI17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Lawful Interception Rel-17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3"/>
                        </a:rPr>
                        <a:t>SP-190983.zip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00410097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SA4 Studies and WIDs</a:t>
            </a:r>
          </a:p>
        </p:txBody>
      </p:sp>
      <p:graphicFrame>
        <p:nvGraphicFramePr>
          <p:cNvPr id="2" name="Table 1"/>
          <p:cNvGraphicFramePr>
            <a:graphicFrameLocks noGrp="1"/>
          </p:cNvGraphicFramePr>
          <p:nvPr>
            <p:extLst>
              <p:ext uri="{D42A27DB-BD31-4B8C-83A1-F6EECF244321}">
                <p14:modId xmlns:p14="http://schemas.microsoft.com/office/powerpoint/2010/main" val="1437949318"/>
              </p:ext>
            </p:extLst>
          </p:nvPr>
        </p:nvGraphicFramePr>
        <p:xfrm>
          <a:off x="1099227" y="1825626"/>
          <a:ext cx="8219146" cy="4533129"/>
        </p:xfrm>
        <a:graphic>
          <a:graphicData uri="http://schemas.openxmlformats.org/drawingml/2006/table">
            <a:tbl>
              <a:tblPr firstRow="1" firstCol="1" bandRow="1">
                <a:tableStyleId>{5C22544A-7EE6-4342-B048-85BDC9FD1C3A}</a:tableStyleId>
              </a:tblPr>
              <a:tblGrid>
                <a:gridCol w="1166593">
                  <a:extLst>
                    <a:ext uri="{9D8B030D-6E8A-4147-A177-3AD203B41FA5}">
                      <a16:colId xmlns:a16="http://schemas.microsoft.com/office/drawing/2014/main" val="20000"/>
                    </a:ext>
                  </a:extLst>
                </a:gridCol>
                <a:gridCol w="469103">
                  <a:extLst>
                    <a:ext uri="{9D8B030D-6E8A-4147-A177-3AD203B41FA5}">
                      <a16:colId xmlns:a16="http://schemas.microsoft.com/office/drawing/2014/main" val="20001"/>
                    </a:ext>
                  </a:extLst>
                </a:gridCol>
                <a:gridCol w="644714">
                  <a:extLst>
                    <a:ext uri="{9D8B030D-6E8A-4147-A177-3AD203B41FA5}">
                      <a16:colId xmlns:a16="http://schemas.microsoft.com/office/drawing/2014/main" val="20002"/>
                    </a:ext>
                  </a:extLst>
                </a:gridCol>
                <a:gridCol w="4303040">
                  <a:extLst>
                    <a:ext uri="{9D8B030D-6E8A-4147-A177-3AD203B41FA5}">
                      <a16:colId xmlns:a16="http://schemas.microsoft.com/office/drawing/2014/main" val="20003"/>
                    </a:ext>
                  </a:extLst>
                </a:gridCol>
                <a:gridCol w="578559">
                  <a:extLst>
                    <a:ext uri="{9D8B030D-6E8A-4147-A177-3AD203B41FA5}">
                      <a16:colId xmlns:a16="http://schemas.microsoft.com/office/drawing/2014/main" val="20004"/>
                    </a:ext>
                  </a:extLst>
                </a:gridCol>
                <a:gridCol w="1057137">
                  <a:extLst>
                    <a:ext uri="{9D8B030D-6E8A-4147-A177-3AD203B41FA5}">
                      <a16:colId xmlns:a16="http://schemas.microsoft.com/office/drawing/2014/main" val="20005"/>
                    </a:ext>
                  </a:extLst>
                </a:gridCol>
              </a:tblGrid>
              <a:tr h="168351">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err="1">
                          <a:effectLst/>
                        </a:rPr>
                        <a:t>Rel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0"/>
                  </a:ext>
                </a:extLst>
              </a:tr>
              <a:tr h="321768">
                <a:tc>
                  <a:txBody>
                    <a:bodyPr/>
                    <a:lstStyle/>
                    <a:p>
                      <a:pPr algn="ctr">
                        <a:lnSpc>
                          <a:spcPct val="107000"/>
                        </a:lnSpc>
                        <a:spcAft>
                          <a:spcPts val="0"/>
                        </a:spcAft>
                      </a:pPr>
                      <a:r>
                        <a:rPr lang="en-US" sz="1100" dirty="0">
                          <a:effectLst/>
                        </a:rPr>
                        <a:t>FS_5GSTAR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5G Glass-type AR/MR Devices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a:effectLst/>
                          <a:hlinkClick r:id="rId2"/>
                        </a:rPr>
                        <a:t>SP-200399.zip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1"/>
                  </a:ext>
                </a:extLst>
              </a:tr>
              <a:tr h="321768">
                <a:tc>
                  <a:txBody>
                    <a:bodyPr/>
                    <a:lstStyle/>
                    <a:p>
                      <a:pPr algn="ctr">
                        <a:lnSpc>
                          <a:spcPct val="107000"/>
                        </a:lnSpc>
                        <a:spcAft>
                          <a:spcPts val="0"/>
                        </a:spcAft>
                      </a:pPr>
                      <a:r>
                        <a:rPr lang="en-US" sz="1100">
                          <a:effectLst/>
                        </a:rPr>
                        <a:t>FS_5GMS_Multicast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Multicast Architecture Enhancements for 5G Media Streaming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3"/>
                        </a:rPr>
                        <a:t>SP-200238.zip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2"/>
                  </a:ext>
                </a:extLst>
              </a:tr>
              <a:tr h="321768">
                <a:tc>
                  <a:txBody>
                    <a:bodyPr/>
                    <a:lstStyle/>
                    <a:p>
                      <a:pPr algn="ctr">
                        <a:lnSpc>
                          <a:spcPct val="107000"/>
                        </a:lnSpc>
                        <a:spcAft>
                          <a:spcPts val="0"/>
                        </a:spcAft>
                      </a:pPr>
                      <a:r>
                        <a:rPr lang="en-US" sz="1100" dirty="0">
                          <a:effectLst/>
                        </a:rPr>
                        <a:t>8K_VR_5G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Points for 8K VR 360 Video over 5G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4"/>
                        </a:rPr>
                        <a:t>SP-200667.zip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3"/>
                  </a:ext>
                </a:extLst>
              </a:tr>
              <a:tr h="321768">
                <a:tc>
                  <a:txBody>
                    <a:bodyPr/>
                    <a:lstStyle/>
                    <a:p>
                      <a:pPr algn="ctr">
                        <a:lnSpc>
                          <a:spcPct val="107000"/>
                        </a:lnSpc>
                        <a:spcAft>
                          <a:spcPts val="0"/>
                        </a:spcAft>
                      </a:pPr>
                      <a:r>
                        <a:rPr lang="en-US" sz="1100" dirty="0" err="1">
                          <a:effectLst/>
                        </a:rPr>
                        <a:t>HInT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Extension for headset interface tests of UE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a:effectLst/>
                          <a:hlinkClick r:id="rId5"/>
                        </a:rPr>
                        <a:t>SP-200398.zip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4"/>
                  </a:ext>
                </a:extLst>
              </a:tr>
              <a:tr h="321768">
                <a:tc>
                  <a:txBody>
                    <a:bodyPr/>
                    <a:lstStyle/>
                    <a:p>
                      <a:pPr algn="ctr">
                        <a:lnSpc>
                          <a:spcPct val="107000"/>
                        </a:lnSpc>
                        <a:spcAft>
                          <a:spcPts val="0"/>
                        </a:spcAft>
                      </a:pPr>
                      <a:r>
                        <a:rPr lang="en-US" sz="1100">
                          <a:effectLst/>
                        </a:rPr>
                        <a:t>ITT4RT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Support of Immersive Teleconferencing and Telepresence for Remote Terminals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6"/>
                        </a:rPr>
                        <a:t>SP-180985.zip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5"/>
                  </a:ext>
                </a:extLst>
              </a:tr>
              <a:tr h="321768">
                <a:tc>
                  <a:txBody>
                    <a:bodyPr/>
                    <a:lstStyle/>
                    <a:p>
                      <a:pPr algn="ctr">
                        <a:lnSpc>
                          <a:spcPct val="107000"/>
                        </a:lnSpc>
                        <a:spcAft>
                          <a:spcPts val="0"/>
                        </a:spcAft>
                      </a:pPr>
                      <a:r>
                        <a:rPr lang="en-US" sz="1100">
                          <a:effectLst/>
                        </a:rPr>
                        <a:t>ATIAS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Terminal Audio quality performance and Test methods for Immersive Audio Services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7"/>
                        </a:rPr>
                        <a:t>SP-190040.zip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6"/>
                  </a:ext>
                </a:extLst>
              </a:tr>
              <a:tr h="321768">
                <a:tc>
                  <a:txBody>
                    <a:bodyPr/>
                    <a:lstStyle/>
                    <a:p>
                      <a:pPr algn="ctr">
                        <a:lnSpc>
                          <a:spcPct val="107000"/>
                        </a:lnSpc>
                        <a:spcAft>
                          <a:spcPts val="0"/>
                        </a:spcAft>
                      </a:pPr>
                      <a:r>
                        <a:rPr lang="en-US" sz="1100">
                          <a:effectLst/>
                        </a:rPr>
                        <a:t>HaNTE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Handsets Featuring Non-Traditional Earpieces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35.00%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8"/>
                        </a:rPr>
                        <a:t>SP-190989.zip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7"/>
                  </a:ext>
                </a:extLst>
              </a:tr>
              <a:tr h="321768">
                <a:tc>
                  <a:txBody>
                    <a:bodyPr/>
                    <a:lstStyle/>
                    <a:p>
                      <a:pPr algn="ctr">
                        <a:lnSpc>
                          <a:spcPct val="107000"/>
                        </a:lnSpc>
                        <a:spcAft>
                          <a:spcPts val="0"/>
                        </a:spcAft>
                      </a:pPr>
                      <a:r>
                        <a:rPr lang="en-US" sz="1100">
                          <a:effectLst/>
                        </a:rPr>
                        <a:t>IVAS_Codec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EVS Codec Extension for Immersive Voice and Audio Services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27.00%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9"/>
                        </a:rPr>
                        <a:t>SP-170611.zip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8"/>
                  </a:ext>
                </a:extLst>
              </a:tr>
              <a:tr h="321768">
                <a:tc>
                  <a:txBody>
                    <a:bodyPr/>
                    <a:lstStyle/>
                    <a:p>
                      <a:pPr algn="ctr">
                        <a:lnSpc>
                          <a:spcPct val="107000"/>
                        </a:lnSpc>
                        <a:spcAft>
                          <a:spcPts val="0"/>
                        </a:spcAft>
                      </a:pPr>
                      <a:r>
                        <a:rPr lang="en-US" sz="1100">
                          <a:effectLst/>
                        </a:rPr>
                        <a:t>FS_VR_CoGui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Study on VR Streaming Conformance and Guidelines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0"/>
                        </a:rPr>
                        <a:t>SP-190642.zip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09"/>
                  </a:ext>
                </a:extLst>
              </a:tr>
              <a:tr h="321768">
                <a:tc>
                  <a:txBody>
                    <a:bodyPr/>
                    <a:lstStyle/>
                    <a:p>
                      <a:pPr algn="ctr">
                        <a:lnSpc>
                          <a:spcPct val="107000"/>
                        </a:lnSpc>
                        <a:spcAft>
                          <a:spcPts val="0"/>
                        </a:spcAft>
                      </a:pPr>
                      <a:r>
                        <a:rPr lang="en-US" sz="1100">
                          <a:effectLst/>
                        </a:rPr>
                        <a:t>FS_5GVideo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Study on 5G Video Codec Characteristics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1"/>
                        </a:rPr>
                        <a:t>SP-200052.zip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10"/>
                  </a:ext>
                </a:extLst>
              </a:tr>
              <a:tr h="321768">
                <a:tc>
                  <a:txBody>
                    <a:bodyPr/>
                    <a:lstStyle/>
                    <a:p>
                      <a:pPr algn="ctr">
                        <a:lnSpc>
                          <a:spcPct val="107000"/>
                        </a:lnSpc>
                        <a:spcAft>
                          <a:spcPts val="0"/>
                        </a:spcAft>
                      </a:pPr>
                      <a:r>
                        <a:rPr lang="en-US" sz="1100">
                          <a:effectLst/>
                        </a:rPr>
                        <a:t>FS_FLUS_NBMP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the use of NBMP in FLUS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2"/>
                        </a:rPr>
                        <a:t>SP-200053.zip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11"/>
                  </a:ext>
                </a:extLst>
              </a:tr>
              <a:tr h="321768">
                <a:tc>
                  <a:txBody>
                    <a:bodyPr/>
                    <a:lstStyle/>
                    <a:p>
                      <a:pPr algn="ctr">
                        <a:lnSpc>
                          <a:spcPct val="107000"/>
                        </a:lnSpc>
                        <a:spcAft>
                          <a:spcPts val="0"/>
                        </a:spcAft>
                      </a:pPr>
                      <a:r>
                        <a:rPr lang="en-US" sz="1100">
                          <a:effectLst/>
                        </a:rPr>
                        <a:t>FS_EMSA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Streaming Architecture extensions For Edge processing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15.00%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3"/>
                        </a:rPr>
                        <a:t>SP-200056.zip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12"/>
                  </a:ext>
                </a:extLst>
              </a:tr>
              <a:tr h="321768">
                <a:tc>
                  <a:txBody>
                    <a:bodyPr/>
                    <a:lstStyle/>
                    <a:p>
                      <a:pPr algn="ctr">
                        <a:lnSpc>
                          <a:spcPct val="107000"/>
                        </a:lnSpc>
                        <a:spcAft>
                          <a:spcPts val="0"/>
                        </a:spcAft>
                      </a:pPr>
                      <a:r>
                        <a:rPr lang="en-US" sz="1100">
                          <a:effectLst/>
                        </a:rPr>
                        <a:t>FS_XRTraffic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Typical Traffic Characteristics for XR Services and other Media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4"/>
                        </a:rPr>
                        <a:t>SP-200054.zip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58434491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SA5 Studies </a:t>
            </a:r>
          </a:p>
        </p:txBody>
      </p:sp>
      <p:graphicFrame>
        <p:nvGraphicFramePr>
          <p:cNvPr id="3" name="Table 2"/>
          <p:cNvGraphicFramePr>
            <a:graphicFrameLocks noGrp="1"/>
          </p:cNvGraphicFramePr>
          <p:nvPr>
            <p:extLst>
              <p:ext uri="{D42A27DB-BD31-4B8C-83A1-F6EECF244321}">
                <p14:modId xmlns:p14="http://schemas.microsoft.com/office/powerpoint/2010/main" val="2074778288"/>
              </p:ext>
            </p:extLst>
          </p:nvPr>
        </p:nvGraphicFramePr>
        <p:xfrm>
          <a:off x="794426" y="1893571"/>
          <a:ext cx="8792749" cy="3273839"/>
        </p:xfrm>
        <a:graphic>
          <a:graphicData uri="http://schemas.openxmlformats.org/drawingml/2006/table">
            <a:tbl>
              <a:tblPr firstRow="1" firstCol="1" bandRow="1">
                <a:tableStyleId>{5C22544A-7EE6-4342-B048-85BDC9FD1C3A}</a:tableStyleId>
              </a:tblPr>
              <a:tblGrid>
                <a:gridCol w="1311584">
                  <a:extLst>
                    <a:ext uri="{9D8B030D-6E8A-4147-A177-3AD203B41FA5}">
                      <a16:colId xmlns:a16="http://schemas.microsoft.com/office/drawing/2014/main" val="20000"/>
                    </a:ext>
                  </a:extLst>
                </a:gridCol>
                <a:gridCol w="546628">
                  <a:extLst>
                    <a:ext uri="{9D8B030D-6E8A-4147-A177-3AD203B41FA5}">
                      <a16:colId xmlns:a16="http://schemas.microsoft.com/office/drawing/2014/main" val="20001"/>
                    </a:ext>
                  </a:extLst>
                </a:gridCol>
                <a:gridCol w="737312">
                  <a:extLst>
                    <a:ext uri="{9D8B030D-6E8A-4147-A177-3AD203B41FA5}">
                      <a16:colId xmlns:a16="http://schemas.microsoft.com/office/drawing/2014/main" val="20002"/>
                    </a:ext>
                  </a:extLst>
                </a:gridCol>
                <a:gridCol w="4324649">
                  <a:extLst>
                    <a:ext uri="{9D8B030D-6E8A-4147-A177-3AD203B41FA5}">
                      <a16:colId xmlns:a16="http://schemas.microsoft.com/office/drawing/2014/main" val="20003"/>
                    </a:ext>
                  </a:extLst>
                </a:gridCol>
                <a:gridCol w="661481">
                  <a:extLst>
                    <a:ext uri="{9D8B030D-6E8A-4147-A177-3AD203B41FA5}">
                      <a16:colId xmlns:a16="http://schemas.microsoft.com/office/drawing/2014/main" val="20004"/>
                    </a:ext>
                  </a:extLst>
                </a:gridCol>
                <a:gridCol w="1211095">
                  <a:extLst>
                    <a:ext uri="{9D8B030D-6E8A-4147-A177-3AD203B41FA5}">
                      <a16:colId xmlns:a16="http://schemas.microsoft.com/office/drawing/2014/main" val="20005"/>
                    </a:ext>
                  </a:extLst>
                </a:gridCol>
              </a:tblGrid>
              <a:tr h="0">
                <a:tc>
                  <a:txBody>
                    <a:bodyPr/>
                    <a:lstStyle/>
                    <a:p>
                      <a:pPr algn="ctr">
                        <a:lnSpc>
                          <a:spcPct val="107000"/>
                        </a:lnSpc>
                        <a:spcAft>
                          <a:spcPts val="0"/>
                        </a:spcAft>
                      </a:pPr>
                      <a:r>
                        <a:rPr lang="en-US" sz="1400" dirty="0">
                          <a:effectLst/>
                        </a:rPr>
                        <a:t>Acronym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Groups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Name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WI-tdoc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0"/>
                  </a:ext>
                </a:extLst>
              </a:tr>
              <a:tr h="152554">
                <a:tc>
                  <a:txBody>
                    <a:bodyPr/>
                    <a:lstStyle/>
                    <a:p>
                      <a:pPr algn="ctr">
                        <a:lnSpc>
                          <a:spcPct val="107000"/>
                        </a:lnSpc>
                        <a:spcAft>
                          <a:spcPts val="0"/>
                        </a:spcAft>
                      </a:pPr>
                      <a:r>
                        <a:rPr lang="en-US" sz="1400" dirty="0">
                          <a:effectLst/>
                        </a:rPr>
                        <a:t>FS_5GSAT_MO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management and orchestration aspects with integrated satellite components in a 5G network</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70.0%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2"/>
                        </a:rPr>
                        <a:t>SP-190138.zip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1"/>
                  </a:ext>
                </a:extLst>
              </a:tr>
              <a:tr h="152554">
                <a:tc>
                  <a:txBody>
                    <a:bodyPr/>
                    <a:lstStyle/>
                    <a:p>
                      <a:pPr algn="ctr">
                        <a:lnSpc>
                          <a:spcPct val="107000"/>
                        </a:lnSpc>
                        <a:spcAft>
                          <a:spcPts val="0"/>
                        </a:spcAft>
                      </a:pPr>
                      <a:r>
                        <a:rPr lang="en-US" sz="1400" dirty="0">
                          <a:effectLst/>
                        </a:rPr>
                        <a:t>FS_EDGE_CH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charging aspects of Edge Computing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3"/>
                        </a:rPr>
                        <a:t>SP-200467.zip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2"/>
                  </a:ext>
                </a:extLst>
              </a:tr>
              <a:tr h="152554">
                <a:tc>
                  <a:txBody>
                    <a:bodyPr/>
                    <a:lstStyle/>
                    <a:p>
                      <a:pPr algn="ctr">
                        <a:lnSpc>
                          <a:spcPct val="107000"/>
                        </a:lnSpc>
                        <a:spcAft>
                          <a:spcPts val="0"/>
                        </a:spcAft>
                      </a:pPr>
                      <a:r>
                        <a:rPr lang="en-US" sz="1400" dirty="0" err="1">
                          <a:effectLst/>
                        </a:rPr>
                        <a:t>FS_Eedge_Mgt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enhancements of edge computing management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15.00%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4"/>
                        </a:rPr>
                        <a:t>SP-200195.zip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3"/>
                  </a:ext>
                </a:extLst>
              </a:tr>
              <a:tr h="152554">
                <a:tc>
                  <a:txBody>
                    <a:bodyPr/>
                    <a:lstStyle/>
                    <a:p>
                      <a:pPr algn="ctr">
                        <a:lnSpc>
                          <a:spcPct val="107000"/>
                        </a:lnSpc>
                        <a:spcAft>
                          <a:spcPts val="0"/>
                        </a:spcAft>
                      </a:pPr>
                      <a:r>
                        <a:rPr lang="en-US" sz="1400" dirty="0">
                          <a:effectLst/>
                        </a:rPr>
                        <a:t>FS_5G_Prose_CH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charging aspects of Enhanced Proximity-based Services in 5GC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5"/>
                        </a:rPr>
                        <a:t>SP-200767.zip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4"/>
                  </a:ext>
                </a:extLst>
              </a:tr>
              <a:tr h="152554">
                <a:tc>
                  <a:txBody>
                    <a:bodyPr/>
                    <a:lstStyle/>
                    <a:p>
                      <a:pPr algn="ctr">
                        <a:lnSpc>
                          <a:spcPct val="107000"/>
                        </a:lnSpc>
                        <a:spcAft>
                          <a:spcPts val="0"/>
                        </a:spcAft>
                      </a:pPr>
                      <a:r>
                        <a:rPr lang="en-US" sz="1400" dirty="0">
                          <a:effectLst/>
                        </a:rPr>
                        <a:t>FS_MNSAC</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access control for management service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6"/>
                        </a:rPr>
                        <a:t>SP-200853.zip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5"/>
                  </a:ext>
                </a:extLst>
              </a:tr>
              <a:tr h="152554">
                <a:tc>
                  <a:txBody>
                    <a:bodyPr/>
                    <a:lstStyle/>
                    <a:p>
                      <a:pPr algn="ctr">
                        <a:lnSpc>
                          <a:spcPct val="107000"/>
                        </a:lnSpc>
                        <a:spcAft>
                          <a:spcPts val="0"/>
                        </a:spcAft>
                      </a:pPr>
                      <a:r>
                        <a:rPr lang="en-US" sz="1400" dirty="0">
                          <a:effectLst/>
                        </a:rPr>
                        <a:t>FS_YANG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dirty="0">
                          <a:effectLst/>
                        </a:rPr>
                        <a:t>Study on YANG PUSH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7"/>
                        </a:rPr>
                        <a:t>SP-200765.zip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6"/>
                  </a:ext>
                </a:extLst>
              </a:tr>
              <a:tr h="152554">
                <a:tc>
                  <a:txBody>
                    <a:bodyPr/>
                    <a:lstStyle/>
                    <a:p>
                      <a:pPr algn="ctr">
                        <a:lnSpc>
                          <a:spcPct val="107000"/>
                        </a:lnSpc>
                        <a:spcAft>
                          <a:spcPts val="0"/>
                        </a:spcAft>
                      </a:pPr>
                      <a:r>
                        <a:rPr lang="en-US" sz="1400" dirty="0">
                          <a:effectLst/>
                        </a:rPr>
                        <a:t>FS_5G_CIoT_CH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charging aspects of 5GS CIoT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8"/>
                        </a:rPr>
                        <a:t>SP-200771.zip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7"/>
                  </a:ext>
                </a:extLst>
              </a:tr>
              <a:tr h="152554">
                <a:tc>
                  <a:txBody>
                    <a:bodyPr/>
                    <a:lstStyle/>
                    <a:p>
                      <a:pPr algn="ctr">
                        <a:lnSpc>
                          <a:spcPct val="107000"/>
                        </a:lnSpc>
                        <a:spcAft>
                          <a:spcPts val="0"/>
                        </a:spcAft>
                      </a:pPr>
                      <a:r>
                        <a:rPr lang="en-US" sz="1400">
                          <a:effectLst/>
                        </a:rPr>
                        <a:t>FS_NSMEN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network slice management enhancement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9"/>
                        </a:rPr>
                        <a:t>SP-200766.zip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8"/>
                  </a:ext>
                </a:extLst>
              </a:tr>
              <a:tr h="152554">
                <a:tc>
                  <a:txBody>
                    <a:bodyPr/>
                    <a:lstStyle/>
                    <a:p>
                      <a:pPr algn="ctr">
                        <a:lnSpc>
                          <a:spcPct val="107000"/>
                        </a:lnSpc>
                        <a:spcAft>
                          <a:spcPts val="0"/>
                        </a:spcAft>
                      </a:pPr>
                      <a:r>
                        <a:rPr lang="en-US" sz="1400">
                          <a:effectLst/>
                        </a:rPr>
                        <a:t>FS_eMDAS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enhancement of Management Data Analytics Service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10"/>
                        </a:rPr>
                        <a:t>SP-190930.zip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9"/>
                  </a:ext>
                </a:extLst>
              </a:tr>
              <a:tr h="152554">
                <a:tc>
                  <a:txBody>
                    <a:bodyPr/>
                    <a:lstStyle/>
                    <a:p>
                      <a:pPr algn="ctr">
                        <a:lnSpc>
                          <a:spcPct val="107000"/>
                        </a:lnSpc>
                        <a:spcAft>
                          <a:spcPts val="0"/>
                        </a:spcAft>
                      </a:pPr>
                      <a:r>
                        <a:rPr lang="en-US" sz="1400">
                          <a:effectLst/>
                        </a:rPr>
                        <a:t>FS_EE5G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new aspects of EE for 5G networks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25.00%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11"/>
                        </a:rPr>
                        <a:t>SP-200187.zip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23350251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SA5 WIDs </a:t>
            </a:r>
          </a:p>
        </p:txBody>
      </p:sp>
      <p:graphicFrame>
        <p:nvGraphicFramePr>
          <p:cNvPr id="3" name="Table 2"/>
          <p:cNvGraphicFramePr>
            <a:graphicFrameLocks noGrp="1"/>
          </p:cNvGraphicFramePr>
          <p:nvPr>
            <p:extLst>
              <p:ext uri="{D42A27DB-BD31-4B8C-83A1-F6EECF244321}">
                <p14:modId xmlns:p14="http://schemas.microsoft.com/office/powerpoint/2010/main" val="4147994346"/>
              </p:ext>
            </p:extLst>
          </p:nvPr>
        </p:nvGraphicFramePr>
        <p:xfrm>
          <a:off x="1138139" y="2161233"/>
          <a:ext cx="8701322" cy="3542892"/>
        </p:xfrm>
        <a:graphic>
          <a:graphicData uri="http://schemas.openxmlformats.org/drawingml/2006/table">
            <a:tbl>
              <a:tblPr firstRow="1" firstCol="1" bandRow="1">
                <a:tableStyleId>{5C22544A-7EE6-4342-B048-85BDC9FD1C3A}</a:tableStyleId>
              </a:tblPr>
              <a:tblGrid>
                <a:gridCol w="865826">
                  <a:extLst>
                    <a:ext uri="{9D8B030D-6E8A-4147-A177-3AD203B41FA5}">
                      <a16:colId xmlns:a16="http://schemas.microsoft.com/office/drawing/2014/main" val="20000"/>
                    </a:ext>
                  </a:extLst>
                </a:gridCol>
                <a:gridCol w="513343">
                  <a:extLst>
                    <a:ext uri="{9D8B030D-6E8A-4147-A177-3AD203B41FA5}">
                      <a16:colId xmlns:a16="http://schemas.microsoft.com/office/drawing/2014/main" val="20001"/>
                    </a:ext>
                  </a:extLst>
                </a:gridCol>
                <a:gridCol w="477527">
                  <a:extLst>
                    <a:ext uri="{9D8B030D-6E8A-4147-A177-3AD203B41FA5}">
                      <a16:colId xmlns:a16="http://schemas.microsoft.com/office/drawing/2014/main" val="20002"/>
                    </a:ext>
                  </a:extLst>
                </a:gridCol>
                <a:gridCol w="5463088">
                  <a:extLst>
                    <a:ext uri="{9D8B030D-6E8A-4147-A177-3AD203B41FA5}">
                      <a16:colId xmlns:a16="http://schemas.microsoft.com/office/drawing/2014/main" val="20003"/>
                    </a:ext>
                  </a:extLst>
                </a:gridCol>
                <a:gridCol w="515712">
                  <a:extLst>
                    <a:ext uri="{9D8B030D-6E8A-4147-A177-3AD203B41FA5}">
                      <a16:colId xmlns:a16="http://schemas.microsoft.com/office/drawing/2014/main" val="20004"/>
                    </a:ext>
                  </a:extLst>
                </a:gridCol>
                <a:gridCol w="865826">
                  <a:extLst>
                    <a:ext uri="{9D8B030D-6E8A-4147-A177-3AD203B41FA5}">
                      <a16:colId xmlns:a16="http://schemas.microsoft.com/office/drawing/2014/main" val="20005"/>
                    </a:ext>
                  </a:extLst>
                </a:gridCol>
              </a:tblGrid>
              <a:tr h="79817">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0"/>
                  </a:ext>
                </a:extLst>
              </a:tr>
              <a:tr h="152554">
                <a:tc>
                  <a:txBody>
                    <a:bodyPr/>
                    <a:lstStyle/>
                    <a:p>
                      <a:pPr algn="ctr">
                        <a:lnSpc>
                          <a:spcPct val="107000"/>
                        </a:lnSpc>
                        <a:spcAft>
                          <a:spcPts val="0"/>
                        </a:spcAft>
                      </a:pPr>
                      <a:r>
                        <a:rPr lang="en-US" sz="1100" dirty="0">
                          <a:effectLst/>
                        </a:rPr>
                        <a:t>eSON_5G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Enhancements of Self-Organizing Networks (SON) for 5G networks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2.00%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2"/>
                        </a:rPr>
                        <a:t>SP-200194.zip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1"/>
                  </a:ext>
                </a:extLst>
              </a:tr>
              <a:tr h="152554">
                <a:tc>
                  <a:txBody>
                    <a:bodyPr/>
                    <a:lstStyle/>
                    <a:p>
                      <a:pPr algn="ctr">
                        <a:lnSpc>
                          <a:spcPct val="107000"/>
                        </a:lnSpc>
                        <a:spcAft>
                          <a:spcPts val="0"/>
                        </a:spcAft>
                      </a:pPr>
                      <a:r>
                        <a:rPr lang="en-US" sz="1100" dirty="0">
                          <a:effectLst/>
                        </a:rPr>
                        <a:t>ANL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Autonomous network levels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3"/>
                        </a:rPr>
                        <a:t>SP-200464.zip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2"/>
                  </a:ext>
                </a:extLst>
              </a:tr>
              <a:tr h="152554">
                <a:tc>
                  <a:txBody>
                    <a:bodyPr/>
                    <a:lstStyle/>
                    <a:p>
                      <a:pPr algn="ctr">
                        <a:lnSpc>
                          <a:spcPct val="107000"/>
                        </a:lnSpc>
                        <a:spcAft>
                          <a:spcPts val="0"/>
                        </a:spcAft>
                      </a:pPr>
                      <a:r>
                        <a:rPr lang="en-US" sz="1100" dirty="0">
                          <a:effectLst/>
                        </a:rPr>
                        <a:t>E_HOO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Enhancement of Handover Optimization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4"/>
                        </a:rPr>
                        <a:t>SP-200466.zip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3"/>
                  </a:ext>
                </a:extLst>
              </a:tr>
              <a:tr h="152554">
                <a:tc>
                  <a:txBody>
                    <a:bodyPr/>
                    <a:lstStyle/>
                    <a:p>
                      <a:pPr algn="ctr">
                        <a:lnSpc>
                          <a:spcPct val="107000"/>
                        </a:lnSpc>
                        <a:spcAft>
                          <a:spcPts val="0"/>
                        </a:spcAft>
                      </a:pPr>
                      <a:r>
                        <a:rPr lang="en-US" sz="1100" dirty="0">
                          <a:effectLst/>
                        </a:rPr>
                        <a:t>MADCOL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Management data collection control and discovery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5"/>
                        </a:rPr>
                        <a:t>SP-200465.zip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4"/>
                  </a:ext>
                </a:extLst>
              </a:tr>
              <a:tr h="152554">
                <a:tc>
                  <a:txBody>
                    <a:bodyPr/>
                    <a:lstStyle/>
                    <a:p>
                      <a:pPr algn="ctr">
                        <a:lnSpc>
                          <a:spcPct val="107000"/>
                        </a:lnSpc>
                        <a:spcAft>
                          <a:spcPts val="0"/>
                        </a:spcAft>
                      </a:pPr>
                      <a:r>
                        <a:rPr lang="en-US" sz="1100" dirty="0" err="1">
                          <a:effectLst/>
                        </a:rPr>
                        <a:t>eMEMTANE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Management of the enhanced tenant concept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6"/>
                        </a:rPr>
                        <a:t>SP-200463.zip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5"/>
                  </a:ext>
                </a:extLst>
              </a:tr>
              <a:tr h="152554">
                <a:tc>
                  <a:txBody>
                    <a:bodyPr/>
                    <a:lstStyle/>
                    <a:p>
                      <a:pPr algn="ctr">
                        <a:lnSpc>
                          <a:spcPct val="107000"/>
                        </a:lnSpc>
                        <a:spcAft>
                          <a:spcPts val="0"/>
                        </a:spcAft>
                      </a:pPr>
                      <a:r>
                        <a:rPr lang="en-US" sz="1100" dirty="0">
                          <a:effectLst/>
                        </a:rPr>
                        <a:t>ePM_KPI_5G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Enhancements of 5G performance measurements and KPIs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7"/>
                        </a:rPr>
                        <a:t>SP-200462.zip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6"/>
                  </a:ext>
                </a:extLst>
              </a:tr>
              <a:tr h="152554">
                <a:tc>
                  <a:txBody>
                    <a:bodyPr/>
                    <a:lstStyle/>
                    <a:p>
                      <a:pPr algn="ctr">
                        <a:lnSpc>
                          <a:spcPct val="107000"/>
                        </a:lnSpc>
                        <a:spcAft>
                          <a:spcPts val="0"/>
                        </a:spcAft>
                      </a:pPr>
                      <a:r>
                        <a:rPr lang="en-US" sz="1100">
                          <a:effectLst/>
                        </a:rPr>
                        <a:t>EE5GPLUS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Enhancements on EE for 5G networks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8"/>
                        </a:rPr>
                        <a:t>SP-200188.zip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7"/>
                  </a:ext>
                </a:extLst>
              </a:tr>
              <a:tr h="152554">
                <a:tc>
                  <a:txBody>
                    <a:bodyPr/>
                    <a:lstStyle/>
                    <a:p>
                      <a:pPr algn="ctr">
                        <a:lnSpc>
                          <a:spcPct val="107000"/>
                        </a:lnSpc>
                        <a:spcAft>
                          <a:spcPts val="0"/>
                        </a:spcAft>
                      </a:pPr>
                      <a:r>
                        <a:rPr lang="en-US" sz="1100">
                          <a:effectLst/>
                        </a:rPr>
                        <a:t>OAM_NPN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Management of non-public networks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9"/>
                        </a:rPr>
                        <a:t>SP-200189.zip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8"/>
                  </a:ext>
                </a:extLst>
              </a:tr>
              <a:tr h="152554">
                <a:tc>
                  <a:txBody>
                    <a:bodyPr/>
                    <a:lstStyle/>
                    <a:p>
                      <a:pPr algn="ctr">
                        <a:lnSpc>
                          <a:spcPct val="107000"/>
                        </a:lnSpc>
                        <a:spcAft>
                          <a:spcPts val="0"/>
                        </a:spcAft>
                      </a:pPr>
                      <a:r>
                        <a:rPr lang="en-US" sz="1100">
                          <a:effectLst/>
                        </a:rPr>
                        <a:t>EMA5SLA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Enhancement on Management Aspects of 5G Service-Level Agreement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0"/>
                        </a:rPr>
                        <a:t>SP-200190.zip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09"/>
                  </a:ext>
                </a:extLst>
              </a:tr>
              <a:tr h="152554">
                <a:tc>
                  <a:txBody>
                    <a:bodyPr/>
                    <a:lstStyle/>
                    <a:p>
                      <a:pPr algn="ctr">
                        <a:lnSpc>
                          <a:spcPct val="107000"/>
                        </a:lnSpc>
                        <a:spcAft>
                          <a:spcPts val="0"/>
                        </a:spcAft>
                      </a:pPr>
                      <a:r>
                        <a:rPr lang="en-US" sz="1100">
                          <a:effectLst/>
                        </a:rPr>
                        <a:t>e_5GMDT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Management of MDT enhancement in 5G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1"/>
                        </a:rPr>
                        <a:t>SP-200191.zip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0"/>
                  </a:ext>
                </a:extLst>
              </a:tr>
              <a:tr h="152554">
                <a:tc>
                  <a:txBody>
                    <a:bodyPr/>
                    <a:lstStyle/>
                    <a:p>
                      <a:pPr algn="ctr">
                        <a:lnSpc>
                          <a:spcPct val="107000"/>
                        </a:lnSpc>
                        <a:spcAft>
                          <a:spcPts val="0"/>
                        </a:spcAft>
                      </a:pPr>
                      <a:r>
                        <a:rPr lang="en-US" sz="1100">
                          <a:effectLst/>
                        </a:rPr>
                        <a:t>adNRM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Additional NRM features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2"/>
                        </a:rPr>
                        <a:t>SP-200192.zip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1"/>
                  </a:ext>
                </a:extLst>
              </a:tr>
              <a:tr h="152554">
                <a:tc>
                  <a:txBody>
                    <a:bodyPr/>
                    <a:lstStyle/>
                    <a:p>
                      <a:pPr algn="ctr">
                        <a:lnSpc>
                          <a:spcPct val="107000"/>
                        </a:lnSpc>
                        <a:spcAft>
                          <a:spcPts val="0"/>
                        </a:spcAft>
                      </a:pPr>
                      <a:r>
                        <a:rPr lang="en-US" sz="1100">
                          <a:effectLst/>
                        </a:rPr>
                        <a:t>eQoE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Enhancement of QoE Measurement Collection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3"/>
                        </a:rPr>
                        <a:t>SP-200193.zip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2"/>
                  </a:ext>
                </a:extLst>
              </a:tr>
              <a:tr h="152554">
                <a:tc>
                  <a:txBody>
                    <a:bodyPr/>
                    <a:lstStyle/>
                    <a:p>
                      <a:pPr algn="ctr">
                        <a:lnSpc>
                          <a:spcPct val="107000"/>
                        </a:lnSpc>
                        <a:spcAft>
                          <a:spcPts val="0"/>
                        </a:spcAft>
                      </a:pPr>
                      <a:r>
                        <a:rPr lang="en-US" sz="1100">
                          <a:effectLst/>
                        </a:rPr>
                        <a:t>eCOSLA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Closed loop SLS Assurance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4"/>
                        </a:rPr>
                        <a:t>SP-200196.zip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3"/>
                  </a:ext>
                </a:extLst>
              </a:tr>
              <a:tr h="152554">
                <a:tc>
                  <a:txBody>
                    <a:bodyPr/>
                    <a:lstStyle/>
                    <a:p>
                      <a:pPr algn="ctr">
                        <a:lnSpc>
                          <a:spcPct val="107000"/>
                        </a:lnSpc>
                        <a:spcAft>
                          <a:spcPts val="0"/>
                        </a:spcAft>
                      </a:pPr>
                      <a:r>
                        <a:rPr lang="en-US" sz="1100">
                          <a:effectLst/>
                        </a:rPr>
                        <a:t>5GSIMSCH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IMS Charging in 5G System Architecture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5"/>
                        </a:rPr>
                        <a:t>SP-190367.zip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4"/>
                  </a:ext>
                </a:extLst>
              </a:tr>
              <a:tr h="152554">
                <a:tc>
                  <a:txBody>
                    <a:bodyPr/>
                    <a:lstStyle/>
                    <a:p>
                      <a:pPr algn="ctr">
                        <a:lnSpc>
                          <a:spcPct val="107000"/>
                        </a:lnSpc>
                        <a:spcAft>
                          <a:spcPts val="0"/>
                        </a:spcAft>
                      </a:pPr>
                      <a:r>
                        <a:rPr lang="en-US" sz="1100">
                          <a:effectLst/>
                        </a:rPr>
                        <a:t>IDMS_MN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Intent driven management service for mobile network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6"/>
                        </a:rPr>
                        <a:t>SP-180899.zip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5"/>
                  </a:ext>
                </a:extLst>
              </a:tr>
              <a:tr h="152554">
                <a:tc>
                  <a:txBody>
                    <a:bodyPr/>
                    <a:lstStyle/>
                    <a:p>
                      <a:pPr algn="ctr">
                        <a:lnSpc>
                          <a:spcPct val="107000"/>
                        </a:lnSpc>
                        <a:spcAft>
                          <a:spcPts val="0"/>
                        </a:spcAft>
                      </a:pPr>
                      <a:r>
                        <a:rPr lang="en-US" sz="1100">
                          <a:effectLst/>
                        </a:rPr>
                        <a:t>5GDMS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Discovery of management services in 5G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7"/>
                        </a:rPr>
                        <a:t>SP-200770.zip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6"/>
                  </a:ext>
                </a:extLst>
              </a:tr>
              <a:tr h="152554">
                <a:tc>
                  <a:txBody>
                    <a:bodyPr/>
                    <a:lstStyle/>
                    <a:p>
                      <a:pPr algn="ctr">
                        <a:lnSpc>
                          <a:spcPct val="107000"/>
                        </a:lnSpc>
                        <a:spcAft>
                          <a:spcPts val="0"/>
                        </a:spcAft>
                      </a:pPr>
                      <a:r>
                        <a:rPr lang="en-US" sz="1100" dirty="0">
                          <a:effectLst/>
                        </a:rPr>
                        <a:t>TEI17_NIESGU</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N40 Interface Enhancements to Support GERAN and UTRAN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8"/>
                        </a:rPr>
                        <a:t>SP-200854.zip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7"/>
                  </a:ext>
                </a:extLst>
              </a:tr>
              <a:tr h="152554">
                <a:tc>
                  <a:txBody>
                    <a:bodyPr/>
                    <a:lstStyle/>
                    <a:p>
                      <a:pPr algn="ctr">
                        <a:lnSpc>
                          <a:spcPct val="107000"/>
                        </a:lnSpc>
                        <a:spcAft>
                          <a:spcPts val="0"/>
                        </a:spcAft>
                      </a:pPr>
                      <a:r>
                        <a:rPr lang="en-US" sz="1100" dirty="0">
                          <a:effectLst/>
                        </a:rPr>
                        <a:t>5G_URLLC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Charging enhancement for URLLC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9"/>
                        </a:rPr>
                        <a:t>SP-200769.zip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260600936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SA6 Studies</a:t>
            </a:r>
          </a:p>
        </p:txBody>
      </p:sp>
      <p:graphicFrame>
        <p:nvGraphicFramePr>
          <p:cNvPr id="2" name="Table 1"/>
          <p:cNvGraphicFramePr>
            <a:graphicFrameLocks noGrp="1"/>
          </p:cNvGraphicFramePr>
          <p:nvPr>
            <p:extLst>
              <p:ext uri="{D42A27DB-BD31-4B8C-83A1-F6EECF244321}">
                <p14:modId xmlns:p14="http://schemas.microsoft.com/office/powerpoint/2010/main" val="3506864446"/>
              </p:ext>
            </p:extLst>
          </p:nvPr>
        </p:nvGraphicFramePr>
        <p:xfrm>
          <a:off x="890080" y="2331463"/>
          <a:ext cx="9507283" cy="2847367"/>
        </p:xfrm>
        <a:graphic>
          <a:graphicData uri="http://schemas.openxmlformats.org/drawingml/2006/table">
            <a:tbl>
              <a:tblPr firstRow="1" firstCol="1" bandRow="1">
                <a:tableStyleId>{5C22544A-7EE6-4342-B048-85BDC9FD1C3A}</a:tableStyleId>
              </a:tblPr>
              <a:tblGrid>
                <a:gridCol w="1175543">
                  <a:extLst>
                    <a:ext uri="{9D8B030D-6E8A-4147-A177-3AD203B41FA5}">
                      <a16:colId xmlns:a16="http://schemas.microsoft.com/office/drawing/2014/main" val="20000"/>
                    </a:ext>
                  </a:extLst>
                </a:gridCol>
                <a:gridCol w="622570">
                  <a:extLst>
                    <a:ext uri="{9D8B030D-6E8A-4147-A177-3AD203B41FA5}">
                      <a16:colId xmlns:a16="http://schemas.microsoft.com/office/drawing/2014/main" val="20001"/>
                    </a:ext>
                  </a:extLst>
                </a:gridCol>
                <a:gridCol w="734439">
                  <a:extLst>
                    <a:ext uri="{9D8B030D-6E8A-4147-A177-3AD203B41FA5}">
                      <a16:colId xmlns:a16="http://schemas.microsoft.com/office/drawing/2014/main" val="20002"/>
                    </a:ext>
                  </a:extLst>
                </a:gridCol>
                <a:gridCol w="5184842">
                  <a:extLst>
                    <a:ext uri="{9D8B030D-6E8A-4147-A177-3AD203B41FA5}">
                      <a16:colId xmlns:a16="http://schemas.microsoft.com/office/drawing/2014/main" val="20003"/>
                    </a:ext>
                  </a:extLst>
                </a:gridCol>
                <a:gridCol w="745144">
                  <a:extLst>
                    <a:ext uri="{9D8B030D-6E8A-4147-A177-3AD203B41FA5}">
                      <a16:colId xmlns:a16="http://schemas.microsoft.com/office/drawing/2014/main" val="20004"/>
                    </a:ext>
                  </a:extLst>
                </a:gridCol>
                <a:gridCol w="1044745">
                  <a:extLst>
                    <a:ext uri="{9D8B030D-6E8A-4147-A177-3AD203B41FA5}">
                      <a16:colId xmlns:a16="http://schemas.microsoft.com/office/drawing/2014/main" val="20005"/>
                    </a:ext>
                  </a:extLst>
                </a:gridCol>
              </a:tblGrid>
              <a:tr h="40751">
                <a:tc>
                  <a:txBody>
                    <a:bodyPr/>
                    <a:lstStyle/>
                    <a:p>
                      <a:pPr algn="ctr">
                        <a:lnSpc>
                          <a:spcPct val="107000"/>
                        </a:lnSpc>
                        <a:spcAft>
                          <a:spcPts val="0"/>
                        </a:spcAft>
                      </a:pPr>
                      <a:r>
                        <a:rPr lang="en-US" sz="1400" dirty="0">
                          <a:effectLst/>
                        </a:rPr>
                        <a:t>Acronym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err="1">
                          <a:effectLst/>
                        </a:rPr>
                        <a:t>Rel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Groups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Name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WI-tdoc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0"/>
                  </a:ext>
                </a:extLst>
              </a:tr>
              <a:tr h="368027">
                <a:tc>
                  <a:txBody>
                    <a:bodyPr/>
                    <a:lstStyle/>
                    <a:p>
                      <a:pPr algn="ctr">
                        <a:lnSpc>
                          <a:spcPct val="107000"/>
                        </a:lnSpc>
                        <a:spcAft>
                          <a:spcPts val="0"/>
                        </a:spcAft>
                      </a:pPr>
                      <a:r>
                        <a:rPr lang="en-US" sz="1400" dirty="0">
                          <a:effectLst/>
                        </a:rPr>
                        <a:t>FS_FFAPP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application layer support for Factories of the Future in 5G network</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70.0%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a:effectLst/>
                          <a:hlinkClick r:id="rId2"/>
                        </a:rPr>
                        <a:t>SP-200836.zip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1"/>
                  </a:ext>
                </a:extLst>
              </a:tr>
              <a:tr h="333577">
                <a:tc>
                  <a:txBody>
                    <a:bodyPr/>
                    <a:lstStyle/>
                    <a:p>
                      <a:pPr algn="ctr">
                        <a:lnSpc>
                          <a:spcPct val="107000"/>
                        </a:lnSpc>
                        <a:spcAft>
                          <a:spcPts val="0"/>
                        </a:spcAft>
                      </a:pPr>
                      <a:r>
                        <a:rPr lang="en-US" sz="1400">
                          <a:effectLst/>
                        </a:rPr>
                        <a:t>FS_UASAPP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application layer support for Unmanned Aerial System (UAS)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55.00%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a:effectLst/>
                          <a:hlinkClick r:id="rId3"/>
                        </a:rPr>
                        <a:t>SP-200111.zip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2"/>
                  </a:ext>
                </a:extLst>
              </a:tr>
              <a:tr h="333577">
                <a:tc>
                  <a:txBody>
                    <a:bodyPr/>
                    <a:lstStyle/>
                    <a:p>
                      <a:pPr algn="ctr">
                        <a:lnSpc>
                          <a:spcPct val="107000"/>
                        </a:lnSpc>
                        <a:spcAft>
                          <a:spcPts val="0"/>
                        </a:spcAft>
                      </a:pPr>
                      <a:r>
                        <a:rPr lang="en-US" sz="1400">
                          <a:effectLst/>
                        </a:rPr>
                        <a:t>FS_eV2XAPP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Study on enhancements to application layer support for V2X services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95.00%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4"/>
                        </a:rPr>
                        <a:t>SP-200110.zip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3"/>
                  </a:ext>
                </a:extLst>
              </a:tr>
              <a:tr h="304869">
                <a:tc>
                  <a:txBody>
                    <a:bodyPr/>
                    <a:lstStyle/>
                    <a:p>
                      <a:pPr algn="ctr">
                        <a:lnSpc>
                          <a:spcPct val="107000"/>
                        </a:lnSpc>
                        <a:spcAft>
                          <a:spcPts val="0"/>
                        </a:spcAft>
                      </a:pPr>
                      <a:r>
                        <a:rPr lang="en-US" sz="1400">
                          <a:effectLst/>
                        </a:rPr>
                        <a:t>FS_enhMCLoc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Study on location enhancements for mission critical services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90.0%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5"/>
                        </a:rPr>
                        <a:t>SP-190725.zip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4"/>
                  </a:ext>
                </a:extLst>
              </a:tr>
              <a:tr h="350802">
                <a:tc>
                  <a:txBody>
                    <a:bodyPr/>
                    <a:lstStyle/>
                    <a:p>
                      <a:pPr algn="ctr">
                        <a:lnSpc>
                          <a:spcPct val="107000"/>
                        </a:lnSpc>
                        <a:spcAft>
                          <a:spcPts val="0"/>
                        </a:spcAft>
                      </a:pPr>
                      <a:r>
                        <a:rPr lang="en-US" sz="1400">
                          <a:effectLst/>
                        </a:rPr>
                        <a:t>FS_MC5MBS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Mission Critical services over 5G multicast-broadcast system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6"/>
                        </a:rPr>
                        <a:t>SP-190929.zip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5"/>
                  </a:ext>
                </a:extLst>
              </a:tr>
              <a:tr h="281902">
                <a:tc>
                  <a:txBody>
                    <a:bodyPr/>
                    <a:lstStyle/>
                    <a:p>
                      <a:pPr algn="ctr">
                        <a:lnSpc>
                          <a:spcPct val="107000"/>
                        </a:lnSpc>
                        <a:spcAft>
                          <a:spcPts val="0"/>
                        </a:spcAft>
                      </a:pPr>
                      <a:r>
                        <a:rPr lang="en-US" sz="1400">
                          <a:effectLst/>
                        </a:rPr>
                        <a:t>FS_MCOver5GS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Study on Mission Critical services support over 5G System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60.0%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7"/>
                        </a:rPr>
                        <a:t>SP-200837.zip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6"/>
                  </a:ext>
                </a:extLst>
              </a:tr>
              <a:tr h="327835">
                <a:tc>
                  <a:txBody>
                    <a:bodyPr/>
                    <a:lstStyle/>
                    <a:p>
                      <a:pPr algn="ctr">
                        <a:lnSpc>
                          <a:spcPct val="107000"/>
                        </a:lnSpc>
                        <a:spcAft>
                          <a:spcPts val="0"/>
                        </a:spcAft>
                      </a:pPr>
                      <a:r>
                        <a:rPr lang="en-US" sz="1400">
                          <a:effectLst/>
                        </a:rPr>
                        <a:t>FS_EDGEAPP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Application Architecture for enabling Edge Applications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8"/>
                        </a:rPr>
                        <a:t>SP-190065.zip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7"/>
                  </a:ext>
                </a:extLst>
              </a:tr>
              <a:tr h="178551">
                <a:tc>
                  <a:txBody>
                    <a:bodyPr/>
                    <a:lstStyle/>
                    <a:p>
                      <a:pPr algn="ctr">
                        <a:lnSpc>
                          <a:spcPct val="107000"/>
                        </a:lnSpc>
                        <a:spcAft>
                          <a:spcPts val="0"/>
                        </a:spcAft>
                      </a:pPr>
                      <a:r>
                        <a:rPr lang="en-US" sz="1400">
                          <a:effectLst/>
                        </a:rPr>
                        <a:t>FS_5GMARCH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support of the 5GMSG Service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65.00%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9"/>
                        </a:rPr>
                        <a:t>SP-200835.zip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667453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SA6 WIDs</a:t>
            </a:r>
          </a:p>
        </p:txBody>
      </p:sp>
      <p:graphicFrame>
        <p:nvGraphicFramePr>
          <p:cNvPr id="2" name="Table 1"/>
          <p:cNvGraphicFramePr>
            <a:graphicFrameLocks noGrp="1"/>
          </p:cNvGraphicFramePr>
          <p:nvPr>
            <p:extLst>
              <p:ext uri="{D42A27DB-BD31-4B8C-83A1-F6EECF244321}">
                <p14:modId xmlns:p14="http://schemas.microsoft.com/office/powerpoint/2010/main" val="1839454977"/>
              </p:ext>
            </p:extLst>
          </p:nvPr>
        </p:nvGraphicFramePr>
        <p:xfrm>
          <a:off x="758757" y="2384966"/>
          <a:ext cx="9222153" cy="2548731"/>
        </p:xfrm>
        <a:graphic>
          <a:graphicData uri="http://schemas.openxmlformats.org/drawingml/2006/table">
            <a:tbl>
              <a:tblPr firstRow="1" firstCol="1" bandRow="1">
                <a:tableStyleId>{5C22544A-7EE6-4342-B048-85BDC9FD1C3A}</a:tableStyleId>
              </a:tblPr>
              <a:tblGrid>
                <a:gridCol w="1250005">
                  <a:extLst>
                    <a:ext uri="{9D8B030D-6E8A-4147-A177-3AD203B41FA5}">
                      <a16:colId xmlns:a16="http://schemas.microsoft.com/office/drawing/2014/main" val="20000"/>
                    </a:ext>
                  </a:extLst>
                </a:gridCol>
                <a:gridCol w="607978">
                  <a:extLst>
                    <a:ext uri="{9D8B030D-6E8A-4147-A177-3AD203B41FA5}">
                      <a16:colId xmlns:a16="http://schemas.microsoft.com/office/drawing/2014/main" val="20001"/>
                    </a:ext>
                  </a:extLst>
                </a:gridCol>
                <a:gridCol w="681269">
                  <a:extLst>
                    <a:ext uri="{9D8B030D-6E8A-4147-A177-3AD203B41FA5}">
                      <a16:colId xmlns:a16="http://schemas.microsoft.com/office/drawing/2014/main" val="20002"/>
                    </a:ext>
                  </a:extLst>
                </a:gridCol>
                <a:gridCol w="4747408">
                  <a:extLst>
                    <a:ext uri="{9D8B030D-6E8A-4147-A177-3AD203B41FA5}">
                      <a16:colId xmlns:a16="http://schemas.microsoft.com/office/drawing/2014/main" val="20003"/>
                    </a:ext>
                  </a:extLst>
                </a:gridCol>
                <a:gridCol w="724400">
                  <a:extLst>
                    <a:ext uri="{9D8B030D-6E8A-4147-A177-3AD203B41FA5}">
                      <a16:colId xmlns:a16="http://schemas.microsoft.com/office/drawing/2014/main" val="20004"/>
                    </a:ext>
                  </a:extLst>
                </a:gridCol>
                <a:gridCol w="1211093">
                  <a:extLst>
                    <a:ext uri="{9D8B030D-6E8A-4147-A177-3AD203B41FA5}">
                      <a16:colId xmlns:a16="http://schemas.microsoft.com/office/drawing/2014/main" val="20005"/>
                    </a:ext>
                  </a:extLst>
                </a:gridCol>
              </a:tblGrid>
              <a:tr h="40751">
                <a:tc>
                  <a:txBody>
                    <a:bodyPr/>
                    <a:lstStyle/>
                    <a:p>
                      <a:pPr algn="ctr">
                        <a:lnSpc>
                          <a:spcPct val="107000"/>
                        </a:lnSpc>
                        <a:spcAft>
                          <a:spcPts val="0"/>
                        </a:spcAft>
                      </a:pPr>
                      <a:r>
                        <a:rPr lang="en-US" sz="1400" dirty="0">
                          <a:effectLst/>
                        </a:rPr>
                        <a:t>Acronym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err="1">
                          <a:effectLst/>
                        </a:rPr>
                        <a:t>Rel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Groups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Name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WI-tdoc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0"/>
                  </a:ext>
                </a:extLst>
              </a:tr>
              <a:tr h="109651">
                <a:tc>
                  <a:txBody>
                    <a:bodyPr/>
                    <a:lstStyle/>
                    <a:p>
                      <a:pPr>
                        <a:lnSpc>
                          <a:spcPct val="107000"/>
                        </a:lnSpc>
                        <a:spcAft>
                          <a:spcPts val="0"/>
                        </a:spcAft>
                      </a:pPr>
                      <a:r>
                        <a:rPr lang="en-US" sz="1400" dirty="0">
                          <a:effectLst/>
                        </a:rPr>
                        <a:t>eMONASTERY2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Stage 2 of eMONASTERY2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dirty="0">
                          <a:effectLst/>
                          <a:hlinkClick r:id="rId2"/>
                        </a:rPr>
                        <a:t>SP-191104.zip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1"/>
                  </a:ext>
                </a:extLst>
              </a:tr>
              <a:tr h="258935">
                <a:tc>
                  <a:txBody>
                    <a:bodyPr/>
                    <a:lstStyle/>
                    <a:p>
                      <a:pPr>
                        <a:lnSpc>
                          <a:spcPct val="107000"/>
                        </a:lnSpc>
                        <a:spcAft>
                          <a:spcPts val="0"/>
                        </a:spcAft>
                      </a:pPr>
                      <a:r>
                        <a:rPr lang="en-US" sz="1400" dirty="0">
                          <a:effectLst/>
                        </a:rPr>
                        <a:t>eV2XAPP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Enhanced application layer support for V2X services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dirty="0">
                          <a:effectLst/>
                          <a:hlinkClick r:id="rId3"/>
                        </a:rPr>
                        <a:t>SP-200831.zip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2"/>
                  </a:ext>
                </a:extLst>
              </a:tr>
              <a:tr h="172810">
                <a:tc>
                  <a:txBody>
                    <a:bodyPr/>
                    <a:lstStyle/>
                    <a:p>
                      <a:pPr>
                        <a:lnSpc>
                          <a:spcPct val="107000"/>
                        </a:lnSpc>
                        <a:spcAft>
                          <a:spcPts val="0"/>
                        </a:spcAft>
                      </a:pPr>
                      <a:r>
                        <a:rPr lang="en-US" sz="1400" dirty="0">
                          <a:effectLst/>
                        </a:rPr>
                        <a:t>MCOver5GS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Mission Critical Services over 5GS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4"/>
                        </a:rPr>
                        <a:t>SP-200833.zip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3"/>
                  </a:ext>
                </a:extLst>
              </a:tr>
              <a:tr h="109651">
                <a:tc>
                  <a:txBody>
                    <a:bodyPr/>
                    <a:lstStyle/>
                    <a:p>
                      <a:pPr>
                        <a:lnSpc>
                          <a:spcPct val="107000"/>
                        </a:lnSpc>
                        <a:spcAft>
                          <a:spcPts val="0"/>
                        </a:spcAft>
                      </a:pPr>
                      <a:r>
                        <a:rPr lang="en-US" sz="1400" dirty="0">
                          <a:effectLst/>
                        </a:rPr>
                        <a:t>eMCData3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Mission Critical Data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27.00%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5"/>
                        </a:rPr>
                        <a:t>SP-191106.zip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4"/>
                  </a:ext>
                </a:extLst>
              </a:tr>
              <a:tr h="144101">
                <a:tc>
                  <a:txBody>
                    <a:bodyPr/>
                    <a:lstStyle/>
                    <a:p>
                      <a:pPr>
                        <a:lnSpc>
                          <a:spcPct val="107000"/>
                        </a:lnSpc>
                        <a:spcAft>
                          <a:spcPts val="0"/>
                        </a:spcAft>
                      </a:pPr>
                      <a:r>
                        <a:rPr lang="en-US" sz="1400">
                          <a:effectLst/>
                        </a:rPr>
                        <a:t>eMCData3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Overall aspects for eMCData3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5"/>
                        </a:rPr>
                        <a:t>SP-191106.zip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5"/>
                  </a:ext>
                </a:extLst>
              </a:tr>
              <a:tr h="224485">
                <a:tc>
                  <a:txBody>
                    <a:bodyPr/>
                    <a:lstStyle/>
                    <a:p>
                      <a:pPr>
                        <a:lnSpc>
                          <a:spcPct val="107000"/>
                        </a:lnSpc>
                        <a:spcAft>
                          <a:spcPts val="0"/>
                        </a:spcAft>
                      </a:pPr>
                      <a:r>
                        <a:rPr lang="en-US" sz="1400" dirty="0">
                          <a:effectLst/>
                        </a:rPr>
                        <a:t>EDGEAPP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Architecture for enabling Edge Applications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83.00%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6"/>
                        </a:rPr>
                        <a:t>SP-200109.zip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6"/>
                  </a:ext>
                </a:extLst>
              </a:tr>
              <a:tr h="224485">
                <a:tc>
                  <a:txBody>
                    <a:bodyPr/>
                    <a:lstStyle/>
                    <a:p>
                      <a:pPr>
                        <a:lnSpc>
                          <a:spcPct val="107000"/>
                        </a:lnSpc>
                        <a:spcAft>
                          <a:spcPts val="0"/>
                        </a:spcAft>
                      </a:pPr>
                      <a:r>
                        <a:rPr lang="en-US" sz="1400">
                          <a:effectLst/>
                        </a:rPr>
                        <a:t>EDGEAPP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Architecture for enabling Edge Applications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7"/>
                        </a:rPr>
                        <a:t>SP-200886.zip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7"/>
                  </a:ext>
                </a:extLst>
              </a:tr>
              <a:tr h="218743">
                <a:tc>
                  <a:txBody>
                    <a:bodyPr/>
                    <a:lstStyle/>
                    <a:p>
                      <a:pPr>
                        <a:lnSpc>
                          <a:spcPct val="107000"/>
                        </a:lnSpc>
                        <a:spcAft>
                          <a:spcPts val="0"/>
                        </a:spcAft>
                      </a:pPr>
                      <a:r>
                        <a:rPr lang="en-US" sz="1400">
                          <a:effectLst/>
                        </a:rPr>
                        <a:t>MCIOPS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MC services support on IOPS mode of operation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95.00%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8"/>
                        </a:rPr>
                        <a:t>SP-190944.zip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8"/>
                  </a:ext>
                </a:extLst>
              </a:tr>
              <a:tr h="138359">
                <a:tc>
                  <a:txBody>
                    <a:bodyPr/>
                    <a:lstStyle/>
                    <a:p>
                      <a:pPr>
                        <a:lnSpc>
                          <a:spcPct val="107000"/>
                        </a:lnSpc>
                        <a:spcAft>
                          <a:spcPts val="0"/>
                        </a:spcAft>
                      </a:pPr>
                      <a:r>
                        <a:rPr lang="en-US" sz="1400">
                          <a:effectLst/>
                        </a:rPr>
                        <a:t>enh3MCPTT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Stage 2 aspects of enh3MCPTT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35.00%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9"/>
                        </a:rPr>
                        <a:t>SP-200108.zip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09"/>
                  </a:ext>
                </a:extLst>
              </a:tr>
              <a:tr h="230227">
                <a:tc>
                  <a:txBody>
                    <a:bodyPr/>
                    <a:lstStyle/>
                    <a:p>
                      <a:pPr>
                        <a:lnSpc>
                          <a:spcPct val="107000"/>
                        </a:lnSpc>
                        <a:spcAft>
                          <a:spcPts val="0"/>
                        </a:spcAft>
                      </a:pPr>
                      <a:r>
                        <a:rPr lang="en-US" sz="1400" dirty="0">
                          <a:effectLst/>
                        </a:rPr>
                        <a:t>5GMARCH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Application Architecture for MSGin5G Service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dirty="0">
                          <a:effectLst/>
                          <a:hlinkClick r:id="rId10"/>
                        </a:rPr>
                        <a:t>SP-200832.zip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27521595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Rel-18 SA1 WIDs and Studies</a:t>
            </a:r>
          </a:p>
        </p:txBody>
      </p:sp>
      <p:graphicFrame>
        <p:nvGraphicFramePr>
          <p:cNvPr id="2" name="Table 1"/>
          <p:cNvGraphicFramePr>
            <a:graphicFrameLocks noGrp="1"/>
          </p:cNvGraphicFramePr>
          <p:nvPr>
            <p:extLst>
              <p:ext uri="{D42A27DB-BD31-4B8C-83A1-F6EECF244321}">
                <p14:modId xmlns:p14="http://schemas.microsoft.com/office/powerpoint/2010/main" val="4252510781"/>
              </p:ext>
            </p:extLst>
          </p:nvPr>
        </p:nvGraphicFramePr>
        <p:xfrm>
          <a:off x="1483469" y="1757533"/>
          <a:ext cx="7329791" cy="4659900"/>
        </p:xfrm>
        <a:graphic>
          <a:graphicData uri="http://schemas.openxmlformats.org/drawingml/2006/table">
            <a:tbl>
              <a:tblPr firstRow="1" firstCol="1" bandRow="1">
                <a:tableStyleId>{5C22544A-7EE6-4342-B048-85BDC9FD1C3A}</a:tableStyleId>
              </a:tblPr>
              <a:tblGrid>
                <a:gridCol w="904288">
                  <a:extLst>
                    <a:ext uri="{9D8B030D-6E8A-4147-A177-3AD203B41FA5}">
                      <a16:colId xmlns:a16="http://schemas.microsoft.com/office/drawing/2014/main" val="20000"/>
                    </a:ext>
                  </a:extLst>
                </a:gridCol>
                <a:gridCol w="561670">
                  <a:extLst>
                    <a:ext uri="{9D8B030D-6E8A-4147-A177-3AD203B41FA5}">
                      <a16:colId xmlns:a16="http://schemas.microsoft.com/office/drawing/2014/main" val="20001"/>
                    </a:ext>
                  </a:extLst>
                </a:gridCol>
                <a:gridCol w="421252">
                  <a:extLst>
                    <a:ext uri="{9D8B030D-6E8A-4147-A177-3AD203B41FA5}">
                      <a16:colId xmlns:a16="http://schemas.microsoft.com/office/drawing/2014/main" val="20002"/>
                    </a:ext>
                  </a:extLst>
                </a:gridCol>
                <a:gridCol w="3785654">
                  <a:extLst>
                    <a:ext uri="{9D8B030D-6E8A-4147-A177-3AD203B41FA5}">
                      <a16:colId xmlns:a16="http://schemas.microsoft.com/office/drawing/2014/main" val="20003"/>
                    </a:ext>
                  </a:extLst>
                </a:gridCol>
                <a:gridCol w="578521">
                  <a:extLst>
                    <a:ext uri="{9D8B030D-6E8A-4147-A177-3AD203B41FA5}">
                      <a16:colId xmlns:a16="http://schemas.microsoft.com/office/drawing/2014/main" val="20004"/>
                    </a:ext>
                  </a:extLst>
                </a:gridCol>
                <a:gridCol w="1078406">
                  <a:extLst>
                    <a:ext uri="{9D8B030D-6E8A-4147-A177-3AD203B41FA5}">
                      <a16:colId xmlns:a16="http://schemas.microsoft.com/office/drawing/2014/main" val="20005"/>
                    </a:ext>
                  </a:extLst>
                </a:gridCol>
              </a:tblGrid>
              <a:tr h="112199">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0"/>
                  </a:ext>
                </a:extLst>
              </a:tr>
              <a:tr h="214445">
                <a:tc>
                  <a:txBody>
                    <a:bodyPr/>
                    <a:lstStyle/>
                    <a:p>
                      <a:pPr>
                        <a:lnSpc>
                          <a:spcPct val="107000"/>
                        </a:lnSpc>
                        <a:spcAft>
                          <a:spcPts val="0"/>
                        </a:spcAft>
                      </a:pPr>
                      <a:r>
                        <a:rPr lang="en-US" sz="1100" dirty="0">
                          <a:effectLst/>
                        </a:rPr>
                        <a:t>SNA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Subscriber-aware Northbound API access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dirty="0">
                          <a:effectLst/>
                          <a:hlinkClick r:id="rId2"/>
                        </a:rPr>
                        <a:t>SP-200797.zip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1"/>
                  </a:ext>
                </a:extLst>
              </a:tr>
              <a:tr h="316691">
                <a:tc>
                  <a:txBody>
                    <a:bodyPr/>
                    <a:lstStyle/>
                    <a:p>
                      <a:pPr>
                        <a:lnSpc>
                          <a:spcPct val="107000"/>
                        </a:lnSpc>
                        <a:spcAft>
                          <a:spcPts val="0"/>
                        </a:spcAft>
                      </a:pPr>
                      <a:r>
                        <a:rPr lang="en-US" sz="1100">
                          <a:effectLst/>
                        </a:rPr>
                        <a:t>FS_RAILSS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Study on Supporting of Railway Smart Station Services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3"/>
                        </a:rPr>
                        <a:t>SP-190838.zip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2"/>
                  </a:ext>
                </a:extLst>
              </a:tr>
              <a:tr h="214445">
                <a:tc>
                  <a:txBody>
                    <a:bodyPr/>
                    <a:lstStyle/>
                    <a:p>
                      <a:pPr>
                        <a:lnSpc>
                          <a:spcPct val="107000"/>
                        </a:lnSpc>
                        <a:spcAft>
                          <a:spcPts val="0"/>
                        </a:spcAft>
                      </a:pPr>
                      <a:r>
                        <a:rPr lang="en-US" sz="1100" dirty="0" err="1">
                          <a:effectLst/>
                        </a:rPr>
                        <a:t>FS_OffNetRail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Off-Network for Rail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4"/>
                        </a:rPr>
                        <a:t>SP-200572.zip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3"/>
                  </a:ext>
                </a:extLst>
              </a:tr>
              <a:tr h="214445">
                <a:tc>
                  <a:txBody>
                    <a:bodyPr/>
                    <a:lstStyle/>
                    <a:p>
                      <a:pPr>
                        <a:lnSpc>
                          <a:spcPct val="107000"/>
                        </a:lnSpc>
                        <a:spcAft>
                          <a:spcPts val="0"/>
                        </a:spcAft>
                      </a:pPr>
                      <a:r>
                        <a:rPr lang="en-US" sz="1100" dirty="0">
                          <a:effectLst/>
                        </a:rPr>
                        <a:t>FS_VMR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vehicle-mounted relays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5"/>
                        </a:rPr>
                        <a:t>SP-200798.zip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4"/>
                  </a:ext>
                </a:extLst>
              </a:tr>
              <a:tr h="316691">
                <a:tc>
                  <a:txBody>
                    <a:bodyPr/>
                    <a:lstStyle/>
                    <a:p>
                      <a:pPr>
                        <a:lnSpc>
                          <a:spcPct val="107000"/>
                        </a:lnSpc>
                        <a:spcAft>
                          <a:spcPts val="0"/>
                        </a:spcAft>
                      </a:pPr>
                      <a:r>
                        <a:rPr lang="en-US" sz="1100" dirty="0">
                          <a:effectLst/>
                        </a:rPr>
                        <a:t>FS_PALS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Study on 5G Networks Providing Access to Localized Services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6"/>
                        </a:rPr>
                        <a:t>SP-200799.zip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5"/>
                  </a:ext>
                </a:extLst>
              </a:tr>
              <a:tr h="316691">
                <a:tc>
                  <a:txBody>
                    <a:bodyPr/>
                    <a:lstStyle/>
                    <a:p>
                      <a:pPr>
                        <a:lnSpc>
                          <a:spcPct val="107000"/>
                        </a:lnSpc>
                        <a:spcAft>
                          <a:spcPts val="0"/>
                        </a:spcAft>
                      </a:pPr>
                      <a:r>
                        <a:rPr lang="en-US" sz="1100" dirty="0">
                          <a:effectLst/>
                        </a:rPr>
                        <a:t>FS_EASNS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Enhanced Access to and Support of Network Slice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7"/>
                        </a:rPr>
                        <a:t>SP-200571.zip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6"/>
                  </a:ext>
                </a:extLst>
              </a:tr>
              <a:tr h="214445">
                <a:tc>
                  <a:txBody>
                    <a:bodyPr/>
                    <a:lstStyle/>
                    <a:p>
                      <a:pPr>
                        <a:lnSpc>
                          <a:spcPct val="107000"/>
                        </a:lnSpc>
                        <a:spcAft>
                          <a:spcPts val="0"/>
                        </a:spcAft>
                      </a:pPr>
                      <a:r>
                        <a:rPr lang="en-US" sz="1100" dirty="0">
                          <a:effectLst/>
                        </a:rPr>
                        <a:t>FS_5TRS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5G Timing Resiliency System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8"/>
                        </a:rPr>
                        <a:t>SP-200573.zip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7"/>
                  </a:ext>
                </a:extLst>
              </a:tr>
              <a:tr h="214445">
                <a:tc>
                  <a:txBody>
                    <a:bodyPr/>
                    <a:lstStyle/>
                    <a:p>
                      <a:pPr>
                        <a:lnSpc>
                          <a:spcPct val="107000"/>
                        </a:lnSpc>
                        <a:spcAft>
                          <a:spcPts val="0"/>
                        </a:spcAft>
                      </a:pPr>
                      <a:r>
                        <a:rPr lang="en-US" sz="1100" dirty="0">
                          <a:effectLst/>
                        </a:rPr>
                        <a:t>FS_5GSEI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5G Smart Energy and Infrastructure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9"/>
                        </a:rPr>
                        <a:t>SP-200574.zip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8"/>
                  </a:ext>
                </a:extLst>
              </a:tr>
              <a:tr h="214445">
                <a:tc>
                  <a:txBody>
                    <a:bodyPr/>
                    <a:lstStyle/>
                    <a:p>
                      <a:pPr>
                        <a:lnSpc>
                          <a:spcPct val="107000"/>
                        </a:lnSpc>
                        <a:spcAft>
                          <a:spcPts val="0"/>
                        </a:spcAft>
                      </a:pPr>
                      <a:r>
                        <a:rPr lang="en-US" sz="1100" dirty="0" err="1">
                          <a:effectLst/>
                        </a:rPr>
                        <a:t>FS_Ranging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Ranging-based Services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dirty="0">
                          <a:effectLst/>
                          <a:hlinkClick r:id="rId10"/>
                        </a:rPr>
                        <a:t>SP-200575.zip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09"/>
                  </a:ext>
                </a:extLst>
              </a:tr>
              <a:tr h="214445">
                <a:tc>
                  <a:txBody>
                    <a:bodyPr/>
                    <a:lstStyle/>
                    <a:p>
                      <a:pPr>
                        <a:lnSpc>
                          <a:spcPct val="107000"/>
                        </a:lnSpc>
                        <a:spcAft>
                          <a:spcPts val="0"/>
                        </a:spcAft>
                      </a:pPr>
                      <a:r>
                        <a:rPr lang="en-US" sz="1100" dirty="0" err="1">
                          <a:effectLst/>
                        </a:rPr>
                        <a:t>FS_Resident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Study on Enhancements for Residential 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1"/>
                        </a:rPr>
                        <a:t>SP-200576.zip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10"/>
                  </a:ext>
                </a:extLst>
              </a:tr>
              <a:tr h="214445">
                <a:tc>
                  <a:txBody>
                    <a:bodyPr/>
                    <a:lstStyle/>
                    <a:p>
                      <a:pPr>
                        <a:lnSpc>
                          <a:spcPct val="107000"/>
                        </a:lnSpc>
                        <a:spcAft>
                          <a:spcPts val="0"/>
                        </a:spcAft>
                      </a:pPr>
                      <a:r>
                        <a:rPr lang="en-US" sz="1100" dirty="0">
                          <a:effectLst/>
                        </a:rPr>
                        <a:t>FS_PIN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Personal IoT Networks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2"/>
                        </a:rPr>
                        <a:t>SP-200592.zip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11"/>
                  </a:ext>
                </a:extLst>
              </a:tr>
              <a:tr h="316691">
                <a:tc>
                  <a:txBody>
                    <a:bodyPr/>
                    <a:lstStyle/>
                    <a:p>
                      <a:pPr>
                        <a:lnSpc>
                          <a:spcPct val="107000"/>
                        </a:lnSpc>
                        <a:spcAft>
                          <a:spcPts val="0"/>
                        </a:spcAft>
                      </a:pPr>
                      <a:r>
                        <a:rPr lang="en-US" sz="1100">
                          <a:effectLst/>
                        </a:rPr>
                        <a:t>FS_MMTELin5G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evolution of IMS multimedia telephony service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3"/>
                        </a:rPr>
                        <a:t>SP-190836.zip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12"/>
                  </a:ext>
                </a:extLst>
              </a:tr>
              <a:tr h="521184">
                <a:tc>
                  <a:txBody>
                    <a:bodyPr/>
                    <a:lstStyle/>
                    <a:p>
                      <a:pPr>
                        <a:lnSpc>
                          <a:spcPct val="107000"/>
                        </a:lnSpc>
                        <a:spcAft>
                          <a:spcPts val="0"/>
                        </a:spcAft>
                      </a:pPr>
                      <a:r>
                        <a:rPr lang="en-US" sz="1100">
                          <a:effectLst/>
                        </a:rPr>
                        <a:t>FS_SACI_MCS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sharing administrative configuration between interconnected MCX Service systems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4"/>
                        </a:rPr>
                        <a:t>SP-190837.zip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13"/>
                  </a:ext>
                </a:extLst>
              </a:tr>
              <a:tr h="521184">
                <a:tc>
                  <a:txBody>
                    <a:bodyPr/>
                    <a:lstStyle/>
                    <a:p>
                      <a:pPr>
                        <a:lnSpc>
                          <a:spcPct val="107000"/>
                        </a:lnSpc>
                        <a:spcAft>
                          <a:spcPts val="0"/>
                        </a:spcAft>
                      </a:pPr>
                      <a:r>
                        <a:rPr lang="en-US" sz="1100">
                          <a:effectLst/>
                        </a:rPr>
                        <a:t>FS_AMMT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traffic characteristics and performance requirements for AI/ML model transfer in 5GS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5"/>
                        </a:rPr>
                        <a:t>SP-191040.zip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14"/>
                  </a:ext>
                </a:extLst>
              </a:tr>
              <a:tr h="214445">
                <a:tc>
                  <a:txBody>
                    <a:bodyPr/>
                    <a:lstStyle/>
                    <a:p>
                      <a:pPr>
                        <a:lnSpc>
                          <a:spcPct val="107000"/>
                        </a:lnSpc>
                        <a:spcAft>
                          <a:spcPts val="0"/>
                        </a:spcAft>
                      </a:pPr>
                      <a:r>
                        <a:rPr lang="en-US" sz="1100">
                          <a:effectLst/>
                        </a:rPr>
                        <a:t>FS_5GET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Guidelines for Extra-territorial 5G Systems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dirty="0">
                          <a:effectLst/>
                          <a:hlinkClick r:id="rId16"/>
                        </a:rPr>
                        <a:t>SP-191042.zip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428680912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Rel-18 SA6 Studies</a:t>
            </a:r>
          </a:p>
        </p:txBody>
      </p:sp>
      <p:graphicFrame>
        <p:nvGraphicFramePr>
          <p:cNvPr id="3" name="Table 2"/>
          <p:cNvGraphicFramePr>
            <a:graphicFrameLocks noGrp="1"/>
          </p:cNvGraphicFramePr>
          <p:nvPr>
            <p:extLst>
              <p:ext uri="{D42A27DB-BD31-4B8C-83A1-F6EECF244321}">
                <p14:modId xmlns:p14="http://schemas.microsoft.com/office/powerpoint/2010/main" val="949456105"/>
              </p:ext>
            </p:extLst>
          </p:nvPr>
        </p:nvGraphicFramePr>
        <p:xfrm>
          <a:off x="1840708" y="2516188"/>
          <a:ext cx="9132319" cy="1035685"/>
        </p:xfrm>
        <a:graphic>
          <a:graphicData uri="http://schemas.openxmlformats.org/drawingml/2006/table">
            <a:tbl>
              <a:tblPr firstRow="1" firstCol="1" bandRow="1">
                <a:tableStyleId>{5C22544A-7EE6-4342-B048-85BDC9FD1C3A}</a:tableStyleId>
              </a:tblPr>
              <a:tblGrid>
                <a:gridCol w="2234764">
                  <a:extLst>
                    <a:ext uri="{9D8B030D-6E8A-4147-A177-3AD203B41FA5}">
                      <a16:colId xmlns:a16="http://schemas.microsoft.com/office/drawing/2014/main" val="20000"/>
                    </a:ext>
                  </a:extLst>
                </a:gridCol>
                <a:gridCol w="565355">
                  <a:extLst>
                    <a:ext uri="{9D8B030D-6E8A-4147-A177-3AD203B41FA5}">
                      <a16:colId xmlns:a16="http://schemas.microsoft.com/office/drawing/2014/main" val="20001"/>
                    </a:ext>
                  </a:extLst>
                </a:gridCol>
                <a:gridCol w="594851">
                  <a:extLst>
                    <a:ext uri="{9D8B030D-6E8A-4147-A177-3AD203B41FA5}">
                      <a16:colId xmlns:a16="http://schemas.microsoft.com/office/drawing/2014/main" val="20002"/>
                    </a:ext>
                  </a:extLst>
                </a:gridCol>
                <a:gridCol w="3618783">
                  <a:extLst>
                    <a:ext uri="{9D8B030D-6E8A-4147-A177-3AD203B41FA5}">
                      <a16:colId xmlns:a16="http://schemas.microsoft.com/office/drawing/2014/main" val="20003"/>
                    </a:ext>
                  </a:extLst>
                </a:gridCol>
                <a:gridCol w="545178">
                  <a:extLst>
                    <a:ext uri="{9D8B030D-6E8A-4147-A177-3AD203B41FA5}">
                      <a16:colId xmlns:a16="http://schemas.microsoft.com/office/drawing/2014/main" val="20004"/>
                    </a:ext>
                  </a:extLst>
                </a:gridCol>
                <a:gridCol w="1573388">
                  <a:extLst>
                    <a:ext uri="{9D8B030D-6E8A-4147-A177-3AD203B41FA5}">
                      <a16:colId xmlns:a16="http://schemas.microsoft.com/office/drawing/2014/main" val="20005"/>
                    </a:ext>
                  </a:extLst>
                </a:gridCol>
              </a:tblGrid>
              <a:tr h="0">
                <a:tc>
                  <a:txBody>
                    <a:bodyPr/>
                    <a:lstStyle/>
                    <a:p>
                      <a:pPr algn="ctr">
                        <a:lnSpc>
                          <a:spcPct val="107000"/>
                        </a:lnSpc>
                        <a:spcAft>
                          <a:spcPts val="0"/>
                        </a:spcAft>
                      </a:pPr>
                      <a:r>
                        <a:rPr lang="en-US" sz="12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WI-</a:t>
                      </a:r>
                      <a:r>
                        <a:rPr lang="en-US" sz="1200" dirty="0" err="1">
                          <a:effectLst/>
                        </a:rPr>
                        <a:t>tdoc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000"/>
                  </a:ext>
                </a:extLst>
              </a:tr>
              <a:tr h="0">
                <a:tc>
                  <a:txBody>
                    <a:bodyPr/>
                    <a:lstStyle/>
                    <a:p>
                      <a:pPr algn="ctr">
                        <a:lnSpc>
                          <a:spcPct val="107000"/>
                        </a:lnSpc>
                        <a:spcAft>
                          <a:spcPts val="0"/>
                        </a:spcAft>
                      </a:pPr>
                      <a:r>
                        <a:rPr lang="en-US" sz="1200" dirty="0" err="1">
                          <a:effectLst/>
                        </a:rPr>
                        <a:t>FS_IRail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4">
                        <a:lumMod val="60000"/>
                        <a:lumOff val="40000"/>
                      </a:schemeClr>
                    </a:solidFill>
                  </a:tcPr>
                </a:tc>
                <a:tc>
                  <a:txBody>
                    <a:bodyPr/>
                    <a:lstStyle/>
                    <a:p>
                      <a:pPr algn="ctr">
                        <a:lnSpc>
                          <a:spcPct val="107000"/>
                        </a:lnSpc>
                        <a:spcAft>
                          <a:spcPts val="0"/>
                        </a:spcAft>
                      </a:pPr>
                      <a:r>
                        <a:rPr lang="en-US" sz="1200" dirty="0">
                          <a:effectLst/>
                        </a:rPr>
                        <a:t>Rel-18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a:effectLst/>
                        </a:rPr>
                        <a:t>S6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Study of Interconnection and Migration Aspects for Railways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u="sng" dirty="0">
                          <a:effectLst/>
                          <a:hlinkClick r:id="rId2"/>
                        </a:rPr>
                        <a:t>SP-200336.zip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001"/>
                  </a:ext>
                </a:extLst>
              </a:tr>
              <a:tr h="0">
                <a:tc>
                  <a:txBody>
                    <a:bodyPr/>
                    <a:lstStyle/>
                    <a:p>
                      <a:pPr algn="ctr">
                        <a:lnSpc>
                          <a:spcPct val="107000"/>
                        </a:lnSpc>
                        <a:spcAft>
                          <a:spcPts val="0"/>
                        </a:spcAft>
                      </a:pPr>
                      <a:r>
                        <a:rPr lang="en-US" sz="1200" dirty="0">
                          <a:effectLst/>
                        </a:rPr>
                        <a:t>FS_MCGWUE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4">
                        <a:lumMod val="60000"/>
                        <a:lumOff val="40000"/>
                      </a:schemeClr>
                    </a:solidFill>
                  </a:tcPr>
                </a:tc>
                <a:tc>
                  <a:txBody>
                    <a:bodyPr/>
                    <a:lstStyle/>
                    <a:p>
                      <a:pPr algn="ctr">
                        <a:lnSpc>
                          <a:spcPct val="107000"/>
                        </a:lnSpc>
                        <a:spcAft>
                          <a:spcPts val="0"/>
                        </a:spcAft>
                      </a:pPr>
                      <a:r>
                        <a:rPr lang="en-US" sz="1200" dirty="0">
                          <a:effectLst/>
                        </a:rPr>
                        <a:t>Rel-18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S6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Study of Gateway UE function for Mission Critical Communication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u="sng" dirty="0">
                          <a:effectLst/>
                          <a:hlinkClick r:id="rId3"/>
                        </a:rPr>
                        <a:t>SP-200335.zip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002"/>
                  </a:ext>
                </a:extLst>
              </a:tr>
            </a:tbl>
          </a:graphicData>
        </a:graphic>
      </p:graphicFrame>
      <p:sp>
        <p:nvSpPr>
          <p:cNvPr id="4" name="Rectangle 1"/>
          <p:cNvSpPr>
            <a:spLocks noChangeArrowheads="1"/>
          </p:cNvSpPr>
          <p:nvPr/>
        </p:nvSpPr>
        <p:spPr bwMode="auto">
          <a:xfrm>
            <a:off x="1564712" y="20589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5222058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SA Leadership</a:t>
            </a:r>
          </a:p>
        </p:txBody>
      </p:sp>
    </p:spTree>
    <p:extLst>
      <p:ext uri="{BB962C8B-B14F-4D97-AF65-F5344CB8AC3E}">
        <p14:creationId xmlns:p14="http://schemas.microsoft.com/office/powerpoint/2010/main" val="1463810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 altLang="en-US" dirty="0"/>
              <a:t>TSG SA Officials</a:t>
            </a:r>
            <a:endParaRPr lang="en-US" altLang="en-US" dirty="0"/>
          </a:p>
        </p:txBody>
      </p:sp>
      <p:sp>
        <p:nvSpPr>
          <p:cNvPr id="1126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Georg Mayer</a:t>
            </a:r>
          </a:p>
          <a:p>
            <a:pPr>
              <a:lnSpc>
                <a:spcPct val="100000"/>
              </a:lnSpc>
              <a:spcBef>
                <a:spcPct val="0"/>
              </a:spcBef>
              <a:buFontTx/>
              <a:buNone/>
            </a:pPr>
            <a:r>
              <a:rPr lang="" altLang="en-US" sz="1800"/>
              <a:t>TSG SA Chairman</a:t>
            </a:r>
          </a:p>
          <a:p>
            <a:pPr>
              <a:lnSpc>
                <a:spcPct val="100000"/>
              </a:lnSpc>
              <a:spcBef>
                <a:spcPct val="0"/>
              </a:spcBef>
              <a:buFontTx/>
              <a:buNone/>
            </a:pPr>
            <a:r>
              <a:rPr lang="" altLang="en-US" sz="1800"/>
              <a:t>ETSI</a:t>
            </a:r>
          </a:p>
          <a:p>
            <a:pPr>
              <a:lnSpc>
                <a:spcPct val="100000"/>
              </a:lnSpc>
              <a:spcBef>
                <a:spcPct val="0"/>
              </a:spcBef>
              <a:buFontTx/>
              <a:buNone/>
            </a:pPr>
            <a:r>
              <a:rPr lang="" altLang="en-US" sz="1800"/>
              <a:t>georg.mayer@huawei.com</a:t>
            </a:r>
          </a:p>
          <a:p>
            <a:pPr>
              <a:buFontTx/>
              <a:buNone/>
            </a:pPr>
            <a:endParaRPr lang="" altLang="en-US" sz="1800"/>
          </a:p>
          <a:p>
            <a:pPr>
              <a:buFontTx/>
              <a:buNone/>
            </a:pPr>
            <a:endParaRPr lang="" altLang="en-US" sz="1800"/>
          </a:p>
          <a:p>
            <a:pPr>
              <a:buFontTx/>
              <a:buNone/>
            </a:pPr>
            <a:endParaRPr lang="en-US" altLang="en-US" sz="1800"/>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ko-KR" altLang="en-US" sz="1800"/>
              <a:t>김래영 </a:t>
            </a:r>
            <a:r>
              <a:rPr lang="en-US" altLang="ko-KR" sz="1800"/>
              <a:t>  </a:t>
            </a:r>
            <a:r>
              <a:rPr lang="en-US" altLang="en-US" sz="1800">
                <a:ea typeface="Malgun Gothic" panose="020B0503020000020004" pitchFamily="34" charset="-127"/>
              </a:rPr>
              <a:t>Laeyoun</a:t>
            </a:r>
            <a:r>
              <a:rPr lang="" altLang="en-US" sz="1800">
                <a:ea typeface="Malgun Gothic" panose="020B0503020000020004" pitchFamily="34" charset="-127"/>
              </a:rPr>
              <a:t>g Kim</a:t>
            </a: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TTA</a:t>
            </a:r>
          </a:p>
          <a:p>
            <a:pPr>
              <a:lnSpc>
                <a:spcPct val="100000"/>
              </a:lnSpc>
              <a:spcBef>
                <a:spcPct val="0"/>
              </a:spcBef>
              <a:buFontTx/>
              <a:buNone/>
            </a:pPr>
            <a:r>
              <a:rPr lang="en-US" altLang="en-US" sz="1800">
                <a:ea typeface="Malgun Gothic" panose="020B0503020000020004" pitchFamily="34" charset="-127"/>
              </a:rPr>
              <a:t>laeyoung.kim@lge.com</a:t>
            </a:r>
            <a:endParaRPr lang="" altLang="en-US" sz="1800">
              <a:ea typeface="Malgun Gothic" panose="020B0503020000020004" pitchFamily="34" charset="-127"/>
            </a:endParaRPr>
          </a:p>
          <a:p>
            <a:pPr>
              <a:lnSpc>
                <a:spcPct val="100000"/>
              </a:lnSpc>
              <a:spcBef>
                <a:spcPct val="0"/>
              </a:spcBef>
              <a:buFontTx/>
              <a:buNone/>
            </a:pP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1127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127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中野 裕介    </a:t>
            </a:r>
            <a:r>
              <a:rPr lang="" altLang="en-US" sz="1800">
                <a:ea typeface="MS PGothic" panose="020B0600070205080204" pitchFamily="34" charset="-128"/>
              </a:rPr>
              <a:t>Yusuke Nakano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p>
          <a:p>
            <a:pPr>
              <a:lnSpc>
                <a:spcPct val="100000"/>
              </a:lnSpc>
              <a:spcBef>
                <a:spcPct val="0"/>
              </a:spcBef>
              <a:buFontTx/>
              <a:buNone/>
            </a:pPr>
            <a:r>
              <a:rPr lang="en-US" altLang="en-US" sz="1800">
                <a:ea typeface="MS PGothic" panose="020B0600070205080204" pitchFamily="34" charset="-128"/>
              </a:rPr>
              <a:t>you-nakano@kddi.com</a:t>
            </a:r>
          </a:p>
        </p:txBody>
      </p:sp>
      <p:sp>
        <p:nvSpPr>
          <p:cNvPr id="1127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1273"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49975" y="4940300"/>
            <a:ext cx="13081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그림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2688" y="1931988"/>
            <a:ext cx="10445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4413" y="3395663"/>
            <a:ext cx="1363662"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775154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p:txBody>
          <a:bodyPr/>
          <a:lstStyle/>
          <a:p>
            <a:r>
              <a:rPr lang="en-US" dirty="0"/>
              <a:t> Meetings since PCG 44</a:t>
            </a:r>
          </a:p>
          <a:p>
            <a:pPr lvl="1"/>
            <a:r>
              <a:rPr lang="en-US" dirty="0"/>
              <a:t>TSG SA 88-e – e-meeting, 30 June – 3 July 2020 (shifted by 2 weeks)</a:t>
            </a:r>
          </a:p>
          <a:p>
            <a:pPr lvl="1"/>
            <a:r>
              <a:rPr lang="en-US" dirty="0"/>
              <a:t>TSG SA 89-e – e-meeting, 15-21 September 2020</a:t>
            </a:r>
          </a:p>
          <a:p>
            <a:pPr lvl="2"/>
            <a:r>
              <a:rPr lang="en-US" dirty="0"/>
              <a:t>Technical discussions concluded till Friday (18 September), Monday for RAN/CT reporting</a:t>
            </a:r>
            <a:endParaRPr lang="en-GB" dirty="0"/>
          </a:p>
          <a:p>
            <a:r>
              <a:rPr lang="en-US" dirty="0"/>
              <a:t> Meetings before PCG 46</a:t>
            </a:r>
          </a:p>
          <a:p>
            <a:pPr lvl="1"/>
            <a:r>
              <a:rPr lang="en-US" dirty="0"/>
              <a:t>TSG SA 90-e – e-meeting, 8-14 December 2020</a:t>
            </a:r>
          </a:p>
          <a:p>
            <a:pPr lvl="2"/>
            <a:r>
              <a:rPr lang="en-US" dirty="0"/>
              <a:t>Technical discussions conclude on Friday (11 December)</a:t>
            </a:r>
          </a:p>
          <a:p>
            <a:pPr lvl="2"/>
            <a:r>
              <a:rPr lang="en-US" dirty="0"/>
              <a:t>Monday: RAN/CT/MCC reporting</a:t>
            </a:r>
          </a:p>
          <a:p>
            <a:pPr lvl="1"/>
            <a:r>
              <a:rPr lang="en-US" dirty="0"/>
              <a:t>TSG SA 91-e – planned as e-meeting, 23-29March 2020</a:t>
            </a:r>
          </a:p>
          <a:p>
            <a:pPr lvl="2"/>
            <a:r>
              <a:rPr lang="en-US" dirty="0"/>
              <a:t>Technical discussions conclude on Friday (26 March)</a:t>
            </a:r>
          </a:p>
          <a:p>
            <a:pPr lvl="2"/>
            <a:r>
              <a:rPr lang="en-US" dirty="0"/>
              <a:t>Monday: RAN/CT/MCC reporting</a:t>
            </a:r>
          </a:p>
          <a:p>
            <a:pPr lvl="2"/>
            <a:r>
              <a:rPr lang="en-US" dirty="0"/>
              <a:t>In case of elections, Thu 18, Fri 19, Mon 22 March might be used for elections only</a:t>
            </a:r>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 altLang="en-US" dirty="0"/>
              <a:t>SA1 Officials</a:t>
            </a:r>
            <a:endParaRPr lang="en-US" altLang="en-US" dirty="0"/>
          </a:p>
        </p:txBody>
      </p:sp>
      <p:sp>
        <p:nvSpPr>
          <p:cNvPr id="12291"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José Luis Almodovar Chico</a:t>
            </a:r>
            <a:endParaRPr lang="" altLang="en-US" sz="1800"/>
          </a:p>
          <a:p>
            <a:pPr>
              <a:lnSpc>
                <a:spcPct val="100000"/>
              </a:lnSpc>
              <a:spcBef>
                <a:spcPct val="0"/>
              </a:spcBef>
              <a:buFontTx/>
              <a:buNone/>
            </a:pPr>
            <a:r>
              <a:rPr lang="" altLang="en-US" sz="1800"/>
              <a:t>SA1 Chairman</a:t>
            </a:r>
          </a:p>
          <a:p>
            <a:pPr>
              <a:lnSpc>
                <a:spcPct val="100000"/>
              </a:lnSpc>
              <a:spcBef>
                <a:spcPct val="0"/>
              </a:spcBef>
              <a:buFontTx/>
              <a:buNone/>
            </a:pPr>
            <a:r>
              <a:rPr lang="en-US" altLang="en-US" sz="1800"/>
              <a:t>ETSI</a:t>
            </a:r>
            <a:br>
              <a:rPr lang="en-US" altLang="en-US" sz="1800"/>
            </a:br>
            <a:r>
              <a:rPr lang="en-US" altLang="en-US" sz="1800"/>
              <a:t>jose.almodovarchico@tno.nl</a:t>
            </a:r>
            <a:endParaRPr lang="" altLang="en-US" sz="1800"/>
          </a:p>
          <a:p>
            <a:pPr>
              <a:buFontTx/>
              <a:buNone/>
            </a:pPr>
            <a:endParaRPr lang="en-US" altLang="en-US" sz="1800"/>
          </a:p>
        </p:txBody>
      </p:sp>
      <p:sp>
        <p:nvSpPr>
          <p:cNvPr id="12292" name="Content Placeholder 2"/>
          <p:cNvSpPr txBox="1">
            <a:spLocks/>
          </p:cNvSpPr>
          <p:nvPr/>
        </p:nvSpPr>
        <p:spPr bwMode="auto">
          <a:xfrm>
            <a:off x="7458075" y="206375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SA1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2293"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Alain Sultan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alain.sultan@etsi.org</a:t>
            </a:r>
          </a:p>
        </p:txBody>
      </p:sp>
      <p:pic>
        <p:nvPicPr>
          <p:cNvPr id="12294" name="Picture 1"/>
          <p:cNvPicPr>
            <a:picLocks noChangeAspect="1"/>
          </p:cNvPicPr>
          <p:nvPr/>
        </p:nvPicPr>
        <p:blipFill>
          <a:blip r:embed="rId3">
            <a:extLst>
              <a:ext uri="{28A0092B-C50C-407E-A947-70E740481C1C}">
                <a14:useLocalDpi xmlns:a14="http://schemas.microsoft.com/office/drawing/2010/main" val="0"/>
              </a:ext>
            </a:extLst>
          </a:blip>
          <a:srcRect l="21619" t="20044" r="54732" b="51199"/>
          <a:stretch>
            <a:fillRect/>
          </a:stretch>
        </p:blipFill>
        <p:spPr bwMode="auto">
          <a:xfrm>
            <a:off x="1030288" y="2017713"/>
            <a:ext cx="1131887"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0288" y="4775200"/>
            <a:ext cx="1173162"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54725" y="2063750"/>
            <a:ext cx="136207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Content Placeholder 2"/>
          <p:cNvSpPr txBox="1">
            <a:spLocks/>
          </p:cNvSpPr>
          <p:nvPr/>
        </p:nvSpPr>
        <p:spPr bwMode="auto">
          <a:xfrm>
            <a:off x="7458075" y="3768725"/>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ea typeface="Malgun Gothic" panose="020B0503020000020004" pitchFamily="34" charset="-127"/>
              </a:rPr>
              <a:t>夏 旭</a:t>
            </a:r>
            <a:r>
              <a:rPr lang="zh-CN" altLang="en-US" sz="1800">
                <a:ea typeface="Malgun Gothic" panose="020B0503020000020004" pitchFamily="34" charset="-127"/>
              </a:rPr>
              <a:t>     Xu Xia</a:t>
            </a:r>
          </a:p>
          <a:p>
            <a:pPr>
              <a:lnSpc>
                <a:spcPct val="100000"/>
              </a:lnSpc>
              <a:spcBef>
                <a:spcPct val="0"/>
              </a:spcBef>
              <a:buFontTx/>
              <a:buNone/>
            </a:pPr>
            <a:r>
              <a:rPr lang="zh-CN" altLang="en-US" sz="1800">
                <a:ea typeface="Malgun Gothic" panose="020B0503020000020004" pitchFamily="34" charset="-127"/>
              </a:rPr>
              <a:t>SA1 Vicechair</a:t>
            </a:r>
          </a:p>
          <a:p>
            <a:pPr>
              <a:lnSpc>
                <a:spcPct val="100000"/>
              </a:lnSpc>
              <a:spcBef>
                <a:spcPct val="0"/>
              </a:spcBef>
              <a:buFontTx/>
              <a:buNone/>
            </a:pPr>
            <a:r>
              <a:rPr lang="en-US" altLang="en-US" sz="1800">
                <a:ea typeface="Malgun Gothic" panose="020B0503020000020004" pitchFamily="34" charset="-127"/>
              </a:rPr>
              <a:t>CCSA</a:t>
            </a:r>
          </a:p>
          <a:p>
            <a:pPr>
              <a:lnSpc>
                <a:spcPct val="100000"/>
              </a:lnSpc>
              <a:spcBef>
                <a:spcPct val="0"/>
              </a:spcBef>
              <a:buFontTx/>
              <a:buNone/>
            </a:pPr>
            <a:r>
              <a:rPr lang="en-US" altLang="en-US" sz="1800">
                <a:ea typeface="Malgun Gothic" panose="020B0503020000020004" pitchFamily="34" charset="-127"/>
              </a:rPr>
              <a:t>xiaxu@chinatelecom.cn</a:t>
            </a:r>
            <a:endParaRPr lang="zh-CN" altLang="en-US" sz="1800">
              <a:ea typeface="Malgun Gothic" panose="020B0503020000020004" pitchFamily="34" charset="-127"/>
            </a:endParaRPr>
          </a:p>
          <a:p>
            <a:pPr>
              <a:buFontTx/>
              <a:buNone/>
            </a:pPr>
            <a:endParaRPr lang="zh-CN"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pic>
        <p:nvPicPr>
          <p:cNvPr id="12298" name="图片 10" descr="E:\IMG_03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8213" y="3617913"/>
            <a:ext cx="1366837"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684643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 altLang="en-US" dirty="0"/>
              <a:t>SA2 Officials</a:t>
            </a:r>
            <a:endParaRPr lang="en-US" altLang="en-US" dirty="0"/>
          </a:p>
        </p:txBody>
      </p:sp>
      <p:sp>
        <p:nvSpPr>
          <p:cNvPr id="13315"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Puneet Jain</a:t>
            </a:r>
          </a:p>
          <a:p>
            <a:pPr>
              <a:lnSpc>
                <a:spcPct val="100000"/>
              </a:lnSpc>
              <a:spcBef>
                <a:spcPct val="0"/>
              </a:spcBef>
              <a:buFontTx/>
              <a:buNone/>
            </a:pPr>
            <a:r>
              <a:rPr lang="" altLang="en-US" sz="1800"/>
              <a:t>SA2 Chairman</a:t>
            </a:r>
          </a:p>
          <a:p>
            <a:pPr>
              <a:lnSpc>
                <a:spcPct val="100000"/>
              </a:lnSpc>
              <a:spcBef>
                <a:spcPct val="0"/>
              </a:spcBef>
              <a:buFontTx/>
              <a:buNone/>
            </a:pPr>
            <a:r>
              <a:rPr lang="en-US" altLang="en-US" sz="1800"/>
              <a:t>ATIS</a:t>
            </a:r>
            <a:endParaRPr lang="" altLang="en-US" sz="1800"/>
          </a:p>
          <a:p>
            <a:pPr>
              <a:lnSpc>
                <a:spcPct val="100000"/>
              </a:lnSpc>
              <a:spcBef>
                <a:spcPct val="0"/>
              </a:spcBef>
              <a:buFontTx/>
              <a:buNone/>
            </a:pPr>
            <a:r>
              <a:rPr lang="en-US" altLang="en-US" sz="1800"/>
              <a:t>puneet.jain@intel.com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331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Andy Bennett</a:t>
            </a:r>
            <a:endParaRPr lang="" altLang="en-US" sz="1800"/>
          </a:p>
          <a:p>
            <a:pPr>
              <a:lnSpc>
                <a:spcPct val="100000"/>
              </a:lnSpc>
              <a:spcBef>
                <a:spcPct val="0"/>
              </a:spcBef>
              <a:buFontTx/>
              <a:buNone/>
            </a:pPr>
            <a:r>
              <a:rPr lang="" altLang="en-US" sz="1800"/>
              <a:t>SA2 Vicechair</a:t>
            </a:r>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a.bennett@samsung.com</a:t>
            </a:r>
            <a:endParaRPr lang="" altLang="en-US" sz="1800"/>
          </a:p>
          <a:p>
            <a:pPr>
              <a:lnSpc>
                <a:spcPct val="100000"/>
              </a:lnSpc>
              <a:spcBef>
                <a:spcPct val="0"/>
              </a:spcBef>
              <a:buFontTx/>
              <a:buNone/>
            </a:pPr>
            <a:endParaRPr lang="" altLang="en-US" sz="1800"/>
          </a:p>
          <a:p>
            <a:pPr>
              <a:buFontTx/>
              <a:buNone/>
            </a:pPr>
            <a:endParaRPr lang="" altLang="en-US" sz="1800"/>
          </a:p>
          <a:p>
            <a:pPr>
              <a:buFontTx/>
              <a:buNone/>
            </a:pPr>
            <a:endParaRPr lang="en-US" altLang="en-US" sz="1800"/>
          </a:p>
        </p:txBody>
      </p:sp>
      <p:sp>
        <p:nvSpPr>
          <p:cNvPr id="1331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latin typeface="SimSun" panose="02010600030101010101" pitchFamily="2" charset="-122"/>
              </a:rPr>
              <a:t>孙滔</a:t>
            </a:r>
            <a:r>
              <a:rPr lang="zh-CN" altLang="en-US" sz="1800">
                <a:latin typeface="SimSun" panose="02010600030101010101" pitchFamily="2" charset="-122"/>
              </a:rPr>
              <a:t>  </a:t>
            </a:r>
            <a:r>
              <a:rPr lang="en-US" altLang="en-US" sz="1800">
                <a:ea typeface="SimSun" panose="02010600030101010101" pitchFamily="2" charset="-122"/>
              </a:rPr>
              <a:t>Tao Sun</a:t>
            </a:r>
            <a:endParaRPr lang="" altLang="en-US" sz="1800">
              <a:ea typeface="SimSun" panose="02010600030101010101" pitchFamily="2" charset="-122"/>
            </a:endParaRPr>
          </a:p>
          <a:p>
            <a:pPr>
              <a:lnSpc>
                <a:spcPct val="100000"/>
              </a:lnSpc>
              <a:spcBef>
                <a:spcPct val="0"/>
              </a:spcBef>
              <a:buFontTx/>
              <a:buNone/>
            </a:pPr>
            <a:r>
              <a:rPr lang="" altLang="en-US" sz="1800">
                <a:ea typeface="SimSun" panose="02010600030101010101" pitchFamily="2" charset="-122"/>
              </a:rPr>
              <a:t>SA2 Vicechair</a:t>
            </a:r>
          </a:p>
          <a:p>
            <a:pPr>
              <a:lnSpc>
                <a:spcPct val="100000"/>
              </a:lnSpc>
              <a:spcBef>
                <a:spcPct val="0"/>
              </a:spcBef>
              <a:buFontTx/>
              <a:buNone/>
            </a:pPr>
            <a:r>
              <a:rPr lang="en-US" altLang="en-US" sz="1800">
                <a:ea typeface="SimSun" panose="02010600030101010101" pitchFamily="2" charset="-122"/>
              </a:rPr>
              <a:t>CCSA</a:t>
            </a:r>
            <a:endParaRPr lang="" altLang="en-US" sz="1800">
              <a:ea typeface="SimSun" panose="02010600030101010101" pitchFamily="2" charset="-122"/>
            </a:endParaRPr>
          </a:p>
          <a:p>
            <a:pPr>
              <a:lnSpc>
                <a:spcPct val="100000"/>
              </a:lnSpc>
              <a:spcBef>
                <a:spcPct val="0"/>
              </a:spcBef>
              <a:buFontTx/>
              <a:buNone/>
            </a:pPr>
            <a:r>
              <a:rPr lang="en-US" altLang="en-US" sz="1800">
                <a:ea typeface="SimSun" panose="02010600030101010101" pitchFamily="2" charset="-122"/>
              </a:rPr>
              <a:t>suntao@chinamobile.com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331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331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588" y="19732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1973263"/>
            <a:ext cx="122555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775200"/>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
          <p:cNvPicPr>
            <a:picLocks noChangeAspect="1"/>
          </p:cNvPicPr>
          <p:nvPr/>
        </p:nvPicPr>
        <p:blipFill>
          <a:blip r:embed="rId6" cstate="print">
            <a:extLst>
              <a:ext uri="{28A0092B-C50C-407E-A947-70E740481C1C}">
                <a14:useLocalDpi xmlns:a14="http://schemas.microsoft.com/office/drawing/2010/main" val="0"/>
              </a:ext>
            </a:extLst>
          </a:blip>
          <a:srcRect l="23987" t="-139" r="19279" b="32143"/>
          <a:stretch>
            <a:fillRect/>
          </a:stretch>
        </p:blipFill>
        <p:spPr bwMode="auto">
          <a:xfrm>
            <a:off x="6215063" y="3827463"/>
            <a:ext cx="1230312"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789738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 altLang="en-US"/>
              <a:t>SA3 Officials (</a:t>
            </a:r>
            <a:r>
              <a:rPr lang="en-US" altLang="en-US"/>
              <a:t>December 2019)</a:t>
            </a:r>
          </a:p>
        </p:txBody>
      </p:sp>
      <p:sp>
        <p:nvSpPr>
          <p:cNvPr id="14339"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Noamen Ben Henda</a:t>
            </a:r>
          </a:p>
          <a:p>
            <a:pPr>
              <a:lnSpc>
                <a:spcPct val="100000"/>
              </a:lnSpc>
              <a:spcBef>
                <a:spcPct val="0"/>
              </a:spcBef>
              <a:buFontTx/>
              <a:buNone/>
            </a:pPr>
            <a:r>
              <a:rPr lang="" altLang="en-US" sz="1800"/>
              <a:t>SA3 Chairman</a:t>
            </a:r>
            <a:endParaRPr lang="en-US" altLang="en-US" sz="1800"/>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noamen.ben.henda@ericsson.com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4340" name="Content Placeholder 2"/>
          <p:cNvSpPr txBox="1">
            <a:spLocks/>
          </p:cNvSpPr>
          <p:nvPr/>
        </p:nvSpPr>
        <p:spPr bwMode="auto">
          <a:xfrm>
            <a:off x="7924800" y="1973263"/>
            <a:ext cx="3289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SimSun" panose="02010600030101010101" pitchFamily="2" charset="-122"/>
              </a:rPr>
              <a:t>齐旻鹏  </a:t>
            </a:r>
            <a:r>
              <a:rPr lang="en-US" altLang="en-US" sz="1800"/>
              <a:t> Minpen Qi</a:t>
            </a:r>
          </a:p>
          <a:p>
            <a:pPr>
              <a:lnSpc>
                <a:spcPct val="100000"/>
              </a:lnSpc>
              <a:spcBef>
                <a:spcPct val="0"/>
              </a:spcBef>
              <a:buFontTx/>
              <a:buNone/>
            </a:pPr>
            <a:r>
              <a:rPr lang="en-US" altLang="en-US" sz="1800"/>
              <a:t>SA3 Vicechair</a:t>
            </a:r>
          </a:p>
          <a:p>
            <a:pPr>
              <a:lnSpc>
                <a:spcPct val="100000"/>
              </a:lnSpc>
              <a:spcBef>
                <a:spcPct val="0"/>
              </a:spcBef>
              <a:buFontTx/>
              <a:buNone/>
            </a:pPr>
            <a:r>
              <a:rPr lang="en-US" altLang="en-US" sz="1800"/>
              <a:t>CCSA</a:t>
            </a:r>
          </a:p>
          <a:p>
            <a:pPr>
              <a:lnSpc>
                <a:spcPct val="100000"/>
              </a:lnSpc>
              <a:spcBef>
                <a:spcPct val="0"/>
              </a:spcBef>
              <a:buFontTx/>
              <a:buNone/>
            </a:pPr>
            <a:r>
              <a:rPr lang="en-US" altLang="en-US" sz="1800"/>
              <a:t>qiminpeng@chinamobile.com</a:t>
            </a:r>
            <a:endParaRPr lang="" altLang="en-US" sz="1800"/>
          </a:p>
        </p:txBody>
      </p:sp>
      <p:sp>
        <p:nvSpPr>
          <p:cNvPr id="14341" name="Content Placeholder 2"/>
          <p:cNvSpPr txBox="1">
            <a:spLocks/>
          </p:cNvSpPr>
          <p:nvPr/>
        </p:nvSpPr>
        <p:spPr bwMode="auto">
          <a:xfrm>
            <a:off x="7924800" y="3660775"/>
            <a:ext cx="40100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Rajavelsamy Rajadurai</a:t>
            </a:r>
            <a:br>
              <a:rPr lang="en-US" altLang="en-US" sz="1800"/>
            </a:br>
            <a:r>
              <a:rPr lang="en-US" altLang="en-US" sz="1800"/>
              <a:t>SA3 Vicechair</a:t>
            </a:r>
          </a:p>
          <a:p>
            <a:pPr>
              <a:lnSpc>
                <a:spcPct val="100000"/>
              </a:lnSpc>
              <a:spcBef>
                <a:spcPct val="0"/>
              </a:spcBef>
              <a:buFontTx/>
              <a:buNone/>
            </a:pPr>
            <a:r>
              <a:rPr lang="en-US" altLang="en-US" sz="1800"/>
              <a:t>TTA</a:t>
            </a:r>
          </a:p>
          <a:p>
            <a:pPr>
              <a:lnSpc>
                <a:spcPct val="100000"/>
              </a:lnSpc>
              <a:spcBef>
                <a:spcPct val="0"/>
              </a:spcBef>
              <a:buFontTx/>
              <a:buNone/>
            </a:pPr>
            <a:r>
              <a:rPr lang="en-US" altLang="en-US" sz="1800"/>
              <a:t>rajvel@samsung.com </a:t>
            </a:r>
          </a:p>
        </p:txBody>
      </p:sp>
      <p:sp>
        <p:nvSpPr>
          <p:cNvPr id="14342"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434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
          <p:cNvPicPr>
            <a:picLocks noChangeAspect="1"/>
          </p:cNvPicPr>
          <p:nvPr/>
        </p:nvPicPr>
        <p:blipFill>
          <a:blip r:embed="rId5">
            <a:extLst>
              <a:ext uri="{28A0092B-C50C-407E-A947-70E740481C1C}">
                <a14:useLocalDpi xmlns:a14="http://schemas.microsoft.com/office/drawing/2010/main" val="0"/>
              </a:ext>
            </a:extLst>
          </a:blip>
          <a:srcRect b="18466"/>
          <a:stretch>
            <a:fillRect/>
          </a:stretch>
        </p:blipFill>
        <p:spPr bwMode="auto">
          <a:xfrm>
            <a:off x="6575425" y="1973263"/>
            <a:ext cx="12255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73838" y="3586163"/>
            <a:ext cx="122713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259138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 altLang="en-US" dirty="0"/>
              <a:t>SA3-LI Officials</a:t>
            </a:r>
            <a:endParaRPr lang="en-US" altLang="en-US" dirty="0"/>
          </a:p>
        </p:txBody>
      </p:sp>
      <p:sp>
        <p:nvSpPr>
          <p:cNvPr id="15363"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Alex Leadbeater</a:t>
            </a:r>
          </a:p>
          <a:p>
            <a:pPr>
              <a:lnSpc>
                <a:spcPct val="100000"/>
              </a:lnSpc>
              <a:spcBef>
                <a:spcPct val="0"/>
              </a:spcBef>
              <a:buFontTx/>
              <a:buNone/>
            </a:pPr>
            <a:r>
              <a:rPr lang="" altLang="en-US" sz="1800"/>
              <a:t>SA3-LI Chairman</a:t>
            </a:r>
            <a:endParaRPr lang="en-US" altLang="en-US" sz="1800"/>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alex.leadbeater@bt.com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5364" name="Content Placeholder 2"/>
          <p:cNvSpPr txBox="1">
            <a:spLocks/>
          </p:cNvSpPr>
          <p:nvPr/>
        </p:nvSpPr>
        <p:spPr bwMode="auto">
          <a:xfrm>
            <a:off x="7924800" y="1973263"/>
            <a:ext cx="3236913"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Maurizio Iovieno</a:t>
            </a:r>
            <a:endParaRPr lang="" altLang="en-US" sz="1800"/>
          </a:p>
          <a:p>
            <a:pPr>
              <a:lnSpc>
                <a:spcPct val="100000"/>
              </a:lnSpc>
              <a:spcBef>
                <a:spcPct val="0"/>
              </a:spcBef>
              <a:buFontTx/>
              <a:buNone/>
            </a:pPr>
            <a:r>
              <a:rPr lang="en-GB" altLang="en-US" sz="1800"/>
              <a:t>SA3-LI Vice-Chairman</a:t>
            </a:r>
          </a:p>
          <a:p>
            <a:pPr>
              <a:lnSpc>
                <a:spcPct val="100000"/>
              </a:lnSpc>
              <a:spcBef>
                <a:spcPct val="0"/>
              </a:spcBef>
              <a:buFontTx/>
              <a:buNone/>
            </a:pPr>
            <a:r>
              <a:rPr lang="en-GB" altLang="en-US" sz="1800"/>
              <a:t>ETSI</a:t>
            </a:r>
          </a:p>
          <a:p>
            <a:pPr>
              <a:lnSpc>
                <a:spcPct val="100000"/>
              </a:lnSpc>
              <a:spcBef>
                <a:spcPct val="0"/>
              </a:spcBef>
              <a:buFontTx/>
              <a:buNone/>
            </a:pPr>
            <a:r>
              <a:rPr lang="en-GB" altLang="en-US" sz="1800"/>
              <a:t>maurizio.iovieno@ericsson.com</a:t>
            </a:r>
          </a:p>
          <a:p>
            <a:pPr>
              <a:lnSpc>
                <a:spcPct val="100000"/>
              </a:lnSpc>
              <a:spcBef>
                <a:spcPct val="0"/>
              </a:spcBef>
              <a:buFontTx/>
              <a:buNone/>
            </a:pPr>
            <a:endParaRPr lang="" altLang="en-US" sz="1800"/>
          </a:p>
          <a:p>
            <a:pPr>
              <a:buFontTx/>
              <a:buNone/>
            </a:pPr>
            <a:endParaRPr lang="en-US" altLang="en-US" sz="1800"/>
          </a:p>
        </p:txBody>
      </p:sp>
      <p:sp>
        <p:nvSpPr>
          <p:cNvPr id="15365"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Carmine Rizzo</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carmine.rizzo@etsi.org</a:t>
            </a:r>
          </a:p>
        </p:txBody>
      </p:sp>
      <p:pic>
        <p:nvPicPr>
          <p:cNvPr id="153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73263"/>
            <a:ext cx="118110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388" y="4435475"/>
            <a:ext cx="1114425"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descr="C:\Program Files (x86)\Microsoft Office\MEDIA\CAGCAT10\j0234687.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48413" y="1933575"/>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3635641"/>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dirty="0"/>
              <a:t>SA4 Officials</a:t>
            </a:r>
            <a:endParaRPr lang="en-US" altLang="en-US" dirty="0"/>
          </a:p>
        </p:txBody>
      </p:sp>
      <p:sp>
        <p:nvSpPr>
          <p:cNvPr id="1638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Frédéric Gabin</a:t>
            </a:r>
          </a:p>
          <a:p>
            <a:pPr>
              <a:lnSpc>
                <a:spcPct val="100000"/>
              </a:lnSpc>
              <a:spcBef>
                <a:spcPct val="0"/>
              </a:spcBef>
              <a:buFontTx/>
              <a:buNone/>
            </a:pPr>
            <a:r>
              <a:rPr lang="" altLang="en-US" sz="1800" dirty="0"/>
              <a:t>SA4 Chairman</a:t>
            </a:r>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frederic.gabin@dolby.com</a:t>
            </a:r>
          </a:p>
        </p:txBody>
      </p:sp>
      <p:sp>
        <p:nvSpPr>
          <p:cNvPr id="16388"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Nikolai Leung</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nleung@qti.qualcomm.com</a:t>
            </a:r>
            <a:endParaRPr lang="" altLang="en-US" sz="1800"/>
          </a:p>
          <a:p>
            <a:pPr>
              <a:buFontTx/>
              <a:buNone/>
            </a:pPr>
            <a:endParaRPr lang="en-US" altLang="en-US" sz="1800"/>
          </a:p>
        </p:txBody>
      </p:sp>
      <p:sp>
        <p:nvSpPr>
          <p:cNvPr id="16389" name="Content Placeholder 2"/>
          <p:cNvSpPr txBox="1">
            <a:spLocks/>
          </p:cNvSpPr>
          <p:nvPr/>
        </p:nvSpPr>
        <p:spPr bwMode="auto">
          <a:xfrm>
            <a:off x="7458075" y="35306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Gilles Teniou</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gilles.teniou@orange.com</a:t>
            </a:r>
          </a:p>
        </p:txBody>
      </p:sp>
      <p:sp>
        <p:nvSpPr>
          <p:cNvPr id="16390"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Paolino Usai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paolo.usai</a:t>
            </a:r>
            <a:r>
              <a:rPr lang="en-US" altLang="en-US" sz="1800"/>
              <a:t>@etsi.org</a:t>
            </a:r>
          </a:p>
        </p:txBody>
      </p:sp>
      <p:pic>
        <p:nvPicPr>
          <p:cNvPr id="1639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3125" y="1973263"/>
            <a:ext cx="12890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73800" y="3530600"/>
            <a:ext cx="11842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4" descr="A person looking at the camera&#10;&#10;Description automatically generated"/>
          <p:cNvPicPr>
            <a:picLocks noChangeAspect="1" noChangeArrowheads="1"/>
          </p:cNvPicPr>
          <p:nvPr/>
        </p:nvPicPr>
        <p:blipFill>
          <a:blip r:embed="rId5">
            <a:extLst>
              <a:ext uri="{28A0092B-C50C-407E-A947-70E740481C1C}">
                <a14:useLocalDpi xmlns:a14="http://schemas.microsoft.com/office/drawing/2010/main" val="0"/>
              </a:ext>
            </a:extLst>
          </a:blip>
          <a:srcRect l="25882" t="443" r="34225" b="31171"/>
          <a:stretch>
            <a:fillRect/>
          </a:stretch>
        </p:blipFill>
        <p:spPr bwMode="auto">
          <a:xfrm>
            <a:off x="6273800" y="1973263"/>
            <a:ext cx="1184275"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25" y="4714875"/>
            <a:ext cx="1289050"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05955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 altLang="en-US"/>
              <a:t>SA5 Officials (</a:t>
            </a:r>
            <a:r>
              <a:rPr lang="en-US" altLang="en-US"/>
              <a:t>December 2019)</a:t>
            </a:r>
          </a:p>
        </p:txBody>
      </p:sp>
      <p:sp>
        <p:nvSpPr>
          <p:cNvPr id="17411" name="Content Placeholder 2"/>
          <p:cNvSpPr txBox="1">
            <a:spLocks/>
          </p:cNvSpPr>
          <p:nvPr/>
        </p:nvSpPr>
        <p:spPr bwMode="auto">
          <a:xfrm>
            <a:off x="2162175" y="1973263"/>
            <a:ext cx="32289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Thomas Tovinger</a:t>
            </a:r>
          </a:p>
          <a:p>
            <a:pPr>
              <a:lnSpc>
                <a:spcPct val="100000"/>
              </a:lnSpc>
              <a:spcBef>
                <a:spcPct val="0"/>
              </a:spcBef>
              <a:buFontTx/>
              <a:buNone/>
            </a:pPr>
            <a:r>
              <a:rPr lang="" altLang="en-US" sz="1800"/>
              <a:t>SA5 Chairman</a:t>
            </a:r>
          </a:p>
          <a:p>
            <a:pPr>
              <a:lnSpc>
                <a:spcPct val="100000"/>
              </a:lnSpc>
              <a:spcBef>
                <a:spcPct val="0"/>
              </a:spcBef>
              <a:buFontTx/>
              <a:buNone/>
            </a:pPr>
            <a:r>
              <a:rPr lang="" altLang="en-US" sz="1800"/>
              <a:t>ETSI</a:t>
            </a:r>
          </a:p>
          <a:p>
            <a:pPr>
              <a:lnSpc>
                <a:spcPct val="100000"/>
              </a:lnSpc>
              <a:spcBef>
                <a:spcPct val="0"/>
              </a:spcBef>
              <a:buFontTx/>
              <a:buNone/>
            </a:pPr>
            <a:r>
              <a:rPr lang="en-US" altLang="en-US" sz="1800"/>
              <a:t>thomas.tovinger@ericsson.com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7412"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t>邹兰    </a:t>
            </a:r>
            <a:r>
              <a:rPr lang="en-US" altLang="en-US" sz="1800">
                <a:ea typeface="SimSun" panose="02010600030101010101" pitchFamily="2" charset="-122"/>
              </a:rPr>
              <a:t>Zou Lan</a:t>
            </a:r>
            <a:br>
              <a:rPr lang="en-US" altLang="en-US" sz="1800">
                <a:ea typeface="SimSun" panose="02010600030101010101" pitchFamily="2" charset="-122"/>
              </a:rPr>
            </a:br>
            <a:r>
              <a:rPr lang="" altLang="en-US" sz="1800">
                <a:ea typeface="SimSun" panose="02010600030101010101" pitchFamily="2" charset="-122"/>
              </a:rPr>
              <a:t>SA5 Vicechair</a:t>
            </a:r>
          </a:p>
          <a:p>
            <a:pPr>
              <a:lnSpc>
                <a:spcPct val="100000"/>
              </a:lnSpc>
              <a:spcBef>
                <a:spcPct val="0"/>
              </a:spcBef>
              <a:buFontTx/>
              <a:buNone/>
            </a:pPr>
            <a:r>
              <a:rPr lang="" altLang="en-US" sz="1800">
                <a:ea typeface="SimSun" panose="02010600030101010101" pitchFamily="2" charset="-122"/>
              </a:rPr>
              <a:t>CCSA</a:t>
            </a:r>
            <a:br>
              <a:rPr lang="en-US" altLang="en-US" sz="1800">
                <a:ea typeface="SimSun" panose="02010600030101010101" pitchFamily="2" charset="-122"/>
              </a:rPr>
            </a:br>
            <a:r>
              <a:rPr lang="en-US" altLang="en-US" sz="1800">
                <a:ea typeface="SimSun" panose="02010600030101010101" pitchFamily="2" charset="-122"/>
              </a:rPr>
              <a:t>zoulan@huawei.com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7413" name="Content Placeholder 2"/>
          <p:cNvSpPr txBox="1">
            <a:spLocks/>
          </p:cNvSpPr>
          <p:nvPr/>
        </p:nvSpPr>
        <p:spPr bwMode="auto">
          <a:xfrm>
            <a:off x="7458075" y="3759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Maryse Gardella</a:t>
            </a:r>
            <a:endParaRPr lang="" altLang="en-US" sz="1800"/>
          </a:p>
          <a:p>
            <a:pPr>
              <a:lnSpc>
                <a:spcPct val="100000"/>
              </a:lnSpc>
              <a:spcBef>
                <a:spcPct val="0"/>
              </a:spcBef>
              <a:buFontTx/>
              <a:buNone/>
            </a:pPr>
            <a:r>
              <a:rPr lang="" altLang="en-US" sz="1800"/>
              <a:t>SA5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maryse.gardella@nokia.com</a:t>
            </a:r>
          </a:p>
        </p:txBody>
      </p:sp>
      <p:sp>
        <p:nvSpPr>
          <p:cNvPr id="17414"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741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824038"/>
            <a:ext cx="110807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1" descr="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694113"/>
            <a:ext cx="1179513"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0840741"/>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 altLang="en-US" dirty="0"/>
              <a:t>SA6 Officials</a:t>
            </a:r>
            <a:endParaRPr lang="en-US" altLang="en-US" dirty="0"/>
          </a:p>
        </p:txBody>
      </p:sp>
      <p:sp>
        <p:nvSpPr>
          <p:cNvPr id="18435" name="Content Placeholder 2"/>
          <p:cNvSpPr txBox="1">
            <a:spLocks/>
          </p:cNvSpPr>
          <p:nvPr/>
        </p:nvSpPr>
        <p:spPr bwMode="auto">
          <a:xfrm>
            <a:off x="2162175" y="1973263"/>
            <a:ext cx="36258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సురేష్ చిట్టూరి  </a:t>
            </a:r>
            <a:r>
              <a:rPr lang="" altLang="en-US" sz="1800"/>
              <a:t> Suresh Chitturi</a:t>
            </a:r>
          </a:p>
          <a:p>
            <a:pPr>
              <a:lnSpc>
                <a:spcPct val="100000"/>
              </a:lnSpc>
              <a:spcBef>
                <a:spcPct val="0"/>
              </a:spcBef>
              <a:buFontTx/>
              <a:buNone/>
            </a:pPr>
            <a:r>
              <a:rPr lang="" altLang="en-US" sz="1800"/>
              <a:t>SA6 Chairman</a:t>
            </a:r>
          </a:p>
          <a:p>
            <a:pPr>
              <a:lnSpc>
                <a:spcPct val="100000"/>
              </a:lnSpc>
              <a:spcBef>
                <a:spcPct val="0"/>
              </a:spcBef>
              <a:buFontTx/>
              <a:buNone/>
            </a:pPr>
            <a:r>
              <a:rPr lang="" altLang="en-US" sz="1800"/>
              <a:t>TTA</a:t>
            </a:r>
          </a:p>
          <a:p>
            <a:pPr>
              <a:lnSpc>
                <a:spcPct val="100000"/>
              </a:lnSpc>
              <a:spcBef>
                <a:spcPct val="0"/>
              </a:spcBef>
              <a:buFontTx/>
              <a:buNone/>
            </a:pPr>
            <a:r>
              <a:rPr lang="en-US" altLang="en-US" sz="1800"/>
              <a:t>s.chitturi@samsung.com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843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Alan Soloway</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asoloway@</a:t>
            </a:r>
            <a:r>
              <a:rPr lang="" altLang="en-US" sz="1800"/>
              <a:t>qti.qualcomm.com</a:t>
            </a:r>
          </a:p>
          <a:p>
            <a:pPr>
              <a:buFontTx/>
              <a:buNone/>
            </a:pPr>
            <a:endParaRPr lang="en-US" altLang="en-US" sz="1800"/>
          </a:p>
        </p:txBody>
      </p:sp>
      <p:sp>
        <p:nvSpPr>
          <p:cNvPr id="1843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Jukka Vialen</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jukka.vialen@airbus.com</a:t>
            </a:r>
            <a:endParaRPr lang="" altLang="en-US" sz="1800"/>
          </a:p>
          <a:p>
            <a:pPr>
              <a:buFontTx/>
              <a:buNone/>
            </a:pPr>
            <a:endParaRPr lang="en-US" altLang="en-US" sz="1800"/>
          </a:p>
        </p:txBody>
      </p:sp>
      <p:sp>
        <p:nvSpPr>
          <p:cNvPr id="1843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Bernt Mattsson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b</a:t>
            </a:r>
            <a:r>
              <a:rPr lang="en-US" altLang="en-US" sz="1800"/>
              <a:t>ernt.</a:t>
            </a:r>
            <a:r>
              <a:rPr lang="" altLang="en-US" sz="1800"/>
              <a:t>m</a:t>
            </a:r>
            <a:r>
              <a:rPr lang="en-US" altLang="en-US" sz="1800"/>
              <a:t>attsson@etsi.org</a:t>
            </a:r>
          </a:p>
        </p:txBody>
      </p:sp>
      <p:pic>
        <p:nvPicPr>
          <p:cNvPr id="1843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3775" y="1973263"/>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73775" y="3829050"/>
            <a:ext cx="136525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1850" y="4775200"/>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578242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E-Meetings</a:t>
            </a:r>
            <a:endParaRPr lang="en-GB" dirty="0"/>
          </a:p>
        </p:txBody>
      </p:sp>
      <p:sp>
        <p:nvSpPr>
          <p:cNvPr id="7" name="Content Placeholder 6"/>
          <p:cNvSpPr>
            <a:spLocks noGrp="1"/>
          </p:cNvSpPr>
          <p:nvPr>
            <p:ph idx="1"/>
          </p:nvPr>
        </p:nvSpPr>
        <p:spPr>
          <a:xfrm>
            <a:off x="368710" y="1690688"/>
            <a:ext cx="10985090" cy="4351338"/>
          </a:xfrm>
        </p:spPr>
        <p:txBody>
          <a:bodyPr/>
          <a:lstStyle/>
          <a:p>
            <a:pPr marL="447675" indent="-447675"/>
            <a:r>
              <a:rPr lang="en-US" sz="2000" dirty="0"/>
              <a:t>Since last PCG meeting, all 3GPP SA and 3GPP SA WG meetings were held electronically.</a:t>
            </a:r>
          </a:p>
          <a:p>
            <a:pPr marL="447675" indent="-447675"/>
            <a:r>
              <a:rPr lang="en-US" sz="2000" dirty="0"/>
              <a:t>Participation and input is high, discussions on the mailing list and GoToMeeting/Webinar sessions are lively. </a:t>
            </a:r>
          </a:p>
          <a:p>
            <a:pPr marL="447675" indent="-447675"/>
            <a:r>
              <a:rPr lang="en-US" sz="2000" dirty="0"/>
              <a:t>E-Meeting output from WG meetings is stable and has high quality, this is reflected by the few issues which were brought up during SA plenary for technical discussion.</a:t>
            </a:r>
          </a:p>
          <a:p>
            <a:pPr marL="447675" lvl="0" indent="-447675"/>
            <a:r>
              <a:rPr lang="en-US" sz="2000" dirty="0"/>
              <a:t>All meetings (WGs and TSGs) in H1/2021 will be planned as e-meetings</a:t>
            </a:r>
          </a:p>
          <a:p>
            <a:pPr marL="447675" indent="-447675"/>
            <a:r>
              <a:rPr lang="en-US" sz="2000" dirty="0"/>
              <a:t>Tool support is improving constantly. </a:t>
            </a:r>
          </a:p>
          <a:p>
            <a:pPr marL="904875" lvl="1" indent="-447675"/>
            <a:r>
              <a:rPr lang="en-US" sz="1800" dirty="0"/>
              <a:t>GoToMeeting is stable, only very few delegates indicate temporary audio problems. </a:t>
            </a:r>
          </a:p>
          <a:p>
            <a:pPr marL="904875" lvl="1" indent="-447675"/>
            <a:r>
              <a:rPr lang="en-US" sz="1800" dirty="0"/>
              <a:t>Tohru tool (for raising hand during online session) is now part of the 3GPP web-services and works reliable, but still needs some minor improvements (MCC is informed about this). </a:t>
            </a:r>
          </a:p>
          <a:p>
            <a:pPr marL="447675" indent="-447675"/>
            <a:r>
              <a:rPr lang="en-US" sz="2000" dirty="0"/>
              <a:t>The new crisis annex, which allowed for e-voting and therefore also for Working Agreements, proves very helpful. Several groups already approved Working Agreements. So far no e-vote was held.</a:t>
            </a:r>
          </a:p>
          <a:p>
            <a:pPr marL="447675" indent="-447675"/>
            <a:r>
              <a:rPr lang="en-US" sz="2000" dirty="0"/>
              <a:t>Not all procedures are aligned across all TSGs/WGs, as different </a:t>
            </a:r>
            <a:r>
              <a:rPr lang="en-US" sz="2000" dirty="0" err="1"/>
              <a:t>groupos</a:t>
            </a:r>
            <a:r>
              <a:rPr lang="en-US" sz="2000" dirty="0"/>
              <a:t> have different composition, settings and cultures. This is also the case in face-2-face meetings</a:t>
            </a:r>
          </a:p>
          <a:p>
            <a:pPr marL="447675" indent="-447675"/>
            <a:endParaRPr lang="en-US" sz="2000" dirty="0"/>
          </a:p>
        </p:txBody>
      </p:sp>
    </p:spTree>
    <p:extLst>
      <p:ext uri="{BB962C8B-B14F-4D97-AF65-F5344CB8AC3E}">
        <p14:creationId xmlns:p14="http://schemas.microsoft.com/office/powerpoint/2010/main" val="95104406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Progress and Planning</a:t>
            </a:r>
            <a:endParaRPr lang="en-GB" dirty="0"/>
          </a:p>
        </p:txBody>
      </p:sp>
      <p:sp>
        <p:nvSpPr>
          <p:cNvPr id="7" name="Content Placeholder 6"/>
          <p:cNvSpPr>
            <a:spLocks noGrp="1"/>
          </p:cNvSpPr>
          <p:nvPr>
            <p:ph idx="1"/>
          </p:nvPr>
        </p:nvSpPr>
        <p:spPr>
          <a:xfrm>
            <a:off x="368710" y="1789010"/>
            <a:ext cx="10985090" cy="4351338"/>
          </a:xfrm>
        </p:spPr>
        <p:txBody>
          <a:bodyPr/>
          <a:lstStyle/>
          <a:p>
            <a:pPr marL="447675" indent="-447675"/>
            <a:r>
              <a:rPr lang="en-US" sz="2000" dirty="0"/>
              <a:t>Rel-16</a:t>
            </a:r>
          </a:p>
          <a:p>
            <a:pPr lvl="1"/>
            <a:r>
              <a:rPr lang="en-US" sz="1800" dirty="0"/>
              <a:t>Practically all Rel-16 SA WIDs reached 100%, only three issues in the area of security, lawful interception and network management are still progressing</a:t>
            </a:r>
          </a:p>
          <a:p>
            <a:pPr lvl="1"/>
            <a:r>
              <a:rPr lang="en-US" sz="1800" dirty="0"/>
              <a:t>All specs and coding were frozen with few exceptions at SA#88, all exceptions closed at SA#89.</a:t>
            </a:r>
          </a:p>
          <a:p>
            <a:pPr marL="447675" indent="-447675"/>
            <a:r>
              <a:rPr lang="en-US" sz="2000" dirty="0"/>
              <a:t>Rel-17</a:t>
            </a:r>
            <a:endParaRPr lang="en-US" sz="1800" dirty="0"/>
          </a:p>
          <a:p>
            <a:pPr lvl="1"/>
            <a:r>
              <a:rPr lang="en-US" sz="1800" dirty="0"/>
              <a:t>Progress is stable, though (due to the crisis situation) slower than under normal circumstances.</a:t>
            </a:r>
          </a:p>
          <a:p>
            <a:pPr lvl="1"/>
            <a:r>
              <a:rPr lang="en-US" sz="1800" dirty="0"/>
              <a:t>Stage 1 completed already since over 9 month, stage 2 work in full progress</a:t>
            </a:r>
          </a:p>
          <a:p>
            <a:pPr lvl="1"/>
            <a:r>
              <a:rPr lang="en-US" sz="1800" dirty="0"/>
              <a:t>For R17 Timeline see next slide</a:t>
            </a:r>
          </a:p>
          <a:p>
            <a:pPr marL="447675" indent="-447675"/>
            <a:r>
              <a:rPr lang="en-US" sz="2000" dirty="0"/>
              <a:t>Rel-18 </a:t>
            </a:r>
          </a:p>
          <a:p>
            <a:pPr lvl="1"/>
            <a:r>
              <a:rPr lang="en-US" sz="1800" dirty="0"/>
              <a:t>Lots of new Study Item proposals in SA1, consolidation will be needed at one point</a:t>
            </a:r>
          </a:p>
          <a:p>
            <a:pPr lvl="1"/>
            <a:r>
              <a:rPr lang="en-US" sz="1800" dirty="0"/>
              <a:t>R18 timeline not decided yet, due to its dependency on the R17 timeline</a:t>
            </a:r>
          </a:p>
          <a:p>
            <a:pPr marL="447675" indent="-447675"/>
            <a:r>
              <a:rPr lang="en-US" sz="2000" dirty="0"/>
              <a:t>Status of Work Items, Studies, as well as newly approved WID/SIDs are listed in the Annex</a:t>
            </a:r>
          </a:p>
        </p:txBody>
      </p:sp>
    </p:spTree>
    <p:extLst>
      <p:ext uri="{BB962C8B-B14F-4D97-AF65-F5344CB8AC3E}">
        <p14:creationId xmlns:p14="http://schemas.microsoft.com/office/powerpoint/2010/main" val="18048310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Rel-17 Timeline</a:t>
            </a:r>
            <a:endParaRPr lang="en-GB" dirty="0"/>
          </a:p>
        </p:txBody>
      </p:sp>
      <p:sp>
        <p:nvSpPr>
          <p:cNvPr id="7" name="Content Placeholder 6"/>
          <p:cNvSpPr>
            <a:spLocks noGrp="1"/>
          </p:cNvSpPr>
          <p:nvPr>
            <p:ph idx="1"/>
          </p:nvPr>
        </p:nvSpPr>
        <p:spPr>
          <a:xfrm>
            <a:off x="368710" y="1789010"/>
            <a:ext cx="10985090" cy="4351338"/>
          </a:xfrm>
        </p:spPr>
        <p:txBody>
          <a:bodyPr/>
          <a:lstStyle/>
          <a:p>
            <a:pPr marL="447675" indent="-447675"/>
            <a:r>
              <a:rPr lang="en-US" sz="2200" dirty="0"/>
              <a:t>R17 freeze dates will be shifted into the future. How long will be decided in December TSG meetings jointly between SA, RAN and CT.</a:t>
            </a:r>
          </a:p>
          <a:p>
            <a:pPr marL="447675" indent="-447675"/>
            <a:r>
              <a:rPr lang="en-US" sz="2200" dirty="0"/>
              <a:t>Intention to </a:t>
            </a:r>
            <a:r>
              <a:rPr lang="en-US" sz="2200" i="1" dirty="0"/>
              <a:t>not </a:t>
            </a:r>
            <a:r>
              <a:rPr lang="en-US" sz="2200" dirty="0"/>
              <a:t>shift the Release continuously but to decide final freeze dates in December</a:t>
            </a:r>
          </a:p>
          <a:p>
            <a:pPr marL="447675" indent="-447675"/>
            <a:r>
              <a:rPr lang="en-US" sz="2200" dirty="0"/>
              <a:t>Down-scoping so far not envisaged, but might be needed towards the end of the release</a:t>
            </a:r>
          </a:p>
          <a:p>
            <a:pPr marL="447675" indent="-447675"/>
            <a:r>
              <a:rPr lang="en-US" sz="2200" dirty="0"/>
              <a:t>September SA plenary granted more time for stage 2 work already, else stage 2 would have needed to complete in December 2020.</a:t>
            </a:r>
          </a:p>
          <a:p>
            <a:pPr marL="447675" indent="-447675"/>
            <a:endParaRPr lang="en-US" sz="2200" dirty="0"/>
          </a:p>
          <a:p>
            <a:pPr marL="447675" indent="-447675"/>
            <a:endParaRPr lang="en-US" sz="2400" dirty="0"/>
          </a:p>
        </p:txBody>
      </p:sp>
    </p:spTree>
    <p:extLst>
      <p:ext uri="{BB962C8B-B14F-4D97-AF65-F5344CB8AC3E}">
        <p14:creationId xmlns:p14="http://schemas.microsoft.com/office/powerpoint/2010/main" val="30101238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hevron 73"/>
          <p:cNvSpPr>
            <a:spLocks noChangeArrowheads="1"/>
          </p:cNvSpPr>
          <p:nvPr/>
        </p:nvSpPr>
        <p:spPr bwMode="auto">
          <a:xfrm>
            <a:off x="-8466" y="2324101"/>
            <a:ext cx="817033" cy="309033"/>
          </a:xfrm>
          <a:prstGeom prst="chevron">
            <a:avLst>
              <a:gd name="adj" fmla="val 50331"/>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10243" name="Chevron 73"/>
          <p:cNvSpPr>
            <a:spLocks noChangeArrowheads="1"/>
          </p:cNvSpPr>
          <p:nvPr/>
        </p:nvSpPr>
        <p:spPr bwMode="auto">
          <a:xfrm>
            <a:off x="-42333" y="2874434"/>
            <a:ext cx="814917" cy="309033"/>
          </a:xfrm>
          <a:prstGeom prst="chevron">
            <a:avLst>
              <a:gd name="adj" fmla="val 50200"/>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10" name="Title 1"/>
          <p:cNvSpPr txBox="1">
            <a:spLocks/>
          </p:cNvSpPr>
          <p:nvPr/>
        </p:nvSpPr>
        <p:spPr bwMode="auto">
          <a:xfrm>
            <a:off x="1075267" y="-107950"/>
            <a:ext cx="10481733" cy="751417"/>
          </a:xfrm>
          <a:prstGeom prst="rect">
            <a:avLst/>
          </a:prstGeom>
          <a:noFill/>
          <a:ln>
            <a:noFill/>
          </a:ln>
        </p:spPr>
        <p:txBody>
          <a:bodyPr lIns="121907" tIns="60953" rIns="121907" bIns="60953" anchor="ctr"/>
          <a:lstStyle/>
          <a:p>
            <a:pPr algn="ctr">
              <a:defRPr/>
            </a:pPr>
            <a:r>
              <a:rPr lang="en-GB" sz="4267" kern="0" dirty="0">
                <a:solidFill>
                  <a:srgbClr val="FF0000"/>
                </a:solidFill>
                <a:latin typeface="+mj-lt"/>
                <a:ea typeface="ＭＳ Ｐゴシック" charset="0"/>
                <a:cs typeface="ＭＳ Ｐゴシック" charset="0"/>
              </a:rPr>
              <a:t>Post TSG#89e Releases timelines</a:t>
            </a:r>
            <a:endParaRPr lang="en-US" sz="4267" kern="0" dirty="0">
              <a:solidFill>
                <a:srgbClr val="FF0000"/>
              </a:solidFill>
              <a:latin typeface="+mj-lt"/>
              <a:ea typeface="ＭＳ Ｐゴシック" charset="0"/>
              <a:cs typeface="ＭＳ Ｐゴシック" charset="0"/>
            </a:endParaRPr>
          </a:p>
        </p:txBody>
      </p:sp>
      <p:sp>
        <p:nvSpPr>
          <p:cNvPr id="22" name="Rectangle 21"/>
          <p:cNvSpPr/>
          <p:nvPr/>
        </p:nvSpPr>
        <p:spPr bwMode="auto">
          <a:xfrm>
            <a:off x="7133167" y="1455588"/>
            <a:ext cx="3706284" cy="268817"/>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47" name="Straight Connector 70"/>
          <p:cNvCxnSpPr>
            <a:cxnSpLocks noChangeShapeType="1"/>
          </p:cNvCxnSpPr>
          <p:nvPr/>
        </p:nvCxnSpPr>
        <p:spPr bwMode="auto">
          <a:xfrm flipV="1">
            <a:off x="8047567" y="144712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48" name="TextBox 71"/>
          <p:cNvSpPr txBox="1">
            <a:spLocks noChangeArrowheads="1"/>
          </p:cNvSpPr>
          <p:nvPr/>
        </p:nvSpPr>
        <p:spPr bwMode="auto">
          <a:xfrm>
            <a:off x="7682673" y="14386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95</a:t>
            </a:r>
            <a:endParaRPr lang="en-GB" altLang="en-US" sz="1333" b="1">
              <a:solidFill>
                <a:srgbClr val="FF0000"/>
              </a:solidFill>
              <a:latin typeface="Arial" panose="020B0604020202020204" pitchFamily="34" charset="0"/>
            </a:endParaRPr>
          </a:p>
        </p:txBody>
      </p:sp>
      <p:cxnSp>
        <p:nvCxnSpPr>
          <p:cNvPr id="10249" name="Straight Connector 72"/>
          <p:cNvCxnSpPr>
            <a:cxnSpLocks noChangeShapeType="1"/>
          </p:cNvCxnSpPr>
          <p:nvPr/>
        </p:nvCxnSpPr>
        <p:spPr bwMode="auto">
          <a:xfrm flipV="1">
            <a:off x="8983134" y="144712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0" name="TextBox 73"/>
          <p:cNvSpPr txBox="1">
            <a:spLocks noChangeArrowheads="1"/>
          </p:cNvSpPr>
          <p:nvPr/>
        </p:nvSpPr>
        <p:spPr bwMode="auto">
          <a:xfrm>
            <a:off x="8616122" y="14386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96</a:t>
            </a:r>
            <a:endParaRPr lang="en-GB" altLang="en-US" sz="1333" b="1">
              <a:solidFill>
                <a:srgbClr val="FF0000"/>
              </a:solidFill>
              <a:latin typeface="Arial" panose="020B0604020202020204" pitchFamily="34" charset="0"/>
            </a:endParaRPr>
          </a:p>
        </p:txBody>
      </p:sp>
      <p:cxnSp>
        <p:nvCxnSpPr>
          <p:cNvPr id="10251" name="Straight Connector 74"/>
          <p:cNvCxnSpPr>
            <a:cxnSpLocks noChangeShapeType="1"/>
          </p:cNvCxnSpPr>
          <p:nvPr/>
        </p:nvCxnSpPr>
        <p:spPr bwMode="auto">
          <a:xfrm flipV="1">
            <a:off x="9912351" y="1447121"/>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2" name="TextBox 75"/>
          <p:cNvSpPr txBox="1">
            <a:spLocks noChangeArrowheads="1"/>
          </p:cNvSpPr>
          <p:nvPr/>
        </p:nvSpPr>
        <p:spPr bwMode="auto">
          <a:xfrm>
            <a:off x="9562273" y="143018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97</a:t>
            </a:r>
            <a:endParaRPr lang="en-GB" altLang="en-US" sz="1333" b="1">
              <a:solidFill>
                <a:srgbClr val="FF0000"/>
              </a:solidFill>
              <a:latin typeface="Arial" panose="020B0604020202020204" pitchFamily="34" charset="0"/>
            </a:endParaRPr>
          </a:p>
        </p:txBody>
      </p:sp>
      <p:sp>
        <p:nvSpPr>
          <p:cNvPr id="10253" name="TextBox 77"/>
          <p:cNvSpPr txBox="1">
            <a:spLocks noChangeArrowheads="1"/>
          </p:cNvSpPr>
          <p:nvPr/>
        </p:nvSpPr>
        <p:spPr bwMode="auto">
          <a:xfrm>
            <a:off x="10414230" y="143018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98</a:t>
            </a:r>
            <a:endParaRPr lang="en-GB" altLang="en-US" sz="1333" b="1">
              <a:solidFill>
                <a:srgbClr val="FF0000"/>
              </a:solidFill>
              <a:latin typeface="Arial" panose="020B0604020202020204" pitchFamily="34" charset="0"/>
            </a:endParaRPr>
          </a:p>
        </p:txBody>
      </p:sp>
      <p:sp>
        <p:nvSpPr>
          <p:cNvPr id="31" name="Rectangle 30"/>
          <p:cNvSpPr/>
          <p:nvPr/>
        </p:nvSpPr>
        <p:spPr bwMode="auto">
          <a:xfrm>
            <a:off x="46567" y="1451355"/>
            <a:ext cx="3441700" cy="268817"/>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55" name="Straight Connector 81"/>
          <p:cNvCxnSpPr>
            <a:cxnSpLocks noChangeShapeType="1"/>
          </p:cNvCxnSpPr>
          <p:nvPr/>
        </p:nvCxnSpPr>
        <p:spPr bwMode="auto">
          <a:xfrm flipV="1">
            <a:off x="797985" y="1451354"/>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6" name="TextBox 82"/>
          <p:cNvSpPr txBox="1">
            <a:spLocks noChangeArrowheads="1"/>
          </p:cNvSpPr>
          <p:nvPr/>
        </p:nvSpPr>
        <p:spPr bwMode="auto">
          <a:xfrm>
            <a:off x="447906"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87</a:t>
            </a:r>
            <a:endParaRPr lang="en-GB" altLang="en-US" sz="1333" b="1">
              <a:solidFill>
                <a:srgbClr val="FF0000"/>
              </a:solidFill>
              <a:latin typeface="Arial" panose="020B0604020202020204" pitchFamily="34" charset="0"/>
            </a:endParaRPr>
          </a:p>
        </p:txBody>
      </p:sp>
      <p:cxnSp>
        <p:nvCxnSpPr>
          <p:cNvPr id="10257" name="Straight Connector 83"/>
          <p:cNvCxnSpPr>
            <a:cxnSpLocks noChangeShapeType="1"/>
          </p:cNvCxnSpPr>
          <p:nvPr/>
        </p:nvCxnSpPr>
        <p:spPr bwMode="auto">
          <a:xfrm flipV="1">
            <a:off x="1733551" y="1451354"/>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8" name="TextBox 84"/>
          <p:cNvSpPr txBox="1">
            <a:spLocks noChangeArrowheads="1"/>
          </p:cNvSpPr>
          <p:nvPr/>
        </p:nvSpPr>
        <p:spPr bwMode="auto">
          <a:xfrm>
            <a:off x="1382414"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88</a:t>
            </a:r>
            <a:endParaRPr lang="en-GB" altLang="en-US" sz="1333" b="1">
              <a:solidFill>
                <a:srgbClr val="FF0000"/>
              </a:solidFill>
              <a:latin typeface="Arial" panose="020B0604020202020204" pitchFamily="34" charset="0"/>
            </a:endParaRPr>
          </a:p>
        </p:txBody>
      </p:sp>
      <p:cxnSp>
        <p:nvCxnSpPr>
          <p:cNvPr id="10259" name="Straight Connector 85"/>
          <p:cNvCxnSpPr>
            <a:cxnSpLocks noChangeShapeType="1"/>
          </p:cNvCxnSpPr>
          <p:nvPr/>
        </p:nvCxnSpPr>
        <p:spPr bwMode="auto">
          <a:xfrm flipV="1">
            <a:off x="2660651" y="145135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60" name="TextBox 86"/>
          <p:cNvSpPr txBox="1">
            <a:spLocks noChangeArrowheads="1"/>
          </p:cNvSpPr>
          <p:nvPr/>
        </p:nvSpPr>
        <p:spPr bwMode="auto">
          <a:xfrm>
            <a:off x="2311630"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89</a:t>
            </a:r>
            <a:endParaRPr lang="en-GB" altLang="en-US" sz="1333" b="1">
              <a:solidFill>
                <a:srgbClr val="FF0000"/>
              </a:solidFill>
              <a:latin typeface="Arial" panose="020B0604020202020204" pitchFamily="34" charset="0"/>
            </a:endParaRPr>
          </a:p>
        </p:txBody>
      </p:sp>
      <p:cxnSp>
        <p:nvCxnSpPr>
          <p:cNvPr id="10261" name="Straight Connector 87"/>
          <p:cNvCxnSpPr>
            <a:cxnSpLocks noChangeShapeType="1"/>
          </p:cNvCxnSpPr>
          <p:nvPr/>
        </p:nvCxnSpPr>
        <p:spPr bwMode="auto">
          <a:xfrm flipV="1">
            <a:off x="3496734" y="145135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62" name="TextBox 88"/>
          <p:cNvSpPr txBox="1">
            <a:spLocks noChangeArrowheads="1"/>
          </p:cNvSpPr>
          <p:nvPr/>
        </p:nvSpPr>
        <p:spPr bwMode="auto">
          <a:xfrm>
            <a:off x="3147714"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90</a:t>
            </a:r>
            <a:endParaRPr lang="en-GB" altLang="en-US" sz="1333" b="1">
              <a:solidFill>
                <a:srgbClr val="FF0000"/>
              </a:solidFill>
              <a:latin typeface="Arial" panose="020B0604020202020204" pitchFamily="34" charset="0"/>
            </a:endParaRPr>
          </a:p>
        </p:txBody>
      </p:sp>
      <p:cxnSp>
        <p:nvCxnSpPr>
          <p:cNvPr id="10265" name="Straight Connector 115"/>
          <p:cNvCxnSpPr>
            <a:cxnSpLocks noChangeShapeType="1"/>
          </p:cNvCxnSpPr>
          <p:nvPr/>
        </p:nvCxnSpPr>
        <p:spPr bwMode="auto">
          <a:xfrm>
            <a:off x="4406900"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6" name="TextBox 45"/>
          <p:cNvSpPr txBox="1"/>
          <p:nvPr/>
        </p:nvSpPr>
        <p:spPr>
          <a:xfrm>
            <a:off x="8193618" y="1043519"/>
            <a:ext cx="996949" cy="420564"/>
          </a:xfrm>
          <a:prstGeom prst="rect">
            <a:avLst/>
          </a:prstGeom>
          <a:noFill/>
        </p:spPr>
        <p:txBody>
          <a:bodyPr>
            <a:spAutoFit/>
          </a:bodyPr>
          <a:lstStyle/>
          <a:p>
            <a:pPr algn="ctr">
              <a:defRPr/>
            </a:pPr>
            <a:r>
              <a:rPr lang="en-GB" sz="2133" b="1" dirty="0">
                <a:ea typeface="ＭＳ Ｐゴシック" charset="-128"/>
              </a:rPr>
              <a:t>2022</a:t>
            </a:r>
            <a:endParaRPr lang="en-GB" sz="1400" b="1" dirty="0">
              <a:ea typeface="ＭＳ Ｐゴシック" charset="-128"/>
            </a:endParaRPr>
          </a:p>
        </p:txBody>
      </p:sp>
      <p:sp>
        <p:nvSpPr>
          <p:cNvPr id="47" name="TextBox 46"/>
          <p:cNvSpPr txBox="1"/>
          <p:nvPr/>
        </p:nvSpPr>
        <p:spPr>
          <a:xfrm>
            <a:off x="1138767" y="1043519"/>
            <a:ext cx="996951" cy="420564"/>
          </a:xfrm>
          <a:prstGeom prst="rect">
            <a:avLst/>
          </a:prstGeom>
          <a:noFill/>
        </p:spPr>
        <p:txBody>
          <a:bodyPr>
            <a:spAutoFit/>
          </a:bodyPr>
          <a:lstStyle/>
          <a:p>
            <a:pPr algn="ctr">
              <a:defRPr/>
            </a:pPr>
            <a:r>
              <a:rPr lang="en-GB" sz="2133" b="1" dirty="0">
                <a:ea typeface="ＭＳ Ｐゴシック" charset="-128"/>
              </a:rPr>
              <a:t>2020</a:t>
            </a:r>
            <a:endParaRPr lang="en-GB" sz="1400" b="1" dirty="0">
              <a:ea typeface="ＭＳ Ｐゴシック" charset="-128"/>
            </a:endParaRPr>
          </a:p>
        </p:txBody>
      </p:sp>
      <p:cxnSp>
        <p:nvCxnSpPr>
          <p:cNvPr id="10268" name="Straight Connector 114"/>
          <p:cNvCxnSpPr>
            <a:cxnSpLocks noChangeShapeType="1"/>
          </p:cNvCxnSpPr>
          <p:nvPr/>
        </p:nvCxnSpPr>
        <p:spPr bwMode="auto">
          <a:xfrm>
            <a:off x="692151"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69" name="Straight Connector 114"/>
          <p:cNvCxnSpPr>
            <a:cxnSpLocks noChangeShapeType="1"/>
          </p:cNvCxnSpPr>
          <p:nvPr/>
        </p:nvCxnSpPr>
        <p:spPr bwMode="auto">
          <a:xfrm>
            <a:off x="1621367"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70" name="Straight Connector 114"/>
          <p:cNvCxnSpPr>
            <a:cxnSpLocks noChangeShapeType="1"/>
          </p:cNvCxnSpPr>
          <p:nvPr/>
        </p:nvCxnSpPr>
        <p:spPr bwMode="auto">
          <a:xfrm>
            <a:off x="2686051"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0271" name="Rectangle 12"/>
          <p:cNvSpPr>
            <a:spLocks noChangeArrowheads="1"/>
          </p:cNvSpPr>
          <p:nvPr/>
        </p:nvSpPr>
        <p:spPr bwMode="auto">
          <a:xfrm>
            <a:off x="2025651" y="5791201"/>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solidFill>
                  <a:srgbClr val="000000"/>
                </a:solidFill>
                <a:latin typeface="Arial" panose="020B0604020202020204" pitchFamily="34" charset="0"/>
              </a:rPr>
              <a:t>Today</a:t>
            </a:r>
          </a:p>
        </p:txBody>
      </p:sp>
      <p:sp>
        <p:nvSpPr>
          <p:cNvPr id="10272" name="TextBox 112"/>
          <p:cNvSpPr txBox="1">
            <a:spLocks noChangeArrowheads="1"/>
          </p:cNvSpPr>
          <p:nvPr/>
        </p:nvSpPr>
        <p:spPr bwMode="auto">
          <a:xfrm>
            <a:off x="10054019" y="2012951"/>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17</a:t>
            </a:r>
            <a:endParaRPr lang="en-GB" altLang="en-US" sz="1600" b="1">
              <a:solidFill>
                <a:srgbClr val="00B050"/>
              </a:solidFill>
              <a:latin typeface="Arial" panose="020B0604020202020204" pitchFamily="34" charset="0"/>
            </a:endParaRPr>
          </a:p>
        </p:txBody>
      </p:sp>
      <p:sp>
        <p:nvSpPr>
          <p:cNvPr id="69" name="Rectangle 68"/>
          <p:cNvSpPr/>
          <p:nvPr/>
        </p:nvSpPr>
        <p:spPr bwMode="auto">
          <a:xfrm>
            <a:off x="3500967" y="1449238"/>
            <a:ext cx="3666067" cy="268816"/>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74" name="Straight Connector 48"/>
          <p:cNvCxnSpPr>
            <a:cxnSpLocks noChangeShapeType="1"/>
          </p:cNvCxnSpPr>
          <p:nvPr/>
        </p:nvCxnSpPr>
        <p:spPr bwMode="auto">
          <a:xfrm flipV="1">
            <a:off x="4421718" y="1449238"/>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75" name="TextBox 61"/>
          <p:cNvSpPr txBox="1">
            <a:spLocks noChangeArrowheads="1"/>
          </p:cNvSpPr>
          <p:nvPr/>
        </p:nvSpPr>
        <p:spPr bwMode="auto">
          <a:xfrm>
            <a:off x="4072697"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91</a:t>
            </a:r>
            <a:endParaRPr lang="en-GB" altLang="en-US" sz="1333" b="1">
              <a:solidFill>
                <a:srgbClr val="FF0000"/>
              </a:solidFill>
              <a:latin typeface="Arial" panose="020B0604020202020204" pitchFamily="34" charset="0"/>
            </a:endParaRPr>
          </a:p>
        </p:txBody>
      </p:sp>
      <p:cxnSp>
        <p:nvCxnSpPr>
          <p:cNvPr id="10276" name="Straight Connector 62"/>
          <p:cNvCxnSpPr>
            <a:cxnSpLocks noChangeShapeType="1"/>
          </p:cNvCxnSpPr>
          <p:nvPr/>
        </p:nvCxnSpPr>
        <p:spPr bwMode="auto">
          <a:xfrm flipV="1">
            <a:off x="5357285" y="1449238"/>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77" name="TextBox 63"/>
          <p:cNvSpPr txBox="1">
            <a:spLocks noChangeArrowheads="1"/>
          </p:cNvSpPr>
          <p:nvPr/>
        </p:nvSpPr>
        <p:spPr bwMode="auto">
          <a:xfrm>
            <a:off x="5008263"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92</a:t>
            </a:r>
            <a:endParaRPr lang="en-GB" altLang="en-US" sz="1333" b="1">
              <a:solidFill>
                <a:srgbClr val="FF0000"/>
              </a:solidFill>
              <a:latin typeface="Arial" panose="020B0604020202020204" pitchFamily="34" charset="0"/>
            </a:endParaRPr>
          </a:p>
        </p:txBody>
      </p:sp>
      <p:cxnSp>
        <p:nvCxnSpPr>
          <p:cNvPr id="10278" name="Straight Connector 64"/>
          <p:cNvCxnSpPr>
            <a:cxnSpLocks noChangeShapeType="1"/>
          </p:cNvCxnSpPr>
          <p:nvPr/>
        </p:nvCxnSpPr>
        <p:spPr bwMode="auto">
          <a:xfrm flipV="1">
            <a:off x="6286500" y="1449238"/>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79" name="TextBox 65"/>
          <p:cNvSpPr txBox="1">
            <a:spLocks noChangeArrowheads="1"/>
          </p:cNvSpPr>
          <p:nvPr/>
        </p:nvSpPr>
        <p:spPr bwMode="auto">
          <a:xfrm>
            <a:off x="5935363"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93</a:t>
            </a:r>
            <a:endParaRPr lang="en-GB" altLang="en-US" sz="1333" b="1">
              <a:solidFill>
                <a:srgbClr val="FF0000"/>
              </a:solidFill>
              <a:latin typeface="Arial" panose="020B0604020202020204" pitchFamily="34" charset="0"/>
            </a:endParaRPr>
          </a:p>
        </p:txBody>
      </p:sp>
      <p:cxnSp>
        <p:nvCxnSpPr>
          <p:cNvPr id="10280" name="Straight Connector 66"/>
          <p:cNvCxnSpPr>
            <a:cxnSpLocks noChangeShapeType="1"/>
          </p:cNvCxnSpPr>
          <p:nvPr/>
        </p:nvCxnSpPr>
        <p:spPr bwMode="auto">
          <a:xfrm flipV="1">
            <a:off x="7120467" y="1449238"/>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81" name="TextBox 67"/>
          <p:cNvSpPr txBox="1">
            <a:spLocks noChangeArrowheads="1"/>
          </p:cNvSpPr>
          <p:nvPr/>
        </p:nvSpPr>
        <p:spPr bwMode="auto">
          <a:xfrm>
            <a:off x="6771447"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94</a:t>
            </a:r>
            <a:endParaRPr lang="en-GB" altLang="en-US" sz="1333" b="1">
              <a:solidFill>
                <a:srgbClr val="FF0000"/>
              </a:solidFill>
              <a:latin typeface="Arial" panose="020B0604020202020204" pitchFamily="34" charset="0"/>
            </a:endParaRPr>
          </a:p>
        </p:txBody>
      </p:sp>
      <p:sp>
        <p:nvSpPr>
          <p:cNvPr id="78" name="TextBox 77"/>
          <p:cNvSpPr txBox="1"/>
          <p:nvPr/>
        </p:nvSpPr>
        <p:spPr>
          <a:xfrm>
            <a:off x="4487334" y="1045635"/>
            <a:ext cx="996951" cy="420564"/>
          </a:xfrm>
          <a:prstGeom prst="rect">
            <a:avLst/>
          </a:prstGeom>
          <a:noFill/>
        </p:spPr>
        <p:txBody>
          <a:bodyPr>
            <a:spAutoFit/>
          </a:bodyPr>
          <a:lstStyle/>
          <a:p>
            <a:pPr algn="ctr">
              <a:defRPr/>
            </a:pPr>
            <a:r>
              <a:rPr lang="en-GB" sz="2133" b="1" dirty="0">
                <a:ea typeface="ＭＳ Ｐゴシック" charset="-128"/>
              </a:rPr>
              <a:t>2021</a:t>
            </a:r>
            <a:endParaRPr lang="en-GB" sz="1400" b="1" dirty="0">
              <a:ea typeface="ＭＳ Ｐゴシック" charset="-128"/>
            </a:endParaRPr>
          </a:p>
        </p:txBody>
      </p:sp>
      <p:cxnSp>
        <p:nvCxnSpPr>
          <p:cNvPr id="10283" name="Straight Connector 114"/>
          <p:cNvCxnSpPr>
            <a:cxnSpLocks noChangeShapeType="1"/>
          </p:cNvCxnSpPr>
          <p:nvPr/>
        </p:nvCxnSpPr>
        <p:spPr bwMode="auto">
          <a:xfrm>
            <a:off x="10773833" y="1223433"/>
            <a:ext cx="0" cy="4633384"/>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0284" name="TextBox 116"/>
          <p:cNvSpPr txBox="1">
            <a:spLocks noChangeArrowheads="1"/>
          </p:cNvSpPr>
          <p:nvPr/>
        </p:nvSpPr>
        <p:spPr bwMode="auto">
          <a:xfrm>
            <a:off x="152200" y="1099987"/>
            <a:ext cx="7200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TSG#</a:t>
            </a:r>
            <a:endParaRPr lang="en-GB" altLang="en-US" sz="1333" b="1">
              <a:solidFill>
                <a:srgbClr val="FF0000"/>
              </a:solidFill>
              <a:latin typeface="Arial" panose="020B0604020202020204" pitchFamily="34" charset="0"/>
            </a:endParaRPr>
          </a:p>
        </p:txBody>
      </p:sp>
      <p:cxnSp>
        <p:nvCxnSpPr>
          <p:cNvPr id="10285" name="Straight Connector 97"/>
          <p:cNvCxnSpPr>
            <a:cxnSpLocks noChangeShapeType="1"/>
          </p:cNvCxnSpPr>
          <p:nvPr/>
        </p:nvCxnSpPr>
        <p:spPr bwMode="auto">
          <a:xfrm>
            <a:off x="400051" y="5511800"/>
            <a:ext cx="1155700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10286" name="TextBox 112"/>
          <p:cNvSpPr txBox="1">
            <a:spLocks noChangeArrowheads="1"/>
          </p:cNvSpPr>
          <p:nvPr/>
        </p:nvSpPr>
        <p:spPr bwMode="auto">
          <a:xfrm>
            <a:off x="10025444" y="5628217"/>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18</a:t>
            </a:r>
            <a:endParaRPr lang="en-GB" altLang="en-US" sz="1600" b="1">
              <a:solidFill>
                <a:srgbClr val="00B050"/>
              </a:solidFill>
              <a:latin typeface="Arial" panose="020B0604020202020204" pitchFamily="34" charset="0"/>
            </a:endParaRPr>
          </a:p>
        </p:txBody>
      </p:sp>
      <p:sp>
        <p:nvSpPr>
          <p:cNvPr id="72" name="Chevron 79"/>
          <p:cNvSpPr/>
          <p:nvPr/>
        </p:nvSpPr>
        <p:spPr bwMode="auto">
          <a:xfrm>
            <a:off x="5689601" y="5118100"/>
            <a:ext cx="2315633" cy="321733"/>
          </a:xfrm>
          <a:prstGeom prst="chevron">
            <a:avLst/>
          </a:prstGeom>
          <a:solidFill>
            <a:srgbClr val="FFC000">
              <a:alpha val="29020"/>
            </a:srgbClr>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067" b="1" dirty="0">
                <a:ea typeface="ＭＳ Ｐゴシック" charset="-128"/>
              </a:rPr>
              <a:t>RAN4’s Perf </a:t>
            </a:r>
          </a:p>
        </p:txBody>
      </p:sp>
      <p:sp>
        <p:nvSpPr>
          <p:cNvPr id="80" name="Rectangle 79"/>
          <p:cNvSpPr/>
          <p:nvPr/>
        </p:nvSpPr>
        <p:spPr bwMode="auto">
          <a:xfrm>
            <a:off x="10814051" y="1440771"/>
            <a:ext cx="1322916"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90" name="Straight Connector 48"/>
          <p:cNvCxnSpPr>
            <a:cxnSpLocks noChangeShapeType="1"/>
          </p:cNvCxnSpPr>
          <p:nvPr/>
        </p:nvCxnSpPr>
        <p:spPr bwMode="auto">
          <a:xfrm flipV="1">
            <a:off x="11544301" y="141325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91" name="TextBox 61"/>
          <p:cNvSpPr txBox="1">
            <a:spLocks noChangeArrowheads="1"/>
          </p:cNvSpPr>
          <p:nvPr/>
        </p:nvSpPr>
        <p:spPr bwMode="auto">
          <a:xfrm>
            <a:off x="11163530" y="14365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99</a:t>
            </a:r>
            <a:endParaRPr lang="en-GB" altLang="en-US" sz="1333" b="1">
              <a:solidFill>
                <a:srgbClr val="FF0000"/>
              </a:solidFill>
              <a:latin typeface="Arial" panose="020B0604020202020204" pitchFamily="34" charset="0"/>
            </a:endParaRPr>
          </a:p>
        </p:txBody>
      </p:sp>
      <p:cxnSp>
        <p:nvCxnSpPr>
          <p:cNvPr id="10292" name="Straight Connector 114"/>
          <p:cNvCxnSpPr>
            <a:cxnSpLocks noChangeShapeType="1"/>
          </p:cNvCxnSpPr>
          <p:nvPr/>
        </p:nvCxnSpPr>
        <p:spPr bwMode="auto">
          <a:xfrm>
            <a:off x="11544300" y="1214967"/>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86" name="TextBox 85"/>
          <p:cNvSpPr txBox="1"/>
          <p:nvPr/>
        </p:nvSpPr>
        <p:spPr>
          <a:xfrm>
            <a:off x="11322052" y="1060453"/>
            <a:ext cx="994833" cy="420564"/>
          </a:xfrm>
          <a:prstGeom prst="rect">
            <a:avLst/>
          </a:prstGeom>
          <a:noFill/>
        </p:spPr>
        <p:txBody>
          <a:bodyPr>
            <a:spAutoFit/>
          </a:bodyPr>
          <a:lstStyle/>
          <a:p>
            <a:pPr algn="ctr">
              <a:defRPr/>
            </a:pPr>
            <a:r>
              <a:rPr lang="en-GB" sz="2133" b="1" dirty="0">
                <a:ea typeface="ＭＳ Ｐゴシック" charset="-128"/>
              </a:rPr>
              <a:t>2023</a:t>
            </a:r>
            <a:endParaRPr lang="en-GB" sz="1400" b="1" dirty="0">
              <a:ea typeface="ＭＳ Ｐゴシック" charset="-128"/>
            </a:endParaRPr>
          </a:p>
        </p:txBody>
      </p:sp>
      <p:sp>
        <p:nvSpPr>
          <p:cNvPr id="87" name="Chevron 79"/>
          <p:cNvSpPr/>
          <p:nvPr/>
        </p:nvSpPr>
        <p:spPr bwMode="auto">
          <a:xfrm>
            <a:off x="4690534" y="4751918"/>
            <a:ext cx="2487084" cy="300567"/>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067" b="1" dirty="0">
                <a:ea typeface="ＭＳ Ｐゴシック" charset="-128"/>
              </a:rPr>
              <a:t>ASN.1 </a:t>
            </a:r>
          </a:p>
        </p:txBody>
      </p:sp>
      <p:sp>
        <p:nvSpPr>
          <p:cNvPr id="90" name="Chevron 79"/>
          <p:cNvSpPr/>
          <p:nvPr/>
        </p:nvSpPr>
        <p:spPr bwMode="auto">
          <a:xfrm>
            <a:off x="2895601" y="3856567"/>
            <a:ext cx="3433233" cy="328084"/>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rPr>
              <a:t>"RAN </a:t>
            </a:r>
            <a:r>
              <a:rPr lang="fr-FR" sz="1400" b="1" dirty="0" err="1">
                <a:ea typeface="ＭＳ Ｐゴシック" charset="-128"/>
              </a:rPr>
              <a:t>Completion</a:t>
            </a:r>
            <a:r>
              <a:rPr lang="fr-FR" sz="1400" b="1" dirty="0">
                <a:ea typeface="ＭＳ Ｐゴシック" charset="-128"/>
              </a:rPr>
              <a:t>" </a:t>
            </a:r>
            <a:r>
              <a:rPr lang="fr-FR" sz="1067" b="1" dirty="0">
                <a:ea typeface="ＭＳ Ｐゴシック" charset="-128"/>
              </a:rPr>
              <a:t>(RAN2/3/4core</a:t>
            </a:r>
            <a:r>
              <a:rPr lang="fr-FR" sz="1200" b="1" dirty="0">
                <a:ea typeface="ＭＳ Ｐゴシック" charset="-128"/>
              </a:rPr>
              <a:t>)</a:t>
            </a:r>
          </a:p>
        </p:txBody>
      </p:sp>
      <p:sp>
        <p:nvSpPr>
          <p:cNvPr id="89" name="Chevron 58"/>
          <p:cNvSpPr/>
          <p:nvPr/>
        </p:nvSpPr>
        <p:spPr bwMode="auto">
          <a:xfrm>
            <a:off x="2849034" y="4258734"/>
            <a:ext cx="3433233" cy="277284"/>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600" b="1" dirty="0">
                <a:ea typeface="ＭＳ Ｐゴシック" charset="-128"/>
                <a:cs typeface="Arial" pitchFamily="34" charset="0"/>
              </a:rPr>
              <a:t>Stage 3 (CT, SA St.3 </a:t>
            </a:r>
            <a:r>
              <a:rPr lang="fr-FR" sz="1600" b="1" dirty="0" err="1">
                <a:ea typeface="ＭＳ Ｐゴシック" charset="-128"/>
                <a:cs typeface="Arial" pitchFamily="34" charset="0"/>
              </a:rPr>
              <a:t>WGs</a:t>
            </a:r>
            <a:r>
              <a:rPr lang="fr-FR" sz="1600" b="1" dirty="0">
                <a:ea typeface="ＭＳ Ｐゴシック" charset="-128"/>
                <a:cs typeface="Arial" pitchFamily="34" charset="0"/>
              </a:rPr>
              <a:t>) </a:t>
            </a:r>
          </a:p>
        </p:txBody>
      </p:sp>
      <p:cxnSp>
        <p:nvCxnSpPr>
          <p:cNvPr id="10297" name="Straight Connector 114"/>
          <p:cNvCxnSpPr>
            <a:cxnSpLocks noChangeShapeType="1"/>
          </p:cNvCxnSpPr>
          <p:nvPr/>
        </p:nvCxnSpPr>
        <p:spPr bwMode="auto">
          <a:xfrm>
            <a:off x="9886951"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66" name="Chevron 60"/>
          <p:cNvSpPr/>
          <p:nvPr/>
        </p:nvSpPr>
        <p:spPr bwMode="auto">
          <a:xfrm>
            <a:off x="19051" y="2324100"/>
            <a:ext cx="3494616" cy="29633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defRPr/>
            </a:pPr>
            <a:r>
              <a:rPr lang="fr-FR" sz="1600" b="1" dirty="0">
                <a:ea typeface="ＭＳ Ｐゴシック" charset="-128"/>
                <a:cs typeface="Arial" pitchFamily="34" charset="0"/>
              </a:rPr>
              <a:t>Stage 2 (SA2, SA6,…) </a:t>
            </a:r>
            <a:r>
              <a:rPr lang="fr-FR" sz="1600" b="1" dirty="0" err="1">
                <a:ea typeface="ＭＳ Ｐゴシック" charset="-128"/>
                <a:cs typeface="Arial" pitchFamily="34" charset="0"/>
              </a:rPr>
              <a:t>Studies</a:t>
            </a:r>
            <a:endParaRPr lang="fr-FR" sz="1600" b="1" dirty="0">
              <a:ea typeface="ＭＳ Ｐゴシック" charset="-128"/>
              <a:cs typeface="Arial" pitchFamily="34" charset="0"/>
            </a:endParaRPr>
          </a:p>
        </p:txBody>
      </p:sp>
      <p:cxnSp>
        <p:nvCxnSpPr>
          <p:cNvPr id="10299" name="Straight Connector 114"/>
          <p:cNvCxnSpPr>
            <a:cxnSpLocks noChangeShapeType="1"/>
          </p:cNvCxnSpPr>
          <p:nvPr/>
        </p:nvCxnSpPr>
        <p:spPr bwMode="auto">
          <a:xfrm>
            <a:off x="8030633"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0" name="Straight Connector 114"/>
          <p:cNvCxnSpPr>
            <a:cxnSpLocks noChangeShapeType="1"/>
          </p:cNvCxnSpPr>
          <p:nvPr/>
        </p:nvCxnSpPr>
        <p:spPr bwMode="auto">
          <a:xfrm>
            <a:off x="8959851"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1" name="Straight Connector 114"/>
          <p:cNvCxnSpPr>
            <a:cxnSpLocks noChangeShapeType="1"/>
          </p:cNvCxnSpPr>
          <p:nvPr/>
        </p:nvCxnSpPr>
        <p:spPr bwMode="auto">
          <a:xfrm>
            <a:off x="6354233"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2" name="Straight Connector 114"/>
          <p:cNvCxnSpPr>
            <a:cxnSpLocks noChangeShapeType="1"/>
          </p:cNvCxnSpPr>
          <p:nvPr/>
        </p:nvCxnSpPr>
        <p:spPr bwMode="auto">
          <a:xfrm>
            <a:off x="5334000"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3" name="Straight Connector 11"/>
          <p:cNvCxnSpPr>
            <a:cxnSpLocks noChangeShapeType="1"/>
          </p:cNvCxnSpPr>
          <p:nvPr/>
        </p:nvCxnSpPr>
        <p:spPr bwMode="auto">
          <a:xfrm>
            <a:off x="2671233" y="1013884"/>
            <a:ext cx="0" cy="4842933"/>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10304" name="Straight Connector 114"/>
          <p:cNvCxnSpPr>
            <a:cxnSpLocks noChangeShapeType="1"/>
          </p:cNvCxnSpPr>
          <p:nvPr/>
        </p:nvCxnSpPr>
        <p:spPr bwMode="auto">
          <a:xfrm>
            <a:off x="3477684" y="1225551"/>
            <a:ext cx="0" cy="4633383"/>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77" name="Chevron 60"/>
          <p:cNvSpPr/>
          <p:nvPr/>
        </p:nvSpPr>
        <p:spPr bwMode="auto">
          <a:xfrm>
            <a:off x="3145368" y="3369734"/>
            <a:ext cx="2264833" cy="277284"/>
          </a:xfrm>
          <a:prstGeom prst="chevron">
            <a:avLst/>
          </a:prstGeom>
          <a:solidFill>
            <a:srgbClr val="FFC00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200" b="1" dirty="0">
                <a:ea typeface="ＭＳ Ｐゴシック" charset="-128"/>
              </a:rPr>
              <a:t>RAN1</a:t>
            </a:r>
          </a:p>
        </p:txBody>
      </p:sp>
      <p:sp>
        <p:nvSpPr>
          <p:cNvPr id="10306" name="TextBox 1"/>
          <p:cNvSpPr txBox="1">
            <a:spLocks noChangeArrowheads="1"/>
          </p:cNvSpPr>
          <p:nvPr/>
        </p:nvSpPr>
        <p:spPr bwMode="auto">
          <a:xfrm>
            <a:off x="3185584" y="5557077"/>
            <a:ext cx="59586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2400" dirty="0">
                <a:solidFill>
                  <a:srgbClr val="92D050"/>
                </a:solidFill>
              </a:rPr>
              <a:t>Rel-18 schedule open, depends on Rel-17</a:t>
            </a:r>
            <a:endParaRPr lang="en-GB" altLang="en-US" sz="1400" dirty="0">
              <a:solidFill>
                <a:srgbClr val="92D050"/>
              </a:solidFill>
            </a:endParaRPr>
          </a:p>
        </p:txBody>
      </p:sp>
      <p:sp>
        <p:nvSpPr>
          <p:cNvPr id="10307" name="TextBox 1"/>
          <p:cNvSpPr txBox="1">
            <a:spLocks noChangeArrowheads="1"/>
          </p:cNvSpPr>
          <p:nvPr/>
        </p:nvSpPr>
        <p:spPr bwMode="auto">
          <a:xfrm>
            <a:off x="-67733" y="1951567"/>
            <a:ext cx="8326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600" dirty="0"/>
              <a:t>(SA1’s Stage 1 &amp; “RAN content definition” completed TSG#86)</a:t>
            </a:r>
          </a:p>
        </p:txBody>
      </p:sp>
      <p:sp>
        <p:nvSpPr>
          <p:cNvPr id="107" name="Chevron 60"/>
          <p:cNvSpPr/>
          <p:nvPr/>
        </p:nvSpPr>
        <p:spPr bwMode="auto">
          <a:xfrm>
            <a:off x="-42333" y="2885018"/>
            <a:ext cx="3494617" cy="29633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defRPr/>
            </a:pPr>
            <a:r>
              <a:rPr lang="fr-FR" sz="1600" b="1" dirty="0">
                <a:ea typeface="ＭＳ Ｐゴシック" charset="-128"/>
                <a:cs typeface="Arial" pitchFamily="34" charset="0"/>
              </a:rPr>
              <a:t>Stage 2 (SA2, SA6,…) Normative</a:t>
            </a:r>
          </a:p>
        </p:txBody>
      </p:sp>
      <p:cxnSp>
        <p:nvCxnSpPr>
          <p:cNvPr id="10309" name="Straight Connector 76"/>
          <p:cNvCxnSpPr>
            <a:cxnSpLocks noChangeShapeType="1"/>
          </p:cNvCxnSpPr>
          <p:nvPr/>
        </p:nvCxnSpPr>
        <p:spPr bwMode="auto">
          <a:xfrm flipV="1">
            <a:off x="10797117" y="1447121"/>
            <a:ext cx="14816"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10310" name="Straight Connector 114"/>
          <p:cNvCxnSpPr>
            <a:cxnSpLocks noChangeShapeType="1"/>
          </p:cNvCxnSpPr>
          <p:nvPr/>
        </p:nvCxnSpPr>
        <p:spPr bwMode="auto">
          <a:xfrm>
            <a:off x="7147984" y="1198033"/>
            <a:ext cx="0" cy="4633384"/>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0311" name="TextBox 1"/>
          <p:cNvSpPr txBox="1">
            <a:spLocks noChangeArrowheads="1"/>
          </p:cNvSpPr>
          <p:nvPr/>
        </p:nvSpPr>
        <p:spPr bwMode="auto">
          <a:xfrm>
            <a:off x="8197851" y="6125634"/>
            <a:ext cx="44807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t>Note: starting dates not representative </a:t>
            </a:r>
          </a:p>
        </p:txBody>
      </p:sp>
      <p:sp>
        <p:nvSpPr>
          <p:cNvPr id="83" name="Rectangle 82"/>
          <p:cNvSpPr/>
          <p:nvPr/>
        </p:nvSpPr>
        <p:spPr bwMode="auto">
          <a:xfrm>
            <a:off x="66296" y="2818111"/>
            <a:ext cx="8962118" cy="2641600"/>
          </a:xfrm>
          <a:prstGeom prst="rect">
            <a:avLst/>
          </a:prstGeom>
          <a:solidFill>
            <a:schemeClr val="bg1">
              <a:lumMod val="85000"/>
              <a:alpha val="47000"/>
            </a:schemeClr>
          </a:solidFill>
          <a:ln w="9525" cap="flat" cmpd="sng" algn="ctr">
            <a:solidFill>
              <a:schemeClr val="tx1"/>
            </a:solidFill>
            <a:prstDash val="solid"/>
            <a:round/>
            <a:headEnd type="none" w="med" len="med"/>
            <a:tailEnd type="none" w="med" len="med"/>
          </a:ln>
          <a:effectLst/>
        </p:spPr>
        <p:txBody>
          <a:bodyPr/>
          <a:lstStyle/>
          <a:p>
            <a:pPr algn="r">
              <a:defRPr/>
            </a:pPr>
            <a:r>
              <a:rPr lang="en-GB" sz="1600" b="1" dirty="0">
                <a:solidFill>
                  <a:srgbClr val="FF0000"/>
                </a:solidFill>
                <a:effectLst>
                  <a:outerShdw blurRad="38100" dist="38100" dir="2700000" algn="tl">
                    <a:srgbClr val="000000">
                      <a:alpha val="43137"/>
                    </a:srgbClr>
                  </a:outerShdw>
                </a:effectLst>
                <a:latin typeface="Arial" charset="0"/>
              </a:rPr>
              <a:t>Will be shifted by at least +3 months, decision @TSG#90</a:t>
            </a:r>
          </a:p>
        </p:txBody>
      </p:sp>
    </p:spTree>
    <p:extLst>
      <p:ext uri="{BB962C8B-B14F-4D97-AF65-F5344CB8AC3E}">
        <p14:creationId xmlns:p14="http://schemas.microsoft.com/office/powerpoint/2010/main" val="329494693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836613" y="315913"/>
            <a:ext cx="10515600" cy="1325562"/>
          </a:xfrm>
        </p:spPr>
        <p:txBody>
          <a:bodyPr/>
          <a:lstStyle/>
          <a:p>
            <a:r>
              <a:rPr lang="en-US" altLang="en-US" dirty="0"/>
              <a:t>Some Technical Issues – For Information</a:t>
            </a:r>
          </a:p>
        </p:txBody>
      </p:sp>
      <p:sp>
        <p:nvSpPr>
          <p:cNvPr id="3" name="Content Placeholder 2"/>
          <p:cNvSpPr>
            <a:spLocks noGrp="1"/>
          </p:cNvSpPr>
          <p:nvPr>
            <p:ph idx="1"/>
          </p:nvPr>
        </p:nvSpPr>
        <p:spPr>
          <a:xfrm>
            <a:off x="189706" y="1838632"/>
            <a:ext cx="11809413" cy="4351338"/>
          </a:xfrm>
        </p:spPr>
        <p:txBody>
          <a:bodyPr/>
          <a:lstStyle/>
          <a:p>
            <a:pPr marL="357188" indent="-357188">
              <a:defRPr/>
            </a:pPr>
            <a:r>
              <a:rPr lang="en-US" sz="2000" dirty="0"/>
              <a:t>Two New Working Agreements:</a:t>
            </a:r>
          </a:p>
          <a:p>
            <a:pPr marL="814388" lvl="1" indent="-357188">
              <a:defRPr/>
            </a:pPr>
            <a:r>
              <a:rPr lang="en-US" sz="1600" dirty="0"/>
              <a:t>SA#88-e: EAP-AKA’ / SUPI – R15 &amp; R16 CRs (SP-200549, SP-200550) approved, was not challenged, therefore approved</a:t>
            </a:r>
          </a:p>
          <a:p>
            <a:pPr marL="814388" lvl="1" indent="-357188">
              <a:defRPr/>
            </a:pPr>
            <a:r>
              <a:rPr lang="en-US" sz="1600" dirty="0"/>
              <a:t>SA#89-e: GUTI reallocation for </a:t>
            </a:r>
            <a:r>
              <a:rPr lang="en-US" sz="1600" dirty="0" err="1"/>
              <a:t>CIoT</a:t>
            </a:r>
            <a:r>
              <a:rPr lang="en-US" sz="1600" dirty="0"/>
              <a:t> endorsed (SP-200870), possible challenge which would lead to vote in December TSGs</a:t>
            </a:r>
          </a:p>
          <a:p>
            <a:pPr marL="357188" indent="-357188">
              <a:defRPr/>
            </a:pPr>
            <a:r>
              <a:rPr lang="en-US" sz="2000" dirty="0"/>
              <a:t>UPIP (user plane integrity protection) added to R16 – SA3 CR approved + SA3 WID approved</a:t>
            </a:r>
          </a:p>
          <a:p>
            <a:pPr marL="357188" lvl="0" indent="-357188"/>
            <a:r>
              <a:rPr lang="en-US" sz="2000" dirty="0"/>
              <a:t>Broadcasting acknowledged to be part of R17</a:t>
            </a:r>
          </a:p>
          <a:p>
            <a:pPr marL="357188" lvl="0" indent="-357188"/>
            <a:r>
              <a:rPr lang="en-US" sz="2000" dirty="0"/>
              <a:t>AKMA (authentication key management for applications) – existing SA material proposed to be shifted to R17, SA3 &amp; SA1 will provide related CRs in Q4, CT started related work in R17 only.</a:t>
            </a:r>
          </a:p>
          <a:p>
            <a:pPr marL="357188" lvl="0" indent="-357188"/>
            <a:r>
              <a:rPr lang="en-US" sz="2000" dirty="0"/>
              <a:t>MINT (Minimization of Service Interruption) – stage 2 will be done by CT1, as requested (SP-200880)</a:t>
            </a:r>
          </a:p>
          <a:p>
            <a:pPr marL="538163" indent="-538163">
              <a:defRPr/>
            </a:pPr>
            <a:endParaRPr lang="en-US" sz="2000" dirty="0"/>
          </a:p>
          <a:p>
            <a:pPr>
              <a:defRPr/>
            </a:pPr>
            <a:endParaRPr lang="en-US" sz="2000" dirty="0"/>
          </a:p>
        </p:txBody>
      </p:sp>
    </p:spTree>
    <p:extLst>
      <p:ext uri="{BB962C8B-B14F-4D97-AF65-F5344CB8AC3E}">
        <p14:creationId xmlns:p14="http://schemas.microsoft.com/office/powerpoint/2010/main" val="308169846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Cross-TSG Coordination </a:t>
            </a:r>
            <a:endParaRPr lang="en-GB" dirty="0"/>
          </a:p>
        </p:txBody>
      </p:sp>
      <p:sp>
        <p:nvSpPr>
          <p:cNvPr id="3" name="Content Placeholder 2"/>
          <p:cNvSpPr>
            <a:spLocks noGrp="1"/>
          </p:cNvSpPr>
          <p:nvPr>
            <p:ph idx="1"/>
          </p:nvPr>
        </p:nvSpPr>
        <p:spPr/>
        <p:txBody>
          <a:bodyPr/>
          <a:lstStyle/>
          <a:p>
            <a:pPr marL="447675" indent="-447675"/>
            <a:r>
              <a:rPr lang="en-GB" sz="2400" dirty="0"/>
              <a:t>As RAN and SA plenary meetings are overlapping Tuesday to Friday during the week, SA decided to extend it’s meeting to Monday. The Monday is only used for reporting from RAN, CT and MCC, i.e. no technical discussions on contributions will take place. This secures that e-mail discussions are not needed over the weekend.</a:t>
            </a:r>
          </a:p>
          <a:p>
            <a:pPr marL="447675" indent="-447675"/>
            <a:r>
              <a:rPr lang="en-GB" sz="2400" dirty="0"/>
              <a:t>Joint SA/RAN/CT GoToMeeting Session planned for December (will only be held if needed).</a:t>
            </a:r>
          </a:p>
        </p:txBody>
      </p:sp>
    </p:spTree>
    <p:extLst>
      <p:ext uri="{BB962C8B-B14F-4D97-AF65-F5344CB8AC3E}">
        <p14:creationId xmlns:p14="http://schemas.microsoft.com/office/powerpoint/2010/main" val="53485672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45657</TotalTime>
  <Words>4631</Words>
  <Application>Microsoft Office PowerPoint</Application>
  <PresentationFormat>Widescreen</PresentationFormat>
  <Paragraphs>1236</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SimSun</vt:lpstr>
      <vt:lpstr>Arial</vt:lpstr>
      <vt:lpstr>Calibri</vt:lpstr>
      <vt:lpstr>Calibri Light</vt:lpstr>
      <vt:lpstr>Times New Roman</vt:lpstr>
      <vt:lpstr>Office Theme</vt:lpstr>
      <vt:lpstr>3GPP TSG SA  Management Report</vt:lpstr>
      <vt:lpstr>Executive Summary (for information)</vt:lpstr>
      <vt:lpstr>TSG SA Dates</vt:lpstr>
      <vt:lpstr>E-Meetings</vt:lpstr>
      <vt:lpstr>Release Progress and Planning</vt:lpstr>
      <vt:lpstr>Rel-17 Timeline</vt:lpstr>
      <vt:lpstr>PowerPoint Presentation</vt:lpstr>
      <vt:lpstr>Some Technical Issues – For Information</vt:lpstr>
      <vt:lpstr>Cross-TSG Coordination </vt:lpstr>
      <vt:lpstr>Improvements</vt:lpstr>
      <vt:lpstr>For PCG Action</vt:lpstr>
      <vt:lpstr>Acknowledgements</vt:lpstr>
      <vt:lpstr>Thank You!</vt:lpstr>
      <vt:lpstr>Annex</vt:lpstr>
      <vt:lpstr>3GPP SA Ongoing Work</vt:lpstr>
      <vt:lpstr>SA Rel-16 WIDs below 100%</vt:lpstr>
      <vt:lpstr>Rel-17 SA2 Study Items</vt:lpstr>
      <vt:lpstr>Rel-17 SA2 WIDs (regular &amp; TEI)</vt:lpstr>
      <vt:lpstr>Rel-17 SA3 Studies</vt:lpstr>
      <vt:lpstr>Rel-17 SA3 WIDs</vt:lpstr>
      <vt:lpstr>Rel-17 SA4 Studies and WIDs</vt:lpstr>
      <vt:lpstr>Rel-17 SA5 Studies </vt:lpstr>
      <vt:lpstr>Rel-17 SA5 WIDs </vt:lpstr>
      <vt:lpstr>Rel-17 SA6 Studies</vt:lpstr>
      <vt:lpstr>Rel-17 SA6 WIDs</vt:lpstr>
      <vt:lpstr>Rel-18 SA1 WIDs and Studies</vt:lpstr>
      <vt:lpstr>Rel-18 SA6 Studies</vt:lpstr>
      <vt:lpstr>3GPP SA Leadership</vt:lpstr>
      <vt:lpstr>TSG SA Officials</vt:lpstr>
      <vt:lpstr>SA1 Officials</vt:lpstr>
      <vt:lpstr>SA2 Officials</vt:lpstr>
      <vt:lpstr>SA3 Officials (December 2019)</vt:lpstr>
      <vt:lpstr>SA3-LI Officials</vt:lpstr>
      <vt:lpstr>SA4 Officials</vt:lpstr>
      <vt:lpstr>SA5 Officials (December 2019)</vt:lpstr>
      <vt:lpstr>SA6 Officials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Adrian Scrase</cp:lastModifiedBy>
  <cp:revision>899</cp:revision>
  <dcterms:created xsi:type="dcterms:W3CDTF">2010-02-05T13:52:04Z</dcterms:created>
  <dcterms:modified xsi:type="dcterms:W3CDTF">2020-09-26T14:00:28Z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1600256034</vt:lpwstr>
  </property>
</Properties>
</file>