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1.jpg" ContentType="image/jpg"/>
  <Override PartName="/ppt/media/image23.jpg" ContentType="image/jp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5"/>
    <p:sldMasterId id="2147483709" r:id="rId6"/>
  </p:sldMasterIdLst>
  <p:notesMasterIdLst>
    <p:notesMasterId r:id="rId20"/>
  </p:notesMasterIdLst>
  <p:handoutMasterIdLst>
    <p:handoutMasterId r:id="rId21"/>
  </p:handoutMasterIdLst>
  <p:sldIdLst>
    <p:sldId id="452" r:id="rId7"/>
    <p:sldId id="453" r:id="rId8"/>
    <p:sldId id="454" r:id="rId9"/>
    <p:sldId id="463" r:id="rId10"/>
    <p:sldId id="469" r:id="rId11"/>
    <p:sldId id="466" r:id="rId12"/>
    <p:sldId id="461" r:id="rId13"/>
    <p:sldId id="462" r:id="rId14"/>
    <p:sldId id="460" r:id="rId15"/>
    <p:sldId id="449" r:id="rId16"/>
    <p:sldId id="464" r:id="rId17"/>
    <p:sldId id="467" r:id="rId18"/>
    <p:sldId id="468" r:id="rId19"/>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5">
          <p15:clr>
            <a:srgbClr val="A4A3A4"/>
          </p15:clr>
        </p15:guide>
        <p15:guide id="2" pos="5459">
          <p15:clr>
            <a:srgbClr val="A4A3A4"/>
          </p15:clr>
        </p15:guide>
        <p15:guide id="3" pos="288">
          <p15:clr>
            <a:srgbClr val="A4A3A4"/>
          </p15:clr>
        </p15:guide>
        <p15:guide id="4" pos="5718">
          <p15:clr>
            <a:srgbClr val="A4A3A4"/>
          </p15:clr>
        </p15:guide>
        <p15:guide id="5" pos="3745">
          <p15:clr>
            <a:srgbClr val="A4A3A4"/>
          </p15:clr>
        </p15:guide>
        <p15:guide id="6" pos="201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onagh Stein" initials="OS" lastIdx="12" clrIdx="0">
    <p:extLst/>
  </p:cmAuthor>
  <p:cmAuthor id="2" name="Tara Dew" initials="TD" lastIdx="12" clrIdx="1">
    <p:extLst/>
  </p:cmAuthor>
  <p:cmAuthor id="3" name="d.gannon"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1893"/>
    <a:srgbClr val="8C0000"/>
    <a:srgbClr val="FFCCCC"/>
    <a:srgbClr val="FE2110"/>
    <a:srgbClr val="629E6C"/>
    <a:srgbClr val="40C074"/>
    <a:srgbClr val="9B1D29"/>
    <a:srgbClr val="6C0000"/>
    <a:srgbClr val="BE0004"/>
    <a:srgbClr val="F5E1D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056" autoAdjust="0"/>
    <p:restoredTop sz="96170" autoAdjust="0"/>
  </p:normalViewPr>
  <p:slideViewPr>
    <p:cSldViewPr snapToGrid="0" snapToObjects="1">
      <p:cViewPr varScale="1">
        <p:scale>
          <a:sx n="126" d="100"/>
          <a:sy n="126" d="100"/>
        </p:scale>
        <p:origin x="126" y="366"/>
      </p:cViewPr>
      <p:guideLst>
        <p:guide orient="horz" pos="1235"/>
        <p:guide pos="5459"/>
        <p:guide pos="288"/>
        <p:guide pos="5718"/>
        <p:guide pos="3745"/>
        <p:guide pos="20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4" d="100"/>
          <a:sy n="74" d="100"/>
        </p:scale>
        <p:origin x="3343" y="55"/>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70C39817-9369-9B4F-B1D9-E5CF6CC94703}" type="datetimeFigureOut">
              <a:rPr lang="en-US" smtClean="0"/>
              <a:pPr/>
              <a:t>9/27/2017</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CDB26C7-C8AE-3245-BA32-D778E8A3F02E}" type="slidenum">
              <a:rPr lang="en-US" smtClean="0"/>
              <a:pPr/>
              <a:t>‹#›</a:t>
            </a:fld>
            <a:endParaRPr lang="en-US" dirty="0"/>
          </a:p>
        </p:txBody>
      </p:sp>
    </p:spTree>
    <p:extLst>
      <p:ext uri="{BB962C8B-B14F-4D97-AF65-F5344CB8AC3E}">
        <p14:creationId xmlns:p14="http://schemas.microsoft.com/office/powerpoint/2010/main" val="2467376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52D5C9B-CDB9-194C-82C6-102C79BF2437}" type="datetimeFigureOut">
              <a:rPr lang="en-US" smtClean="0"/>
              <a:pPr/>
              <a:t>9/27/2017</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B78DB6D-8D6F-FE4D-9C4A-2E3125F4E88D}" type="slidenum">
              <a:rPr lang="en-US" smtClean="0"/>
              <a:pPr/>
              <a:t>‹#›</a:t>
            </a:fld>
            <a:endParaRPr lang="en-US" dirty="0"/>
          </a:p>
        </p:txBody>
      </p:sp>
    </p:spTree>
    <p:extLst>
      <p:ext uri="{BB962C8B-B14F-4D97-AF65-F5344CB8AC3E}">
        <p14:creationId xmlns:p14="http://schemas.microsoft.com/office/powerpoint/2010/main" val="1308044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4yfn.co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mwcyomo.com/en/about-yomo/"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1</a:t>
            </a:fld>
            <a:endParaRPr lang="en-US" dirty="0"/>
          </a:p>
        </p:txBody>
      </p:sp>
    </p:spTree>
    <p:extLst>
      <p:ext uri="{BB962C8B-B14F-4D97-AF65-F5344CB8AC3E}">
        <p14:creationId xmlns:p14="http://schemas.microsoft.com/office/powerpoint/2010/main" val="374704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78DB6D-8D6F-FE4D-9C4A-2E3125F4E88D}" type="slidenum">
              <a:rPr lang="en-US" smtClean="0"/>
              <a:t>10</a:t>
            </a:fld>
            <a:endParaRPr lang="en-US" dirty="0"/>
          </a:p>
        </p:txBody>
      </p:sp>
    </p:spTree>
    <p:extLst>
      <p:ext uri="{BB962C8B-B14F-4D97-AF65-F5344CB8AC3E}">
        <p14:creationId xmlns:p14="http://schemas.microsoft.com/office/powerpoint/2010/main" val="3616585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Spectrum</a:t>
            </a:r>
            <a:r>
              <a:rPr lang="en-GB" b="0" dirty="0" smtClean="0"/>
              <a:t>:  </a:t>
            </a:r>
            <a:r>
              <a:rPr lang="en-GB" altLang="en-US" sz="1200" b="0" dirty="0" smtClean="0">
                <a:latin typeface="Arial" pitchFamily="34" charset="0"/>
                <a:cs typeface="Arial" pitchFamily="34" charset="0"/>
              </a:rPr>
              <a:t>To ensure that mobile operators have timely and affordable access to appropriate spectrum to meet the rapidly growing demand for mobile broadband services</a:t>
            </a:r>
            <a:endParaRPr lang="en-GB" altLang="en-US" sz="1200" b="0" i="1" dirty="0" smtClean="0">
              <a:latin typeface="Arial" pitchFamily="34" charset="0"/>
              <a:cs typeface="Arial" pitchFamily="34" charset="0"/>
            </a:endParaRPr>
          </a:p>
          <a:p>
            <a:endParaRPr lang="en-GB" b="0" dirty="0" smtClean="0"/>
          </a:p>
          <a:p>
            <a:r>
              <a:rPr lang="en-GB" b="1" dirty="0" smtClean="0"/>
              <a:t>M4D</a:t>
            </a:r>
            <a:r>
              <a:rPr lang="en-GB" b="0" dirty="0" smtClean="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Connected Society </a:t>
            </a:r>
            <a:r>
              <a:rPr lang="en-GB" altLang="en-US" sz="1200" b="0" dirty="0" smtClean="0">
                <a:latin typeface="Arial" pitchFamily="34" charset="0"/>
                <a:cs typeface="Arial" pitchFamily="34" charset="0"/>
              </a:rPr>
              <a:t>works with players across the mobile ecosystem to overcome the challenges to mobile connectivity through innovation, collaboration, and the right policy environment</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Connected Women </a:t>
            </a:r>
            <a:r>
              <a:rPr lang="en-GB" altLang="en-US" sz="1200" b="0" dirty="0" smtClean="0">
                <a:latin typeface="Arial" pitchFamily="34" charset="0"/>
                <a:cs typeface="Arial" pitchFamily="34" charset="0"/>
              </a:rPr>
              <a:t>works to accelerate digital and financial inclusion for women in low, and middle, income countries, thereby unlocking significant commercial and socio-economic opportunities</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Digital Identity </a:t>
            </a:r>
            <a:r>
              <a:rPr lang="en-GB" altLang="en-US" sz="1200" b="0" dirty="0" smtClean="0">
                <a:latin typeface="Arial" pitchFamily="34" charset="0"/>
                <a:cs typeface="Arial" pitchFamily="34" charset="0"/>
              </a:rPr>
              <a:t>works with MNOs, governments and the development community to demonstrate the opportunities, address the barriers and highlight the value of mobile as an enabler of digital identification </a:t>
            </a:r>
          </a:p>
          <a:p>
            <a:pPr marL="171450" indent="-171450">
              <a:buFont typeface="Arial" panose="020B0604020202020204" pitchFamily="34" charset="0"/>
              <a:buChar char="•"/>
            </a:pPr>
            <a:endParaRPr lang="en-GB" sz="1200" b="0" dirty="0" smtClean="0">
              <a:latin typeface="Arial" pitchFamily="34" charset="0"/>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Disaster Response </a:t>
            </a:r>
            <a:r>
              <a:rPr lang="en-GB" altLang="en-US" sz="1200" b="0" dirty="0" smtClean="0">
                <a:latin typeface="Arial" pitchFamily="34" charset="0"/>
                <a:cs typeface="Arial" pitchFamily="34" charset="0"/>
              </a:rPr>
              <a:t>works with MNOs, the wider mobile industry, the humanitarian community and Governments to advocate the critical role of mobile communication in disaster preparedness and response, and to facilitate more effective coordination and partnerships between these actors</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Ecosystem Accelerator </a:t>
            </a:r>
            <a:r>
              <a:rPr lang="en-GB" altLang="en-US" sz="1200" b="0" dirty="0" smtClean="0">
                <a:latin typeface="Arial" pitchFamily="34" charset="0"/>
                <a:cs typeface="Arial" pitchFamily="34" charset="0"/>
              </a:rPr>
              <a:t>works to enable operator start-up partnerships for commercial and socio-economic impact, and drive further ecosystem collaboration through insights and advocacy</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err="1" smtClean="0">
                <a:latin typeface="Arial" pitchFamily="34" charset="0"/>
                <a:cs typeface="Arial" pitchFamily="34" charset="0"/>
              </a:rPr>
              <a:t>mHealth</a:t>
            </a:r>
            <a:r>
              <a:rPr lang="en-GB" altLang="en-US" sz="1200" b="0" dirty="0" smtClean="0">
                <a:latin typeface="Arial" pitchFamily="34" charset="0"/>
                <a:cs typeface="Arial" pitchFamily="34" charset="0"/>
              </a:rPr>
              <a:t> is supporting commercially sustainable health services that transform the lives of people in need, and promote the wellbeing of mothers and families in developing countries by forging stronger connections between the mobile and healthcare industries</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Mobile Money </a:t>
            </a:r>
            <a:r>
              <a:rPr lang="en-GB" altLang="en-US" sz="1200" b="0" dirty="0" smtClean="0">
                <a:latin typeface="Arial" pitchFamily="34" charset="0"/>
                <a:cs typeface="Arial" pitchFamily="34" charset="0"/>
              </a:rPr>
              <a:t>works with MNOs in their markets to help build a sustainable, ubiquitous mobile money ecosystem and maximise customer value and impact. Through industry collaboration and a supportive regulatory environment, a robust mobile money ecosystem will increase financial inclusion and economic empowerment</a:t>
            </a:r>
          </a:p>
          <a:p>
            <a:pPr marL="171450" indent="-171450">
              <a:buFont typeface="Arial" panose="020B0604020202020204" pitchFamily="34" charset="0"/>
              <a:buChar char="•"/>
            </a:pPr>
            <a:endParaRPr lang="en-GB"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1" dirty="0" smtClean="0">
                <a:latin typeface="Arial" pitchFamily="34" charset="0"/>
                <a:cs typeface="Arial" pitchFamily="34" charset="0"/>
              </a:rPr>
              <a:t>Utilities</a:t>
            </a:r>
            <a:r>
              <a:rPr lang="en-GB" altLang="en-US" sz="1200" b="0" dirty="0" smtClean="0">
                <a:latin typeface="Arial" pitchFamily="34" charset="0"/>
                <a:cs typeface="Arial" pitchFamily="34" charset="0"/>
              </a:rPr>
              <a:t> work to unlock commercially sustainable business models that leverage mobile to deliver affordable and improved energy, water and sanitation services in emerging markets</a:t>
            </a:r>
          </a:p>
          <a:p>
            <a:endParaRPr lang="en-GB" b="0" dirty="0" smtClean="0"/>
          </a:p>
          <a:p>
            <a:r>
              <a:rPr lang="en-GB" b="1" dirty="0" smtClean="0"/>
              <a:t>Industry Purpose: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b="0" dirty="0" smtClean="0">
                <a:latin typeface="Arial" pitchFamily="34" charset="0"/>
                <a:cs typeface="Arial" pitchFamily="34" charset="0"/>
              </a:rPr>
              <a:t>Coordinated by the GSMA, the mobile sector is the first industry to embrace the United Nations’ Sustainable Development Goals – a clear and concrete commitment to enabling a better future. To accelerate progress towards the goals, the mobile industry is working closely with other sectors, governments and NGOs to ensure society can realise the full potential of digital technologies and services</a:t>
            </a:r>
          </a:p>
          <a:p>
            <a:endParaRPr lang="en-GB" b="0" dirty="0" smtClean="0"/>
          </a:p>
          <a:p>
            <a:r>
              <a:rPr lang="en-GB" b="1" dirty="0" smtClean="0"/>
              <a:t>Public Policy: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b="0" dirty="0" smtClean="0">
                <a:latin typeface="Arial" pitchFamily="34" charset="0"/>
                <a:cs typeface="Arial" pitchFamily="34" charset="0"/>
              </a:rPr>
              <a:t>Our mission is to advance policy and regulation that enables a safe, sustainable and innovative mobile sector for all. The Policy Group is an advisory body formed by the GSMA Board. The primary purpose of the group shall be to provide advice to the Board on specific issues relating to public policy, regulation, spectrum management, reputation, advocacy and the use of mobile technology to achieve scale in delivering developmental and social goals</a:t>
            </a:r>
          </a:p>
          <a:p>
            <a:endParaRPr lang="en-GB" dirty="0"/>
          </a:p>
        </p:txBody>
      </p:sp>
      <p:sp>
        <p:nvSpPr>
          <p:cNvPr id="4" name="Slide Number Placeholder 3"/>
          <p:cNvSpPr>
            <a:spLocks noGrp="1"/>
          </p:cNvSpPr>
          <p:nvPr>
            <p:ph type="sldNum" sz="quarter" idx="10"/>
          </p:nvPr>
        </p:nvSpPr>
        <p:spPr/>
        <p:txBody>
          <a:bodyPr/>
          <a:lstStyle/>
          <a:p>
            <a:fld id="{CB78DB6D-8D6F-FE4D-9C4A-2E3125F4E88D}" type="slidenum">
              <a:rPr lang="en-US" smtClean="0"/>
              <a:pPr/>
              <a:t>11</a:t>
            </a:fld>
            <a:endParaRPr lang="en-US" dirty="0"/>
          </a:p>
        </p:txBody>
      </p:sp>
    </p:spTree>
    <p:extLst>
      <p:ext uri="{BB962C8B-B14F-4D97-AF65-F5344CB8AC3E}">
        <p14:creationId xmlns:p14="http://schemas.microsoft.com/office/powerpoint/2010/main" val="2340021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12</a:t>
            </a:fld>
            <a:endParaRPr lang="en-US" dirty="0"/>
          </a:p>
        </p:txBody>
      </p:sp>
    </p:spTree>
    <p:extLst>
      <p:ext uri="{BB962C8B-B14F-4D97-AF65-F5344CB8AC3E}">
        <p14:creationId xmlns:p14="http://schemas.microsoft.com/office/powerpoint/2010/main" val="1979385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13</a:t>
            </a:fld>
            <a:endParaRPr lang="en-US" dirty="0"/>
          </a:p>
        </p:txBody>
      </p:sp>
    </p:spTree>
    <p:extLst>
      <p:ext uri="{BB962C8B-B14F-4D97-AF65-F5344CB8AC3E}">
        <p14:creationId xmlns:p14="http://schemas.microsoft.com/office/powerpoint/2010/main" val="1846376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2</a:t>
            </a:fld>
            <a:endParaRPr lang="en-US" dirty="0"/>
          </a:p>
        </p:txBody>
      </p:sp>
    </p:spTree>
    <p:extLst>
      <p:ext uri="{BB962C8B-B14F-4D97-AF65-F5344CB8AC3E}">
        <p14:creationId xmlns:p14="http://schemas.microsoft.com/office/powerpoint/2010/main" val="48907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3</a:t>
            </a:fld>
            <a:endParaRPr lang="en-US" dirty="0"/>
          </a:p>
        </p:txBody>
      </p:sp>
    </p:spTree>
    <p:extLst>
      <p:ext uri="{BB962C8B-B14F-4D97-AF65-F5344CB8AC3E}">
        <p14:creationId xmlns:p14="http://schemas.microsoft.com/office/powerpoint/2010/main" val="2685301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4</a:t>
            </a:fld>
            <a:endParaRPr lang="en-US" dirty="0"/>
          </a:p>
        </p:txBody>
      </p:sp>
    </p:spTree>
    <p:extLst>
      <p:ext uri="{BB962C8B-B14F-4D97-AF65-F5344CB8AC3E}">
        <p14:creationId xmlns:p14="http://schemas.microsoft.com/office/powerpoint/2010/main" val="1201784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4YFN:  </a:t>
            </a:r>
            <a:r>
              <a:rPr lang="en-GB" dirty="0"/>
              <a:t>4 Years From Now (4YFN) is the </a:t>
            </a:r>
            <a:r>
              <a:rPr lang="en-GB" dirty="0" err="1"/>
              <a:t>startup</a:t>
            </a:r>
            <a:r>
              <a:rPr lang="en-GB" dirty="0"/>
              <a:t> business platform of </a:t>
            </a:r>
            <a:r>
              <a:rPr lang="en-GB" dirty="0" smtClean="0"/>
              <a:t>MWC </a:t>
            </a:r>
            <a:r>
              <a:rPr lang="en-GB" dirty="0"/>
              <a:t>that enables </a:t>
            </a:r>
            <a:r>
              <a:rPr lang="en-GB" dirty="0" err="1"/>
              <a:t>startups</a:t>
            </a:r>
            <a:r>
              <a:rPr lang="en-GB" dirty="0"/>
              <a:t>, investors and corporations to connect and launch new ventures together.</a:t>
            </a:r>
          </a:p>
          <a:p>
            <a:r>
              <a:rPr lang="en-GB" dirty="0">
                <a:hlinkClick r:id="rId3"/>
              </a:rPr>
              <a:t>https://www.4yfn.com</a:t>
            </a:r>
            <a:r>
              <a:rPr lang="en-GB" dirty="0" smtClean="0">
                <a:hlinkClick r:id="rId3"/>
              </a:rPr>
              <a:t>/</a:t>
            </a:r>
            <a:endParaRPr lang="en-GB" dirty="0" smtClean="0"/>
          </a:p>
          <a:p>
            <a:endParaRPr lang="en-GB" dirty="0"/>
          </a:p>
          <a:p>
            <a:r>
              <a:rPr lang="en-GB" dirty="0" err="1" smtClean="0"/>
              <a:t>YoMo</a:t>
            </a:r>
            <a:r>
              <a:rPr lang="en-GB" dirty="0" smtClean="0"/>
              <a:t> = Youth </a:t>
            </a:r>
            <a:r>
              <a:rPr lang="en-GB" dirty="0"/>
              <a:t>Mobile Festival aims to inspire thousands of young people and help them learn more about careers in STEAM </a:t>
            </a:r>
            <a:r>
              <a:rPr lang="en-GB" dirty="0" smtClean="0"/>
              <a:t>(</a:t>
            </a:r>
            <a:r>
              <a:rPr lang="en-GB" dirty="0"/>
              <a:t>science, technology, engineering, and typically either art and </a:t>
            </a:r>
            <a:r>
              <a:rPr lang="en-GB" dirty="0" smtClean="0"/>
              <a:t>mathematics) sectors </a:t>
            </a:r>
            <a:r>
              <a:rPr lang="en-GB" dirty="0"/>
              <a:t>in an increasingly mobile world.</a:t>
            </a:r>
            <a:endParaRPr lang="en-GB" dirty="0" smtClean="0"/>
          </a:p>
          <a:p>
            <a:r>
              <a:rPr lang="en-GB" dirty="0" smtClean="0">
                <a:hlinkClick r:id="rId4"/>
              </a:rPr>
              <a:t>https</a:t>
            </a:r>
            <a:r>
              <a:rPr lang="en-GB" dirty="0">
                <a:hlinkClick r:id="rId4"/>
              </a:rPr>
              <a:t>://www.mwcyomo.com/en/about-yomo</a:t>
            </a:r>
            <a:r>
              <a:rPr lang="en-GB" dirty="0" smtClean="0">
                <a:hlinkClick r:id="rId4"/>
              </a:rPr>
              <a:t>/</a:t>
            </a:r>
            <a:endParaRPr lang="en-GB" dirty="0" smtClean="0"/>
          </a:p>
          <a:p>
            <a:endParaRPr lang="en-GB" dirty="0"/>
          </a:p>
        </p:txBody>
      </p:sp>
      <p:sp>
        <p:nvSpPr>
          <p:cNvPr id="4" name="Slide Number Placeholder 3"/>
          <p:cNvSpPr>
            <a:spLocks noGrp="1"/>
          </p:cNvSpPr>
          <p:nvPr>
            <p:ph type="sldNum" sz="quarter" idx="10"/>
          </p:nvPr>
        </p:nvSpPr>
        <p:spPr/>
        <p:txBody>
          <a:bodyPr/>
          <a:lstStyle/>
          <a:p>
            <a:fld id="{CB78DB6D-8D6F-FE4D-9C4A-2E3125F4E88D}" type="slidenum">
              <a:rPr lang="en-US" smtClean="0"/>
              <a:pPr/>
              <a:t>5</a:t>
            </a:fld>
            <a:endParaRPr lang="en-US" dirty="0"/>
          </a:p>
        </p:txBody>
      </p:sp>
    </p:spTree>
    <p:extLst>
      <p:ext uri="{BB962C8B-B14F-4D97-AF65-F5344CB8AC3E}">
        <p14:creationId xmlns:p14="http://schemas.microsoft.com/office/powerpoint/2010/main" val="3513642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6</a:t>
            </a:fld>
            <a:endParaRPr lang="en-US" dirty="0"/>
          </a:p>
        </p:txBody>
      </p:sp>
    </p:spTree>
    <p:extLst>
      <p:ext uri="{BB962C8B-B14F-4D97-AF65-F5344CB8AC3E}">
        <p14:creationId xmlns:p14="http://schemas.microsoft.com/office/powerpoint/2010/main" val="872233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7</a:t>
            </a:fld>
            <a:endParaRPr lang="en-US" dirty="0"/>
          </a:p>
        </p:txBody>
      </p:sp>
    </p:spTree>
    <p:extLst>
      <p:ext uri="{BB962C8B-B14F-4D97-AF65-F5344CB8AC3E}">
        <p14:creationId xmlns:p14="http://schemas.microsoft.com/office/powerpoint/2010/main" val="284661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8</a:t>
            </a:fld>
            <a:endParaRPr lang="en-US" dirty="0"/>
          </a:p>
        </p:txBody>
      </p:sp>
    </p:spTree>
    <p:extLst>
      <p:ext uri="{BB962C8B-B14F-4D97-AF65-F5344CB8AC3E}">
        <p14:creationId xmlns:p14="http://schemas.microsoft.com/office/powerpoint/2010/main" val="417900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pPr/>
              <a:t>9</a:t>
            </a:fld>
            <a:endParaRPr lang="en-US" dirty="0"/>
          </a:p>
        </p:txBody>
      </p:sp>
    </p:spTree>
    <p:extLst>
      <p:ext uri="{BB962C8B-B14F-4D97-AF65-F5344CB8AC3E}">
        <p14:creationId xmlns:p14="http://schemas.microsoft.com/office/powerpoint/2010/main" val="2642750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SMA Content slide">
    <p:spTree>
      <p:nvGrpSpPr>
        <p:cNvPr id="1" name=""/>
        <p:cNvGrpSpPr/>
        <p:nvPr/>
      </p:nvGrpSpPr>
      <p:grpSpPr>
        <a:xfrm>
          <a:off x="0" y="0"/>
          <a:ext cx="0" cy="0"/>
          <a:chOff x="0" y="0"/>
          <a:chExt cx="0" cy="0"/>
        </a:xfrm>
      </p:grpSpPr>
      <p:sp>
        <p:nvSpPr>
          <p:cNvPr id="6" name="Content Placeholder 13"/>
          <p:cNvSpPr>
            <a:spLocks noGrp="1"/>
          </p:cNvSpPr>
          <p:nvPr>
            <p:ph sz="quarter" idx="14"/>
          </p:nvPr>
        </p:nvSpPr>
        <p:spPr>
          <a:xfrm>
            <a:off x="1205136" y="1347614"/>
            <a:ext cx="7399312" cy="3168352"/>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5" name="Slide Number Placeholder 4"/>
          <p:cNvSpPr>
            <a:spLocks noGrp="1"/>
          </p:cNvSpPr>
          <p:nvPr>
            <p:ph type="sldNum" sz="quarter" idx="15"/>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156628574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Full Page RED Imag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5143500"/>
          </a:xfrm>
          <a:prstGeom prst="rect">
            <a:avLst/>
          </a:prstGeom>
        </p:spPr>
        <p:txBody>
          <a:bodyPr vert="horz"/>
          <a:lstStyle/>
          <a:p>
            <a:endParaRPr lang="en-US" dirty="0"/>
          </a:p>
        </p:txBody>
      </p:sp>
      <p:sp>
        <p:nvSpPr>
          <p:cNvPr id="8" name="Title 1"/>
          <p:cNvSpPr>
            <a:spLocks noGrp="1"/>
          </p:cNvSpPr>
          <p:nvPr>
            <p:ph type="ctrTitle"/>
          </p:nvPr>
        </p:nvSpPr>
        <p:spPr>
          <a:xfrm>
            <a:off x="2392680" y="2210400"/>
            <a:ext cx="6243320" cy="636587"/>
          </a:xfrm>
          <a:prstGeom prst="rect">
            <a:avLst/>
          </a:prstGeom>
        </p:spPr>
        <p:txBody>
          <a:bodyPr/>
          <a:lstStyle>
            <a:lvl1pPr algn="l">
              <a:defRPr sz="3200">
                <a:solidFill>
                  <a:srgbClr val="FFFFFF"/>
                </a:solidFill>
              </a:defRPr>
            </a:lvl1pPr>
          </a:lstStyle>
          <a:p>
            <a:r>
              <a:rPr lang="en-GB" dirty="0" smtClean="0"/>
              <a:t>Click to edit Master title style</a:t>
            </a:r>
            <a:endParaRPr lang="en-US" dirty="0"/>
          </a:p>
        </p:txBody>
      </p:sp>
      <p:sp>
        <p:nvSpPr>
          <p:cNvPr id="9" name="Subtitle 2"/>
          <p:cNvSpPr>
            <a:spLocks noGrp="1"/>
          </p:cNvSpPr>
          <p:nvPr>
            <p:ph type="subTitle" idx="1"/>
          </p:nvPr>
        </p:nvSpPr>
        <p:spPr>
          <a:xfrm>
            <a:off x="2394000" y="2847600"/>
            <a:ext cx="6233160" cy="1314450"/>
          </a:xfrm>
          <a:prstGeom prst="rect">
            <a:avLst/>
          </a:prstGeom>
        </p:spPr>
        <p:txBody>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Tree>
    <p:extLst>
      <p:ext uri="{BB962C8B-B14F-4D97-AF65-F5344CB8AC3E}">
        <p14:creationId xmlns:p14="http://schemas.microsoft.com/office/powerpoint/2010/main" val="718954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7763" y="1159511"/>
            <a:ext cx="7493054" cy="661197"/>
          </a:xfrm>
          <a:prstGeom prst="rect">
            <a:avLst/>
          </a:prstGeom>
        </p:spPr>
        <p:txBody>
          <a:bodyPr/>
          <a:lstStyle/>
          <a:p>
            <a:r>
              <a:rPr lang="en-GB" dirty="0" smtClean="0"/>
              <a:t>Click to edit Master title style</a:t>
            </a:r>
            <a:endParaRPr lang="en-US" dirty="0"/>
          </a:p>
        </p:txBody>
      </p:sp>
      <p:sp>
        <p:nvSpPr>
          <p:cNvPr id="3" name="Content Placeholder 2"/>
          <p:cNvSpPr>
            <a:spLocks noGrp="1"/>
          </p:cNvSpPr>
          <p:nvPr>
            <p:ph idx="1"/>
          </p:nvPr>
        </p:nvSpPr>
        <p:spPr>
          <a:xfrm>
            <a:off x="1147763" y="1820708"/>
            <a:ext cx="7493053" cy="2700493"/>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Footer Placeholder 3"/>
          <p:cNvSpPr>
            <a:spLocks noGrp="1"/>
          </p:cNvSpPr>
          <p:nvPr>
            <p:ph type="ftr" sz="quarter" idx="10"/>
          </p:nvPr>
        </p:nvSpPr>
        <p:spPr/>
        <p:txBody>
          <a:bodyPr/>
          <a:lstStyle/>
          <a:p>
            <a:r>
              <a:rPr lang="en-US" dirty="0" smtClean="0"/>
              <a:t>WAS Doc 02_00X</a:t>
            </a:r>
            <a:endParaRPr lang="en-US" dirty="0"/>
          </a:p>
        </p:txBody>
      </p:sp>
      <p:sp>
        <p:nvSpPr>
          <p:cNvPr id="5" name="Slide Number Placeholder 4"/>
          <p:cNvSpPr>
            <a:spLocks noGrp="1"/>
          </p:cNvSpPr>
          <p:nvPr>
            <p:ph type="sldNum" sz="quarter" idx="11"/>
          </p:nvPr>
        </p:nvSpPr>
        <p:spPr/>
        <p:txBody>
          <a:bodyPr/>
          <a:lstStyle/>
          <a:p>
            <a:fld id="{231F87C6-8F4B-C14F-952F-C5F8DB9F277E}" type="slidenum">
              <a:rPr lang="en-US" smtClean="0"/>
              <a:t>‹#›</a:t>
            </a:fld>
            <a:endParaRPr lang="en-US" dirty="0"/>
          </a:p>
        </p:txBody>
      </p:sp>
    </p:spTree>
    <p:extLst>
      <p:ext uri="{BB962C8B-B14F-4D97-AF65-F5344CB8AC3E}">
        <p14:creationId xmlns:p14="http://schemas.microsoft.com/office/powerpoint/2010/main" val="3268945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WCA17 Content Slide">
    <p:spTree>
      <p:nvGrpSpPr>
        <p:cNvPr id="1" name=""/>
        <p:cNvGrpSpPr/>
        <p:nvPr/>
      </p:nvGrpSpPr>
      <p:grpSpPr>
        <a:xfrm>
          <a:off x="0" y="0"/>
          <a:ext cx="0" cy="0"/>
          <a:chOff x="0" y="0"/>
          <a:chExt cx="0" cy="0"/>
        </a:xfrm>
      </p:grpSpPr>
      <p:sp>
        <p:nvSpPr>
          <p:cNvPr id="3" name="Title Placeholder 1"/>
          <p:cNvSpPr>
            <a:spLocks noGrp="1"/>
          </p:cNvSpPr>
          <p:nvPr>
            <p:ph type="title" hasCustomPrompt="1"/>
          </p:nvPr>
        </p:nvSpPr>
        <p:spPr>
          <a:xfrm>
            <a:off x="684000" y="1188000"/>
            <a:ext cx="7689176" cy="405761"/>
          </a:xfrm>
          <a:prstGeom prst="rect">
            <a:avLst/>
          </a:prstGeom>
        </p:spPr>
        <p:txBody>
          <a:bodyPr vert="horz" lIns="91440" tIns="45720" rIns="91440" bIns="45720" rtlCol="0" anchor="ctr">
            <a:noAutofit/>
          </a:bodyPr>
          <a:lstStyle>
            <a:lvl1pPr algn="l">
              <a:defRPr sz="2400" b="1">
                <a:solidFill>
                  <a:schemeClr val="accent1"/>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4" name="Content Placeholder 5"/>
          <p:cNvSpPr>
            <a:spLocks noGrp="1"/>
          </p:cNvSpPr>
          <p:nvPr>
            <p:ph sz="quarter" idx="4"/>
          </p:nvPr>
        </p:nvSpPr>
        <p:spPr>
          <a:xfrm>
            <a:off x="684000" y="1692000"/>
            <a:ext cx="7673925" cy="2843213"/>
          </a:xfrm>
          <a:prstGeom prst="rect">
            <a:avLst/>
          </a:prstGeom>
        </p:spPr>
        <p:txBody>
          <a:bodyPr>
            <a:normAutofit/>
          </a:bodyPr>
          <a:lstStyle>
            <a:lvl1pPr marL="0" indent="0">
              <a:buClr>
                <a:schemeClr val="accent2"/>
              </a:buClr>
              <a:buFontTx/>
              <a:buNone/>
              <a:defRPr sz="1600">
                <a:solidFill>
                  <a:schemeClr val="tx1"/>
                </a:solidFill>
                <a:latin typeface="Arial" panose="020B0604020202020204" pitchFamily="34" charset="0"/>
                <a:cs typeface="Arial" panose="020B0604020202020204" pitchFamily="34" charset="0"/>
              </a:defRPr>
            </a:lvl1pPr>
            <a:lvl2pPr>
              <a:defRPr sz="1400">
                <a:solidFill>
                  <a:srgbClr val="575756"/>
                </a:solidFill>
              </a:defRPr>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p:txBody>
      </p:sp>
      <p:sp>
        <p:nvSpPr>
          <p:cNvPr id="5" name="Slide Number Placeholder 5"/>
          <p:cNvSpPr>
            <a:spLocks noGrp="1"/>
          </p:cNvSpPr>
          <p:nvPr>
            <p:ph type="sldNum" sz="quarter" idx="10"/>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pPr/>
              <a:t>‹#›</a:t>
            </a:fld>
            <a:endParaRPr lang="en-ZA" dirty="0"/>
          </a:p>
        </p:txBody>
      </p:sp>
    </p:spTree>
    <p:extLst>
      <p:ext uri="{BB962C8B-B14F-4D97-AF65-F5344CB8AC3E}">
        <p14:creationId xmlns:p14="http://schemas.microsoft.com/office/powerpoint/2010/main" val="373631077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57457"/>
      </p:ext>
    </p:extLst>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WCA17 Bullet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684000" y="915566"/>
            <a:ext cx="7721449"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5" name="Content Placeholder 2"/>
          <p:cNvSpPr>
            <a:spLocks noGrp="1"/>
          </p:cNvSpPr>
          <p:nvPr>
            <p:ph idx="1" hasCustomPrompt="1"/>
          </p:nvPr>
        </p:nvSpPr>
        <p:spPr>
          <a:xfrm>
            <a:off x="684000" y="1419566"/>
            <a:ext cx="7721449" cy="2913255"/>
          </a:xfrm>
          <a:prstGeom prst="rect">
            <a:avLst/>
          </a:prstGeom>
        </p:spPr>
        <p:txBody>
          <a:bodyPr>
            <a:normAutofit/>
          </a:bodyPr>
          <a:lstStyle>
            <a:lvl1pPr marL="342900" indent="-342900">
              <a:buClrTx/>
              <a:buSzPct val="90000"/>
              <a:buFont typeface="Arial" panose="020B0604020202020204" pitchFamily="34" charset="0"/>
              <a:buChar char="•"/>
              <a:defRPr sz="2000" b="0" i="0">
                <a:latin typeface="Arial" panose="020B0604020202020204" pitchFamily="34" charset="0"/>
                <a:ea typeface="Arial" panose="020B0604020202020204" pitchFamily="34" charset="0"/>
                <a:cs typeface="Arial" panose="020B0604020202020204" pitchFamily="34" charset="0"/>
              </a:defRPr>
            </a:lvl1pPr>
            <a:lvl2pPr marL="742950" indent="-285750">
              <a:buClrTx/>
              <a:buSzPct val="90000"/>
              <a:buFont typeface="Arial" panose="020B0604020202020204" pitchFamily="34" charset="0"/>
              <a:buChar char="•"/>
              <a:defRPr sz="2000">
                <a:latin typeface="Arial" panose="020B0604020202020204" pitchFamily="34" charset="0"/>
                <a:ea typeface="Arial" panose="020B0604020202020204" pitchFamily="34" charset="0"/>
                <a:cs typeface="Arial" panose="020B0604020202020204" pitchFamily="34" charset="0"/>
              </a:defRPr>
            </a:lvl2pPr>
            <a:lvl3pPr marL="1143000" indent="-228600">
              <a:buClrTx/>
              <a:buSzPct val="90000"/>
              <a:buFont typeface="Arial" panose="020B0604020202020204" pitchFamily="34" charset="0"/>
              <a:buChar char="•"/>
              <a:defRPr sz="1800">
                <a:latin typeface="Arial" panose="020B0604020202020204" pitchFamily="34" charset="0"/>
                <a:ea typeface="Arial" panose="020B0604020202020204" pitchFamily="34" charset="0"/>
                <a:cs typeface="Arial" panose="020B0604020202020204" pitchFamily="34" charset="0"/>
              </a:defRPr>
            </a:lvl3pPr>
            <a:lvl4pPr marL="1600200" indent="-228600">
              <a:buClrTx/>
              <a:buSzPct val="90000"/>
              <a:buFont typeface="Arial" panose="020B0604020202020204" pitchFamily="34" charset="0"/>
              <a:buChar char="•"/>
              <a:defRPr sz="1600">
                <a:latin typeface="Arial" panose="020B0604020202020204" pitchFamily="34" charset="0"/>
                <a:ea typeface="Arial" panose="020B0604020202020204" pitchFamily="34" charset="0"/>
                <a:cs typeface="Arial" panose="020B0604020202020204" pitchFamily="34" charset="0"/>
              </a:defRPr>
            </a:lvl4pPr>
            <a:lvl5pPr marL="2057400" indent="-228600">
              <a:buClrTx/>
              <a:buSzPct val="90000"/>
              <a:buFont typeface="Arial" panose="020B0604020202020204" pitchFamily="34" charset="0"/>
              <a:buChar char="•"/>
              <a:defRPr sz="1400">
                <a:latin typeface="Arial" panose="020B0604020202020204" pitchFamily="34" charset="0"/>
                <a:ea typeface="Arial" panose="020B0604020202020204" pitchFamily="34" charset="0"/>
                <a:cs typeface="Arial" panose="020B0604020202020204" pitchFamily="34" charset="0"/>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8499703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WCA17 3 Image and Column Slide">
    <p:spTree>
      <p:nvGrpSpPr>
        <p:cNvPr id="1" name=""/>
        <p:cNvGrpSpPr/>
        <p:nvPr/>
      </p:nvGrpSpPr>
      <p:grpSpPr>
        <a:xfrm>
          <a:off x="0" y="0"/>
          <a:ext cx="0" cy="0"/>
          <a:chOff x="0" y="0"/>
          <a:chExt cx="0" cy="0"/>
        </a:xfrm>
      </p:grpSpPr>
      <p:sp>
        <p:nvSpPr>
          <p:cNvPr id="8" name="Picture Placeholder 2"/>
          <p:cNvSpPr>
            <a:spLocks noGrp="1"/>
          </p:cNvSpPr>
          <p:nvPr>
            <p:ph type="pic" idx="1"/>
          </p:nvPr>
        </p:nvSpPr>
        <p:spPr>
          <a:xfrm>
            <a:off x="684000" y="1441349"/>
            <a:ext cx="2426074" cy="909833"/>
          </a:xfrm>
          <a:prstGeom prst="rect">
            <a:avLst/>
          </a:prstGeom>
          <a:solidFill>
            <a:schemeClr val="tx1">
              <a:lumMod val="10000"/>
              <a:lumOff val="90000"/>
            </a:schemeClr>
          </a:solidFill>
        </p:spPr>
        <p:txBody>
          <a:bodyPr anchor="ctr"/>
          <a:lstStyle>
            <a:lvl1pPr marL="0" indent="0" algn="ctr">
              <a:buNone/>
              <a:defRPr sz="14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9" name="Picture Placeholder 2"/>
          <p:cNvSpPr>
            <a:spLocks noGrp="1"/>
          </p:cNvSpPr>
          <p:nvPr>
            <p:ph type="pic" idx="10"/>
          </p:nvPr>
        </p:nvSpPr>
        <p:spPr>
          <a:xfrm>
            <a:off x="3312000" y="1441349"/>
            <a:ext cx="2426074" cy="909833"/>
          </a:xfrm>
          <a:prstGeom prst="rect">
            <a:avLst/>
          </a:prstGeom>
          <a:solidFill>
            <a:schemeClr val="tx1">
              <a:lumMod val="10000"/>
              <a:lumOff val="90000"/>
            </a:schemeClr>
          </a:solidFill>
        </p:spPr>
        <p:txBody>
          <a:bodyPr anchor="ctr"/>
          <a:lstStyle>
            <a:lvl1pPr marL="0" indent="0" algn="ctr">
              <a:buNone/>
              <a:defRPr sz="14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10" name="Picture Placeholder 2"/>
          <p:cNvSpPr>
            <a:spLocks noGrp="1"/>
          </p:cNvSpPr>
          <p:nvPr>
            <p:ph type="pic" idx="11"/>
          </p:nvPr>
        </p:nvSpPr>
        <p:spPr>
          <a:xfrm>
            <a:off x="5960989" y="1441349"/>
            <a:ext cx="2426074" cy="909833"/>
          </a:xfrm>
          <a:prstGeom prst="rect">
            <a:avLst/>
          </a:prstGeom>
          <a:solidFill>
            <a:schemeClr val="tx1">
              <a:lumMod val="10000"/>
              <a:lumOff val="90000"/>
            </a:schemeClr>
          </a:solidFill>
        </p:spPr>
        <p:txBody>
          <a:bodyPr anchor="ctr"/>
          <a:lstStyle>
            <a:lvl1pPr marL="0" indent="0" algn="ctr">
              <a:buNone/>
              <a:defRPr sz="14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14" name="Subtitle 2"/>
          <p:cNvSpPr>
            <a:spLocks noGrp="1"/>
          </p:cNvSpPr>
          <p:nvPr>
            <p:ph type="subTitle" idx="16"/>
          </p:nvPr>
        </p:nvSpPr>
        <p:spPr>
          <a:xfrm>
            <a:off x="684000" y="2385848"/>
            <a:ext cx="2427214" cy="1914094"/>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ZA" dirty="0"/>
          </a:p>
        </p:txBody>
      </p:sp>
      <p:sp>
        <p:nvSpPr>
          <p:cNvPr id="22" name="Text Placeholder 3"/>
          <p:cNvSpPr>
            <a:spLocks noGrp="1"/>
          </p:cNvSpPr>
          <p:nvPr>
            <p:ph type="body" sz="half" idx="2"/>
          </p:nvPr>
        </p:nvSpPr>
        <p:spPr>
          <a:xfrm>
            <a:off x="3312000" y="2390753"/>
            <a:ext cx="2436608" cy="1908922"/>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23" name="Text Placeholder 3"/>
          <p:cNvSpPr>
            <a:spLocks noGrp="1"/>
          </p:cNvSpPr>
          <p:nvPr>
            <p:ph type="body" sz="half" idx="17"/>
          </p:nvPr>
        </p:nvSpPr>
        <p:spPr>
          <a:xfrm>
            <a:off x="5960989" y="2385848"/>
            <a:ext cx="2436608" cy="1908922"/>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1" name="Title Placeholder 1"/>
          <p:cNvSpPr>
            <a:spLocks noGrp="1"/>
          </p:cNvSpPr>
          <p:nvPr>
            <p:ph type="title" hasCustomPrompt="1"/>
          </p:nvPr>
        </p:nvSpPr>
        <p:spPr>
          <a:xfrm>
            <a:off x="684000" y="921695"/>
            <a:ext cx="7721449"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12" name="Rectangle 11"/>
          <p:cNvSpPr/>
          <p:nvPr userDrawn="1"/>
        </p:nvSpPr>
        <p:spPr>
          <a:xfrm>
            <a:off x="684000" y="2351182"/>
            <a:ext cx="2431156" cy="353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rgbClr val="FFFFFF"/>
              </a:solidFill>
            </a:endParaRPr>
          </a:p>
        </p:txBody>
      </p:sp>
      <p:sp>
        <p:nvSpPr>
          <p:cNvPr id="13" name="Rectangle 12"/>
          <p:cNvSpPr/>
          <p:nvPr userDrawn="1"/>
        </p:nvSpPr>
        <p:spPr>
          <a:xfrm>
            <a:off x="3312000" y="2351182"/>
            <a:ext cx="2426492" cy="35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rgbClr val="FFFFFF"/>
              </a:solidFill>
            </a:endParaRPr>
          </a:p>
        </p:txBody>
      </p:sp>
      <p:sp>
        <p:nvSpPr>
          <p:cNvPr id="15" name="Rectangle 14"/>
          <p:cNvSpPr/>
          <p:nvPr userDrawn="1"/>
        </p:nvSpPr>
        <p:spPr>
          <a:xfrm>
            <a:off x="5961485" y="2351182"/>
            <a:ext cx="2428875" cy="35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rgbClr val="FFFFFF"/>
              </a:solidFill>
            </a:endParaRPr>
          </a:p>
        </p:txBody>
      </p:sp>
      <p:sp>
        <p:nvSpPr>
          <p:cNvPr id="17" name="Slide Number Placeholder 5"/>
          <p:cNvSpPr>
            <a:spLocks noGrp="1"/>
          </p:cNvSpPr>
          <p:nvPr>
            <p:ph type="sldNum" sz="quarter" idx="4"/>
          </p:nvPr>
        </p:nvSpPr>
        <p:spPr>
          <a:xfrm>
            <a:off x="179512" y="4387548"/>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22485221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WCA17 Image and content slide">
    <p:spTree>
      <p:nvGrpSpPr>
        <p:cNvPr id="1" name=""/>
        <p:cNvGrpSpPr/>
        <p:nvPr/>
      </p:nvGrpSpPr>
      <p:grpSpPr>
        <a:xfrm>
          <a:off x="0" y="0"/>
          <a:ext cx="0" cy="0"/>
          <a:chOff x="0" y="0"/>
          <a:chExt cx="0" cy="0"/>
        </a:xfrm>
      </p:grpSpPr>
      <p:sp>
        <p:nvSpPr>
          <p:cNvPr id="9" name="Subtitle 2"/>
          <p:cNvSpPr>
            <a:spLocks noGrp="1"/>
          </p:cNvSpPr>
          <p:nvPr>
            <p:ph type="subTitle" idx="16"/>
          </p:nvPr>
        </p:nvSpPr>
        <p:spPr>
          <a:xfrm>
            <a:off x="3581539" y="1399578"/>
            <a:ext cx="4920729" cy="2843954"/>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ZA" dirty="0"/>
          </a:p>
        </p:txBody>
      </p:sp>
      <p:sp>
        <p:nvSpPr>
          <p:cNvPr id="5" name="Title Placeholder 1"/>
          <p:cNvSpPr>
            <a:spLocks noGrp="1"/>
          </p:cNvSpPr>
          <p:nvPr>
            <p:ph type="title" hasCustomPrompt="1"/>
          </p:nvPr>
        </p:nvSpPr>
        <p:spPr>
          <a:xfrm>
            <a:off x="684000" y="915566"/>
            <a:ext cx="7818268"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8" name="Content Placeholder 13"/>
          <p:cNvSpPr>
            <a:spLocks noGrp="1"/>
          </p:cNvSpPr>
          <p:nvPr>
            <p:ph sz="quarter" idx="13"/>
          </p:nvPr>
        </p:nvSpPr>
        <p:spPr>
          <a:xfrm>
            <a:off x="683999" y="1399578"/>
            <a:ext cx="2493169" cy="2843954"/>
          </a:xfrm>
          <a:prstGeom prst="rect">
            <a:avLst/>
          </a:prstGeom>
        </p:spPr>
        <p:txBody>
          <a:bodyPr>
            <a:normAutofit/>
          </a:bodyPr>
          <a:lstStyle>
            <a:lvl1pPr algn="l">
              <a:buNone/>
              <a:defRPr sz="105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10"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160947478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WCA17 Image and content slide02">
    <p:spTree>
      <p:nvGrpSpPr>
        <p:cNvPr id="1" name=""/>
        <p:cNvGrpSpPr/>
        <p:nvPr/>
      </p:nvGrpSpPr>
      <p:grpSpPr>
        <a:xfrm>
          <a:off x="0" y="0"/>
          <a:ext cx="0" cy="0"/>
          <a:chOff x="0" y="0"/>
          <a:chExt cx="0" cy="0"/>
        </a:xfrm>
      </p:grpSpPr>
      <p:sp>
        <p:nvSpPr>
          <p:cNvPr id="9" name="Subtitle 2"/>
          <p:cNvSpPr>
            <a:spLocks noGrp="1"/>
          </p:cNvSpPr>
          <p:nvPr>
            <p:ph type="subTitle" idx="16"/>
          </p:nvPr>
        </p:nvSpPr>
        <p:spPr>
          <a:xfrm>
            <a:off x="4593947" y="1400320"/>
            <a:ext cx="3912616" cy="2843212"/>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ZA" dirty="0"/>
          </a:p>
        </p:txBody>
      </p:sp>
      <p:sp>
        <p:nvSpPr>
          <p:cNvPr id="5" name="Title Placeholder 1"/>
          <p:cNvSpPr>
            <a:spLocks noGrp="1"/>
          </p:cNvSpPr>
          <p:nvPr>
            <p:ph type="title" hasCustomPrompt="1"/>
          </p:nvPr>
        </p:nvSpPr>
        <p:spPr>
          <a:xfrm>
            <a:off x="684000" y="915566"/>
            <a:ext cx="7819894"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8" name="Rectangle 7"/>
          <p:cNvSpPr/>
          <p:nvPr userDrawn="1"/>
        </p:nvSpPr>
        <p:spPr>
          <a:xfrm>
            <a:off x="684000" y="4206027"/>
            <a:ext cx="3790950" cy="375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rgbClr val="FFFFFF"/>
              </a:solidFill>
            </a:endParaRPr>
          </a:p>
        </p:txBody>
      </p:sp>
      <p:sp>
        <p:nvSpPr>
          <p:cNvPr id="10" name="Content Placeholder 13"/>
          <p:cNvSpPr>
            <a:spLocks noGrp="1"/>
          </p:cNvSpPr>
          <p:nvPr>
            <p:ph sz="quarter" idx="13"/>
          </p:nvPr>
        </p:nvSpPr>
        <p:spPr>
          <a:xfrm>
            <a:off x="683999" y="1400320"/>
            <a:ext cx="3790951" cy="2843212"/>
          </a:xfrm>
          <a:prstGeom prst="rect">
            <a:avLst/>
          </a:prstGeom>
        </p:spPr>
        <p:txBody>
          <a:bodyPr>
            <a:normAutofit/>
          </a:bodyPr>
          <a:lstStyle>
            <a:lvl1pPr algn="l">
              <a:buNone/>
              <a:defRPr sz="105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11"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246405444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WCA17 Title and 2 Column Slide">
    <p:spTree>
      <p:nvGrpSpPr>
        <p:cNvPr id="1" name=""/>
        <p:cNvGrpSpPr/>
        <p:nvPr/>
      </p:nvGrpSpPr>
      <p:grpSpPr>
        <a:xfrm>
          <a:off x="0" y="0"/>
          <a:ext cx="0" cy="0"/>
          <a:chOff x="0" y="0"/>
          <a:chExt cx="0" cy="0"/>
        </a:xfrm>
      </p:grpSpPr>
      <p:sp>
        <p:nvSpPr>
          <p:cNvPr id="7" name="Subtitle 2"/>
          <p:cNvSpPr>
            <a:spLocks noGrp="1"/>
          </p:cNvSpPr>
          <p:nvPr>
            <p:ph type="subTitle" idx="16"/>
          </p:nvPr>
        </p:nvSpPr>
        <p:spPr>
          <a:xfrm>
            <a:off x="684000" y="1419566"/>
            <a:ext cx="3719605" cy="2843212"/>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ZA" dirty="0"/>
          </a:p>
        </p:txBody>
      </p:sp>
      <p:sp>
        <p:nvSpPr>
          <p:cNvPr id="10" name="Text Placeholder 3"/>
          <p:cNvSpPr>
            <a:spLocks noGrp="1"/>
          </p:cNvSpPr>
          <p:nvPr>
            <p:ph type="body" sz="half" idx="17"/>
          </p:nvPr>
        </p:nvSpPr>
        <p:spPr>
          <a:xfrm>
            <a:off x="4671181" y="1419566"/>
            <a:ext cx="3734268" cy="2843212"/>
          </a:xfrm>
          <a:prstGeom prst="rect">
            <a:avLst/>
          </a:prstGeom>
        </p:spPr>
        <p:txBody>
          <a:bodyPr>
            <a:normAutofit/>
          </a:bodyPr>
          <a:lstStyle>
            <a:lvl1pPr marL="0" indent="0" algn="l">
              <a:buNone/>
              <a:defRPr sz="1200">
                <a:solidFill>
                  <a:schemeClr val="tx1"/>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1" name="Title Placeholder 1"/>
          <p:cNvSpPr>
            <a:spLocks noGrp="1"/>
          </p:cNvSpPr>
          <p:nvPr>
            <p:ph type="title" hasCustomPrompt="1"/>
          </p:nvPr>
        </p:nvSpPr>
        <p:spPr>
          <a:xfrm>
            <a:off x="684000" y="915566"/>
            <a:ext cx="7721449"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8"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37648345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WCA17 Content Slide">
    <p:spTree>
      <p:nvGrpSpPr>
        <p:cNvPr id="1" name=""/>
        <p:cNvGrpSpPr/>
        <p:nvPr/>
      </p:nvGrpSpPr>
      <p:grpSpPr>
        <a:xfrm>
          <a:off x="0" y="0"/>
          <a:ext cx="0" cy="0"/>
          <a:chOff x="0" y="0"/>
          <a:chExt cx="0" cy="0"/>
        </a:xfrm>
      </p:grpSpPr>
      <p:sp>
        <p:nvSpPr>
          <p:cNvPr id="3" name="Title Placeholder 1"/>
          <p:cNvSpPr>
            <a:spLocks noGrp="1"/>
          </p:cNvSpPr>
          <p:nvPr>
            <p:ph type="title" hasCustomPrompt="1"/>
          </p:nvPr>
        </p:nvSpPr>
        <p:spPr>
          <a:xfrm>
            <a:off x="684000" y="915566"/>
            <a:ext cx="7689176"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4" name="Content Placeholder 5"/>
          <p:cNvSpPr>
            <a:spLocks noGrp="1"/>
          </p:cNvSpPr>
          <p:nvPr>
            <p:ph sz="quarter" idx="4"/>
          </p:nvPr>
        </p:nvSpPr>
        <p:spPr>
          <a:xfrm>
            <a:off x="684000" y="1419566"/>
            <a:ext cx="7673925" cy="2843213"/>
          </a:xfrm>
          <a:prstGeom prst="rect">
            <a:avLst/>
          </a:prstGeom>
        </p:spPr>
        <p:txBody>
          <a:bodyPr>
            <a:normAutofit/>
          </a:bodyPr>
          <a:lstStyle>
            <a:lvl1pPr marL="0" indent="0">
              <a:buClr>
                <a:schemeClr val="accent2"/>
              </a:buClr>
              <a:buFontTx/>
              <a:buNone/>
              <a:defRPr sz="1600">
                <a:solidFill>
                  <a:schemeClr val="tx1"/>
                </a:solidFill>
                <a:latin typeface="Arial" panose="020B0604020202020204" pitchFamily="34" charset="0"/>
                <a:cs typeface="Arial" panose="020B0604020202020204" pitchFamily="34" charset="0"/>
              </a:defRPr>
            </a:lvl1pPr>
            <a:lvl2pPr>
              <a:defRPr sz="1400">
                <a:solidFill>
                  <a:srgbClr val="575756"/>
                </a:solidFill>
              </a:defRPr>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p:txBody>
      </p:sp>
      <p:sp>
        <p:nvSpPr>
          <p:cNvPr id="5" name="Slide Number Placeholder 5"/>
          <p:cNvSpPr>
            <a:spLocks noGrp="1"/>
          </p:cNvSpPr>
          <p:nvPr>
            <p:ph type="sldNum" sz="quarter" idx="10"/>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7799995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SMA Title and Bullete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7114" y="1347614"/>
            <a:ext cx="7399312" cy="3185146"/>
          </a:xfrm>
          <a:prstGeom prst="rect">
            <a:avLst/>
          </a:prstGeom>
        </p:spPr>
        <p:txBody>
          <a:bodyPr/>
          <a:lstStyle>
            <a:lvl1pPr marL="342900" indent="-342900">
              <a:buClr>
                <a:srgbClr val="E30613"/>
              </a:buClr>
              <a:buSzPct val="90000"/>
              <a:buFont typeface="Wingdings" charset="2"/>
              <a:buChar char="§"/>
              <a:defRPr>
                <a:solidFill>
                  <a:schemeClr val="tx2"/>
                </a:solidFill>
              </a:defRPr>
            </a:lvl1pPr>
            <a:lvl2pPr marL="742950" indent="-285750">
              <a:buClr>
                <a:srgbClr val="E30613"/>
              </a:buClr>
              <a:buSzPct val="90000"/>
              <a:buFont typeface="Wingdings" charset="2"/>
              <a:buChar char="§"/>
              <a:defRPr>
                <a:solidFill>
                  <a:schemeClr val="tx2"/>
                </a:solidFill>
              </a:defRPr>
            </a:lvl2pPr>
            <a:lvl3pPr marL="1143000" indent="-228600">
              <a:buClr>
                <a:srgbClr val="E30613"/>
              </a:buClr>
              <a:buSzPct val="90000"/>
              <a:buFont typeface="Wingdings" charset="2"/>
              <a:buChar char="§"/>
              <a:defRPr>
                <a:solidFill>
                  <a:schemeClr val="tx2"/>
                </a:solidFill>
              </a:defRPr>
            </a:lvl3pPr>
            <a:lvl4pPr marL="1600200" indent="-228600">
              <a:buClr>
                <a:srgbClr val="E30613"/>
              </a:buClr>
              <a:buSzPct val="90000"/>
              <a:buFont typeface="Wingdings" charset="2"/>
              <a:buChar char="§"/>
              <a:defRPr>
                <a:solidFill>
                  <a:schemeClr val="tx2"/>
                </a:solidFill>
              </a:defRPr>
            </a:lvl4pPr>
            <a:lvl5pPr marL="2057400" indent="-228600">
              <a:buClr>
                <a:srgbClr val="E30613"/>
              </a:buClr>
              <a:buSzPct val="90000"/>
              <a:buFont typeface="Wingdings" charset="2"/>
              <a:buChar char="§"/>
              <a:defRPr>
                <a:solidFill>
                  <a:schemeClr val="tx2"/>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Slide Number Placeholder 4"/>
          <p:cNvSpPr>
            <a:spLocks noGrp="1"/>
          </p:cNvSpPr>
          <p:nvPr>
            <p:ph type="sldNum" sz="quarter" idx="15"/>
          </p:nvPr>
        </p:nvSpPr>
        <p:spPr>
          <a:xfrm>
            <a:off x="420688" y="4826858"/>
            <a:ext cx="2133600" cy="273844"/>
          </a:xfrm>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5"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3634718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WCA17 Bar and Pie Chart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684000" y="915566"/>
            <a:ext cx="7689176"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5" name="Content Placeholder 13"/>
          <p:cNvSpPr>
            <a:spLocks noGrp="1"/>
          </p:cNvSpPr>
          <p:nvPr>
            <p:ph sz="quarter" idx="13"/>
          </p:nvPr>
        </p:nvSpPr>
        <p:spPr>
          <a:xfrm>
            <a:off x="684000" y="1961983"/>
            <a:ext cx="2362200" cy="2207978"/>
          </a:xfrm>
          <a:prstGeom prst="rect">
            <a:avLst/>
          </a:prstGeom>
        </p:spPr>
        <p:txBody>
          <a:bodyPr>
            <a:normAutofit/>
          </a:bodyPr>
          <a:lstStyle>
            <a:lvl1pPr algn="l">
              <a:buNone/>
              <a:defRPr sz="105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6" name="Content Placeholder 38"/>
          <p:cNvSpPr>
            <a:spLocks noGrp="1"/>
          </p:cNvSpPr>
          <p:nvPr>
            <p:ph sz="quarter" idx="39"/>
          </p:nvPr>
        </p:nvSpPr>
        <p:spPr>
          <a:xfrm>
            <a:off x="684000" y="1428583"/>
            <a:ext cx="1984248" cy="347472"/>
          </a:xfrm>
          <a:prstGeom prst="rect">
            <a:avLst/>
          </a:prstGeom>
          <a:noFill/>
          <a:ln>
            <a:noFill/>
          </a:ln>
        </p:spPr>
        <p:txBody>
          <a:bodyPr anchor="ctr">
            <a:noAutofit/>
          </a:bodyPr>
          <a:lstStyle>
            <a:lvl1pPr algn="l">
              <a:buNone/>
              <a:defRPr sz="1400" b="0"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endParaRPr lang="en-JM" dirty="0"/>
          </a:p>
        </p:txBody>
      </p:sp>
      <p:sp>
        <p:nvSpPr>
          <p:cNvPr id="7" name="Content Placeholder 13"/>
          <p:cNvSpPr>
            <a:spLocks noGrp="1"/>
          </p:cNvSpPr>
          <p:nvPr>
            <p:ph sz="quarter" idx="42"/>
          </p:nvPr>
        </p:nvSpPr>
        <p:spPr>
          <a:xfrm>
            <a:off x="3275856" y="1961983"/>
            <a:ext cx="2362200" cy="2207978"/>
          </a:xfrm>
          <a:prstGeom prst="rect">
            <a:avLst/>
          </a:prstGeom>
        </p:spPr>
        <p:txBody>
          <a:bodyPr>
            <a:normAutofit/>
          </a:bodyPr>
          <a:lstStyle>
            <a:lvl1pPr algn="l">
              <a:buNone/>
              <a:defRPr sz="105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8" name="Content Placeholder 13"/>
          <p:cNvSpPr>
            <a:spLocks noGrp="1"/>
          </p:cNvSpPr>
          <p:nvPr>
            <p:ph sz="quarter" idx="43"/>
          </p:nvPr>
        </p:nvSpPr>
        <p:spPr>
          <a:xfrm>
            <a:off x="5868144" y="1963546"/>
            <a:ext cx="2362200" cy="2207978"/>
          </a:xfrm>
          <a:prstGeom prst="rect">
            <a:avLst/>
          </a:prstGeom>
        </p:spPr>
        <p:txBody>
          <a:bodyPr>
            <a:normAutofit/>
          </a:bodyPr>
          <a:lstStyle>
            <a:lvl1pPr algn="l">
              <a:buNone/>
              <a:defRPr sz="105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9" name="Content Placeholder 38"/>
          <p:cNvSpPr>
            <a:spLocks noGrp="1"/>
          </p:cNvSpPr>
          <p:nvPr>
            <p:ph sz="quarter" idx="60"/>
          </p:nvPr>
        </p:nvSpPr>
        <p:spPr>
          <a:xfrm>
            <a:off x="3275856" y="1428583"/>
            <a:ext cx="1984248" cy="347472"/>
          </a:xfrm>
          <a:prstGeom prst="rect">
            <a:avLst/>
          </a:prstGeom>
          <a:noFill/>
          <a:ln>
            <a:noFill/>
          </a:ln>
        </p:spPr>
        <p:txBody>
          <a:bodyPr anchor="ctr">
            <a:noAutofit/>
          </a:bodyPr>
          <a:lstStyle>
            <a:lvl1pPr algn="l">
              <a:buNone/>
              <a:defRPr sz="1400" b="0"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endParaRPr lang="en-JM" dirty="0"/>
          </a:p>
        </p:txBody>
      </p:sp>
      <p:sp>
        <p:nvSpPr>
          <p:cNvPr id="10" name="Content Placeholder 38"/>
          <p:cNvSpPr>
            <a:spLocks noGrp="1"/>
          </p:cNvSpPr>
          <p:nvPr>
            <p:ph sz="quarter" idx="61"/>
          </p:nvPr>
        </p:nvSpPr>
        <p:spPr>
          <a:xfrm>
            <a:off x="5868144" y="1430146"/>
            <a:ext cx="1984248" cy="347472"/>
          </a:xfrm>
          <a:prstGeom prst="rect">
            <a:avLst/>
          </a:prstGeom>
          <a:noFill/>
          <a:ln>
            <a:noFill/>
          </a:ln>
        </p:spPr>
        <p:txBody>
          <a:bodyPr anchor="ctr">
            <a:noAutofit/>
          </a:bodyPr>
          <a:lstStyle>
            <a:lvl1pPr algn="l">
              <a:buNone/>
              <a:defRPr sz="1400" b="0"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endParaRPr lang="en-JM" dirty="0"/>
          </a:p>
        </p:txBody>
      </p:sp>
      <p:sp>
        <p:nvSpPr>
          <p:cNvPr id="11"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4121424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WCA17 Line Graph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684000" y="915566"/>
            <a:ext cx="7689176"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5" name="Content Placeholder 13"/>
          <p:cNvSpPr>
            <a:spLocks noGrp="1"/>
          </p:cNvSpPr>
          <p:nvPr>
            <p:ph sz="quarter" idx="13"/>
          </p:nvPr>
        </p:nvSpPr>
        <p:spPr>
          <a:xfrm>
            <a:off x="684000" y="1419566"/>
            <a:ext cx="7713843" cy="2820908"/>
          </a:xfrm>
          <a:prstGeom prst="rect">
            <a:avLst/>
          </a:prstGeom>
        </p:spPr>
        <p:txBody>
          <a:bodyPr>
            <a:normAutofit/>
          </a:bodyPr>
          <a:lstStyle>
            <a:lvl1pPr algn="l">
              <a:buNone/>
              <a:defRPr sz="1200" b="0" i="0">
                <a:solidFill>
                  <a:schemeClr val="tx1"/>
                </a:solidFill>
                <a:latin typeface="Arial" panose="020B0604020202020204" pitchFamily="34" charset="0"/>
                <a:cs typeface="Arial" panose="020B0604020202020204" pitchFamily="34" charset="0"/>
              </a:defRPr>
            </a:lvl1pPr>
          </a:lstStyle>
          <a:p>
            <a:pPr lvl="0"/>
            <a:endParaRPr lang="en-JM" dirty="0"/>
          </a:p>
        </p:txBody>
      </p:sp>
      <p:sp>
        <p:nvSpPr>
          <p:cNvPr id="6"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3678605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WCA17 Table Mock-up Slide">
    <p:spTree>
      <p:nvGrpSpPr>
        <p:cNvPr id="1" name=""/>
        <p:cNvGrpSpPr/>
        <p:nvPr/>
      </p:nvGrpSpPr>
      <p:grpSpPr>
        <a:xfrm>
          <a:off x="0" y="0"/>
          <a:ext cx="0" cy="0"/>
          <a:chOff x="0" y="0"/>
          <a:chExt cx="0" cy="0"/>
        </a:xfrm>
      </p:grpSpPr>
      <p:sp>
        <p:nvSpPr>
          <p:cNvPr id="5" name="Content Placeholder 13"/>
          <p:cNvSpPr>
            <a:spLocks noGrp="1"/>
          </p:cNvSpPr>
          <p:nvPr>
            <p:ph sz="quarter" idx="13"/>
          </p:nvPr>
        </p:nvSpPr>
        <p:spPr>
          <a:xfrm>
            <a:off x="3890210" y="2020192"/>
            <a:ext cx="4464496" cy="2088232"/>
          </a:xfrm>
          <a:prstGeom prst="rect">
            <a:avLst/>
          </a:prstGeom>
        </p:spPr>
        <p:txBody>
          <a:bodyPr>
            <a:normAutofit/>
          </a:bodyPr>
          <a:lstStyle>
            <a:lvl1pPr algn="ctr">
              <a:buNone/>
              <a:defRPr sz="1050" b="0" i="0">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6" name="Content Placeholder 13"/>
          <p:cNvSpPr>
            <a:spLocks noGrp="1"/>
          </p:cNvSpPr>
          <p:nvPr>
            <p:ph sz="quarter" idx="60" hasCustomPrompt="1"/>
          </p:nvPr>
        </p:nvSpPr>
        <p:spPr>
          <a:xfrm>
            <a:off x="3890210" y="1444128"/>
            <a:ext cx="4464496" cy="617362"/>
          </a:xfrm>
          <a:prstGeom prst="rect">
            <a:avLst/>
          </a:prstGeom>
        </p:spPr>
        <p:txBody>
          <a:bodyPr>
            <a:normAutofit/>
          </a:bodyPr>
          <a:lstStyle>
            <a:lvl1pPr algn="l">
              <a:buNone/>
              <a:defRPr sz="1050" b="0" i="0">
                <a:solidFill>
                  <a:schemeClr val="bg1"/>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7" name="Picture Placeholder 16"/>
          <p:cNvSpPr>
            <a:spLocks noGrp="1"/>
          </p:cNvSpPr>
          <p:nvPr>
            <p:ph type="pic" sz="quarter" idx="59"/>
          </p:nvPr>
        </p:nvSpPr>
        <p:spPr>
          <a:xfrm>
            <a:off x="684000" y="1444128"/>
            <a:ext cx="2933426" cy="2664296"/>
          </a:xfrm>
          <a:prstGeom prst="rect">
            <a:avLst/>
          </a:prstGeom>
          <a:solidFill>
            <a:schemeClr val="bg2">
              <a:lumMod val="85000"/>
            </a:schemeClr>
          </a:solidFill>
        </p:spPr>
        <p:txBody>
          <a:bodyPr anchor="ctr"/>
          <a:lstStyle>
            <a:lvl1pPr algn="ctr">
              <a:defRPr sz="1400">
                <a:latin typeface="Arial" panose="020B0604020202020204" pitchFamily="34" charset="0"/>
                <a:cs typeface="Arial" panose="020B0604020202020204" pitchFamily="34" charset="0"/>
              </a:defRPr>
            </a:lvl1pPr>
          </a:lstStyle>
          <a:p>
            <a:r>
              <a:rPr lang="en-US" smtClean="0"/>
              <a:t>Click icon to add picture</a:t>
            </a:r>
            <a:endParaRPr lang="en-JM" dirty="0"/>
          </a:p>
        </p:txBody>
      </p:sp>
      <p:sp>
        <p:nvSpPr>
          <p:cNvPr id="8" name="Rectangle 7"/>
          <p:cNvSpPr/>
          <p:nvPr userDrawn="1"/>
        </p:nvSpPr>
        <p:spPr>
          <a:xfrm>
            <a:off x="684000" y="4108424"/>
            <a:ext cx="2936166" cy="631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rgbClr val="FFFFFF"/>
              </a:solidFill>
            </a:endParaRPr>
          </a:p>
        </p:txBody>
      </p:sp>
      <p:sp>
        <p:nvSpPr>
          <p:cNvPr id="9" name="Title Placeholder 1"/>
          <p:cNvSpPr>
            <a:spLocks noGrp="1"/>
          </p:cNvSpPr>
          <p:nvPr>
            <p:ph type="title" hasCustomPrompt="1"/>
          </p:nvPr>
        </p:nvSpPr>
        <p:spPr>
          <a:xfrm>
            <a:off x="684000" y="915566"/>
            <a:ext cx="7689176"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
        <p:nvSpPr>
          <p:cNvPr id="10"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901578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WCA17 Main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8762" y="771550"/>
            <a:ext cx="2968196" cy="576064"/>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15573" y="4395798"/>
            <a:ext cx="1362449" cy="480207"/>
          </a:xfrm>
          <a:prstGeom prst="rect">
            <a:avLst/>
          </a:prstGeom>
        </p:spPr>
      </p:pic>
    </p:spTree>
    <p:extLst>
      <p:ext uri="{BB962C8B-B14F-4D97-AF65-F5344CB8AC3E}">
        <p14:creationId xmlns:p14="http://schemas.microsoft.com/office/powerpoint/2010/main" val="25392742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MWCA17 Main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8761" y="699542"/>
            <a:ext cx="3114029" cy="604367"/>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15573" y="4395798"/>
            <a:ext cx="1362449" cy="480207"/>
          </a:xfrm>
          <a:prstGeom prst="rect">
            <a:avLst/>
          </a:prstGeom>
        </p:spPr>
      </p:pic>
    </p:spTree>
    <p:extLst>
      <p:ext uri="{BB962C8B-B14F-4D97-AF65-F5344CB8AC3E}">
        <p14:creationId xmlns:p14="http://schemas.microsoft.com/office/powerpoint/2010/main" val="471621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MWCA17 Main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8761" y="699542"/>
            <a:ext cx="3114029" cy="604367"/>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15573" y="4395798"/>
            <a:ext cx="1362449" cy="480207"/>
          </a:xfrm>
          <a:prstGeom prst="rect">
            <a:avLst/>
          </a:prstGeom>
        </p:spPr>
      </p:pic>
    </p:spTree>
    <p:extLst>
      <p:ext uri="{BB962C8B-B14F-4D97-AF65-F5344CB8AC3E}">
        <p14:creationId xmlns:p14="http://schemas.microsoft.com/office/powerpoint/2010/main" val="1552257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MWCA17 Main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755"/>
            <a:ext cx="9144000" cy="51435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8761" y="699542"/>
            <a:ext cx="3114029" cy="604367"/>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15573" y="4395798"/>
            <a:ext cx="1362449" cy="480207"/>
          </a:xfrm>
          <a:prstGeom prst="rect">
            <a:avLst/>
          </a:prstGeom>
        </p:spPr>
      </p:pic>
    </p:spTree>
    <p:extLst>
      <p:ext uri="{BB962C8B-B14F-4D97-AF65-F5344CB8AC3E}">
        <p14:creationId xmlns:p14="http://schemas.microsoft.com/office/powerpoint/2010/main" val="31467838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WCA17 Title Pag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 Placeholder 6"/>
          <p:cNvSpPr>
            <a:spLocks noGrp="1"/>
          </p:cNvSpPr>
          <p:nvPr>
            <p:ph type="body" sz="quarter" idx="11" hasCustomPrompt="1"/>
          </p:nvPr>
        </p:nvSpPr>
        <p:spPr>
          <a:xfrm>
            <a:off x="971426" y="2499221"/>
            <a:ext cx="7056958" cy="648593"/>
          </a:xfrm>
          <a:prstGeom prst="rect">
            <a:avLst/>
          </a:prstGeom>
        </p:spPr>
        <p:txBody>
          <a:bodyPr/>
          <a:lstStyle>
            <a:lvl1pPr marL="0" indent="0">
              <a:buNone/>
              <a:defRPr sz="4400" baseline="0">
                <a:solidFill>
                  <a:schemeClr val="bg1"/>
                </a:solidFill>
              </a:defRPr>
            </a:lvl1pPr>
          </a:lstStyle>
          <a:p>
            <a:pPr lvl="0"/>
            <a:r>
              <a:rPr lang="en-US" dirty="0" smtClean="0"/>
              <a:t>Presentation title</a:t>
            </a:r>
            <a:endParaRPr lang="en-ZA" dirty="0"/>
          </a:p>
        </p:txBody>
      </p:sp>
      <p:sp>
        <p:nvSpPr>
          <p:cNvPr id="5" name="Text Placeholder 6"/>
          <p:cNvSpPr>
            <a:spLocks noGrp="1"/>
          </p:cNvSpPr>
          <p:nvPr>
            <p:ph type="body" sz="quarter" idx="12" hasCustomPrompt="1"/>
          </p:nvPr>
        </p:nvSpPr>
        <p:spPr>
          <a:xfrm>
            <a:off x="971600" y="3114923"/>
            <a:ext cx="7056958" cy="464939"/>
          </a:xfrm>
          <a:prstGeom prst="rect">
            <a:avLst/>
          </a:prstGeom>
        </p:spPr>
        <p:txBody>
          <a:bodyPr/>
          <a:lstStyle>
            <a:lvl1pPr marL="0" indent="0">
              <a:buNone/>
              <a:defRPr sz="3200" baseline="0">
                <a:solidFill>
                  <a:schemeClr val="bg1"/>
                </a:solidFill>
              </a:defRPr>
            </a:lvl1pPr>
          </a:lstStyle>
          <a:p>
            <a:pPr lvl="0"/>
            <a:r>
              <a:rPr lang="en-US" dirty="0" smtClean="0"/>
              <a:t>Click to add subtitle</a:t>
            </a:r>
            <a:endParaRPr lang="en-ZA" dirty="0"/>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7600" y="266400"/>
            <a:ext cx="3011424" cy="584454"/>
          </a:xfrm>
          <a:prstGeom prst="rect">
            <a:avLst/>
          </a:prstGeom>
        </p:spPr>
      </p:pic>
    </p:spTree>
    <p:extLst>
      <p:ext uri="{BB962C8B-B14F-4D97-AF65-F5344CB8AC3E}">
        <p14:creationId xmlns:p14="http://schemas.microsoft.com/office/powerpoint/2010/main" val="3722332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WC16 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465343"/>
            <a:ext cx="7721449" cy="2913255"/>
          </a:xfrm>
          <a:prstGeom prst="rect">
            <a:avLst/>
          </a:prstGeom>
        </p:spPr>
        <p:txBody>
          <a:bodyPr>
            <a:normAutofit/>
          </a:bodyPr>
          <a:lstStyle>
            <a:lvl1pPr marL="342900" indent="-342900">
              <a:buClrTx/>
              <a:buSzPct val="90000"/>
              <a:buFont typeface="Arial" panose="020B0604020202020204" pitchFamily="34" charset="0"/>
              <a:buChar char="•"/>
              <a:defRPr sz="1800" b="0" i="0">
                <a:latin typeface="Arial" panose="020B0604020202020204" pitchFamily="34" charset="0"/>
                <a:ea typeface="Arial" panose="020B0604020202020204" pitchFamily="34" charset="0"/>
                <a:cs typeface="Arial" panose="020B0604020202020204" pitchFamily="34" charset="0"/>
              </a:defRPr>
            </a:lvl1pPr>
            <a:lvl2pPr marL="742950" indent="-285750">
              <a:buClrTx/>
              <a:buSzPct val="90000"/>
              <a:buFont typeface="Arial" panose="020B0604020202020204" pitchFamily="34" charset="0"/>
              <a:buChar char="•"/>
              <a:defRPr sz="1800">
                <a:latin typeface="Arial" panose="020B0604020202020204" pitchFamily="34" charset="0"/>
                <a:ea typeface="Arial" panose="020B0604020202020204" pitchFamily="34" charset="0"/>
                <a:cs typeface="Arial" panose="020B0604020202020204" pitchFamily="34" charset="0"/>
              </a:defRPr>
            </a:lvl2pPr>
            <a:lvl3pPr marL="1143000" indent="-228600">
              <a:buClrTx/>
              <a:buSzPct val="90000"/>
              <a:buFont typeface="Arial" panose="020B0604020202020204" pitchFamily="34" charset="0"/>
              <a:buChar char="•"/>
              <a:defRPr sz="1800">
                <a:latin typeface="Arial" panose="020B0604020202020204" pitchFamily="34" charset="0"/>
                <a:ea typeface="Arial" panose="020B0604020202020204" pitchFamily="34" charset="0"/>
                <a:cs typeface="Arial" panose="020B0604020202020204" pitchFamily="34" charset="0"/>
              </a:defRPr>
            </a:lvl3pPr>
            <a:lvl4pPr marL="1600200" indent="-228600">
              <a:buClrTx/>
              <a:buSzPct val="90000"/>
              <a:buFont typeface="Arial" panose="020B0604020202020204" pitchFamily="34" charset="0"/>
              <a:buChar char="•"/>
              <a:defRPr sz="1800">
                <a:latin typeface="Arial" panose="020B0604020202020204" pitchFamily="34" charset="0"/>
                <a:ea typeface="Arial" panose="020B0604020202020204" pitchFamily="34" charset="0"/>
                <a:cs typeface="Arial" panose="020B0604020202020204" pitchFamily="34" charset="0"/>
              </a:defRPr>
            </a:lvl4pPr>
            <a:lvl5pPr marL="2057400" indent="-228600">
              <a:buClrTx/>
              <a:buSzPct val="90000"/>
              <a:buFont typeface="Arial" panose="020B0604020202020204" pitchFamily="34" charset="0"/>
              <a:buChar char="•"/>
              <a:defRPr sz="1800">
                <a:latin typeface="Arial" panose="020B0604020202020204" pitchFamily="34" charset="0"/>
                <a:ea typeface="Arial" panose="020B0604020202020204" pitchFamily="34" charset="0"/>
                <a:cs typeface="Arial" panose="020B0604020202020204" pitchFamily="34" charset="0"/>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3AFBC727-1CD0-A349-862E-5166B699FA44}" type="slidenum">
              <a:rPr lang="en-US" smtClean="0"/>
              <a:pPr/>
              <a:t>‹#›</a:t>
            </a:fld>
            <a:endParaRPr lang="en-US"/>
          </a:p>
        </p:txBody>
      </p:sp>
      <p:sp>
        <p:nvSpPr>
          <p:cNvPr id="7" name="Title Placeholder 1"/>
          <p:cNvSpPr>
            <a:spLocks noGrp="1"/>
          </p:cNvSpPr>
          <p:nvPr>
            <p:ph type="title" hasCustomPrompt="1"/>
          </p:nvPr>
        </p:nvSpPr>
        <p:spPr>
          <a:xfrm>
            <a:off x="611560" y="1044000"/>
            <a:ext cx="7721449" cy="405761"/>
          </a:xfrm>
          <a:prstGeom prst="rect">
            <a:avLst/>
          </a:prstGeom>
        </p:spPr>
        <p:txBody>
          <a:bodyPr vert="horz" lIns="91440" tIns="45720" rIns="91440" bIns="45720" rtlCol="0" anchor="ctr">
            <a:noAutofit/>
          </a:bodyPr>
          <a:lstStyle>
            <a:lvl1pPr algn="l">
              <a:defRPr sz="2000" b="1">
                <a:solidFill>
                  <a:schemeClr val="accent3"/>
                </a:solidFill>
                <a:latin typeface="Arial" panose="020B0604020202020204" pitchFamily="34" charset="0"/>
                <a:cs typeface="Arial" panose="020B0604020202020204" pitchFamily="34" charset="0"/>
              </a:defRPr>
            </a:lvl1pPr>
          </a:lstStyle>
          <a:p>
            <a:r>
              <a:rPr lang="en-US" dirty="0" smtClean="0"/>
              <a:t>Slide Title</a:t>
            </a:r>
            <a:endParaRPr lang="en-ZA" dirty="0"/>
          </a:p>
        </p:txBody>
      </p:sp>
    </p:spTree>
    <p:extLst>
      <p:ext uri="{BB962C8B-B14F-4D97-AF65-F5344CB8AC3E}">
        <p14:creationId xmlns:p14="http://schemas.microsoft.com/office/powerpoint/2010/main" val="3109162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SMA Title and Two Column slide">
    <p:spTree>
      <p:nvGrpSpPr>
        <p:cNvPr id="1" name=""/>
        <p:cNvGrpSpPr/>
        <p:nvPr/>
      </p:nvGrpSpPr>
      <p:grpSpPr>
        <a:xfrm>
          <a:off x="0" y="0"/>
          <a:ext cx="0" cy="0"/>
          <a:chOff x="0" y="0"/>
          <a:chExt cx="0" cy="0"/>
        </a:xfrm>
      </p:grpSpPr>
      <p:sp>
        <p:nvSpPr>
          <p:cNvPr id="9" name="Text Placeholder 2"/>
          <p:cNvSpPr>
            <a:spLocks noGrp="1"/>
          </p:cNvSpPr>
          <p:nvPr>
            <p:ph type="body" idx="1"/>
          </p:nvPr>
        </p:nvSpPr>
        <p:spPr>
          <a:xfrm>
            <a:off x="414586" y="1424111"/>
            <a:ext cx="4040188"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0" name="Content Placeholder 3"/>
          <p:cNvSpPr>
            <a:spLocks noGrp="1"/>
          </p:cNvSpPr>
          <p:nvPr>
            <p:ph sz="half" idx="2"/>
          </p:nvPr>
        </p:nvSpPr>
        <p:spPr>
          <a:xfrm>
            <a:off x="414586" y="1779662"/>
            <a:ext cx="4040188"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Text Placeholder 4"/>
          <p:cNvSpPr>
            <a:spLocks noGrp="1"/>
          </p:cNvSpPr>
          <p:nvPr>
            <p:ph type="body" sz="quarter" idx="3"/>
          </p:nvPr>
        </p:nvSpPr>
        <p:spPr>
          <a:xfrm>
            <a:off x="4645026" y="1424111"/>
            <a:ext cx="4041775"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5"/>
          <p:cNvSpPr>
            <a:spLocks noGrp="1"/>
          </p:cNvSpPr>
          <p:nvPr>
            <p:ph sz="quarter" idx="4"/>
          </p:nvPr>
        </p:nvSpPr>
        <p:spPr>
          <a:xfrm>
            <a:off x="4645026" y="1779662"/>
            <a:ext cx="4041775"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2" name="Slide Number Placeholder 1"/>
          <p:cNvSpPr>
            <a:spLocks noGrp="1"/>
          </p:cNvSpPr>
          <p:nvPr>
            <p:ph type="sldNum" sz="quarter" idx="10"/>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8"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13794663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SMA Title and three column slide">
    <p:spTree>
      <p:nvGrpSpPr>
        <p:cNvPr id="1" name=""/>
        <p:cNvGrpSpPr/>
        <p:nvPr/>
      </p:nvGrpSpPr>
      <p:grpSpPr>
        <a:xfrm>
          <a:off x="0" y="0"/>
          <a:ext cx="0" cy="0"/>
          <a:chOff x="0" y="0"/>
          <a:chExt cx="0" cy="0"/>
        </a:xfrm>
      </p:grpSpPr>
      <p:sp>
        <p:nvSpPr>
          <p:cNvPr id="4" name="Content Placeholder 13"/>
          <p:cNvSpPr>
            <a:spLocks noGrp="1"/>
          </p:cNvSpPr>
          <p:nvPr>
            <p:ph sz="quarter" idx="13"/>
          </p:nvPr>
        </p:nvSpPr>
        <p:spPr>
          <a:xfrm>
            <a:off x="433136" y="1747865"/>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6" name="Content Placeholder 13"/>
          <p:cNvSpPr>
            <a:spLocks noGrp="1"/>
          </p:cNvSpPr>
          <p:nvPr>
            <p:ph sz="quarter" idx="14"/>
          </p:nvPr>
        </p:nvSpPr>
        <p:spPr>
          <a:xfrm>
            <a:off x="3312694" y="1739844"/>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7" name="Content Placeholder 13"/>
          <p:cNvSpPr>
            <a:spLocks noGrp="1"/>
          </p:cNvSpPr>
          <p:nvPr>
            <p:ph sz="quarter" idx="15"/>
          </p:nvPr>
        </p:nvSpPr>
        <p:spPr>
          <a:xfrm>
            <a:off x="6216315" y="1747865"/>
            <a:ext cx="2482680" cy="2904096"/>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8" name="Text Placeholder 4"/>
          <p:cNvSpPr>
            <a:spLocks noGrp="1"/>
          </p:cNvSpPr>
          <p:nvPr>
            <p:ph type="body" sz="quarter" idx="3" hasCustomPrompt="1"/>
          </p:nvPr>
        </p:nvSpPr>
        <p:spPr>
          <a:xfrm>
            <a:off x="443336" y="1450982"/>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text styles</a:t>
            </a:r>
          </a:p>
        </p:txBody>
      </p:sp>
      <p:sp>
        <p:nvSpPr>
          <p:cNvPr id="9" name="Text Placeholder 4"/>
          <p:cNvSpPr>
            <a:spLocks noGrp="1"/>
          </p:cNvSpPr>
          <p:nvPr>
            <p:ph type="body" sz="quarter" idx="16" hasCustomPrompt="1"/>
          </p:nvPr>
        </p:nvSpPr>
        <p:spPr>
          <a:xfrm>
            <a:off x="3322894" y="1450983"/>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text styles</a:t>
            </a:r>
          </a:p>
        </p:txBody>
      </p:sp>
      <p:sp>
        <p:nvSpPr>
          <p:cNvPr id="10" name="Text Placeholder 4"/>
          <p:cNvSpPr>
            <a:spLocks noGrp="1"/>
          </p:cNvSpPr>
          <p:nvPr>
            <p:ph type="body" sz="quarter" idx="17" hasCustomPrompt="1"/>
          </p:nvPr>
        </p:nvSpPr>
        <p:spPr>
          <a:xfrm>
            <a:off x="6226515" y="1450982"/>
            <a:ext cx="2472480" cy="288032"/>
          </a:xfrm>
          <a:prstGeom prst="rect">
            <a:avLst/>
          </a:prstGeom>
        </p:spPr>
        <p:txBody>
          <a:bodyPr anchor="t" anchorCtr="0">
            <a:noAutofit/>
          </a:bodyPr>
          <a:lstStyle>
            <a:lvl1pPr marL="0" indent="0">
              <a:buNone/>
              <a:defRPr sz="1400" b="1" baseline="0">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text styles</a:t>
            </a:r>
          </a:p>
        </p:txBody>
      </p:sp>
      <p:sp>
        <p:nvSpPr>
          <p:cNvPr id="2" name="Slide Number Placeholder 1"/>
          <p:cNvSpPr>
            <a:spLocks noGrp="1"/>
          </p:cNvSpPr>
          <p:nvPr>
            <p:ph type="sldNum" sz="quarter" idx="18"/>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12"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9495015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GSMA Image and Content 01 slide">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dirty="0" smtClean="0"/>
              <a:t>Click icon to add picture</a:t>
            </a:r>
            <a:endParaRPr lang="en-JM" dirty="0"/>
          </a:p>
        </p:txBody>
      </p:sp>
      <p:sp>
        <p:nvSpPr>
          <p:cNvPr id="8" name="Text Placeholder 5"/>
          <p:cNvSpPr>
            <a:spLocks noGrp="1"/>
          </p:cNvSpPr>
          <p:nvPr>
            <p:ph type="body" sz="quarter" idx="13"/>
          </p:nvPr>
        </p:nvSpPr>
        <p:spPr>
          <a:xfrm>
            <a:off x="427038"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smtClean="0"/>
              <a:t>Click to edit Master text styles</a:t>
            </a:r>
          </a:p>
        </p:txBody>
      </p:sp>
      <p:sp>
        <p:nvSpPr>
          <p:cNvPr id="17" name="Picture Placeholder 24"/>
          <p:cNvSpPr>
            <a:spLocks noGrp="1"/>
          </p:cNvSpPr>
          <p:nvPr>
            <p:ph type="pic" sz="quarter" idx="19"/>
          </p:nvPr>
        </p:nvSpPr>
        <p:spPr>
          <a:xfrm>
            <a:off x="3039979" y="0"/>
            <a:ext cx="3072063" cy="1563637"/>
          </a:xfrm>
          <a:prstGeom prst="rect">
            <a:avLst/>
          </a:prstGeom>
        </p:spPr>
        <p:txBody>
          <a:bodyPr>
            <a:normAutofit/>
          </a:bodyPr>
          <a:lstStyle>
            <a:lvl1pPr marL="0" indent="0">
              <a:buFontTx/>
              <a:buNone/>
              <a:defRPr sz="1600">
                <a:solidFill>
                  <a:schemeClr val="bg1">
                    <a:lumMod val="65000"/>
                  </a:schemeClr>
                </a:solidFill>
              </a:defRPr>
            </a:lvl1pPr>
          </a:lstStyle>
          <a:p>
            <a:r>
              <a:rPr lang="en-US" dirty="0" smtClean="0"/>
              <a:t>Click icon to add picture</a:t>
            </a:r>
            <a:endParaRPr lang="en-JM" dirty="0"/>
          </a:p>
        </p:txBody>
      </p:sp>
      <p:sp>
        <p:nvSpPr>
          <p:cNvPr id="18" name="Picture Placeholder 24"/>
          <p:cNvSpPr>
            <a:spLocks noGrp="1"/>
          </p:cNvSpPr>
          <p:nvPr>
            <p:ph type="pic" sz="quarter" idx="20"/>
          </p:nvPr>
        </p:nvSpPr>
        <p:spPr>
          <a:xfrm>
            <a:off x="6107868"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dirty="0" smtClean="0"/>
              <a:t>Click icon to add picture</a:t>
            </a:r>
            <a:endParaRPr lang="en-JM" dirty="0"/>
          </a:p>
        </p:txBody>
      </p:sp>
      <p:sp>
        <p:nvSpPr>
          <p:cNvPr id="2" name="Slide Number Placeholder 1"/>
          <p:cNvSpPr>
            <a:spLocks noGrp="1"/>
          </p:cNvSpPr>
          <p:nvPr>
            <p:ph type="sldNum" sz="quarter" idx="21"/>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11" name="Text Placeholder 5"/>
          <p:cNvSpPr>
            <a:spLocks noGrp="1"/>
          </p:cNvSpPr>
          <p:nvPr>
            <p:ph type="body" sz="quarter" idx="22"/>
          </p:nvPr>
        </p:nvSpPr>
        <p:spPr>
          <a:xfrm>
            <a:off x="3419872"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smtClean="0"/>
              <a:t>Click to edit Master text styles</a:t>
            </a:r>
          </a:p>
        </p:txBody>
      </p:sp>
      <p:sp>
        <p:nvSpPr>
          <p:cNvPr id="12" name="Text Placeholder 5"/>
          <p:cNvSpPr>
            <a:spLocks noGrp="1"/>
          </p:cNvSpPr>
          <p:nvPr>
            <p:ph type="body" sz="quarter" idx="23"/>
          </p:nvPr>
        </p:nvSpPr>
        <p:spPr>
          <a:xfrm>
            <a:off x="6444208" y="1851670"/>
            <a:ext cx="2261642"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smtClean="0"/>
              <a:t>Click to edit Master text styles</a:t>
            </a:r>
          </a:p>
        </p:txBody>
      </p:sp>
    </p:spTree>
    <p:extLst>
      <p:ext uri="{BB962C8B-B14F-4D97-AF65-F5344CB8AC3E}">
        <p14:creationId xmlns:p14="http://schemas.microsoft.com/office/powerpoint/2010/main" val="38323763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SMA Image and Content 02 slide">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505200" cy="5143499"/>
          </a:xfrm>
          <a:prstGeom prst="rect">
            <a:avLst/>
          </a:prstGeom>
        </p:spPr>
        <p:txBody>
          <a:bodyPr>
            <a:normAutofit/>
          </a:bodyPr>
          <a:lstStyle>
            <a:lvl1pPr marL="0" indent="0">
              <a:buFontTx/>
              <a:buNone/>
              <a:tabLst>
                <a:tab pos="2959100" algn="l"/>
              </a:tabLst>
              <a:defRPr sz="1600">
                <a:solidFill>
                  <a:schemeClr val="bg1">
                    <a:lumMod val="65000"/>
                  </a:schemeClr>
                </a:solidFill>
              </a:defRPr>
            </a:lvl1pPr>
          </a:lstStyle>
          <a:p>
            <a:r>
              <a:rPr lang="en-US" dirty="0" smtClean="0"/>
              <a:t>Click icon to add picture</a:t>
            </a:r>
            <a:endParaRPr lang="en-JM" dirty="0"/>
          </a:p>
        </p:txBody>
      </p:sp>
      <p:sp>
        <p:nvSpPr>
          <p:cNvPr id="4" name="Text Placeholder 5"/>
          <p:cNvSpPr>
            <a:spLocks noGrp="1"/>
          </p:cNvSpPr>
          <p:nvPr>
            <p:ph type="body" sz="quarter" idx="13"/>
          </p:nvPr>
        </p:nvSpPr>
        <p:spPr>
          <a:xfrm>
            <a:off x="4067944" y="843558"/>
            <a:ext cx="4618855" cy="3048000"/>
          </a:xfrm>
          <a:prstGeom prst="rect">
            <a:avLst/>
          </a:prstGeom>
        </p:spPr>
        <p:txBody>
          <a:bodyPr>
            <a:normAutofit/>
          </a:bodyPr>
          <a:lstStyle>
            <a:lvl1pPr marL="342900" indent="-342900">
              <a:lnSpc>
                <a:spcPct val="120000"/>
              </a:lnSpc>
              <a:buClr>
                <a:srgbClr val="E30613"/>
              </a:buClr>
              <a:buSzPct val="90000"/>
              <a:buFont typeface="Wingdings" charset="2"/>
              <a:buChar char="§"/>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smtClean="0"/>
              <a:t>Click to edit Master text styles</a:t>
            </a:r>
          </a:p>
        </p:txBody>
      </p:sp>
      <p:sp>
        <p:nvSpPr>
          <p:cNvPr id="2" name="Rectangle 1"/>
          <p:cNvSpPr/>
          <p:nvPr userDrawn="1"/>
        </p:nvSpPr>
        <p:spPr>
          <a:xfrm>
            <a:off x="395536" y="4659982"/>
            <a:ext cx="8352928"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
        <p:nvSpPr>
          <p:cNvPr id="5" name="Rectangle 4"/>
          <p:cNvSpPr/>
          <p:nvPr userDrawn="1"/>
        </p:nvSpPr>
        <p:spPr>
          <a:xfrm>
            <a:off x="4067174" y="4711700"/>
            <a:ext cx="1512887"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
        <p:nvSpPr>
          <p:cNvPr id="6" name="Rectangle 5"/>
          <p:cNvSpPr/>
          <p:nvPr userDrawn="1"/>
        </p:nvSpPr>
        <p:spPr>
          <a:xfrm>
            <a:off x="5580062" y="4711700"/>
            <a:ext cx="1595437"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
        <p:nvSpPr>
          <p:cNvPr id="7" name="Rectangle 6"/>
          <p:cNvSpPr/>
          <p:nvPr userDrawn="1"/>
        </p:nvSpPr>
        <p:spPr>
          <a:xfrm>
            <a:off x="7164387" y="4711700"/>
            <a:ext cx="1600423"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Tree>
    <p:extLst>
      <p:ext uri="{BB962C8B-B14F-4D97-AF65-F5344CB8AC3E}">
        <p14:creationId xmlns:p14="http://schemas.microsoft.com/office/powerpoint/2010/main" val="15014744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SMA Image 01 slide">
    <p:spTree>
      <p:nvGrpSpPr>
        <p:cNvPr id="1" name=""/>
        <p:cNvGrpSpPr/>
        <p:nvPr/>
      </p:nvGrpSpPr>
      <p:grpSpPr>
        <a:xfrm>
          <a:off x="0" y="0"/>
          <a:ext cx="0" cy="0"/>
          <a:chOff x="0" y="0"/>
          <a:chExt cx="0" cy="0"/>
        </a:xfrm>
      </p:grpSpPr>
      <p:sp>
        <p:nvSpPr>
          <p:cNvPr id="6" name="Picture Placeholder 16"/>
          <p:cNvSpPr>
            <a:spLocks noGrp="1"/>
          </p:cNvSpPr>
          <p:nvPr>
            <p:ph type="pic" sz="quarter" idx="59"/>
          </p:nvPr>
        </p:nvSpPr>
        <p:spPr>
          <a:xfrm>
            <a:off x="0" y="1253250"/>
            <a:ext cx="9144000" cy="3890249"/>
          </a:xfrm>
          <a:prstGeom prst="rect">
            <a:avLst/>
          </a:prstGeom>
        </p:spPr>
        <p:txBody>
          <a:bodyPr/>
          <a:lstStyle/>
          <a:p>
            <a:r>
              <a:rPr lang="en-US" dirty="0" smtClean="0"/>
              <a:t>Click icon to add picture</a:t>
            </a:r>
            <a:endParaRPr lang="en-JM" dirty="0"/>
          </a:p>
        </p:txBody>
      </p:sp>
      <p:sp>
        <p:nvSpPr>
          <p:cNvPr id="2" name="Slide Number Placeholder 1"/>
          <p:cNvSpPr>
            <a:spLocks noGrp="1"/>
          </p:cNvSpPr>
          <p:nvPr>
            <p:ph type="sldNum" sz="quarter" idx="60"/>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11960812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SMA Image 02 slide">
    <p:spTree>
      <p:nvGrpSpPr>
        <p:cNvPr id="1" name=""/>
        <p:cNvGrpSpPr/>
        <p:nvPr/>
      </p:nvGrpSpPr>
      <p:grpSpPr>
        <a:xfrm>
          <a:off x="0" y="0"/>
          <a:ext cx="0" cy="0"/>
          <a:chOff x="0" y="0"/>
          <a:chExt cx="0" cy="0"/>
        </a:xfrm>
      </p:grpSpPr>
      <p:sp>
        <p:nvSpPr>
          <p:cNvPr id="9" name="Picture Placeholder 16"/>
          <p:cNvSpPr>
            <a:spLocks noGrp="1"/>
          </p:cNvSpPr>
          <p:nvPr>
            <p:ph type="pic" sz="quarter" idx="59"/>
          </p:nvPr>
        </p:nvSpPr>
        <p:spPr>
          <a:xfrm>
            <a:off x="0" y="1347614"/>
            <a:ext cx="4644008" cy="3795886"/>
          </a:xfrm>
          <a:prstGeom prst="rect">
            <a:avLst/>
          </a:prstGeom>
        </p:spPr>
        <p:txBody>
          <a:bodyPr/>
          <a:lstStyle/>
          <a:p>
            <a:r>
              <a:rPr lang="en-US" dirty="0" smtClean="0"/>
              <a:t>Click icon to add picture</a:t>
            </a:r>
            <a:endParaRPr lang="en-JM" dirty="0"/>
          </a:p>
        </p:txBody>
      </p:sp>
      <p:sp>
        <p:nvSpPr>
          <p:cNvPr id="10" name="Picture Placeholder 16"/>
          <p:cNvSpPr>
            <a:spLocks noGrp="1"/>
          </p:cNvSpPr>
          <p:nvPr>
            <p:ph type="pic" sz="quarter" idx="60"/>
          </p:nvPr>
        </p:nvSpPr>
        <p:spPr>
          <a:xfrm>
            <a:off x="4572000" y="1347614"/>
            <a:ext cx="4644008" cy="3795886"/>
          </a:xfrm>
          <a:prstGeom prst="rect">
            <a:avLst/>
          </a:prstGeom>
        </p:spPr>
        <p:txBody>
          <a:bodyPr/>
          <a:lstStyle/>
          <a:p>
            <a:r>
              <a:rPr lang="en-US" dirty="0" smtClean="0"/>
              <a:t>Click icon to add picture</a:t>
            </a:r>
            <a:endParaRPr lang="en-JM" dirty="0"/>
          </a:p>
        </p:txBody>
      </p:sp>
      <p:sp>
        <p:nvSpPr>
          <p:cNvPr id="2" name="Slide Number Placeholder 1"/>
          <p:cNvSpPr>
            <a:spLocks noGrp="1"/>
          </p:cNvSpPr>
          <p:nvPr>
            <p:ph type="sldNum" sz="quarter" idx="61"/>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smtClean="0"/>
              <a:t>Click to edit Master title style</a:t>
            </a:r>
            <a:endParaRPr lang="en-ZA" dirty="0"/>
          </a:p>
        </p:txBody>
      </p:sp>
    </p:spTree>
    <p:extLst>
      <p:ext uri="{BB962C8B-B14F-4D97-AF65-F5344CB8AC3E}">
        <p14:creationId xmlns:p14="http://schemas.microsoft.com/office/powerpoint/2010/main" val="11257283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SMA Image 03 slide">
    <p:spTree>
      <p:nvGrpSpPr>
        <p:cNvPr id="1" name=""/>
        <p:cNvGrpSpPr/>
        <p:nvPr/>
      </p:nvGrpSpPr>
      <p:grpSpPr>
        <a:xfrm>
          <a:off x="0" y="0"/>
          <a:ext cx="0" cy="0"/>
          <a:chOff x="0" y="0"/>
          <a:chExt cx="0" cy="0"/>
        </a:xfrm>
      </p:grpSpPr>
      <p:sp>
        <p:nvSpPr>
          <p:cNvPr id="3" name="Picture Placeholder 16"/>
          <p:cNvSpPr>
            <a:spLocks noGrp="1"/>
          </p:cNvSpPr>
          <p:nvPr>
            <p:ph type="pic" sz="quarter" idx="59"/>
          </p:nvPr>
        </p:nvSpPr>
        <p:spPr>
          <a:xfrm>
            <a:off x="155631" y="123478"/>
            <a:ext cx="3330575" cy="2088232"/>
          </a:xfrm>
          <a:prstGeom prst="rect">
            <a:avLst/>
          </a:prstGeom>
        </p:spPr>
        <p:txBody>
          <a:bodyPr/>
          <a:lstStyle/>
          <a:p>
            <a:r>
              <a:rPr lang="en-US" dirty="0" smtClean="0"/>
              <a:t>Click icon to add picture</a:t>
            </a:r>
            <a:endParaRPr lang="en-JM" dirty="0"/>
          </a:p>
        </p:txBody>
      </p:sp>
      <p:sp>
        <p:nvSpPr>
          <p:cNvPr id="4" name="Picture Placeholder 16"/>
          <p:cNvSpPr>
            <a:spLocks noGrp="1"/>
          </p:cNvSpPr>
          <p:nvPr>
            <p:ph type="pic" sz="quarter" idx="60"/>
          </p:nvPr>
        </p:nvSpPr>
        <p:spPr>
          <a:xfrm>
            <a:off x="155631" y="2355726"/>
            <a:ext cx="3330575" cy="2232248"/>
          </a:xfrm>
          <a:prstGeom prst="rect">
            <a:avLst/>
          </a:prstGeom>
        </p:spPr>
        <p:txBody>
          <a:bodyPr/>
          <a:lstStyle/>
          <a:p>
            <a:r>
              <a:rPr lang="en-US" dirty="0" smtClean="0"/>
              <a:t>Click icon to add picture</a:t>
            </a:r>
            <a:endParaRPr lang="en-JM" dirty="0"/>
          </a:p>
        </p:txBody>
      </p:sp>
      <p:sp>
        <p:nvSpPr>
          <p:cNvPr id="5" name="Picture Placeholder 16"/>
          <p:cNvSpPr>
            <a:spLocks noGrp="1"/>
          </p:cNvSpPr>
          <p:nvPr>
            <p:ph type="pic" sz="quarter" idx="61"/>
          </p:nvPr>
        </p:nvSpPr>
        <p:spPr>
          <a:xfrm>
            <a:off x="3633538" y="123478"/>
            <a:ext cx="2714782" cy="4464496"/>
          </a:xfrm>
          <a:prstGeom prst="rect">
            <a:avLst/>
          </a:prstGeom>
        </p:spPr>
        <p:txBody>
          <a:bodyPr/>
          <a:lstStyle/>
          <a:p>
            <a:r>
              <a:rPr lang="en-US" dirty="0" smtClean="0"/>
              <a:t>Click icon to add picture</a:t>
            </a:r>
            <a:endParaRPr lang="en-JM" dirty="0"/>
          </a:p>
        </p:txBody>
      </p:sp>
      <p:sp>
        <p:nvSpPr>
          <p:cNvPr id="6" name="Picture Placeholder 16"/>
          <p:cNvSpPr>
            <a:spLocks noGrp="1"/>
          </p:cNvSpPr>
          <p:nvPr>
            <p:ph type="pic" sz="quarter" idx="62"/>
          </p:nvPr>
        </p:nvSpPr>
        <p:spPr>
          <a:xfrm>
            <a:off x="6492335" y="123478"/>
            <a:ext cx="2538487" cy="1368152"/>
          </a:xfrm>
          <a:prstGeom prst="rect">
            <a:avLst/>
          </a:prstGeom>
        </p:spPr>
        <p:txBody>
          <a:bodyPr/>
          <a:lstStyle/>
          <a:p>
            <a:r>
              <a:rPr lang="en-US" dirty="0" smtClean="0"/>
              <a:t>Click icon to add picture</a:t>
            </a:r>
            <a:endParaRPr lang="en-JM" dirty="0"/>
          </a:p>
        </p:txBody>
      </p:sp>
      <p:sp>
        <p:nvSpPr>
          <p:cNvPr id="7" name="Picture Placeholder 16"/>
          <p:cNvSpPr>
            <a:spLocks noGrp="1"/>
          </p:cNvSpPr>
          <p:nvPr>
            <p:ph type="pic" sz="quarter" idx="63"/>
          </p:nvPr>
        </p:nvSpPr>
        <p:spPr>
          <a:xfrm>
            <a:off x="6492335" y="1635646"/>
            <a:ext cx="2538487" cy="1440160"/>
          </a:xfrm>
          <a:prstGeom prst="rect">
            <a:avLst/>
          </a:prstGeom>
        </p:spPr>
        <p:txBody>
          <a:bodyPr/>
          <a:lstStyle/>
          <a:p>
            <a:r>
              <a:rPr lang="en-US" dirty="0" smtClean="0"/>
              <a:t>Click icon to add picture</a:t>
            </a:r>
            <a:endParaRPr lang="en-JM" dirty="0"/>
          </a:p>
        </p:txBody>
      </p:sp>
      <p:sp>
        <p:nvSpPr>
          <p:cNvPr id="8" name="Picture Placeholder 16"/>
          <p:cNvSpPr>
            <a:spLocks noGrp="1"/>
          </p:cNvSpPr>
          <p:nvPr>
            <p:ph type="pic" sz="quarter" idx="64"/>
          </p:nvPr>
        </p:nvSpPr>
        <p:spPr>
          <a:xfrm>
            <a:off x="6492335" y="3219822"/>
            <a:ext cx="2538487" cy="1368152"/>
          </a:xfrm>
          <a:prstGeom prst="rect">
            <a:avLst/>
          </a:prstGeom>
        </p:spPr>
        <p:txBody>
          <a:bodyPr/>
          <a:lstStyle/>
          <a:p>
            <a:r>
              <a:rPr lang="en-US" dirty="0" smtClean="0"/>
              <a:t>Click icon to add picture</a:t>
            </a:r>
            <a:endParaRPr lang="en-JM" dirty="0"/>
          </a:p>
        </p:txBody>
      </p:sp>
      <p:sp>
        <p:nvSpPr>
          <p:cNvPr id="2" name="Slide Number Placeholder 1"/>
          <p:cNvSpPr>
            <a:spLocks noGrp="1"/>
          </p:cNvSpPr>
          <p:nvPr>
            <p:ph type="sldNum" sz="quarter" idx="65"/>
          </p:nvPr>
        </p:nvSpPr>
        <p:spPr/>
        <p:txBody>
          <a:bodyPr/>
          <a:lstStyle/>
          <a:p>
            <a:fld id="{E52D2AFC-71C4-4511-B128-4ECEE52D3027}" type="slidenum">
              <a:rPr lang="en-ZA" smtClean="0">
                <a:solidFill>
                  <a:srgbClr val="5C5C5C">
                    <a:tint val="75000"/>
                  </a:srgbClr>
                </a:solidFill>
              </a:rPr>
              <a:pPr/>
              <a:t>‹#›</a:t>
            </a:fld>
            <a:endParaRPr lang="en-ZA" dirty="0">
              <a:solidFill>
                <a:srgbClr val="5C5C5C">
                  <a:tint val="75000"/>
                </a:srgbClr>
              </a:solidFill>
            </a:endParaRPr>
          </a:p>
        </p:txBody>
      </p:sp>
    </p:spTree>
    <p:extLst>
      <p:ext uri="{BB962C8B-B14F-4D97-AF65-F5344CB8AC3E}">
        <p14:creationId xmlns:p14="http://schemas.microsoft.com/office/powerpoint/2010/main" val="41968565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3.emf"/><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2.jpeg"/><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420688" y="4826858"/>
            <a:ext cx="2133600" cy="273844"/>
          </a:xfrm>
          <a:prstGeom prst="rect">
            <a:avLst/>
          </a:prstGeom>
        </p:spPr>
        <p:txBody>
          <a:bodyPr vert="horz" lIns="91440" tIns="45720" rIns="91440" bIns="45720" rtlCol="0" anchor="ctr"/>
          <a:lstStyle>
            <a:lvl1pPr algn="l">
              <a:defRPr sz="800">
                <a:solidFill>
                  <a:schemeClr val="tx1">
                    <a:tint val="75000"/>
                  </a:schemeClr>
                </a:solidFill>
                <a:latin typeface="Arial" panose="020B0604020202020204" pitchFamily="34" charset="0"/>
                <a:cs typeface="Arial" panose="020B0604020202020204" pitchFamily="34" charset="0"/>
              </a:defRPr>
            </a:lvl1pPr>
          </a:lstStyle>
          <a:p>
            <a:pPr defTabSz="914400"/>
            <a:fld id="{E52D2AFC-71C4-4511-B128-4ECEE52D3027}" type="slidenum">
              <a:rPr lang="en-ZA" smtClean="0">
                <a:solidFill>
                  <a:srgbClr val="5C5C5C">
                    <a:tint val="75000"/>
                  </a:srgbClr>
                </a:solidFill>
              </a:rPr>
              <a:pPr defTabSz="914400"/>
              <a:t>‹#›</a:t>
            </a:fld>
            <a:endParaRPr lang="en-ZA" dirty="0">
              <a:solidFill>
                <a:srgbClr val="5C5C5C">
                  <a:tint val="75000"/>
                </a:srgbClr>
              </a:solidFill>
            </a:endParaRPr>
          </a:p>
        </p:txBody>
      </p:sp>
      <p:grpSp>
        <p:nvGrpSpPr>
          <p:cNvPr id="6" name="Group 5"/>
          <p:cNvGrpSpPr/>
          <p:nvPr userDrawn="1"/>
        </p:nvGrpSpPr>
        <p:grpSpPr>
          <a:xfrm>
            <a:off x="428625" y="4711700"/>
            <a:ext cx="8272464" cy="71438"/>
            <a:chOff x="428625" y="4711700"/>
            <a:chExt cx="8272464" cy="71438"/>
          </a:xfrm>
        </p:grpSpPr>
        <p:sp>
          <p:nvSpPr>
            <p:cNvPr id="3" name="Rectangle 2"/>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
          <p:nvSpPr>
            <p:cNvPr id="4" name="Rectangle 3"/>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sp>
          <p:nvSpPr>
            <p:cNvPr id="5" name="Rectangle 4"/>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ZA" dirty="0">
                <a:solidFill>
                  <a:srgbClr val="FFFFFF"/>
                </a:solidFill>
              </a:endParaRPr>
            </a:p>
          </p:txBody>
        </p:sp>
      </p:grpSp>
      <p:pic>
        <p:nvPicPr>
          <p:cNvPr id="2" name="Picture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95289" y="411164"/>
            <a:ext cx="431800" cy="431800"/>
          </a:xfrm>
          <a:prstGeom prst="rect">
            <a:avLst/>
          </a:prstGeom>
        </p:spPr>
      </p:pic>
    </p:spTree>
    <p:extLst>
      <p:ext uri="{BB962C8B-B14F-4D97-AF65-F5344CB8AC3E}">
        <p14:creationId xmlns:p14="http://schemas.microsoft.com/office/powerpoint/2010/main" val="254468616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725" r:id="rId13"/>
  </p:sldLayoutIdLst>
  <p:timing>
    <p:tnLst>
      <p:par>
        <p:cTn id="1" dur="indefinite" restart="never" nodeType="tmRoot"/>
      </p:par>
    </p:tnLst>
  </p:timing>
  <p:hf hdr="0" ftr="0" dt="0"/>
  <p:txStyles>
    <p:titleStyle>
      <a:lvl1pPr algn="l" defTabSz="914400" rtl="0" eaLnBrk="1" latinLnBrk="0" hangingPunct="1">
        <a:spcBef>
          <a:spcPct val="0"/>
        </a:spcBef>
        <a:buNone/>
        <a:defRPr sz="20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17608" y="267494"/>
            <a:ext cx="2493640" cy="483963"/>
          </a:xfrm>
          <a:prstGeom prst="rect">
            <a:avLst/>
          </a:prstGeom>
        </p:spPr>
      </p:pic>
      <p:sp>
        <p:nvSpPr>
          <p:cNvPr id="7" name="Slide Number Placeholder 5"/>
          <p:cNvSpPr>
            <a:spLocks noGrp="1"/>
          </p:cNvSpPr>
          <p:nvPr>
            <p:ph type="sldNum" sz="quarter" idx="4"/>
          </p:nvPr>
        </p:nvSpPr>
        <p:spPr>
          <a:xfrm>
            <a:off x="179512" y="4731990"/>
            <a:ext cx="2133600" cy="273844"/>
          </a:xfrm>
          <a:prstGeom prst="rect">
            <a:avLst/>
          </a:prstGeom>
        </p:spPr>
        <p:txBody>
          <a:bodyPr/>
          <a:lstStyle>
            <a:lvl1pPr>
              <a:defRPr sz="1200">
                <a:solidFill>
                  <a:schemeClr val="bg1"/>
                </a:solidFill>
              </a:defRPr>
            </a:lvl1pPr>
          </a:lstStyle>
          <a:p>
            <a:fld id="{C67CD5A8-D847-43DB-9EA7-C141D166E74B}" type="slidenum">
              <a:rPr lang="en-ZA" smtClean="0">
                <a:solidFill>
                  <a:srgbClr val="FFFFFF"/>
                </a:solidFill>
              </a:rPr>
              <a:pPr/>
              <a:t>‹#›</a:t>
            </a:fld>
            <a:endParaRPr lang="en-ZA" dirty="0">
              <a:solidFill>
                <a:srgbClr val="FFFFFF"/>
              </a:solidFill>
            </a:endParaRPr>
          </a:p>
        </p:txBody>
      </p:sp>
    </p:spTree>
    <p:extLst>
      <p:ext uri="{BB962C8B-B14F-4D97-AF65-F5344CB8AC3E}">
        <p14:creationId xmlns:p14="http://schemas.microsoft.com/office/powerpoint/2010/main" val="14666806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1.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1.emf"/><Relationship Id="rId5" Type="http://schemas.openxmlformats.org/officeDocument/2006/relationships/hyperlink" Target="mailto:dhutton@gsma.com" TargetMode="External"/><Relationship Id="rId4" Type="http://schemas.openxmlformats.org/officeDocument/2006/relationships/hyperlink" Target="http://www.gsma.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jp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3.png"/><Relationship Id="rId21" Type="http://schemas.openxmlformats.org/officeDocument/2006/relationships/image" Target="../media/image31.jpeg"/><Relationship Id="rId7" Type="http://schemas.openxmlformats.org/officeDocument/2006/relationships/image" Target="../media/image17.png"/><Relationship Id="rId12" Type="http://schemas.openxmlformats.org/officeDocument/2006/relationships/image" Target="../media/image22.jpe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3.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jpg"/><Relationship Id="rId24" Type="http://schemas.openxmlformats.org/officeDocument/2006/relationships/image" Target="../media/image34.jpeg"/><Relationship Id="rId5" Type="http://schemas.openxmlformats.org/officeDocument/2006/relationships/image" Target="../media/image15.jpeg"/><Relationship Id="rId15" Type="http://schemas.openxmlformats.org/officeDocument/2006/relationships/image" Target="../media/image25.jpeg"/><Relationship Id="rId23" Type="http://schemas.openxmlformats.org/officeDocument/2006/relationships/image" Target="../media/image33.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jpeg"/><Relationship Id="rId14" Type="http://schemas.openxmlformats.org/officeDocument/2006/relationships/image" Target="../media/image24.jpeg"/><Relationship Id="rId22" Type="http://schemas.openxmlformats.org/officeDocument/2006/relationships/image" Target="../media/image32.jpeg"/><Relationship Id="rId27"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xml"/><Relationship Id="rId1" Type="http://schemas.openxmlformats.org/officeDocument/2006/relationships/slideLayout" Target="../slideLayouts/slideLayout28.xml"/><Relationship Id="rId5" Type="http://schemas.openxmlformats.org/officeDocument/2006/relationships/image" Target="../media/image41.jpg"/><Relationship Id="rId4" Type="http://schemas.openxmlformats.org/officeDocument/2006/relationships/image" Target="../media/image40.jp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44.jpeg"/><Relationship Id="rId4" Type="http://schemas.openxmlformats.org/officeDocument/2006/relationships/image" Target="../media/image43.jpeg"/></Relationships>
</file>

<file path=ppt/slides/_rels/slide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5.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3" name="Title 2"/>
          <p:cNvSpPr>
            <a:spLocks noGrp="1"/>
          </p:cNvSpPr>
          <p:nvPr>
            <p:ph type="ctrTitle"/>
          </p:nvPr>
        </p:nvSpPr>
        <p:spPr/>
        <p:txBody>
          <a:bodyPr/>
          <a:lstStyle/>
          <a:p>
            <a:r>
              <a:rPr lang="en-GB" dirty="0" smtClean="0"/>
              <a:t>GSMA Update</a:t>
            </a:r>
            <a:endParaRPr lang="en-US" dirty="0"/>
          </a:p>
        </p:txBody>
      </p:sp>
      <p:sp>
        <p:nvSpPr>
          <p:cNvPr id="4" name="Subtitle 3"/>
          <p:cNvSpPr>
            <a:spLocks noGrp="1"/>
          </p:cNvSpPr>
          <p:nvPr>
            <p:ph type="subTitle" idx="1"/>
          </p:nvPr>
        </p:nvSpPr>
        <p:spPr/>
        <p:txBody>
          <a:bodyPr/>
          <a:lstStyle/>
          <a:p>
            <a:endParaRPr lang="en-US" dirty="0" smtClean="0"/>
          </a:p>
          <a:p>
            <a:endParaRPr lang="en-US" dirty="0"/>
          </a:p>
          <a:p>
            <a:r>
              <a:rPr lang="en-US" dirty="0" smtClean="0"/>
              <a:t>David Hutton – GSMA</a:t>
            </a:r>
          </a:p>
          <a:p>
            <a:r>
              <a:rPr lang="en-US" dirty="0" smtClean="0"/>
              <a:t>3GPP PCG#39 </a:t>
            </a:r>
            <a:r>
              <a:rPr lang="en-US" dirty="0"/>
              <a:t>– </a:t>
            </a:r>
            <a:r>
              <a:rPr lang="en-US" dirty="0" smtClean="0"/>
              <a:t>Vienna, Austria</a:t>
            </a:r>
          </a:p>
          <a:p>
            <a:r>
              <a:rPr lang="en-US" dirty="0" smtClean="0"/>
              <a:t>September </a:t>
            </a:r>
            <a:r>
              <a:rPr lang="en-US" dirty="0"/>
              <a:t>2017</a:t>
            </a:r>
          </a:p>
          <a:p>
            <a:endParaRPr lang="en-US" dirty="0"/>
          </a:p>
        </p:txBody>
      </p:sp>
      <p:grpSp>
        <p:nvGrpSpPr>
          <p:cNvPr id="7" name="Group 6"/>
          <p:cNvGrpSpPr/>
          <p:nvPr/>
        </p:nvGrpSpPr>
        <p:grpSpPr>
          <a:xfrm>
            <a:off x="428625" y="490483"/>
            <a:ext cx="8272464" cy="4292655"/>
            <a:chOff x="428625" y="490483"/>
            <a:chExt cx="8272464" cy="4292655"/>
          </a:xfrm>
        </p:grpSpPr>
        <p:pic>
          <p:nvPicPr>
            <p:cNvPr id="6" name="Picture 5"/>
            <p:cNvPicPr>
              <a:picLocks noChangeAspect="1"/>
            </p:cNvPicPr>
            <p:nvPr/>
          </p:nvPicPr>
          <p:blipFill>
            <a:blip r:embed="rId4"/>
            <a:stretch>
              <a:fillRect/>
            </a:stretch>
          </p:blipFill>
          <p:spPr>
            <a:xfrm>
              <a:off x="461401" y="490483"/>
              <a:ext cx="904240" cy="904240"/>
            </a:xfrm>
            <a:prstGeom prst="rect">
              <a:avLst/>
            </a:prstGeom>
          </p:spPr>
        </p:pic>
        <p:grpSp>
          <p:nvGrpSpPr>
            <p:cNvPr id="9" name="Group 8"/>
            <p:cNvGrpSpPr/>
            <p:nvPr/>
          </p:nvGrpSpPr>
          <p:grpSpPr>
            <a:xfrm>
              <a:off x="428625" y="4711700"/>
              <a:ext cx="8272464" cy="71438"/>
              <a:chOff x="428625" y="4711700"/>
              <a:chExt cx="8272464" cy="71438"/>
            </a:xfrm>
          </p:grpSpPr>
          <p:sp>
            <p:nvSpPr>
              <p:cNvPr id="10" name="Rectangle 9"/>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
        <p:nvSpPr>
          <p:cNvPr id="2" name="TextBox 1"/>
          <p:cNvSpPr txBox="1"/>
          <p:nvPr/>
        </p:nvSpPr>
        <p:spPr>
          <a:xfrm>
            <a:off x="6949440" y="365760"/>
            <a:ext cx="1554480" cy="369332"/>
          </a:xfrm>
          <a:prstGeom prst="rect">
            <a:avLst/>
          </a:prstGeom>
          <a:noFill/>
        </p:spPr>
        <p:txBody>
          <a:bodyPr wrap="square" rtlCol="0">
            <a:spAutoFit/>
          </a:bodyPr>
          <a:lstStyle/>
          <a:p>
            <a:r>
              <a:rPr lang="en-GB" dirty="0" smtClean="0">
                <a:solidFill>
                  <a:schemeClr val="bg1"/>
                </a:solidFill>
              </a:rPr>
              <a:t>PCG39_23</a:t>
            </a:r>
            <a:endParaRPr lang="en-GB" dirty="0">
              <a:solidFill>
                <a:schemeClr val="bg1"/>
              </a:solidFill>
            </a:endParaRPr>
          </a:p>
        </p:txBody>
      </p:sp>
    </p:spTree>
    <p:extLst>
      <p:ext uri="{BB962C8B-B14F-4D97-AF65-F5344CB8AC3E}">
        <p14:creationId xmlns:p14="http://schemas.microsoft.com/office/powerpoint/2010/main" val="179545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31F87C6-8F4B-C14F-952F-C5F8DB9F277E}" type="slidenum">
              <a:rPr lang="en-US" smtClean="0"/>
              <a:t>10</a:t>
            </a:fld>
            <a:endParaRPr lang="en-US" dirty="0"/>
          </a:p>
        </p:txBody>
      </p:sp>
      <p:sp>
        <p:nvSpPr>
          <p:cNvPr id="5" name="Title 1"/>
          <p:cNvSpPr>
            <a:spLocks noGrp="1"/>
          </p:cNvSpPr>
          <p:nvPr>
            <p:ph type="title"/>
          </p:nvPr>
        </p:nvSpPr>
        <p:spPr>
          <a:xfrm>
            <a:off x="1039706" y="392474"/>
            <a:ext cx="7860454" cy="522004"/>
          </a:xfrm>
        </p:spPr>
        <p:txBody>
          <a:bodyPr>
            <a:noAutofit/>
          </a:bodyPr>
          <a:lstStyle/>
          <a:p>
            <a:r>
              <a:rPr lang="en-GB" sz="2800" dirty="0" smtClean="0"/>
              <a:t>5G Challenges – GSMA Activities</a:t>
            </a:r>
            <a:endParaRPr lang="en-GB" sz="2800" dirty="0"/>
          </a:p>
        </p:txBody>
      </p:sp>
      <p:grpSp>
        <p:nvGrpSpPr>
          <p:cNvPr id="2" name="Group 1"/>
          <p:cNvGrpSpPr/>
          <p:nvPr/>
        </p:nvGrpSpPr>
        <p:grpSpPr>
          <a:xfrm>
            <a:off x="310726" y="1028512"/>
            <a:ext cx="8516463" cy="3516140"/>
            <a:chOff x="310726" y="1045921"/>
            <a:chExt cx="8516463" cy="3516140"/>
          </a:xfrm>
        </p:grpSpPr>
        <p:sp>
          <p:nvSpPr>
            <p:cNvPr id="7" name="Text Placeholder 2"/>
            <p:cNvSpPr txBox="1">
              <a:spLocks/>
            </p:cNvSpPr>
            <p:nvPr/>
          </p:nvSpPr>
          <p:spPr>
            <a:xfrm>
              <a:off x="889001" y="1057523"/>
              <a:ext cx="7626350" cy="3504538"/>
            </a:xfrm>
            <a:prstGeom prst="rect">
              <a:avLst/>
            </a:prstGeom>
          </p:spPr>
          <p:txBody>
            <a:bodyPr vert="horz"/>
            <a:lstStyle>
              <a:lvl1pPr marL="381000" indent="-381000" algn="l" rtl="0" eaLnBrk="1" fontAlgn="base" hangingPunct="1">
                <a:spcBef>
                  <a:spcPct val="20000"/>
                </a:spcBef>
                <a:spcAft>
                  <a:spcPct val="0"/>
                </a:spcAft>
                <a:buClr>
                  <a:srgbClr val="CD0921"/>
                </a:buClr>
                <a:buSzPct val="50000"/>
                <a:buFont typeface="Wingdings 2" pitchFamily="-110" charset="2"/>
                <a:buChar char="¢"/>
                <a:defRPr sz="1600">
                  <a:solidFill>
                    <a:schemeClr val="tx1"/>
                  </a:solidFill>
                  <a:latin typeface="+mj-lt"/>
                  <a:ea typeface="Arial" pitchFamily="-110" charset="0"/>
                  <a:cs typeface="+mn-cs"/>
                </a:defRPr>
              </a:lvl1pPr>
              <a:lvl2pPr marL="800100" indent="-3429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2pPr>
              <a:lvl3pPr marL="12192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3pPr>
              <a:lvl4pPr marL="16764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4pPr>
              <a:lvl5pPr marL="2095500" indent="-266700" algn="l" rtl="0" eaLnBrk="1" fontAlgn="base" hangingPunct="1">
                <a:spcBef>
                  <a:spcPct val="20000"/>
                </a:spcBef>
                <a:spcAft>
                  <a:spcPct val="0"/>
                </a:spcAft>
                <a:buClr>
                  <a:srgbClr val="CD0921"/>
                </a:buClr>
                <a:buFont typeface="Arial" pitchFamily="-110" charset="0"/>
                <a:buAutoNum type="arabicPeriod"/>
                <a:defRPr sz="1400">
                  <a:solidFill>
                    <a:schemeClr val="tx1"/>
                  </a:solidFill>
                  <a:latin typeface="+mj-lt"/>
                  <a:ea typeface="Arial" pitchFamily="-110" charset="0"/>
                  <a:cs typeface="+mn-cs"/>
                </a:defRPr>
              </a:lvl5pPr>
              <a:lvl6pPr marL="25527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6pPr>
              <a:lvl7pPr marL="30099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7pPr>
              <a:lvl8pPr marL="34671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8pPr>
              <a:lvl9pPr marL="39243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9pPr>
            </a:lstStyle>
            <a:p>
              <a:pPr marL="457200" lvl="1" indent="0" defTabSz="914400">
                <a:buNone/>
                <a:defRPr/>
              </a:pPr>
              <a:endParaRPr lang="en-GB" sz="1800" dirty="0"/>
            </a:p>
          </p:txBody>
        </p:sp>
        <p:sp>
          <p:nvSpPr>
            <p:cNvPr id="8" name="Rectangle 7"/>
            <p:cNvSpPr/>
            <p:nvPr/>
          </p:nvSpPr>
          <p:spPr>
            <a:xfrm>
              <a:off x="310726" y="1045921"/>
              <a:ext cx="1445780" cy="569601"/>
            </a:xfrm>
            <a:prstGeom prst="rect">
              <a:avLst/>
            </a:prstGeom>
            <a:solidFill>
              <a:schemeClr val="bg1"/>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tx2"/>
                  </a:solidFill>
                  <a:latin typeface="Arial"/>
                </a:rPr>
                <a:t>5G Deployment Approaches</a:t>
              </a:r>
            </a:p>
          </p:txBody>
        </p:sp>
        <p:sp>
          <p:nvSpPr>
            <p:cNvPr id="9" name="Rectangle 8"/>
            <p:cNvSpPr/>
            <p:nvPr/>
          </p:nvSpPr>
          <p:spPr>
            <a:xfrm>
              <a:off x="317908" y="1694372"/>
              <a:ext cx="1445780" cy="569601"/>
            </a:xfrm>
            <a:prstGeom prst="rect">
              <a:avLst/>
            </a:prstGeom>
            <a:solidFill>
              <a:schemeClr val="bg1"/>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tx2"/>
                  </a:solidFill>
                  <a:latin typeface="Arial"/>
                </a:rPr>
                <a:t>5G Coverage and Network Economics</a:t>
              </a:r>
            </a:p>
          </p:txBody>
        </p:sp>
        <p:sp>
          <p:nvSpPr>
            <p:cNvPr id="10" name="Rectangle 9"/>
            <p:cNvSpPr/>
            <p:nvPr/>
          </p:nvSpPr>
          <p:spPr>
            <a:xfrm>
              <a:off x="310726" y="2342824"/>
              <a:ext cx="1445780" cy="678945"/>
            </a:xfrm>
            <a:prstGeom prst="rect">
              <a:avLst/>
            </a:prstGeom>
            <a:solidFill>
              <a:schemeClr val="bg1"/>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tx2"/>
                  </a:solidFill>
                  <a:latin typeface="Arial"/>
                </a:rPr>
                <a:t>Virtualisation and Network Slicing</a:t>
              </a:r>
            </a:p>
          </p:txBody>
        </p:sp>
        <p:sp>
          <p:nvSpPr>
            <p:cNvPr id="11" name="Rectangle 10"/>
            <p:cNvSpPr/>
            <p:nvPr/>
          </p:nvSpPr>
          <p:spPr>
            <a:xfrm>
              <a:off x="310726" y="3121900"/>
              <a:ext cx="1445780" cy="569601"/>
            </a:xfrm>
            <a:prstGeom prst="rect">
              <a:avLst/>
            </a:prstGeom>
            <a:solidFill>
              <a:schemeClr val="bg1"/>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tx2"/>
                  </a:solidFill>
                  <a:latin typeface="Arial"/>
                </a:rPr>
                <a:t>Security</a:t>
              </a:r>
            </a:p>
          </p:txBody>
        </p:sp>
        <p:sp>
          <p:nvSpPr>
            <p:cNvPr id="12" name="Rectangle 11"/>
            <p:cNvSpPr/>
            <p:nvPr/>
          </p:nvSpPr>
          <p:spPr>
            <a:xfrm>
              <a:off x="310726" y="3770351"/>
              <a:ext cx="1445780" cy="683615"/>
            </a:xfrm>
            <a:prstGeom prst="rect">
              <a:avLst/>
            </a:prstGeom>
            <a:solidFill>
              <a:schemeClr val="bg1"/>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tx2"/>
                  </a:solidFill>
                  <a:latin typeface="Arial"/>
                </a:rPr>
                <a:t>Spectrum</a:t>
              </a:r>
            </a:p>
          </p:txBody>
        </p:sp>
        <p:cxnSp>
          <p:nvCxnSpPr>
            <p:cNvPr id="15" name="Straight Connector 14"/>
            <p:cNvCxnSpPr/>
            <p:nvPr/>
          </p:nvCxnSpPr>
          <p:spPr>
            <a:xfrm>
              <a:off x="467544" y="1623487"/>
              <a:ext cx="8352000"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8536" y="3026109"/>
              <a:ext cx="8352000"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68536" y="3695539"/>
              <a:ext cx="8352000"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71091" y="4461932"/>
              <a:ext cx="8352000"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69106" y="2267247"/>
              <a:ext cx="8352000"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875638" y="1693062"/>
              <a:ext cx="2343924"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Macro-level Coverage</a:t>
              </a:r>
            </a:p>
            <a:p>
              <a:pPr marL="171450" indent="-171450">
                <a:buClr>
                  <a:srgbClr val="C00000"/>
                </a:buClr>
                <a:buFont typeface="Arial" panose="020B0604020202020204" pitchFamily="34" charset="0"/>
                <a:buChar char="•"/>
              </a:pPr>
              <a:r>
                <a:rPr lang="en-GB" sz="1050" b="1" dirty="0" smtClean="0">
                  <a:solidFill>
                    <a:srgbClr val="262626"/>
                  </a:solidFill>
                  <a:latin typeface="Arial"/>
                </a:rPr>
                <a:t>Small-cell coverage</a:t>
              </a:r>
            </a:p>
            <a:p>
              <a:pPr marL="171450" indent="-171450">
                <a:buClr>
                  <a:srgbClr val="C00000"/>
                </a:buClr>
                <a:buFont typeface="Arial" panose="020B0604020202020204" pitchFamily="34" charset="0"/>
                <a:buChar char="•"/>
              </a:pPr>
              <a:r>
                <a:rPr lang="en-GB" sz="1050" b="1" dirty="0" smtClean="0">
                  <a:solidFill>
                    <a:srgbClr val="262626"/>
                  </a:solidFill>
                  <a:latin typeface="Arial"/>
                </a:rPr>
                <a:t>Network Densification</a:t>
              </a:r>
              <a:endParaRPr lang="en-GB" sz="1050" dirty="0">
                <a:solidFill>
                  <a:srgbClr val="262626"/>
                </a:solidFill>
                <a:latin typeface="Arial"/>
              </a:endParaRPr>
            </a:p>
          </p:txBody>
        </p:sp>
        <p:sp>
          <p:nvSpPr>
            <p:cNvPr id="29" name="TextBox 28"/>
            <p:cNvSpPr txBox="1"/>
            <p:nvPr/>
          </p:nvSpPr>
          <p:spPr>
            <a:xfrm>
              <a:off x="1875638" y="2301535"/>
              <a:ext cx="2992713"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Network orchestration</a:t>
              </a:r>
            </a:p>
            <a:p>
              <a:pPr marL="171450" indent="-171450">
                <a:buClr>
                  <a:srgbClr val="C00000"/>
                </a:buClr>
                <a:buFont typeface="Arial" panose="020B0604020202020204" pitchFamily="34" charset="0"/>
                <a:buChar char="•"/>
              </a:pPr>
              <a:r>
                <a:rPr lang="en-GB" sz="1050" b="1" dirty="0" smtClean="0">
                  <a:solidFill>
                    <a:srgbClr val="262626"/>
                  </a:solidFill>
                  <a:latin typeface="Arial"/>
                </a:rPr>
                <a:t>Security</a:t>
              </a:r>
            </a:p>
            <a:p>
              <a:pPr marL="171450" indent="-171450">
                <a:buClr>
                  <a:srgbClr val="C00000"/>
                </a:buClr>
                <a:buFont typeface="Arial" panose="020B0604020202020204" pitchFamily="34" charset="0"/>
                <a:buChar char="•"/>
              </a:pPr>
              <a:r>
                <a:rPr lang="en-GB" sz="1050" b="1" dirty="0" smtClean="0">
                  <a:solidFill>
                    <a:srgbClr val="262626"/>
                  </a:solidFill>
                  <a:latin typeface="Arial"/>
                </a:rPr>
                <a:t>Carrier </a:t>
              </a:r>
              <a:r>
                <a:rPr lang="en-GB" sz="1050" b="1" dirty="0">
                  <a:solidFill>
                    <a:srgbClr val="262626"/>
                  </a:solidFill>
                  <a:latin typeface="Arial"/>
                </a:rPr>
                <a:t>grade and </a:t>
              </a:r>
              <a:r>
                <a:rPr lang="en-GB" sz="1050" b="1" dirty="0" smtClean="0">
                  <a:solidFill>
                    <a:srgbClr val="262626"/>
                  </a:solidFill>
                  <a:latin typeface="Arial"/>
                </a:rPr>
                <a:t>reliability</a:t>
              </a:r>
            </a:p>
            <a:p>
              <a:pPr marL="171450" indent="-171450">
                <a:buClr>
                  <a:srgbClr val="C00000"/>
                </a:buClr>
                <a:buFont typeface="Arial" panose="020B0604020202020204" pitchFamily="34" charset="0"/>
                <a:buChar char="•"/>
              </a:pPr>
              <a:r>
                <a:rPr lang="en-GB" sz="1050" b="1" dirty="0" smtClean="0">
                  <a:solidFill>
                    <a:srgbClr val="262626"/>
                  </a:solidFill>
                  <a:latin typeface="Arial"/>
                </a:rPr>
                <a:t>Migration</a:t>
              </a:r>
              <a:endParaRPr lang="en-GB" sz="1050" b="1" dirty="0">
                <a:solidFill>
                  <a:srgbClr val="262626"/>
                </a:solidFill>
                <a:latin typeface="Arial"/>
              </a:endParaRPr>
            </a:p>
          </p:txBody>
        </p:sp>
        <p:sp>
          <p:nvSpPr>
            <p:cNvPr id="30" name="TextBox 29"/>
            <p:cNvSpPr txBox="1"/>
            <p:nvPr/>
          </p:nvSpPr>
          <p:spPr>
            <a:xfrm>
              <a:off x="1875638" y="3189992"/>
              <a:ext cx="2259730"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5G Trust Models</a:t>
              </a:r>
            </a:p>
            <a:p>
              <a:pPr marL="171450" indent="-171450">
                <a:buClr>
                  <a:srgbClr val="C00000"/>
                </a:buClr>
                <a:buFont typeface="Arial" panose="020B0604020202020204" pitchFamily="34" charset="0"/>
                <a:buChar char="•"/>
              </a:pPr>
              <a:r>
                <a:rPr lang="en-GB" sz="1050" b="1" dirty="0" smtClean="0">
                  <a:solidFill>
                    <a:srgbClr val="262626"/>
                  </a:solidFill>
                  <a:latin typeface="Arial"/>
                </a:rPr>
                <a:t>Infrastructure Sharing</a:t>
              </a:r>
            </a:p>
          </p:txBody>
        </p:sp>
        <p:sp>
          <p:nvSpPr>
            <p:cNvPr id="31" name="TextBox 30"/>
            <p:cNvSpPr txBox="1"/>
            <p:nvPr/>
          </p:nvSpPr>
          <p:spPr>
            <a:xfrm>
              <a:off x="1875638" y="3773553"/>
              <a:ext cx="6586932"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Harmonised Spectrum for </a:t>
              </a:r>
              <a:r>
                <a:rPr lang="en-GB" sz="1050" b="1" dirty="0" err="1" smtClean="0">
                  <a:solidFill>
                    <a:srgbClr val="262626"/>
                  </a:solidFill>
                  <a:latin typeface="Arial"/>
                </a:rPr>
                <a:t>mmWave</a:t>
              </a:r>
              <a:endParaRPr lang="en-GB" sz="1050" b="1" dirty="0">
                <a:solidFill>
                  <a:srgbClr val="262626"/>
                </a:solidFill>
                <a:latin typeface="Arial"/>
              </a:endParaRPr>
            </a:p>
            <a:p>
              <a:pPr marL="171450" indent="-171450">
                <a:buClr>
                  <a:srgbClr val="C00000"/>
                </a:buClr>
                <a:buFont typeface="Arial" panose="020B0604020202020204" pitchFamily="34" charset="0"/>
                <a:buChar char="•"/>
              </a:pPr>
              <a:r>
                <a:rPr lang="en-GB" sz="1050" b="1" dirty="0" smtClean="0">
                  <a:solidFill>
                    <a:srgbClr val="262626"/>
                  </a:solidFill>
                  <a:latin typeface="Arial"/>
                </a:rPr>
                <a:t>3.5GHz range for early deployments</a:t>
              </a:r>
            </a:p>
            <a:p>
              <a:pPr marL="171450" indent="-171450">
                <a:buClr>
                  <a:srgbClr val="C00000"/>
                </a:buClr>
                <a:buFont typeface="Arial" panose="020B0604020202020204" pitchFamily="34" charset="0"/>
                <a:buChar char="•"/>
              </a:pPr>
              <a:r>
                <a:rPr lang="en-GB" sz="1050" b="1" dirty="0" smtClean="0">
                  <a:solidFill>
                    <a:srgbClr val="262626"/>
                  </a:solidFill>
                  <a:latin typeface="Arial"/>
                </a:rPr>
                <a:t>Re-Farming of &lt;1GHz for coverage</a:t>
              </a:r>
            </a:p>
          </p:txBody>
        </p:sp>
        <p:sp>
          <p:nvSpPr>
            <p:cNvPr id="41" name="TextBox 40"/>
            <p:cNvSpPr txBox="1"/>
            <p:nvPr/>
          </p:nvSpPr>
          <p:spPr>
            <a:xfrm>
              <a:off x="1875638" y="1120597"/>
              <a:ext cx="2709829"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Standalone vs. Non-Standalone</a:t>
              </a:r>
            </a:p>
            <a:p>
              <a:pPr marL="171450" indent="-171450">
                <a:buClr>
                  <a:srgbClr val="C00000"/>
                </a:buClr>
                <a:buFont typeface="Arial" panose="020B0604020202020204" pitchFamily="34" charset="0"/>
                <a:buChar char="•"/>
              </a:pPr>
              <a:r>
                <a:rPr lang="en-GB" sz="1050" b="1" dirty="0" smtClean="0">
                  <a:solidFill>
                    <a:srgbClr val="262626"/>
                  </a:solidFill>
                  <a:latin typeface="Arial"/>
                </a:rPr>
                <a:t>Devices and Chipsets</a:t>
              </a:r>
            </a:p>
            <a:p>
              <a:pPr marL="171450" indent="-171450">
                <a:buClr>
                  <a:srgbClr val="C00000"/>
                </a:buClr>
                <a:buFont typeface="Arial" panose="020B0604020202020204" pitchFamily="34" charset="0"/>
                <a:buChar char="•"/>
              </a:pPr>
              <a:endParaRPr lang="en-GB" sz="1050" dirty="0">
                <a:solidFill>
                  <a:srgbClr val="262626"/>
                </a:solidFill>
                <a:latin typeface="Arial"/>
              </a:endParaRPr>
            </a:p>
          </p:txBody>
        </p:sp>
        <p:sp>
          <p:nvSpPr>
            <p:cNvPr id="42" name="TextBox 41"/>
            <p:cNvSpPr txBox="1"/>
            <p:nvPr/>
          </p:nvSpPr>
          <p:spPr>
            <a:xfrm>
              <a:off x="4479097" y="1120596"/>
              <a:ext cx="2709829"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Roaming</a:t>
              </a:r>
            </a:p>
            <a:p>
              <a:pPr marL="171450" indent="-171450">
                <a:buClr>
                  <a:srgbClr val="C00000"/>
                </a:buClr>
                <a:buFont typeface="Arial" panose="020B0604020202020204" pitchFamily="34" charset="0"/>
                <a:buChar char="•"/>
              </a:pPr>
              <a:r>
                <a:rPr lang="en-GB" sz="1050" b="1" dirty="0" smtClean="0">
                  <a:solidFill>
                    <a:srgbClr val="262626"/>
                  </a:solidFill>
                  <a:latin typeface="Arial"/>
                </a:rPr>
                <a:t>Service Continuity</a:t>
              </a:r>
            </a:p>
            <a:p>
              <a:pPr marL="171450" indent="-171450">
                <a:buClr>
                  <a:srgbClr val="C00000"/>
                </a:buClr>
                <a:buFont typeface="Arial" panose="020B0604020202020204" pitchFamily="34" charset="0"/>
                <a:buChar char="•"/>
              </a:pPr>
              <a:endParaRPr lang="en-GB" sz="1050" dirty="0">
                <a:solidFill>
                  <a:srgbClr val="262626"/>
                </a:solidFill>
                <a:latin typeface="Arial"/>
              </a:endParaRPr>
            </a:p>
          </p:txBody>
        </p:sp>
        <p:sp>
          <p:nvSpPr>
            <p:cNvPr id="43" name="TextBox 42"/>
            <p:cNvSpPr txBox="1"/>
            <p:nvPr/>
          </p:nvSpPr>
          <p:spPr>
            <a:xfrm>
              <a:off x="4479097" y="1686269"/>
              <a:ext cx="2801269"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Network Infrastructure Sharing</a:t>
              </a:r>
            </a:p>
            <a:p>
              <a:pPr marL="171450" indent="-171450">
                <a:buClr>
                  <a:srgbClr val="C00000"/>
                </a:buClr>
                <a:buFont typeface="Arial" panose="020B0604020202020204" pitchFamily="34" charset="0"/>
                <a:buChar char="•"/>
              </a:pPr>
              <a:r>
                <a:rPr lang="en-GB" sz="1050" b="1" dirty="0" smtClean="0">
                  <a:solidFill>
                    <a:srgbClr val="262626"/>
                  </a:solidFill>
                  <a:latin typeface="Arial"/>
                </a:rPr>
                <a:t>Neutral Host Deployments</a:t>
              </a:r>
            </a:p>
            <a:p>
              <a:pPr marL="171450" indent="-171450">
                <a:buClr>
                  <a:srgbClr val="C00000"/>
                </a:buClr>
                <a:buFont typeface="Arial" panose="020B0604020202020204" pitchFamily="34" charset="0"/>
                <a:buChar char="•"/>
              </a:pPr>
              <a:r>
                <a:rPr lang="en-GB" sz="1050" b="1" dirty="0" smtClean="0">
                  <a:solidFill>
                    <a:srgbClr val="262626"/>
                  </a:solidFill>
                  <a:latin typeface="Arial"/>
                </a:rPr>
                <a:t>Backhaul/Transmission Modernisation</a:t>
              </a:r>
              <a:endParaRPr lang="en-GB" sz="1050" dirty="0">
                <a:solidFill>
                  <a:srgbClr val="262626"/>
                </a:solidFill>
                <a:latin typeface="Arial"/>
              </a:endParaRPr>
            </a:p>
          </p:txBody>
        </p:sp>
        <p:sp>
          <p:nvSpPr>
            <p:cNvPr id="45" name="TextBox 44"/>
            <p:cNvSpPr txBox="1"/>
            <p:nvPr/>
          </p:nvSpPr>
          <p:spPr>
            <a:xfrm>
              <a:off x="4479097" y="2301014"/>
              <a:ext cx="2444073"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Performance benchmarking</a:t>
              </a:r>
            </a:p>
            <a:p>
              <a:pPr marL="171450" indent="-171450">
                <a:buClr>
                  <a:srgbClr val="C00000"/>
                </a:buClr>
                <a:buFont typeface="Arial" panose="020B0604020202020204" pitchFamily="34" charset="0"/>
                <a:buChar char="•"/>
              </a:pPr>
              <a:r>
                <a:rPr lang="en-GB" sz="1050" b="1" dirty="0" smtClean="0">
                  <a:solidFill>
                    <a:srgbClr val="262626"/>
                  </a:solidFill>
                  <a:latin typeface="Arial"/>
                </a:rPr>
                <a:t>Vertical interoperability</a:t>
              </a:r>
            </a:p>
            <a:p>
              <a:pPr marL="171450" indent="-171450">
                <a:buClr>
                  <a:srgbClr val="C00000"/>
                </a:buClr>
                <a:buFont typeface="Arial" panose="020B0604020202020204" pitchFamily="34" charset="0"/>
                <a:buChar char="•"/>
              </a:pPr>
              <a:r>
                <a:rPr lang="en-GB" sz="1050" b="1" dirty="0" smtClean="0">
                  <a:solidFill>
                    <a:srgbClr val="262626"/>
                  </a:solidFill>
                  <a:latin typeface="Arial"/>
                </a:rPr>
                <a:t>Network Capability Exposure</a:t>
              </a:r>
            </a:p>
            <a:p>
              <a:pPr marL="171450" indent="-171450">
                <a:buClr>
                  <a:srgbClr val="C00000"/>
                </a:buClr>
                <a:buFont typeface="Arial" panose="020B0604020202020204" pitchFamily="34" charset="0"/>
                <a:buChar char="•"/>
              </a:pPr>
              <a:r>
                <a:rPr lang="en-GB" sz="1050" b="1" dirty="0" smtClean="0">
                  <a:solidFill>
                    <a:srgbClr val="262626"/>
                  </a:solidFill>
                  <a:latin typeface="Arial"/>
                </a:rPr>
                <a:t>Vertical Industry Engagement</a:t>
              </a:r>
              <a:endParaRPr lang="en-GB" sz="1050" b="1" dirty="0">
                <a:solidFill>
                  <a:srgbClr val="262626"/>
                </a:solidFill>
                <a:latin typeface="Arial"/>
              </a:endParaRPr>
            </a:p>
          </p:txBody>
        </p:sp>
        <p:sp>
          <p:nvSpPr>
            <p:cNvPr id="46" name="TextBox 45"/>
            <p:cNvSpPr txBox="1"/>
            <p:nvPr/>
          </p:nvSpPr>
          <p:spPr>
            <a:xfrm>
              <a:off x="4479097" y="3219832"/>
              <a:ext cx="2259730"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5G Network Migration</a:t>
              </a:r>
              <a:endParaRPr lang="en-GB" sz="1050" dirty="0">
                <a:solidFill>
                  <a:srgbClr val="262626"/>
                </a:solidFill>
                <a:latin typeface="Arial"/>
              </a:endParaRPr>
            </a:p>
          </p:txBody>
        </p:sp>
        <p:sp>
          <p:nvSpPr>
            <p:cNvPr id="47" name="TextBox 46"/>
            <p:cNvSpPr txBox="1"/>
            <p:nvPr/>
          </p:nvSpPr>
          <p:spPr>
            <a:xfrm>
              <a:off x="4479097" y="3771520"/>
              <a:ext cx="2664825" cy="596463"/>
            </a:xfrm>
            <a:prstGeom prst="rect">
              <a:avLst/>
            </a:prstGeom>
            <a:noFill/>
          </p:spPr>
          <p:txBody>
            <a:bodyPr wrap="square" rtlCol="0">
              <a:noAutofit/>
            </a:bodyPr>
            <a:lstStyle/>
            <a:p>
              <a:pPr marL="171450" indent="-171450">
                <a:buClr>
                  <a:srgbClr val="C00000"/>
                </a:buClr>
                <a:buFont typeface="Arial" panose="020B0604020202020204" pitchFamily="34" charset="0"/>
                <a:buChar char="•"/>
              </a:pPr>
              <a:r>
                <a:rPr lang="en-GB" sz="1050" b="1" dirty="0" smtClean="0">
                  <a:solidFill>
                    <a:srgbClr val="262626"/>
                  </a:solidFill>
                  <a:latin typeface="Arial"/>
                </a:rPr>
                <a:t>Complex device implementation: </a:t>
              </a:r>
            </a:p>
            <a:p>
              <a:pPr marL="628650" lvl="1" indent="-171450">
                <a:buClr>
                  <a:srgbClr val="C00000"/>
                </a:buClr>
                <a:buFont typeface="Arial" panose="020B0604020202020204" pitchFamily="34" charset="0"/>
                <a:buChar char="•"/>
              </a:pPr>
              <a:r>
                <a:rPr lang="en-GB" sz="1050" b="1" dirty="0" smtClean="0">
                  <a:solidFill>
                    <a:srgbClr val="262626"/>
                  </a:solidFill>
                  <a:latin typeface="Arial"/>
                </a:rPr>
                <a:t>multiple radios/bands</a:t>
              </a:r>
            </a:p>
            <a:p>
              <a:pPr marL="628650" lvl="1" indent="-171450">
                <a:buClr>
                  <a:srgbClr val="C00000"/>
                </a:buClr>
                <a:buFont typeface="Arial" panose="020B0604020202020204" pitchFamily="34" charset="0"/>
                <a:buChar char="•"/>
              </a:pPr>
              <a:r>
                <a:rPr lang="en-GB" sz="1050" b="1" dirty="0" smtClean="0">
                  <a:solidFill>
                    <a:srgbClr val="262626"/>
                  </a:solidFill>
                  <a:latin typeface="Arial"/>
                </a:rPr>
                <a:t>other cellular generations </a:t>
              </a:r>
            </a:p>
            <a:p>
              <a:pPr marL="628650" lvl="1" indent="-171450">
                <a:buClr>
                  <a:srgbClr val="C00000"/>
                </a:buClr>
                <a:buFont typeface="Arial" panose="020B0604020202020204" pitchFamily="34" charset="0"/>
                <a:buChar char="•"/>
              </a:pPr>
              <a:r>
                <a:rPr lang="en-GB" sz="1050" b="1" dirty="0" smtClean="0">
                  <a:solidFill>
                    <a:srgbClr val="262626"/>
                  </a:solidFill>
                  <a:latin typeface="Arial"/>
                </a:rPr>
                <a:t>Wi-Fi, Bluetooth, </a:t>
              </a:r>
              <a:r>
                <a:rPr lang="en-GB" sz="1050" b="1" dirty="0" err="1" smtClean="0">
                  <a:solidFill>
                    <a:srgbClr val="262626"/>
                  </a:solidFill>
                  <a:latin typeface="Arial"/>
                </a:rPr>
                <a:t>etc</a:t>
              </a:r>
              <a:endParaRPr lang="en-GB" sz="1050" b="1" dirty="0" smtClean="0">
                <a:solidFill>
                  <a:srgbClr val="262626"/>
                </a:solidFill>
                <a:latin typeface="Arial"/>
              </a:endParaRPr>
            </a:p>
          </p:txBody>
        </p:sp>
        <p:sp>
          <p:nvSpPr>
            <p:cNvPr id="48" name="Rectangle 47"/>
            <p:cNvSpPr/>
            <p:nvPr/>
          </p:nvSpPr>
          <p:spPr>
            <a:xfrm>
              <a:off x="7377311" y="1046358"/>
              <a:ext cx="1445780" cy="569602"/>
            </a:xfrm>
            <a:prstGeom prst="rect">
              <a:avLst/>
            </a:prstGeom>
            <a:solidFill>
              <a:schemeClr val="accent1">
                <a:lumMod val="75000"/>
              </a:schemeClr>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bg1"/>
                  </a:solidFill>
                  <a:latin typeface="Arial"/>
                </a:rPr>
                <a:t>Future Networks   5G Introduction</a:t>
              </a:r>
            </a:p>
          </p:txBody>
        </p:sp>
        <p:sp>
          <p:nvSpPr>
            <p:cNvPr id="49" name="Rectangle 48"/>
            <p:cNvSpPr/>
            <p:nvPr/>
          </p:nvSpPr>
          <p:spPr>
            <a:xfrm>
              <a:off x="7377311" y="1694814"/>
              <a:ext cx="1445780" cy="569601"/>
            </a:xfrm>
            <a:prstGeom prst="rect">
              <a:avLst/>
            </a:prstGeom>
            <a:solidFill>
              <a:schemeClr val="accent1">
                <a:lumMod val="75000"/>
              </a:schemeClr>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bg1"/>
                  </a:solidFill>
                  <a:latin typeface="Arial"/>
                </a:rPr>
                <a:t>Future Networks   5G Network Economics</a:t>
              </a:r>
            </a:p>
          </p:txBody>
        </p:sp>
        <p:sp>
          <p:nvSpPr>
            <p:cNvPr id="50" name="Rectangle 49"/>
            <p:cNvSpPr/>
            <p:nvPr/>
          </p:nvSpPr>
          <p:spPr>
            <a:xfrm>
              <a:off x="7379040" y="2343049"/>
              <a:ext cx="1445780" cy="678945"/>
            </a:xfrm>
            <a:prstGeom prst="rect">
              <a:avLst/>
            </a:prstGeom>
            <a:solidFill>
              <a:schemeClr val="accent1">
                <a:lumMod val="75000"/>
              </a:schemeClr>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bg1"/>
                  </a:solidFill>
                  <a:latin typeface="Arial"/>
                </a:rPr>
                <a:t>Future Networks Network Slicing &amp; Network Virtualisation</a:t>
              </a:r>
            </a:p>
          </p:txBody>
        </p:sp>
        <p:sp>
          <p:nvSpPr>
            <p:cNvPr id="51" name="Rectangle 50"/>
            <p:cNvSpPr/>
            <p:nvPr/>
          </p:nvSpPr>
          <p:spPr>
            <a:xfrm>
              <a:off x="7377311" y="3117229"/>
              <a:ext cx="1445780" cy="569601"/>
            </a:xfrm>
            <a:prstGeom prst="rect">
              <a:avLst/>
            </a:prstGeom>
            <a:solidFill>
              <a:schemeClr val="accent1">
                <a:lumMod val="75000"/>
              </a:schemeClr>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bg1"/>
                  </a:solidFill>
                  <a:latin typeface="Arial"/>
                </a:rPr>
                <a:t>Fraud and Security Group</a:t>
              </a:r>
            </a:p>
          </p:txBody>
        </p:sp>
        <p:sp>
          <p:nvSpPr>
            <p:cNvPr id="52" name="Rectangle 51"/>
            <p:cNvSpPr/>
            <p:nvPr/>
          </p:nvSpPr>
          <p:spPr>
            <a:xfrm>
              <a:off x="7381409" y="3770351"/>
              <a:ext cx="1445780" cy="683615"/>
            </a:xfrm>
            <a:prstGeom prst="rect">
              <a:avLst/>
            </a:prstGeom>
            <a:solidFill>
              <a:schemeClr val="accent1">
                <a:lumMod val="75000"/>
              </a:schemeClr>
            </a:solid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spcAft>
                  <a:spcPts val="300"/>
                </a:spcAft>
                <a:buClr>
                  <a:srgbClr val="C00000"/>
                </a:buClr>
              </a:pPr>
              <a:r>
                <a:rPr lang="en-GB" sz="1000" b="1" dirty="0" smtClean="0">
                  <a:solidFill>
                    <a:schemeClr val="bg1"/>
                  </a:solidFill>
                  <a:latin typeface="Arial"/>
                </a:rPr>
                <a:t>Spectrum Programme</a:t>
              </a:r>
            </a:p>
          </p:txBody>
        </p:sp>
      </p:grpSp>
    </p:spTree>
    <p:extLst>
      <p:ext uri="{BB962C8B-B14F-4D97-AF65-F5344CB8AC3E}">
        <p14:creationId xmlns:p14="http://schemas.microsoft.com/office/powerpoint/2010/main" val="34332469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57152" y="411510"/>
            <a:ext cx="7399312" cy="857250"/>
          </a:xfrm>
        </p:spPr>
        <p:txBody>
          <a:bodyPr/>
          <a:lstStyle/>
          <a:p>
            <a:r>
              <a:rPr lang="en-GB" spc="-5" dirty="0"/>
              <a:t>A</a:t>
            </a:r>
            <a:r>
              <a:rPr lang="en-GB" spc="-20" dirty="0"/>
              <a:t>d</a:t>
            </a:r>
            <a:r>
              <a:rPr lang="en-GB" spc="-5" dirty="0"/>
              <a:t>vo</a:t>
            </a:r>
            <a:r>
              <a:rPr lang="en-GB" spc="-15" dirty="0"/>
              <a:t>c</a:t>
            </a:r>
            <a:r>
              <a:rPr lang="en-GB" spc="-5" dirty="0"/>
              <a:t>acy</a:t>
            </a:r>
            <a:endParaRPr lang="en-GB" dirty="0"/>
          </a:p>
        </p:txBody>
      </p:sp>
      <p:sp>
        <p:nvSpPr>
          <p:cNvPr id="21" name="object 2"/>
          <p:cNvSpPr txBox="1">
            <a:spLocks/>
          </p:cNvSpPr>
          <p:nvPr/>
        </p:nvSpPr>
        <p:spPr>
          <a:xfrm>
            <a:off x="942471" y="367538"/>
            <a:ext cx="7259065" cy="369332"/>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2400" b="1" kern="1200">
                <a:solidFill>
                  <a:srgbClr val="575756"/>
                </a:solidFill>
                <a:latin typeface="Arial" panose="020B0604020202020204" pitchFamily="34" charset="0"/>
                <a:ea typeface="+mj-ea"/>
                <a:cs typeface="Arial" panose="020B0604020202020204" pitchFamily="34" charset="0"/>
              </a:defRPr>
            </a:lvl1pPr>
          </a:lstStyle>
          <a:p>
            <a:pPr marL="361950"/>
            <a:endParaRPr lang="en-GB" spc="-35" dirty="0"/>
          </a:p>
        </p:txBody>
      </p:sp>
      <p:sp>
        <p:nvSpPr>
          <p:cNvPr id="51" name="object 2"/>
          <p:cNvSpPr txBox="1"/>
          <p:nvPr/>
        </p:nvSpPr>
        <p:spPr>
          <a:xfrm>
            <a:off x="507597" y="1065784"/>
            <a:ext cx="8048625" cy="215444"/>
          </a:xfrm>
          <a:prstGeom prst="rect">
            <a:avLst/>
          </a:prstGeom>
        </p:spPr>
        <p:txBody>
          <a:bodyPr vert="horz" wrap="square" lIns="0" tIns="0" rIns="0" bIns="0" rtlCol="0">
            <a:spAutoFit/>
          </a:bodyPr>
          <a:lstStyle/>
          <a:p>
            <a:pPr marL="12700">
              <a:lnSpc>
                <a:spcPct val="100000"/>
              </a:lnSpc>
            </a:pPr>
            <a:r>
              <a:rPr lang="en-GB" sz="1400" spc="-5" dirty="0">
                <a:solidFill>
                  <a:srgbClr val="2D2D2D"/>
                </a:solidFill>
                <a:latin typeface="Arial"/>
                <a:cs typeface="Arial"/>
              </a:rPr>
              <a:t>The </a:t>
            </a:r>
            <a:r>
              <a:rPr lang="en-GB" sz="1400" spc="-25" dirty="0">
                <a:solidFill>
                  <a:srgbClr val="2D2D2D"/>
                </a:solidFill>
                <a:latin typeface="Arial"/>
                <a:cs typeface="Arial"/>
              </a:rPr>
              <a:t>GSMA’s </a:t>
            </a:r>
            <a:r>
              <a:rPr lang="en-GB" sz="1400" spc="-5" dirty="0">
                <a:solidFill>
                  <a:srgbClr val="2D2D2D"/>
                </a:solidFill>
                <a:latin typeface="Arial"/>
                <a:cs typeface="Arial"/>
              </a:rPr>
              <a:t>advocacy work </a:t>
            </a:r>
            <a:r>
              <a:rPr lang="en-GB" sz="1400" dirty="0">
                <a:solidFill>
                  <a:srgbClr val="2D2D2D"/>
                </a:solidFill>
                <a:latin typeface="Arial"/>
                <a:cs typeface="Arial"/>
              </a:rPr>
              <a:t>is centred on the </a:t>
            </a:r>
            <a:r>
              <a:rPr lang="en-GB" sz="1400" spc="-5" dirty="0">
                <a:solidFill>
                  <a:srgbClr val="2D2D2D"/>
                </a:solidFill>
                <a:latin typeface="Arial"/>
                <a:cs typeface="Arial"/>
              </a:rPr>
              <a:t>following </a:t>
            </a:r>
            <a:r>
              <a:rPr lang="en-GB" sz="1400" spc="-5" dirty="0" smtClean="0">
                <a:solidFill>
                  <a:srgbClr val="2D2D2D"/>
                </a:solidFill>
                <a:latin typeface="Arial"/>
                <a:cs typeface="Arial"/>
              </a:rPr>
              <a:t>programmes</a:t>
            </a:r>
            <a:r>
              <a:rPr lang="en-GB" sz="1400" spc="-5" dirty="0">
                <a:solidFill>
                  <a:srgbClr val="2D2D2D"/>
                </a:solidFill>
                <a:latin typeface="Arial"/>
                <a:cs typeface="Arial"/>
              </a:rPr>
              <a:t>:</a:t>
            </a:r>
            <a:endParaRPr lang="en-GB" sz="1400" dirty="0">
              <a:latin typeface="Arial"/>
              <a:cs typeface="Arial"/>
            </a:endParaRPr>
          </a:p>
        </p:txBody>
      </p:sp>
      <p:sp>
        <p:nvSpPr>
          <p:cNvPr id="20" name="object 4"/>
          <p:cNvSpPr/>
          <p:nvPr/>
        </p:nvSpPr>
        <p:spPr>
          <a:xfrm>
            <a:off x="425459" y="1420114"/>
            <a:ext cx="1946275" cy="2879090"/>
          </a:xfrm>
          <a:custGeom>
            <a:avLst/>
            <a:gdLst/>
            <a:ahLst/>
            <a:cxnLst/>
            <a:rect l="l" t="t" r="r" b="b"/>
            <a:pathLst>
              <a:path w="1946275" h="2879090">
                <a:moveTo>
                  <a:pt x="0" y="2878836"/>
                </a:moveTo>
                <a:lnTo>
                  <a:pt x="1946148" y="2878836"/>
                </a:lnTo>
                <a:lnTo>
                  <a:pt x="1946148" y="0"/>
                </a:lnTo>
                <a:lnTo>
                  <a:pt x="0" y="0"/>
                </a:lnTo>
                <a:lnTo>
                  <a:pt x="0" y="2878836"/>
                </a:lnTo>
                <a:close/>
              </a:path>
            </a:pathLst>
          </a:custGeom>
          <a:solidFill>
            <a:srgbClr val="93C0BD"/>
          </a:solidFill>
        </p:spPr>
        <p:txBody>
          <a:bodyPr wrap="square" lIns="0" tIns="0" rIns="0" bIns="0" rtlCol="0"/>
          <a:lstStyle/>
          <a:p>
            <a:endParaRPr/>
          </a:p>
        </p:txBody>
      </p:sp>
      <p:sp>
        <p:nvSpPr>
          <p:cNvPr id="22" name="object 5"/>
          <p:cNvSpPr txBox="1"/>
          <p:nvPr/>
        </p:nvSpPr>
        <p:spPr>
          <a:xfrm>
            <a:off x="425458" y="3439654"/>
            <a:ext cx="1946275" cy="338554"/>
          </a:xfrm>
          <a:prstGeom prst="rect">
            <a:avLst/>
          </a:prstGeom>
        </p:spPr>
        <p:txBody>
          <a:bodyPr vert="horz" wrap="square" lIns="0" tIns="0" rIns="0" bIns="0" rtlCol="0">
            <a:spAutoFit/>
          </a:bodyPr>
          <a:lstStyle/>
          <a:p>
            <a:pPr marL="170180" marR="163195" algn="ctr">
              <a:lnSpc>
                <a:spcPct val="100000"/>
              </a:lnSpc>
              <a:spcBef>
                <a:spcPts val="5"/>
              </a:spcBef>
            </a:pPr>
            <a:r>
              <a:rPr lang="en-GB" sz="1100" dirty="0" smtClean="0">
                <a:solidFill>
                  <a:schemeClr val="tx2"/>
                </a:solidFill>
                <a:latin typeface="Arial"/>
                <a:cs typeface="Arial"/>
              </a:rPr>
              <a:t>Building </a:t>
            </a:r>
            <a:r>
              <a:rPr lang="en-GB" sz="1100" dirty="0">
                <a:solidFill>
                  <a:schemeClr val="tx2"/>
                </a:solidFill>
                <a:latin typeface="Arial"/>
                <a:cs typeface="Arial"/>
              </a:rPr>
              <a:t>the foundation for the future of </a:t>
            </a:r>
            <a:r>
              <a:rPr lang="en-GB" sz="1100" dirty="0" smtClean="0">
                <a:solidFill>
                  <a:schemeClr val="tx2"/>
                </a:solidFill>
                <a:latin typeface="Arial"/>
                <a:cs typeface="Arial"/>
              </a:rPr>
              <a:t>mobile</a:t>
            </a:r>
            <a:endParaRPr lang="en-GB" sz="1100" dirty="0">
              <a:solidFill>
                <a:schemeClr val="tx2"/>
              </a:solidFill>
              <a:latin typeface="Arial"/>
              <a:cs typeface="Arial"/>
            </a:endParaRPr>
          </a:p>
        </p:txBody>
      </p:sp>
      <p:sp>
        <p:nvSpPr>
          <p:cNvPr id="23" name="object 6"/>
          <p:cNvSpPr/>
          <p:nvPr/>
        </p:nvSpPr>
        <p:spPr>
          <a:xfrm>
            <a:off x="2536202" y="1420114"/>
            <a:ext cx="1946275" cy="2879090"/>
          </a:xfrm>
          <a:custGeom>
            <a:avLst/>
            <a:gdLst/>
            <a:ahLst/>
            <a:cxnLst/>
            <a:rect l="l" t="t" r="r" b="b"/>
            <a:pathLst>
              <a:path w="1946275" h="2879090">
                <a:moveTo>
                  <a:pt x="0" y="2878836"/>
                </a:moveTo>
                <a:lnTo>
                  <a:pt x="1946147" y="2878836"/>
                </a:lnTo>
                <a:lnTo>
                  <a:pt x="1946147" y="0"/>
                </a:lnTo>
                <a:lnTo>
                  <a:pt x="0" y="0"/>
                </a:lnTo>
                <a:lnTo>
                  <a:pt x="0" y="2878836"/>
                </a:lnTo>
                <a:close/>
              </a:path>
            </a:pathLst>
          </a:custGeom>
          <a:solidFill>
            <a:srgbClr val="252525"/>
          </a:solidFill>
        </p:spPr>
        <p:txBody>
          <a:bodyPr wrap="square" lIns="0" tIns="0" rIns="0" bIns="0" rtlCol="0"/>
          <a:lstStyle/>
          <a:p>
            <a:endParaRPr/>
          </a:p>
        </p:txBody>
      </p:sp>
      <p:sp>
        <p:nvSpPr>
          <p:cNvPr id="24" name="object 7"/>
          <p:cNvSpPr txBox="1"/>
          <p:nvPr/>
        </p:nvSpPr>
        <p:spPr>
          <a:xfrm>
            <a:off x="2568291" y="2842558"/>
            <a:ext cx="1891782" cy="430887"/>
          </a:xfrm>
          <a:prstGeom prst="rect">
            <a:avLst/>
          </a:prstGeom>
        </p:spPr>
        <p:txBody>
          <a:bodyPr vert="horz" wrap="square" lIns="0" tIns="0" rIns="0" bIns="0" rtlCol="0">
            <a:spAutoFit/>
          </a:bodyPr>
          <a:lstStyle/>
          <a:p>
            <a:pPr marL="1270" algn="ctr">
              <a:lnSpc>
                <a:spcPct val="100000"/>
              </a:lnSpc>
              <a:spcBef>
                <a:spcPts val="1045"/>
              </a:spcBef>
            </a:pPr>
            <a:r>
              <a:rPr lang="en-GB" sz="1400" b="1" spc="-5" dirty="0" smtClean="0">
                <a:solidFill>
                  <a:srgbClr val="FFFFFF"/>
                </a:solidFill>
                <a:latin typeface="Arial"/>
                <a:cs typeface="Arial"/>
              </a:rPr>
              <a:t>Mobile for Development</a:t>
            </a:r>
          </a:p>
        </p:txBody>
      </p:sp>
      <p:sp>
        <p:nvSpPr>
          <p:cNvPr id="25" name="object 8"/>
          <p:cNvSpPr/>
          <p:nvPr/>
        </p:nvSpPr>
        <p:spPr>
          <a:xfrm>
            <a:off x="4646942" y="1420114"/>
            <a:ext cx="1946275" cy="2879090"/>
          </a:xfrm>
          <a:custGeom>
            <a:avLst/>
            <a:gdLst/>
            <a:ahLst/>
            <a:cxnLst/>
            <a:rect l="l" t="t" r="r" b="b"/>
            <a:pathLst>
              <a:path w="1946275" h="2879090">
                <a:moveTo>
                  <a:pt x="0" y="2878836"/>
                </a:moveTo>
                <a:lnTo>
                  <a:pt x="1946148" y="2878836"/>
                </a:lnTo>
                <a:lnTo>
                  <a:pt x="1946148" y="0"/>
                </a:lnTo>
                <a:lnTo>
                  <a:pt x="0" y="0"/>
                </a:lnTo>
                <a:lnTo>
                  <a:pt x="0" y="2878836"/>
                </a:lnTo>
                <a:close/>
              </a:path>
            </a:pathLst>
          </a:custGeom>
          <a:solidFill>
            <a:srgbClr val="93C0BD"/>
          </a:solidFill>
        </p:spPr>
        <p:txBody>
          <a:bodyPr wrap="square" lIns="0" tIns="0" rIns="0" bIns="0" rtlCol="0"/>
          <a:lstStyle/>
          <a:p>
            <a:endParaRPr/>
          </a:p>
        </p:txBody>
      </p:sp>
      <p:sp>
        <p:nvSpPr>
          <p:cNvPr id="26" name="object 9"/>
          <p:cNvSpPr txBox="1"/>
          <p:nvPr/>
        </p:nvSpPr>
        <p:spPr>
          <a:xfrm>
            <a:off x="2460373" y="3439654"/>
            <a:ext cx="2110740" cy="507831"/>
          </a:xfrm>
          <a:prstGeom prst="rect">
            <a:avLst/>
          </a:prstGeom>
        </p:spPr>
        <p:txBody>
          <a:bodyPr vert="horz" wrap="square" lIns="0" tIns="0" rIns="0" bIns="0" rtlCol="0">
            <a:spAutoFit/>
          </a:bodyPr>
          <a:lstStyle/>
          <a:p>
            <a:pPr marL="283210" marR="273050" indent="1270" algn="ctr">
              <a:lnSpc>
                <a:spcPct val="100000"/>
              </a:lnSpc>
              <a:spcBef>
                <a:spcPts val="5"/>
              </a:spcBef>
            </a:pPr>
            <a:r>
              <a:rPr lang="en-GB" sz="1100" dirty="0" smtClean="0">
                <a:solidFill>
                  <a:schemeClr val="bg1"/>
                </a:solidFill>
                <a:latin typeface="Arial"/>
                <a:cs typeface="Arial"/>
              </a:rPr>
              <a:t>Transforming lives through mobile innovation</a:t>
            </a:r>
            <a:endParaRPr sz="1100" dirty="0">
              <a:solidFill>
                <a:schemeClr val="bg1"/>
              </a:solidFill>
              <a:latin typeface="Arial"/>
              <a:cs typeface="Arial"/>
            </a:endParaRPr>
          </a:p>
        </p:txBody>
      </p:sp>
      <p:sp>
        <p:nvSpPr>
          <p:cNvPr id="27" name="object 10"/>
          <p:cNvSpPr/>
          <p:nvPr/>
        </p:nvSpPr>
        <p:spPr>
          <a:xfrm>
            <a:off x="6757679" y="1420114"/>
            <a:ext cx="1948180" cy="2879090"/>
          </a:xfrm>
          <a:custGeom>
            <a:avLst/>
            <a:gdLst/>
            <a:ahLst/>
            <a:cxnLst/>
            <a:rect l="l" t="t" r="r" b="b"/>
            <a:pathLst>
              <a:path w="1948179" h="2879090">
                <a:moveTo>
                  <a:pt x="0" y="2878836"/>
                </a:moveTo>
                <a:lnTo>
                  <a:pt x="1947672" y="2878836"/>
                </a:lnTo>
                <a:lnTo>
                  <a:pt x="1947672" y="0"/>
                </a:lnTo>
                <a:lnTo>
                  <a:pt x="0" y="0"/>
                </a:lnTo>
                <a:lnTo>
                  <a:pt x="0" y="2878836"/>
                </a:lnTo>
                <a:close/>
              </a:path>
            </a:pathLst>
          </a:custGeom>
          <a:solidFill>
            <a:srgbClr val="252525"/>
          </a:solidFill>
        </p:spPr>
        <p:txBody>
          <a:bodyPr wrap="square" lIns="0" tIns="0" rIns="0" bIns="0" rtlCol="0"/>
          <a:lstStyle/>
          <a:p>
            <a:endParaRPr/>
          </a:p>
        </p:txBody>
      </p:sp>
      <p:sp>
        <p:nvSpPr>
          <p:cNvPr id="28" name="object 11"/>
          <p:cNvSpPr txBox="1"/>
          <p:nvPr/>
        </p:nvSpPr>
        <p:spPr>
          <a:xfrm>
            <a:off x="6772553" y="3444613"/>
            <a:ext cx="1948180" cy="677108"/>
          </a:xfrm>
          <a:prstGeom prst="rect">
            <a:avLst/>
          </a:prstGeom>
        </p:spPr>
        <p:txBody>
          <a:bodyPr vert="horz" wrap="square" lIns="0" tIns="0" rIns="0" bIns="0" rtlCol="0">
            <a:spAutoFit/>
          </a:bodyPr>
          <a:lstStyle/>
          <a:p>
            <a:pPr marL="403860" marR="394970" algn="ctr">
              <a:lnSpc>
                <a:spcPct val="100000"/>
              </a:lnSpc>
              <a:spcBef>
                <a:spcPts val="5"/>
              </a:spcBef>
            </a:pPr>
            <a:r>
              <a:rPr lang="en-GB" sz="1100" dirty="0" smtClean="0">
                <a:solidFill>
                  <a:srgbClr val="FFFFFF"/>
                </a:solidFill>
                <a:latin typeface="Arial"/>
                <a:cs typeface="Arial"/>
              </a:rPr>
              <a:t>Connecting everyone and everything to a better </a:t>
            </a:r>
            <a:r>
              <a:rPr lang="en-GB" sz="1100" dirty="0">
                <a:solidFill>
                  <a:srgbClr val="FFFFFF"/>
                </a:solidFill>
                <a:latin typeface="Arial"/>
                <a:cs typeface="Arial"/>
              </a:rPr>
              <a:t>f</a:t>
            </a:r>
            <a:r>
              <a:rPr lang="en-GB" sz="1100" dirty="0" smtClean="0">
                <a:solidFill>
                  <a:srgbClr val="FFFFFF"/>
                </a:solidFill>
                <a:latin typeface="Arial"/>
                <a:cs typeface="Arial"/>
              </a:rPr>
              <a:t>uture</a:t>
            </a:r>
            <a:endParaRPr sz="1100" dirty="0">
              <a:latin typeface="Arial"/>
              <a:cs typeface="Arial"/>
            </a:endParaRPr>
          </a:p>
        </p:txBody>
      </p:sp>
      <p:sp>
        <p:nvSpPr>
          <p:cNvPr id="29" name="object 12"/>
          <p:cNvSpPr/>
          <p:nvPr/>
        </p:nvSpPr>
        <p:spPr>
          <a:xfrm>
            <a:off x="1091451" y="1764541"/>
            <a:ext cx="787907" cy="60197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object 13"/>
          <p:cNvSpPr/>
          <p:nvPr/>
        </p:nvSpPr>
        <p:spPr>
          <a:xfrm>
            <a:off x="3081664" y="1811021"/>
            <a:ext cx="762000" cy="5715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1" name="object 14"/>
          <p:cNvSpPr/>
          <p:nvPr/>
        </p:nvSpPr>
        <p:spPr>
          <a:xfrm>
            <a:off x="7434589" y="1732535"/>
            <a:ext cx="594359" cy="655320"/>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2" name="object 15"/>
          <p:cNvSpPr/>
          <p:nvPr/>
        </p:nvSpPr>
        <p:spPr>
          <a:xfrm>
            <a:off x="5333567" y="1769758"/>
            <a:ext cx="573024" cy="612648"/>
          </a:xfrm>
          <a:prstGeom prst="rect">
            <a:avLst/>
          </a:prstGeom>
          <a:blipFill>
            <a:blip r:embed="rId6" cstate="print"/>
            <a:stretch>
              <a:fillRect/>
            </a:stretch>
          </a:blipFill>
        </p:spPr>
        <p:txBody>
          <a:bodyPr wrap="square" lIns="0" tIns="0" rIns="0" bIns="0" rtlCol="0"/>
          <a:lstStyle/>
          <a:p>
            <a:endParaRPr/>
          </a:p>
        </p:txBody>
      </p:sp>
      <p:sp>
        <p:nvSpPr>
          <p:cNvPr id="2" name="TextBox 1"/>
          <p:cNvSpPr txBox="1"/>
          <p:nvPr/>
        </p:nvSpPr>
        <p:spPr>
          <a:xfrm>
            <a:off x="867443" y="2787774"/>
            <a:ext cx="1062306" cy="307777"/>
          </a:xfrm>
          <a:prstGeom prst="rect">
            <a:avLst/>
          </a:prstGeom>
          <a:noFill/>
        </p:spPr>
        <p:txBody>
          <a:bodyPr wrap="square" rtlCol="0">
            <a:spAutoFit/>
          </a:bodyPr>
          <a:lstStyle/>
          <a:p>
            <a:r>
              <a:rPr lang="en-GB" sz="1400" b="1" dirty="0" smtClean="0">
                <a:solidFill>
                  <a:schemeClr val="tx2"/>
                </a:solidFill>
                <a:latin typeface="Arial" panose="020B0604020202020204" pitchFamily="34" charset="0"/>
                <a:cs typeface="Arial" panose="020B0604020202020204" pitchFamily="34" charset="0"/>
              </a:rPr>
              <a:t>Spectrum</a:t>
            </a:r>
            <a:endParaRPr lang="en-GB" sz="1400" b="1" dirty="0">
              <a:solidFill>
                <a:schemeClr val="tx2"/>
              </a:solidFill>
              <a:latin typeface="Arial" panose="020B0604020202020204" pitchFamily="34" charset="0"/>
              <a:cs typeface="Arial" panose="020B0604020202020204" pitchFamily="34" charset="0"/>
            </a:endParaRPr>
          </a:p>
        </p:txBody>
      </p:sp>
      <p:sp>
        <p:nvSpPr>
          <p:cNvPr id="33" name="TextBox 32"/>
          <p:cNvSpPr txBox="1"/>
          <p:nvPr/>
        </p:nvSpPr>
        <p:spPr>
          <a:xfrm>
            <a:off x="4936151" y="2775992"/>
            <a:ext cx="1440160" cy="523220"/>
          </a:xfrm>
          <a:prstGeom prst="rect">
            <a:avLst/>
          </a:prstGeom>
          <a:noFill/>
        </p:spPr>
        <p:txBody>
          <a:bodyPr wrap="square" rtlCol="0">
            <a:spAutoFit/>
          </a:bodyPr>
          <a:lstStyle/>
          <a:p>
            <a:pPr algn="ctr"/>
            <a:r>
              <a:rPr lang="en-GB" sz="1400" b="1" dirty="0" smtClean="0">
                <a:solidFill>
                  <a:schemeClr val="tx2"/>
                </a:solidFill>
                <a:latin typeface="+mj-lt"/>
              </a:rPr>
              <a:t>Regulatory Modernisation</a:t>
            </a:r>
            <a:endParaRPr lang="en-GB" sz="1400" b="1" dirty="0">
              <a:solidFill>
                <a:schemeClr val="tx2"/>
              </a:solidFill>
              <a:latin typeface="+mj-lt"/>
            </a:endParaRPr>
          </a:p>
        </p:txBody>
      </p:sp>
      <p:sp>
        <p:nvSpPr>
          <p:cNvPr id="34" name="TextBox 33"/>
          <p:cNvSpPr txBox="1"/>
          <p:nvPr/>
        </p:nvSpPr>
        <p:spPr>
          <a:xfrm>
            <a:off x="7029725" y="2772065"/>
            <a:ext cx="1440160" cy="523220"/>
          </a:xfrm>
          <a:prstGeom prst="rect">
            <a:avLst/>
          </a:prstGeom>
          <a:noFill/>
        </p:spPr>
        <p:txBody>
          <a:bodyPr wrap="square" rtlCol="0">
            <a:spAutoFit/>
          </a:bodyPr>
          <a:lstStyle/>
          <a:p>
            <a:pPr algn="ctr"/>
            <a:r>
              <a:rPr lang="en-GB" sz="1400" b="1" dirty="0" smtClean="0">
                <a:solidFill>
                  <a:schemeClr val="bg1"/>
                </a:solidFill>
                <a:latin typeface="+mj-lt"/>
              </a:rPr>
              <a:t>Industry Purpose</a:t>
            </a:r>
            <a:endParaRPr lang="en-GB" sz="1400" b="1" dirty="0">
              <a:solidFill>
                <a:schemeClr val="bg1"/>
              </a:solidFill>
              <a:latin typeface="+mj-lt"/>
            </a:endParaRPr>
          </a:p>
        </p:txBody>
      </p:sp>
      <p:sp>
        <p:nvSpPr>
          <p:cNvPr id="35" name="object 9"/>
          <p:cNvSpPr txBox="1"/>
          <p:nvPr/>
        </p:nvSpPr>
        <p:spPr>
          <a:xfrm>
            <a:off x="4600861" y="3434727"/>
            <a:ext cx="2110740" cy="677108"/>
          </a:xfrm>
          <a:prstGeom prst="rect">
            <a:avLst/>
          </a:prstGeom>
        </p:spPr>
        <p:txBody>
          <a:bodyPr vert="horz" wrap="square" lIns="0" tIns="0" rIns="0" bIns="0" rtlCol="0">
            <a:spAutoFit/>
          </a:bodyPr>
          <a:lstStyle/>
          <a:p>
            <a:pPr marL="283210" marR="273050" indent="1270" algn="ctr">
              <a:lnSpc>
                <a:spcPct val="100000"/>
              </a:lnSpc>
              <a:spcBef>
                <a:spcPts val="5"/>
              </a:spcBef>
            </a:pPr>
            <a:r>
              <a:rPr sz="1100" spc="-5" dirty="0" smtClean="0">
                <a:solidFill>
                  <a:srgbClr val="252525"/>
                </a:solidFill>
                <a:latin typeface="Arial"/>
                <a:cs typeface="Arial"/>
              </a:rPr>
              <a:t>Driving </a:t>
            </a:r>
            <a:r>
              <a:rPr sz="1100" dirty="0">
                <a:solidFill>
                  <a:srgbClr val="252525"/>
                </a:solidFill>
                <a:latin typeface="Arial"/>
                <a:cs typeface="Arial"/>
              </a:rPr>
              <a:t>commercial  </a:t>
            </a:r>
            <a:r>
              <a:rPr sz="1100" spc="-5" dirty="0">
                <a:solidFill>
                  <a:srgbClr val="252525"/>
                </a:solidFill>
                <a:latin typeface="Arial"/>
                <a:cs typeface="Arial"/>
              </a:rPr>
              <a:t>mobile services </a:t>
            </a:r>
            <a:r>
              <a:rPr sz="1100" spc="5" dirty="0">
                <a:solidFill>
                  <a:srgbClr val="252525"/>
                </a:solidFill>
                <a:latin typeface="Arial"/>
                <a:cs typeface="Arial"/>
              </a:rPr>
              <a:t>for  </a:t>
            </a:r>
            <a:r>
              <a:rPr sz="1100" dirty="0">
                <a:solidFill>
                  <a:srgbClr val="252525"/>
                </a:solidFill>
                <a:latin typeface="Arial"/>
                <a:cs typeface="Arial"/>
              </a:rPr>
              <a:t>underserved </a:t>
            </a:r>
            <a:r>
              <a:rPr sz="1100" spc="-5" dirty="0">
                <a:solidFill>
                  <a:srgbClr val="252525"/>
                </a:solidFill>
                <a:latin typeface="Arial"/>
                <a:cs typeface="Arial"/>
              </a:rPr>
              <a:t>people</a:t>
            </a:r>
            <a:r>
              <a:rPr sz="1100" spc="-100" dirty="0">
                <a:solidFill>
                  <a:srgbClr val="252525"/>
                </a:solidFill>
                <a:latin typeface="Arial"/>
                <a:cs typeface="Arial"/>
              </a:rPr>
              <a:t> </a:t>
            </a:r>
            <a:r>
              <a:rPr sz="1100" dirty="0">
                <a:solidFill>
                  <a:srgbClr val="252525"/>
                </a:solidFill>
                <a:latin typeface="Arial"/>
                <a:cs typeface="Arial"/>
              </a:rPr>
              <a:t>in  emerging</a:t>
            </a:r>
            <a:r>
              <a:rPr sz="1100" spc="-110" dirty="0">
                <a:solidFill>
                  <a:srgbClr val="252525"/>
                </a:solidFill>
                <a:latin typeface="Arial"/>
                <a:cs typeface="Arial"/>
              </a:rPr>
              <a:t> </a:t>
            </a:r>
            <a:r>
              <a:rPr sz="1100" dirty="0">
                <a:solidFill>
                  <a:srgbClr val="252525"/>
                </a:solidFill>
                <a:latin typeface="Arial"/>
                <a:cs typeface="Arial"/>
              </a:rPr>
              <a:t>markets</a:t>
            </a:r>
            <a:endParaRPr sz="1100" dirty="0">
              <a:latin typeface="Arial"/>
              <a:cs typeface="Arial"/>
            </a:endParaRPr>
          </a:p>
        </p:txBody>
      </p:sp>
    </p:spTree>
    <p:extLst>
      <p:ext uri="{BB962C8B-B14F-4D97-AF65-F5344CB8AC3E}">
        <p14:creationId xmlns:p14="http://schemas.microsoft.com/office/powerpoint/2010/main" val="2816463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bject 3"/>
          <p:cNvSpPr/>
          <p:nvPr/>
        </p:nvSpPr>
        <p:spPr>
          <a:xfrm>
            <a:off x="396496" y="2330566"/>
            <a:ext cx="3887472" cy="2185400"/>
          </a:xfrm>
          <a:custGeom>
            <a:avLst/>
            <a:gdLst/>
            <a:ahLst/>
            <a:cxnLst/>
            <a:rect l="l" t="t" r="r" b="b"/>
            <a:pathLst>
              <a:path w="1946275" h="1620520">
                <a:moveTo>
                  <a:pt x="0" y="1620012"/>
                </a:moveTo>
                <a:lnTo>
                  <a:pt x="1946148" y="1620012"/>
                </a:lnTo>
                <a:lnTo>
                  <a:pt x="1946148" y="0"/>
                </a:lnTo>
                <a:lnTo>
                  <a:pt x="0" y="0"/>
                </a:lnTo>
                <a:lnTo>
                  <a:pt x="0" y="1620012"/>
                </a:lnTo>
                <a:close/>
              </a:path>
            </a:pathLst>
          </a:custGeom>
          <a:solidFill>
            <a:schemeClr val="accent3">
              <a:lumMod val="50000"/>
            </a:schemeClr>
          </a:solidFill>
        </p:spPr>
        <p:txBody>
          <a:bodyPr wrap="square" lIns="0" tIns="0" rIns="0" bIns="0" rtlCol="0"/>
          <a:lstStyle/>
          <a:p>
            <a:endParaRPr dirty="0"/>
          </a:p>
        </p:txBody>
      </p:sp>
      <p:sp>
        <p:nvSpPr>
          <p:cNvPr id="17" name="object 11"/>
          <p:cNvSpPr/>
          <p:nvPr/>
        </p:nvSpPr>
        <p:spPr>
          <a:xfrm>
            <a:off x="394733" y="1033077"/>
            <a:ext cx="8353731" cy="1201135"/>
          </a:xfrm>
          <a:custGeom>
            <a:avLst/>
            <a:gdLst/>
            <a:ahLst/>
            <a:cxnLst/>
            <a:rect l="l" t="t" r="r" b="b"/>
            <a:pathLst>
              <a:path w="4057015" h="2514600">
                <a:moveTo>
                  <a:pt x="0" y="2514600"/>
                </a:moveTo>
                <a:lnTo>
                  <a:pt x="4056887" y="2514600"/>
                </a:lnTo>
                <a:lnTo>
                  <a:pt x="4056887" y="0"/>
                </a:lnTo>
                <a:lnTo>
                  <a:pt x="0" y="0"/>
                </a:lnTo>
                <a:lnTo>
                  <a:pt x="0" y="2514600"/>
                </a:lnTo>
                <a:close/>
              </a:path>
            </a:pathLst>
          </a:custGeom>
          <a:solidFill>
            <a:schemeClr val="accent3"/>
          </a:solidFill>
        </p:spPr>
        <p:txBody>
          <a:bodyPr wrap="square" lIns="0" tIns="0" rIns="0" bIns="0" rtlCol="0"/>
          <a:lstStyle/>
          <a:p>
            <a:endParaRPr/>
          </a:p>
        </p:txBody>
      </p:sp>
      <p:cxnSp>
        <p:nvCxnSpPr>
          <p:cNvPr id="114" name="Straight Connector 113"/>
          <p:cNvCxnSpPr/>
          <p:nvPr/>
        </p:nvCxnSpPr>
        <p:spPr>
          <a:xfrm>
            <a:off x="4572000" y="2585149"/>
            <a:ext cx="0" cy="1743412"/>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Title 8"/>
          <p:cNvSpPr txBox="1">
            <a:spLocks/>
          </p:cNvSpPr>
          <p:nvPr/>
        </p:nvSpPr>
        <p:spPr>
          <a:xfrm>
            <a:off x="1157152" y="411510"/>
            <a:ext cx="7399312" cy="857250"/>
          </a:xfrm>
          <a:prstGeom prst="rect">
            <a:avLst/>
          </a:prstGeom>
        </p:spPr>
        <p:txBody>
          <a:bodyPr/>
          <a:lstStyle>
            <a:lvl1pPr algn="l" defTabSz="914400" rtl="0" eaLnBrk="1" latinLnBrk="0" hangingPunct="1">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r>
              <a:rPr lang="en-GB" sz="2400" spc="-10" dirty="0" smtClean="0"/>
              <a:t>Industry Purpose</a:t>
            </a:r>
            <a:endParaRPr lang="en-GB" sz="2400" dirty="0"/>
          </a:p>
        </p:txBody>
      </p:sp>
      <p:grpSp>
        <p:nvGrpSpPr>
          <p:cNvPr id="2" name="Group 1"/>
          <p:cNvGrpSpPr/>
          <p:nvPr/>
        </p:nvGrpSpPr>
        <p:grpSpPr>
          <a:xfrm>
            <a:off x="5044477" y="2211710"/>
            <a:ext cx="3992019" cy="2116851"/>
            <a:chOff x="5044477" y="1001592"/>
            <a:chExt cx="3992019" cy="2116851"/>
          </a:xfrm>
        </p:grpSpPr>
        <p:sp>
          <p:nvSpPr>
            <p:cNvPr id="115" name="TextBox 114"/>
            <p:cNvSpPr txBox="1">
              <a:spLocks noChangeArrowheads="1"/>
            </p:cNvSpPr>
            <p:nvPr/>
          </p:nvSpPr>
          <p:spPr bwMode="auto">
            <a:xfrm>
              <a:off x="6184214" y="1001592"/>
              <a:ext cx="1042566" cy="25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6" tIns="34283" rIns="68566" bIns="34283">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GB" altLang="en-US" sz="1200" b="1" dirty="0" smtClean="0">
                  <a:latin typeface="Arial" panose="020B0604020202020204" pitchFamily="34" charset="0"/>
                  <a:cs typeface="Arial" panose="020B0604020202020204" pitchFamily="34" charset="0"/>
                </a:rPr>
                <a:t>Deliverables</a:t>
              </a:r>
              <a:endParaRPr lang="en-GB" altLang="en-US" sz="1200" b="1" dirty="0">
                <a:latin typeface="Arial" panose="020B0604020202020204" pitchFamily="34" charset="0"/>
                <a:cs typeface="Arial" panose="020B0604020202020204" pitchFamily="34" charset="0"/>
              </a:endParaRPr>
            </a:p>
          </p:txBody>
        </p:sp>
        <p:grpSp>
          <p:nvGrpSpPr>
            <p:cNvPr id="11" name="Group 10"/>
            <p:cNvGrpSpPr/>
            <p:nvPr/>
          </p:nvGrpSpPr>
          <p:grpSpPr>
            <a:xfrm>
              <a:off x="5044477" y="1334550"/>
              <a:ext cx="3992019" cy="1783893"/>
              <a:chOff x="5030986" y="1651993"/>
              <a:chExt cx="3992019" cy="1783893"/>
            </a:xfrm>
          </p:grpSpPr>
          <p:sp>
            <p:nvSpPr>
              <p:cNvPr id="61" name="TextBox 60"/>
              <p:cNvSpPr txBox="1">
                <a:spLocks noChangeArrowheads="1"/>
              </p:cNvSpPr>
              <p:nvPr/>
            </p:nvSpPr>
            <p:spPr bwMode="auto">
              <a:xfrm>
                <a:off x="5058370" y="1651993"/>
                <a:ext cx="3388571" cy="5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defTabSz="342900"/>
                <a:r>
                  <a:rPr lang="en-GB" altLang="en-US" sz="1000" dirty="0">
                    <a:latin typeface="Arial" panose="020B0604020202020204" pitchFamily="34" charset="0"/>
                    <a:cs typeface="Arial" panose="020B0604020202020204" pitchFamily="34" charset="0"/>
                  </a:rPr>
                  <a:t>Highlight industry commitment to playing a leading role in the achievement of the SDGs</a:t>
                </a:r>
              </a:p>
              <a:p>
                <a:pPr defTabSz="342900"/>
                <a:endParaRPr lang="en-GB" altLang="en-US" sz="1000" dirty="0">
                  <a:latin typeface="Arial" panose="020B0604020202020204" pitchFamily="34" charset="0"/>
                  <a:cs typeface="Arial" panose="020B0604020202020204" pitchFamily="34" charset="0"/>
                </a:endParaRPr>
              </a:p>
            </p:txBody>
          </p:sp>
          <p:sp>
            <p:nvSpPr>
              <p:cNvPr id="62" name="TextBox 61"/>
              <p:cNvSpPr txBox="1">
                <a:spLocks noChangeArrowheads="1"/>
              </p:cNvSpPr>
              <p:nvPr/>
            </p:nvSpPr>
            <p:spPr bwMode="auto">
              <a:xfrm>
                <a:off x="5058370" y="2116337"/>
                <a:ext cx="3964635" cy="3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defTabSz="342900"/>
                <a:r>
                  <a:rPr lang="en-GB" altLang="en-US" sz="1000" dirty="0">
                    <a:latin typeface="Arial" panose="020B0604020202020204" pitchFamily="34" charset="0"/>
                    <a:cs typeface="Arial" panose="020B0604020202020204" pitchFamily="34" charset="0"/>
                  </a:rPr>
                  <a:t>Create a powerful messaging platform for the industry through the ‘Mobile Industry SDG Impact Report’</a:t>
                </a:r>
              </a:p>
            </p:txBody>
          </p:sp>
          <p:sp>
            <p:nvSpPr>
              <p:cNvPr id="63" name="TextBox 62"/>
              <p:cNvSpPr txBox="1">
                <a:spLocks noChangeArrowheads="1"/>
              </p:cNvSpPr>
              <p:nvPr/>
            </p:nvSpPr>
            <p:spPr bwMode="auto">
              <a:xfrm>
                <a:off x="5058370" y="2580680"/>
                <a:ext cx="3295055" cy="3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1" rIns="82282" bIns="4114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r>
                  <a:rPr lang="en-GB" altLang="en-US" sz="1000" dirty="0">
                    <a:latin typeface="Arial" panose="020B0604020202020204" pitchFamily="34" charset="0"/>
                    <a:cs typeface="Arial" panose="020B0604020202020204" pitchFamily="34" charset="0"/>
                  </a:rPr>
                  <a:t>Establish mobile industry executives as leaders of SDG and connectivity dialogues</a:t>
                </a:r>
              </a:p>
            </p:txBody>
          </p:sp>
          <p:sp>
            <p:nvSpPr>
              <p:cNvPr id="64" name="TextBox 63"/>
              <p:cNvSpPr txBox="1">
                <a:spLocks noChangeArrowheads="1"/>
              </p:cNvSpPr>
              <p:nvPr/>
            </p:nvSpPr>
            <p:spPr bwMode="auto">
              <a:xfrm>
                <a:off x="5058370" y="3045024"/>
                <a:ext cx="3295055" cy="3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1" rIns="82282" bIns="4114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r>
                  <a:rPr lang="en-GB" altLang="en-US" sz="1000" dirty="0">
                    <a:latin typeface="Arial" panose="020B0604020202020204" pitchFamily="34" charset="0"/>
                    <a:cs typeface="Arial" panose="020B0604020202020204" pitchFamily="34" charset="0"/>
                  </a:rPr>
                  <a:t>Build partnerships to extend the reach of the key influencer campaign and engage with consumers</a:t>
                </a:r>
              </a:p>
            </p:txBody>
          </p:sp>
          <p:sp>
            <p:nvSpPr>
              <p:cNvPr id="65" name="Round Same Side Corner Rectangle 64"/>
              <p:cNvSpPr/>
              <p:nvPr/>
            </p:nvSpPr>
            <p:spPr>
              <a:xfrm rot="10800000" flipH="1">
                <a:off x="5030986" y="2150269"/>
                <a:ext cx="41672" cy="3429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anchor="ctr"/>
              <a:lstStyle/>
              <a:p>
                <a:pPr algn="ctr" defTabSz="685663">
                  <a:defRPr/>
                </a:pPr>
                <a:endParaRPr lang="bg-BG" sz="675" dirty="0">
                  <a:latin typeface="Calibri Light"/>
                </a:endParaRPr>
              </a:p>
            </p:txBody>
          </p:sp>
          <p:sp>
            <p:nvSpPr>
              <p:cNvPr id="66" name="Round Same Side Corner Rectangle 65"/>
              <p:cNvSpPr/>
              <p:nvPr/>
            </p:nvSpPr>
            <p:spPr>
              <a:xfrm rot="10800000" flipH="1">
                <a:off x="5030986" y="2611636"/>
                <a:ext cx="41672" cy="342305"/>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anchor="ctr"/>
              <a:lstStyle/>
              <a:p>
                <a:pPr algn="ctr" defTabSz="685663">
                  <a:defRPr/>
                </a:pPr>
                <a:endParaRPr lang="bg-BG" sz="675" dirty="0">
                  <a:latin typeface="Calibri Light"/>
                </a:endParaRPr>
              </a:p>
            </p:txBody>
          </p:sp>
          <p:sp>
            <p:nvSpPr>
              <p:cNvPr id="67" name="Round Same Side Corner Rectangle 66"/>
              <p:cNvSpPr/>
              <p:nvPr/>
            </p:nvSpPr>
            <p:spPr>
              <a:xfrm rot="10800000" flipH="1">
                <a:off x="5030986" y="3073003"/>
                <a:ext cx="41672" cy="342305"/>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anchor="ctr"/>
              <a:lstStyle/>
              <a:p>
                <a:pPr algn="ctr" defTabSz="685663">
                  <a:defRPr/>
                </a:pPr>
                <a:endParaRPr lang="bg-BG" sz="675" dirty="0">
                  <a:latin typeface="Calibri Light"/>
                </a:endParaRPr>
              </a:p>
            </p:txBody>
          </p:sp>
          <p:sp>
            <p:nvSpPr>
              <p:cNvPr id="91" name="Round Same Side Corner Rectangle 90"/>
              <p:cNvSpPr/>
              <p:nvPr/>
            </p:nvSpPr>
            <p:spPr>
              <a:xfrm rot="10800000" flipH="1">
                <a:off x="5030986" y="1692474"/>
                <a:ext cx="41672" cy="3429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anchor="ctr"/>
              <a:lstStyle/>
              <a:p>
                <a:pPr algn="ctr" defTabSz="685663">
                  <a:defRPr/>
                </a:pPr>
                <a:endParaRPr lang="bg-BG" sz="675" dirty="0">
                  <a:latin typeface="Calibri Light"/>
                </a:endParaRPr>
              </a:p>
            </p:txBody>
          </p:sp>
        </p:grpSp>
      </p:grpSp>
      <p:sp>
        <p:nvSpPr>
          <p:cNvPr id="28" name="object 2"/>
          <p:cNvSpPr txBox="1"/>
          <p:nvPr/>
        </p:nvSpPr>
        <p:spPr>
          <a:xfrm>
            <a:off x="507598" y="1065784"/>
            <a:ext cx="8168858" cy="1107996"/>
          </a:xfrm>
          <a:prstGeom prst="rect">
            <a:avLst/>
          </a:prstGeom>
        </p:spPr>
        <p:txBody>
          <a:bodyPr vert="horz" wrap="square" lIns="0" tIns="0" rIns="0" bIns="0" rtlCol="0">
            <a:spAutoFit/>
          </a:bodyPr>
          <a:lstStyle/>
          <a:p>
            <a:pPr lvl="0" eaLnBrk="0" fontAlgn="base" hangingPunct="0">
              <a:spcBef>
                <a:spcPct val="0"/>
              </a:spcBef>
              <a:spcAft>
                <a:spcPct val="0"/>
              </a:spcAft>
            </a:pPr>
            <a:r>
              <a:rPr lang="en-GB" altLang="en-US" sz="1200" b="1" dirty="0">
                <a:solidFill>
                  <a:schemeClr val="bg1"/>
                </a:solidFill>
                <a:latin typeface="Arial" pitchFamily="34" charset="0"/>
                <a:cs typeface="Arial" pitchFamily="34" charset="0"/>
              </a:rPr>
              <a:t>Coordinated by the GSMA, the mobile sector is the first industry to embrace the United Nations’ Sustainable Development Goals – a clear and concrete commitment to enabling a better future. To accelerate progress towards the goals, the mobile industry is working closely with other sectors, governments and NGOs to ensure society can realise the full potential of digital technologies and services</a:t>
            </a:r>
          </a:p>
          <a:p>
            <a:pPr lvl="0" eaLnBrk="0" fontAlgn="base" hangingPunct="0">
              <a:spcBef>
                <a:spcPct val="0"/>
              </a:spcBef>
              <a:spcAft>
                <a:spcPct val="0"/>
              </a:spcAft>
            </a:pPr>
            <a:endParaRPr lang="en-GB" altLang="en-US" sz="1200" dirty="0">
              <a:solidFill>
                <a:schemeClr val="bg1"/>
              </a:solidFill>
              <a:latin typeface="Arial" pitchFamily="34" charset="0"/>
              <a:cs typeface="Arial" pitchFamily="34" charset="0"/>
            </a:endParaRPr>
          </a:p>
          <a:p>
            <a:pPr lvl="0" eaLnBrk="0" fontAlgn="base" hangingPunct="0">
              <a:spcBef>
                <a:spcPct val="0"/>
              </a:spcBef>
              <a:spcAft>
                <a:spcPct val="0"/>
              </a:spcAft>
            </a:pPr>
            <a:r>
              <a:rPr lang="en-GB" altLang="en-US" sz="1200" i="1" dirty="0">
                <a:solidFill>
                  <a:schemeClr val="bg1"/>
                </a:solidFill>
                <a:latin typeface="Arial" pitchFamily="34" charset="0"/>
                <a:cs typeface="Arial" pitchFamily="34" charset="0"/>
              </a:rPr>
              <a:t>Connecting everyone and everything to a better future</a:t>
            </a:r>
          </a:p>
        </p:txBody>
      </p:sp>
      <p:pic>
        <p:nvPicPr>
          <p:cNvPr id="29" name="Picture 8" descr="http://www.unfoundation.org/features/sdg-icons-updat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063" y="2615393"/>
            <a:ext cx="3466881" cy="1713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020710"/>
      </p:ext>
    </p:extLst>
  </p:cSld>
  <p:clrMapOvr>
    <a:masterClrMapping/>
  </p:clrMapOvr>
  <p:transition spd="med" advClick="0" advTm="3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5.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3" name="Title 2"/>
          <p:cNvSpPr>
            <a:spLocks noGrp="1"/>
          </p:cNvSpPr>
          <p:nvPr>
            <p:ph type="ctrTitle"/>
          </p:nvPr>
        </p:nvSpPr>
        <p:spPr/>
        <p:txBody>
          <a:bodyPr/>
          <a:lstStyle/>
          <a:p>
            <a:r>
              <a:rPr lang="en-GB" dirty="0" smtClean="0"/>
              <a:t>Thank You</a:t>
            </a:r>
            <a:r>
              <a:rPr lang="en-GB" dirty="0"/>
              <a:t/>
            </a:r>
            <a:br>
              <a:rPr lang="en-GB" dirty="0"/>
            </a:br>
            <a:r>
              <a:rPr lang="en-GB" dirty="0" smtClean="0">
                <a:hlinkClick r:id="rId4"/>
              </a:rPr>
              <a:t>www.gsma.com</a:t>
            </a:r>
            <a:r>
              <a:rPr lang="en-GB" dirty="0" smtClean="0"/>
              <a:t> </a:t>
            </a:r>
            <a:endParaRPr lang="en-US" dirty="0"/>
          </a:p>
        </p:txBody>
      </p:sp>
      <p:sp>
        <p:nvSpPr>
          <p:cNvPr id="4" name="Subtitle 3"/>
          <p:cNvSpPr>
            <a:spLocks noGrp="1"/>
          </p:cNvSpPr>
          <p:nvPr>
            <p:ph type="subTitle" idx="1"/>
          </p:nvPr>
        </p:nvSpPr>
        <p:spPr/>
        <p:txBody>
          <a:bodyPr/>
          <a:lstStyle/>
          <a:p>
            <a:endParaRPr lang="en-US" dirty="0" smtClean="0"/>
          </a:p>
          <a:p>
            <a:endParaRPr lang="en-US" dirty="0"/>
          </a:p>
          <a:p>
            <a:r>
              <a:rPr lang="en-US" dirty="0" smtClean="0"/>
              <a:t>David Hutton – GSMA</a:t>
            </a:r>
          </a:p>
          <a:p>
            <a:r>
              <a:rPr lang="en-US" smtClean="0">
                <a:hlinkClick r:id="rId5"/>
              </a:rPr>
              <a:t>dhutton@gsma.com</a:t>
            </a:r>
            <a:r>
              <a:rPr lang="en-US" smtClean="0"/>
              <a:t> </a:t>
            </a:r>
            <a:endParaRPr lang="en-US" dirty="0"/>
          </a:p>
          <a:p>
            <a:endParaRPr lang="en-US" dirty="0"/>
          </a:p>
        </p:txBody>
      </p:sp>
      <p:grpSp>
        <p:nvGrpSpPr>
          <p:cNvPr id="7" name="Group 6"/>
          <p:cNvGrpSpPr/>
          <p:nvPr/>
        </p:nvGrpSpPr>
        <p:grpSpPr>
          <a:xfrm>
            <a:off x="428625" y="490483"/>
            <a:ext cx="8272464" cy="4292655"/>
            <a:chOff x="428625" y="490483"/>
            <a:chExt cx="8272464" cy="4292655"/>
          </a:xfrm>
        </p:grpSpPr>
        <p:pic>
          <p:nvPicPr>
            <p:cNvPr id="6" name="Picture 5"/>
            <p:cNvPicPr>
              <a:picLocks noChangeAspect="1"/>
            </p:cNvPicPr>
            <p:nvPr/>
          </p:nvPicPr>
          <p:blipFill>
            <a:blip r:embed="rId6"/>
            <a:stretch>
              <a:fillRect/>
            </a:stretch>
          </p:blipFill>
          <p:spPr>
            <a:xfrm>
              <a:off x="461401" y="490483"/>
              <a:ext cx="904240" cy="904240"/>
            </a:xfrm>
            <a:prstGeom prst="rect">
              <a:avLst/>
            </a:prstGeom>
          </p:spPr>
        </p:pic>
        <p:grpSp>
          <p:nvGrpSpPr>
            <p:cNvPr id="9" name="Group 8"/>
            <p:cNvGrpSpPr/>
            <p:nvPr/>
          </p:nvGrpSpPr>
          <p:grpSpPr>
            <a:xfrm>
              <a:off x="428625" y="4711700"/>
              <a:ext cx="8272464" cy="71438"/>
              <a:chOff x="428625" y="4711700"/>
              <a:chExt cx="8272464" cy="71438"/>
            </a:xfrm>
          </p:grpSpPr>
          <p:sp>
            <p:nvSpPr>
              <p:cNvPr id="10" name="Rectangle 9"/>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Tree>
    <p:extLst>
      <p:ext uri="{BB962C8B-B14F-4D97-AF65-F5344CB8AC3E}">
        <p14:creationId xmlns:p14="http://schemas.microsoft.com/office/powerpoint/2010/main" val="37838038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pc="-5" dirty="0">
                <a:latin typeface="+mj-lt"/>
                <a:cs typeface="Gotham Medium" pitchFamily="50" charset="0"/>
              </a:rPr>
              <a:t>Who is the</a:t>
            </a:r>
            <a:r>
              <a:rPr lang="en-GB" spc="-75" dirty="0">
                <a:latin typeface="+mj-lt"/>
                <a:cs typeface="Gotham Medium" pitchFamily="50" charset="0"/>
              </a:rPr>
              <a:t> </a:t>
            </a:r>
            <a:r>
              <a:rPr lang="en-GB" dirty="0">
                <a:latin typeface="+mj-lt"/>
                <a:cs typeface="Gotham Medium" pitchFamily="50" charset="0"/>
              </a:rPr>
              <a:t>GSMA?</a:t>
            </a:r>
          </a:p>
        </p:txBody>
      </p:sp>
      <p:pic>
        <p:nvPicPr>
          <p:cNvPr id="5" name="Picture 2" descr="C:\Users\User\Desktop\infographic-gsmaintro.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544" y="1096970"/>
            <a:ext cx="8208911" cy="3491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643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28667" y="1059584"/>
            <a:ext cx="8333878" cy="787599"/>
          </a:xfrm>
        </p:spPr>
        <p:txBody>
          <a:bodyPr>
            <a:normAutofit/>
          </a:bodyPr>
          <a:lstStyle/>
          <a:p>
            <a:r>
              <a:rPr lang="en-GB" b="0" dirty="0">
                <a:solidFill>
                  <a:srgbClr val="252525"/>
                </a:solidFill>
                <a:latin typeface="Arial"/>
                <a:cs typeface="Arial"/>
              </a:rPr>
              <a:t>Our</a:t>
            </a:r>
            <a:r>
              <a:rPr lang="en-GB" b="0" spc="-20" dirty="0">
                <a:solidFill>
                  <a:srgbClr val="252525"/>
                </a:solidFill>
                <a:latin typeface="Arial"/>
                <a:cs typeface="Arial"/>
              </a:rPr>
              <a:t> </a:t>
            </a:r>
            <a:r>
              <a:rPr lang="en-GB" b="0" dirty="0">
                <a:solidFill>
                  <a:srgbClr val="252525"/>
                </a:solidFill>
                <a:latin typeface="Arial"/>
                <a:cs typeface="Arial"/>
              </a:rPr>
              <a:t>Board</a:t>
            </a:r>
            <a:r>
              <a:rPr lang="en-GB" b="0" spc="-20" dirty="0">
                <a:solidFill>
                  <a:srgbClr val="252525"/>
                </a:solidFill>
                <a:latin typeface="Arial"/>
                <a:cs typeface="Arial"/>
              </a:rPr>
              <a:t> </a:t>
            </a:r>
            <a:r>
              <a:rPr lang="en-GB" b="0" dirty="0">
                <a:solidFill>
                  <a:srgbClr val="252525"/>
                </a:solidFill>
                <a:latin typeface="Arial"/>
                <a:cs typeface="Arial"/>
              </a:rPr>
              <a:t>comprises</a:t>
            </a:r>
            <a:r>
              <a:rPr lang="en-GB" b="0" spc="-50" dirty="0">
                <a:solidFill>
                  <a:srgbClr val="252525"/>
                </a:solidFill>
                <a:latin typeface="Arial"/>
                <a:cs typeface="Arial"/>
              </a:rPr>
              <a:t> </a:t>
            </a:r>
            <a:r>
              <a:rPr lang="en-GB" b="0" dirty="0">
                <a:solidFill>
                  <a:srgbClr val="252525"/>
                </a:solidFill>
                <a:latin typeface="Arial"/>
                <a:cs typeface="Arial"/>
              </a:rPr>
              <a:t>25</a:t>
            </a:r>
            <a:r>
              <a:rPr lang="en-GB" b="0" spc="-10" dirty="0">
                <a:solidFill>
                  <a:srgbClr val="252525"/>
                </a:solidFill>
                <a:latin typeface="Arial"/>
                <a:cs typeface="Arial"/>
              </a:rPr>
              <a:t> </a:t>
            </a:r>
            <a:r>
              <a:rPr lang="en-GB" b="0" spc="-5" dirty="0">
                <a:solidFill>
                  <a:srgbClr val="252525"/>
                </a:solidFill>
                <a:latin typeface="Arial"/>
                <a:cs typeface="Arial"/>
              </a:rPr>
              <a:t>members</a:t>
            </a:r>
            <a:r>
              <a:rPr lang="en-GB" b="0" spc="-40" dirty="0">
                <a:solidFill>
                  <a:srgbClr val="252525"/>
                </a:solidFill>
                <a:latin typeface="Arial"/>
                <a:cs typeface="Arial"/>
              </a:rPr>
              <a:t> </a:t>
            </a:r>
            <a:r>
              <a:rPr lang="en-GB" b="0" spc="-5" dirty="0">
                <a:solidFill>
                  <a:srgbClr val="252525"/>
                </a:solidFill>
                <a:latin typeface="Arial"/>
                <a:cs typeface="Arial"/>
              </a:rPr>
              <a:t>who</a:t>
            </a:r>
            <a:r>
              <a:rPr lang="en-GB" b="0" dirty="0">
                <a:solidFill>
                  <a:srgbClr val="252525"/>
                </a:solidFill>
                <a:latin typeface="Arial"/>
                <a:cs typeface="Arial"/>
              </a:rPr>
              <a:t> represent</a:t>
            </a:r>
            <a:r>
              <a:rPr lang="en-GB" b="0" spc="-50" dirty="0">
                <a:solidFill>
                  <a:srgbClr val="252525"/>
                </a:solidFill>
                <a:latin typeface="Arial"/>
                <a:cs typeface="Arial"/>
              </a:rPr>
              <a:t> </a:t>
            </a:r>
            <a:r>
              <a:rPr lang="en-GB" b="0" dirty="0">
                <a:solidFill>
                  <a:srgbClr val="252525"/>
                </a:solidFill>
                <a:latin typeface="Arial"/>
                <a:cs typeface="Arial"/>
              </a:rPr>
              <a:t>the</a:t>
            </a:r>
            <a:r>
              <a:rPr lang="en-GB" b="0" spc="-20" dirty="0">
                <a:solidFill>
                  <a:srgbClr val="252525"/>
                </a:solidFill>
                <a:latin typeface="Arial"/>
                <a:cs typeface="Arial"/>
              </a:rPr>
              <a:t> </a:t>
            </a:r>
            <a:r>
              <a:rPr lang="en-GB" b="0" dirty="0">
                <a:solidFill>
                  <a:srgbClr val="252525"/>
                </a:solidFill>
                <a:latin typeface="Arial"/>
                <a:cs typeface="Arial"/>
              </a:rPr>
              <a:t>largest</a:t>
            </a:r>
            <a:r>
              <a:rPr lang="en-GB" b="0" spc="-40" dirty="0">
                <a:solidFill>
                  <a:srgbClr val="252525"/>
                </a:solidFill>
                <a:latin typeface="Arial"/>
                <a:cs typeface="Arial"/>
              </a:rPr>
              <a:t> </a:t>
            </a:r>
            <a:r>
              <a:rPr lang="en-GB" b="0" dirty="0">
                <a:solidFill>
                  <a:srgbClr val="252525"/>
                </a:solidFill>
                <a:latin typeface="Arial"/>
                <a:cs typeface="Arial"/>
              </a:rPr>
              <a:t>operator</a:t>
            </a:r>
            <a:r>
              <a:rPr lang="en-GB" b="0" spc="-40" dirty="0">
                <a:solidFill>
                  <a:srgbClr val="252525"/>
                </a:solidFill>
                <a:latin typeface="Arial"/>
                <a:cs typeface="Arial"/>
              </a:rPr>
              <a:t> </a:t>
            </a:r>
            <a:r>
              <a:rPr lang="en-GB" b="0" dirty="0">
                <a:solidFill>
                  <a:srgbClr val="252525"/>
                </a:solidFill>
                <a:latin typeface="Arial"/>
                <a:cs typeface="Arial"/>
              </a:rPr>
              <a:t>groups</a:t>
            </a:r>
            <a:r>
              <a:rPr lang="en-GB" b="0" spc="-40" dirty="0">
                <a:solidFill>
                  <a:srgbClr val="252525"/>
                </a:solidFill>
                <a:latin typeface="Arial"/>
                <a:cs typeface="Arial"/>
              </a:rPr>
              <a:t> </a:t>
            </a:r>
            <a:r>
              <a:rPr lang="en-GB" b="0" dirty="0">
                <a:solidFill>
                  <a:srgbClr val="252525"/>
                </a:solidFill>
                <a:latin typeface="Arial"/>
                <a:cs typeface="Arial"/>
              </a:rPr>
              <a:t>as</a:t>
            </a:r>
            <a:r>
              <a:rPr lang="en-GB" b="0" spc="-15" dirty="0">
                <a:solidFill>
                  <a:srgbClr val="252525"/>
                </a:solidFill>
                <a:latin typeface="Arial"/>
                <a:cs typeface="Arial"/>
              </a:rPr>
              <a:t> </a:t>
            </a:r>
            <a:r>
              <a:rPr lang="en-GB" b="0" spc="-5" dirty="0">
                <a:solidFill>
                  <a:srgbClr val="252525"/>
                </a:solidFill>
                <a:latin typeface="Arial"/>
                <a:cs typeface="Arial"/>
              </a:rPr>
              <a:t>well</a:t>
            </a:r>
            <a:r>
              <a:rPr lang="en-GB" b="0" spc="15" dirty="0">
                <a:solidFill>
                  <a:srgbClr val="252525"/>
                </a:solidFill>
                <a:latin typeface="Arial"/>
                <a:cs typeface="Arial"/>
              </a:rPr>
              <a:t> </a:t>
            </a:r>
            <a:r>
              <a:rPr lang="en-GB" b="0" dirty="0">
                <a:solidFill>
                  <a:srgbClr val="252525"/>
                </a:solidFill>
                <a:latin typeface="Arial"/>
                <a:cs typeface="Arial"/>
              </a:rPr>
              <a:t>as</a:t>
            </a:r>
            <a:r>
              <a:rPr lang="en-GB" b="0" spc="-15" dirty="0">
                <a:solidFill>
                  <a:srgbClr val="252525"/>
                </a:solidFill>
                <a:latin typeface="Arial"/>
                <a:cs typeface="Arial"/>
              </a:rPr>
              <a:t> </a:t>
            </a:r>
            <a:r>
              <a:rPr lang="en-GB" b="0" dirty="0">
                <a:solidFill>
                  <a:srgbClr val="252525"/>
                </a:solidFill>
                <a:latin typeface="Arial"/>
                <a:cs typeface="Arial"/>
              </a:rPr>
              <a:t>smaller  </a:t>
            </a:r>
            <a:r>
              <a:rPr lang="en-GB" b="0" spc="-5" dirty="0">
                <a:solidFill>
                  <a:srgbClr val="252525"/>
                </a:solidFill>
                <a:latin typeface="Arial"/>
                <a:cs typeface="Arial"/>
              </a:rPr>
              <a:t>independent </a:t>
            </a:r>
            <a:r>
              <a:rPr lang="en-GB" b="0" dirty="0">
                <a:solidFill>
                  <a:srgbClr val="252525"/>
                </a:solidFill>
                <a:latin typeface="Arial"/>
                <a:cs typeface="Arial"/>
              </a:rPr>
              <a:t>operators </a:t>
            </a:r>
            <a:r>
              <a:rPr lang="en-GB" b="0" spc="-5" dirty="0">
                <a:solidFill>
                  <a:srgbClr val="252525"/>
                </a:solidFill>
                <a:latin typeface="Arial"/>
                <a:cs typeface="Arial"/>
              </a:rPr>
              <a:t>with </a:t>
            </a:r>
            <a:r>
              <a:rPr lang="en-GB" b="0" dirty="0">
                <a:solidFill>
                  <a:srgbClr val="252525"/>
                </a:solidFill>
                <a:latin typeface="Arial"/>
                <a:cs typeface="Arial"/>
              </a:rPr>
              <a:t>global</a:t>
            </a:r>
            <a:r>
              <a:rPr lang="en-GB" b="0" spc="-125" dirty="0">
                <a:solidFill>
                  <a:srgbClr val="252525"/>
                </a:solidFill>
                <a:latin typeface="Arial"/>
                <a:cs typeface="Arial"/>
              </a:rPr>
              <a:t> </a:t>
            </a:r>
            <a:r>
              <a:rPr lang="en-GB" b="0" dirty="0">
                <a:solidFill>
                  <a:srgbClr val="252525"/>
                </a:solidFill>
                <a:latin typeface="Arial"/>
                <a:cs typeface="Arial"/>
              </a:rPr>
              <a:t>reach.</a:t>
            </a:r>
            <a:endParaRPr lang="en-GB" b="0" dirty="0">
              <a:latin typeface="Arial"/>
              <a:cs typeface="Arial"/>
            </a:endParaRPr>
          </a:p>
          <a:p>
            <a:endParaRPr lang="en-GB" sz="1100" b="0" dirty="0"/>
          </a:p>
        </p:txBody>
      </p:sp>
      <p:sp>
        <p:nvSpPr>
          <p:cNvPr id="7" name="Title 6"/>
          <p:cNvSpPr>
            <a:spLocks noGrp="1"/>
          </p:cNvSpPr>
          <p:nvPr>
            <p:ph type="title"/>
          </p:nvPr>
        </p:nvSpPr>
        <p:spPr/>
        <p:txBody>
          <a:bodyPr/>
          <a:lstStyle/>
          <a:p>
            <a:r>
              <a:rPr lang="en-GB" spc="-10" dirty="0"/>
              <a:t>The </a:t>
            </a:r>
            <a:r>
              <a:rPr lang="en-GB" dirty="0"/>
              <a:t>GSMA</a:t>
            </a:r>
            <a:r>
              <a:rPr lang="en-GB" spc="-160" dirty="0"/>
              <a:t> </a:t>
            </a:r>
            <a:r>
              <a:rPr lang="en-GB" spc="-5" dirty="0" smtClean="0"/>
              <a:t>Board</a:t>
            </a:r>
            <a:endParaRPr lang="en-GB" dirty="0"/>
          </a:p>
        </p:txBody>
      </p:sp>
      <p:pic>
        <p:nvPicPr>
          <p:cNvPr id="8" name="Picture 2" descr="Image result for american movil 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8758" y="1817523"/>
            <a:ext cx="1393395" cy="4530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T&amp;T 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31136" y="1817523"/>
            <a:ext cx="1168588" cy="5842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e result for CHINA MOBIL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92653" y="1869281"/>
            <a:ext cx="1274059" cy="48077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Image result for china unicom LOGO"/>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29414" y="1723036"/>
            <a:ext cx="1082006" cy="6181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Image result for CHINA TELECOM"/>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12526" y="1898872"/>
            <a:ext cx="1252391" cy="42159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8" descr="Image result for DEUTSCHE TELEKOM"/>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6740" y="2661543"/>
            <a:ext cx="1281056" cy="334120"/>
          </a:xfrm>
          <a:prstGeom prst="rect">
            <a:avLst/>
          </a:prstGeom>
          <a:noFill/>
          <a:extLst>
            <a:ext uri="{909E8E84-426E-40DD-AFC4-6F175D3DCCD1}">
              <a14:hiddenFill xmlns:a14="http://schemas.microsoft.com/office/drawing/2010/main">
                <a:solidFill>
                  <a:srgbClr val="FFFFFF"/>
                </a:solidFill>
              </a14:hiddenFill>
            </a:ext>
          </a:extLst>
        </p:spPr>
      </p:pic>
      <p:sp>
        <p:nvSpPr>
          <p:cNvPr id="15" name="object 12"/>
          <p:cNvSpPr/>
          <p:nvPr/>
        </p:nvSpPr>
        <p:spPr>
          <a:xfrm>
            <a:off x="7602423" y="2460067"/>
            <a:ext cx="624623" cy="667280"/>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22"/>
          <p:cNvSpPr/>
          <p:nvPr/>
        </p:nvSpPr>
        <p:spPr>
          <a:xfrm>
            <a:off x="4638837" y="3202563"/>
            <a:ext cx="1043816" cy="69541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object 21"/>
          <p:cNvSpPr/>
          <p:nvPr/>
        </p:nvSpPr>
        <p:spPr>
          <a:xfrm>
            <a:off x="658758" y="3914690"/>
            <a:ext cx="535787" cy="535787"/>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6"/>
          <p:cNvSpPr/>
          <p:nvPr/>
        </p:nvSpPr>
        <p:spPr>
          <a:xfrm>
            <a:off x="7385883" y="3235866"/>
            <a:ext cx="1057696" cy="43862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1" name="object 7"/>
          <p:cNvSpPr/>
          <p:nvPr/>
        </p:nvSpPr>
        <p:spPr>
          <a:xfrm>
            <a:off x="3406980" y="1723038"/>
            <a:ext cx="1180930" cy="773268"/>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19"/>
          <p:cNvSpPr/>
          <p:nvPr/>
        </p:nvSpPr>
        <p:spPr>
          <a:xfrm>
            <a:off x="5524737" y="3837808"/>
            <a:ext cx="794576" cy="597221"/>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7" name="object 20"/>
          <p:cNvSpPr/>
          <p:nvPr/>
        </p:nvSpPr>
        <p:spPr>
          <a:xfrm>
            <a:off x="6505713" y="3817041"/>
            <a:ext cx="880170" cy="583280"/>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1026" name="Picture 2" descr="C:\Users\User\Downloads\etisalat-500.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2200066" y="2587119"/>
            <a:ext cx="1063751" cy="39784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ownloads\hutchison-whampoa-logo-vector.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4637972" y="2294711"/>
            <a:ext cx="1067780" cy="10677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ownloads\kddi-logo (1).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3508923" y="2679058"/>
            <a:ext cx="977038" cy="33108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User\Downloads\KPN_logo.svg.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5959803" y="2609803"/>
            <a:ext cx="1121921" cy="4724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ser\Downloads\Millicom International Logo.png"/>
          <p:cNvPicPr>
            <a:picLocks noChangeAspect="1" noChangeArrowheads="1"/>
          </p:cNvPicPr>
          <p:nvPr/>
        </p:nvPicPr>
        <p:blipFill rotWithShape="1">
          <a:blip r:embed="rId20" cstate="email">
            <a:extLst>
              <a:ext uri="{28A0092B-C50C-407E-A947-70E740481C1C}">
                <a14:useLocalDpi xmlns:a14="http://schemas.microsoft.com/office/drawing/2010/main"/>
              </a:ext>
            </a:extLst>
          </a:blip>
          <a:srcRect/>
          <a:stretch/>
        </p:blipFill>
        <p:spPr bwMode="auto">
          <a:xfrm>
            <a:off x="518532" y="3315286"/>
            <a:ext cx="1523320" cy="41210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User\Downloads\MTN-810x400.jp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2123728" y="3240618"/>
            <a:ext cx="1067228" cy="5270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ser\Downloads\1461973180_mts-logo.jp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15317" y="3210704"/>
            <a:ext cx="1084284" cy="58685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User\Downloads\logo_telefonica_azu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1269935" y="3978662"/>
            <a:ext cx="1473914" cy="52766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User\Downloads\TELGR_pos_3D_4cp_100_tcm28-34750.jp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2743207" y="3925797"/>
            <a:ext cx="1055323" cy="52766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User\Downloads\Telia_Company.svg.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3957459" y="4078358"/>
            <a:ext cx="1362758" cy="23848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User\Downloads\Turkcell-logo1.png"/>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5852220" y="3374289"/>
            <a:ext cx="1426342" cy="411629"/>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User\Downloads\Horizontal-Logo-1.png"/>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7423834" y="3928070"/>
            <a:ext cx="1046409" cy="583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8841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491630"/>
            <a:ext cx="4248472" cy="3312367"/>
          </a:xfrm>
        </p:spPr>
        <p:txBody>
          <a:bodyPr>
            <a:normAutofit fontScale="85000" lnSpcReduction="20000"/>
          </a:bodyPr>
          <a:lstStyle/>
          <a:p>
            <a:pPr>
              <a:spcBef>
                <a:spcPts val="0"/>
              </a:spcBef>
              <a:spcAft>
                <a:spcPts val="1200"/>
              </a:spcAft>
            </a:pPr>
            <a:r>
              <a:rPr lang="en-US" dirty="0" smtClean="0">
                <a:latin typeface="Arial"/>
                <a:cs typeface="Arial"/>
              </a:rPr>
              <a:t>21,000</a:t>
            </a:r>
            <a:r>
              <a:rPr lang="en-US" dirty="0">
                <a:latin typeface="Arial"/>
                <a:cs typeface="Arial"/>
              </a:rPr>
              <a:t>+ attendees </a:t>
            </a:r>
            <a:r>
              <a:rPr lang="en-US" dirty="0" smtClean="0">
                <a:latin typeface="Arial"/>
                <a:cs typeface="Arial"/>
              </a:rPr>
              <a:t>from 110 countries</a:t>
            </a:r>
          </a:p>
          <a:p>
            <a:pPr>
              <a:spcBef>
                <a:spcPts val="0"/>
              </a:spcBef>
              <a:spcAft>
                <a:spcPts val="1200"/>
              </a:spcAft>
            </a:pPr>
            <a:r>
              <a:rPr lang="en-US" dirty="0" smtClean="0">
                <a:latin typeface="Arial"/>
                <a:cs typeface="Arial"/>
              </a:rPr>
              <a:t>55% senior-level attendees</a:t>
            </a:r>
            <a:endParaRPr lang="en-US" dirty="0">
              <a:latin typeface="Arial"/>
              <a:cs typeface="Arial"/>
            </a:endParaRPr>
          </a:p>
          <a:p>
            <a:pPr>
              <a:spcBef>
                <a:spcPts val="0"/>
              </a:spcBef>
              <a:spcAft>
                <a:spcPts val="1200"/>
              </a:spcAft>
            </a:pPr>
            <a:r>
              <a:rPr lang="en-US" dirty="0" smtClean="0">
                <a:latin typeface="Arial"/>
                <a:cs typeface="Arial"/>
              </a:rPr>
              <a:t>1,000 exhibitors</a:t>
            </a:r>
            <a:endParaRPr lang="en-US" dirty="0">
              <a:latin typeface="Arial"/>
              <a:cs typeface="Arial"/>
            </a:endParaRPr>
          </a:p>
          <a:p>
            <a:pPr>
              <a:spcBef>
                <a:spcPts val="0"/>
              </a:spcBef>
              <a:spcAft>
                <a:spcPts val="1200"/>
              </a:spcAft>
            </a:pPr>
            <a:r>
              <a:rPr lang="en-US" dirty="0" smtClean="0">
                <a:latin typeface="Arial"/>
                <a:cs typeface="Arial"/>
              </a:rPr>
              <a:t>Key themes: Networks, Platforms, </a:t>
            </a:r>
            <a:r>
              <a:rPr lang="en-US" dirty="0" err="1" smtClean="0">
                <a:latin typeface="Arial"/>
                <a:cs typeface="Arial"/>
              </a:rPr>
              <a:t>IoT</a:t>
            </a:r>
            <a:r>
              <a:rPr lang="en-US" dirty="0" smtClean="0">
                <a:latin typeface="Arial"/>
                <a:cs typeface="Arial"/>
              </a:rPr>
              <a:t>, 4</a:t>
            </a:r>
            <a:r>
              <a:rPr lang="en-US" baseline="30000" dirty="0" smtClean="0">
                <a:latin typeface="Arial"/>
                <a:cs typeface="Arial"/>
              </a:rPr>
              <a:t>th</a:t>
            </a:r>
            <a:r>
              <a:rPr lang="en-US" dirty="0" smtClean="0">
                <a:latin typeface="Arial"/>
                <a:cs typeface="Arial"/>
              </a:rPr>
              <a:t> Industrial Revolution, Content &amp; Media, Policy</a:t>
            </a:r>
            <a:endParaRPr lang="en-US" dirty="0">
              <a:latin typeface="Arial"/>
              <a:cs typeface="Arial"/>
            </a:endParaRPr>
          </a:p>
          <a:p>
            <a:pPr>
              <a:spcBef>
                <a:spcPts val="0"/>
              </a:spcBef>
              <a:spcAft>
                <a:spcPts val="1200"/>
              </a:spcAft>
            </a:pPr>
            <a:r>
              <a:rPr lang="en-US" dirty="0">
                <a:latin typeface="Arial"/>
                <a:cs typeface="Arial"/>
              </a:rPr>
              <a:t>Keynotes </a:t>
            </a:r>
            <a:r>
              <a:rPr lang="en-US" dirty="0" smtClean="0">
                <a:latin typeface="Arial"/>
                <a:cs typeface="Arial"/>
              </a:rPr>
              <a:t>with regional and global mobile leaders</a:t>
            </a:r>
          </a:p>
          <a:p>
            <a:pPr>
              <a:spcBef>
                <a:spcPts val="0"/>
              </a:spcBef>
              <a:spcAft>
                <a:spcPts val="1200"/>
              </a:spcAft>
            </a:pPr>
            <a:r>
              <a:rPr lang="en-US" dirty="0" smtClean="0">
                <a:latin typeface="Arial"/>
                <a:cs typeface="Arial"/>
              </a:rPr>
              <a:t>Exhibition </a:t>
            </a:r>
            <a:r>
              <a:rPr lang="en-US" dirty="0">
                <a:latin typeface="Arial"/>
                <a:cs typeface="Arial"/>
              </a:rPr>
              <a:t>highlights: GSMA Innovation City, </a:t>
            </a:r>
            <a:r>
              <a:rPr lang="en-US" dirty="0" err="1" smtClean="0">
                <a:latin typeface="Arial"/>
                <a:cs typeface="Arial"/>
              </a:rPr>
              <a:t>NEXTech</a:t>
            </a:r>
            <a:endParaRPr lang="en-US" dirty="0" smtClean="0">
              <a:latin typeface="Arial"/>
              <a:cs typeface="Arial"/>
            </a:endParaRPr>
          </a:p>
          <a:p>
            <a:pPr>
              <a:spcBef>
                <a:spcPts val="0"/>
              </a:spcBef>
              <a:spcAft>
                <a:spcPts val="1200"/>
              </a:spcAft>
            </a:pPr>
            <a:r>
              <a:rPr lang="en-US" dirty="0">
                <a:latin typeface="Arial"/>
                <a:cs typeface="Arial"/>
              </a:rPr>
              <a:t>30+ partner events and </a:t>
            </a:r>
            <a:r>
              <a:rPr lang="en-US" dirty="0" err="1">
                <a:latin typeface="Arial"/>
                <a:cs typeface="Arial"/>
              </a:rPr>
              <a:t>programmes</a:t>
            </a:r>
            <a:endParaRPr lang="en-US" dirty="0">
              <a:latin typeface="Arial"/>
              <a:cs typeface="Arial"/>
            </a:endParaRPr>
          </a:p>
          <a:p>
            <a:pPr>
              <a:spcBef>
                <a:spcPts val="0"/>
              </a:spcBef>
              <a:spcAft>
                <a:spcPts val="1200"/>
              </a:spcAft>
            </a:pPr>
            <a:endParaRPr lang="en-US" dirty="0">
              <a:latin typeface="Arial"/>
              <a:cs typeface="Arial"/>
            </a:endParaRPr>
          </a:p>
          <a:p>
            <a:endParaRPr lang="en-US" dirty="0"/>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AFBC727-1CD0-A349-862E-5166B699FA44}" type="slidenum">
              <a:rPr kumimoji="0" lang="en-US" sz="12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3"/>
          <p:cNvSpPr>
            <a:spLocks noGrp="1"/>
          </p:cNvSpPr>
          <p:nvPr>
            <p:ph type="title"/>
          </p:nvPr>
        </p:nvSpPr>
        <p:spPr/>
        <p:txBody>
          <a:bodyPr/>
          <a:lstStyle/>
          <a:p>
            <a:r>
              <a:rPr lang="en-US" dirty="0" smtClean="0"/>
              <a:t>Mobile World Congress Americas</a:t>
            </a:r>
            <a:endParaRPr lang="en-US" dirty="0"/>
          </a:p>
        </p:txBody>
      </p:sp>
      <p:pic>
        <p:nvPicPr>
          <p:cNvPr id="5" name="Picture 4" descr="D5X_9993_web.jpg"/>
          <p:cNvPicPr>
            <a:picLocks noChangeAspect="1"/>
          </p:cNvPicPr>
          <p:nvPr/>
        </p:nvPicPr>
        <p:blipFill rotWithShape="1">
          <a:blip r:embed="rId3">
            <a:extLst>
              <a:ext uri="{28A0092B-C50C-407E-A947-70E740481C1C}">
                <a14:useLocalDpi xmlns:a14="http://schemas.microsoft.com/office/drawing/2010/main" val="0"/>
              </a:ext>
            </a:extLst>
          </a:blip>
          <a:srcRect l="10577" r="5195"/>
          <a:stretch/>
        </p:blipFill>
        <p:spPr>
          <a:xfrm>
            <a:off x="4788024" y="1419622"/>
            <a:ext cx="3975548" cy="3147814"/>
          </a:xfrm>
          <a:prstGeom prst="rect">
            <a:avLst/>
          </a:prstGeom>
        </p:spPr>
      </p:pic>
    </p:spTree>
    <p:extLst>
      <p:ext uri="{BB962C8B-B14F-4D97-AF65-F5344CB8AC3E}">
        <p14:creationId xmlns:p14="http://schemas.microsoft.com/office/powerpoint/2010/main" val="8115430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491630"/>
            <a:ext cx="4248472" cy="3312367"/>
          </a:xfrm>
        </p:spPr>
        <p:txBody>
          <a:bodyPr>
            <a:normAutofit fontScale="77500" lnSpcReduction="20000"/>
          </a:bodyPr>
          <a:lstStyle/>
          <a:p>
            <a:pPr>
              <a:spcBef>
                <a:spcPts val="0"/>
              </a:spcBef>
              <a:spcAft>
                <a:spcPts val="1200"/>
              </a:spcAft>
            </a:pPr>
            <a:r>
              <a:rPr lang="en-US" dirty="0" smtClean="0">
                <a:latin typeface="Arial"/>
                <a:cs typeface="Arial"/>
              </a:rPr>
              <a:t>67,500</a:t>
            </a:r>
            <a:r>
              <a:rPr lang="en-US" dirty="0">
                <a:latin typeface="Arial"/>
                <a:cs typeface="Arial"/>
              </a:rPr>
              <a:t>+ attendees </a:t>
            </a:r>
            <a:r>
              <a:rPr lang="en-US" dirty="0" smtClean="0">
                <a:latin typeface="Arial"/>
                <a:cs typeface="Arial"/>
              </a:rPr>
              <a:t>from 104 countries/regions</a:t>
            </a:r>
          </a:p>
          <a:p>
            <a:pPr>
              <a:spcBef>
                <a:spcPts val="0"/>
              </a:spcBef>
              <a:spcAft>
                <a:spcPts val="1200"/>
              </a:spcAft>
            </a:pPr>
            <a:r>
              <a:rPr lang="en-US" dirty="0" smtClean="0">
                <a:latin typeface="Arial"/>
                <a:cs typeface="Arial"/>
              </a:rPr>
              <a:t>27% increase from 2016</a:t>
            </a:r>
            <a:endParaRPr lang="en-US" dirty="0">
              <a:latin typeface="Arial"/>
              <a:cs typeface="Arial"/>
            </a:endParaRPr>
          </a:p>
          <a:p>
            <a:pPr>
              <a:spcBef>
                <a:spcPts val="0"/>
              </a:spcBef>
              <a:spcAft>
                <a:spcPts val="1200"/>
              </a:spcAft>
            </a:pPr>
            <a:r>
              <a:rPr lang="en-US" dirty="0" smtClean="0">
                <a:latin typeface="Arial"/>
                <a:cs typeface="Arial"/>
              </a:rPr>
              <a:t>600 exhibitors</a:t>
            </a:r>
            <a:endParaRPr lang="en-US" dirty="0">
              <a:latin typeface="Arial"/>
              <a:cs typeface="Arial"/>
            </a:endParaRPr>
          </a:p>
          <a:p>
            <a:pPr>
              <a:spcBef>
                <a:spcPts val="0"/>
              </a:spcBef>
              <a:spcAft>
                <a:spcPts val="1200"/>
              </a:spcAft>
            </a:pPr>
            <a:r>
              <a:rPr lang="en-US" dirty="0" smtClean="0">
                <a:latin typeface="Arial"/>
                <a:cs typeface="Arial"/>
              </a:rPr>
              <a:t>Key themes: Consumer </a:t>
            </a:r>
            <a:r>
              <a:rPr lang="en-US" dirty="0" err="1" smtClean="0">
                <a:latin typeface="Arial"/>
                <a:cs typeface="Arial"/>
              </a:rPr>
              <a:t>IoT</a:t>
            </a:r>
            <a:r>
              <a:rPr lang="en-US" dirty="0" smtClean="0">
                <a:latin typeface="Arial"/>
                <a:cs typeface="Arial"/>
              </a:rPr>
              <a:t>, Content &amp; Media, 4</a:t>
            </a:r>
            <a:r>
              <a:rPr lang="en-US" baseline="30000" dirty="0" smtClean="0">
                <a:latin typeface="Arial"/>
                <a:cs typeface="Arial"/>
              </a:rPr>
              <a:t>th</a:t>
            </a:r>
            <a:r>
              <a:rPr lang="en-US" dirty="0" smtClean="0">
                <a:latin typeface="Arial"/>
                <a:cs typeface="Arial"/>
              </a:rPr>
              <a:t> Industrial Revolution, Innovation, Networks, Platforms, Sustainable Development</a:t>
            </a:r>
            <a:endParaRPr lang="en-US" dirty="0">
              <a:latin typeface="Arial"/>
              <a:cs typeface="Arial"/>
            </a:endParaRPr>
          </a:p>
          <a:p>
            <a:pPr>
              <a:spcBef>
                <a:spcPts val="0"/>
              </a:spcBef>
              <a:spcAft>
                <a:spcPts val="1200"/>
              </a:spcAft>
            </a:pPr>
            <a:r>
              <a:rPr lang="en-US" dirty="0">
                <a:latin typeface="Arial"/>
                <a:cs typeface="Arial"/>
              </a:rPr>
              <a:t>Keynotes </a:t>
            </a:r>
            <a:r>
              <a:rPr lang="en-US" dirty="0" smtClean="0">
                <a:latin typeface="Arial"/>
                <a:cs typeface="Arial"/>
              </a:rPr>
              <a:t>with regional and global mobile leaders</a:t>
            </a:r>
          </a:p>
          <a:p>
            <a:pPr>
              <a:spcBef>
                <a:spcPts val="0"/>
              </a:spcBef>
              <a:spcAft>
                <a:spcPts val="1200"/>
              </a:spcAft>
            </a:pPr>
            <a:r>
              <a:rPr lang="en-US" dirty="0" smtClean="0">
                <a:latin typeface="Arial"/>
                <a:cs typeface="Arial"/>
              </a:rPr>
              <a:t>3,725 conference attendees – 200 speakers</a:t>
            </a:r>
          </a:p>
          <a:p>
            <a:pPr>
              <a:spcBef>
                <a:spcPts val="0"/>
              </a:spcBef>
              <a:spcAft>
                <a:spcPts val="1200"/>
              </a:spcAft>
            </a:pPr>
            <a:r>
              <a:rPr lang="en-US" dirty="0" smtClean="0">
                <a:latin typeface="Arial"/>
                <a:cs typeface="Arial"/>
              </a:rPr>
              <a:t>4YFN:  132 startups from 16 countries</a:t>
            </a:r>
          </a:p>
          <a:p>
            <a:pPr>
              <a:spcBef>
                <a:spcPts val="0"/>
              </a:spcBef>
              <a:spcAft>
                <a:spcPts val="1200"/>
              </a:spcAft>
            </a:pPr>
            <a:r>
              <a:rPr lang="en-US" dirty="0" err="1" smtClean="0">
                <a:latin typeface="Arial"/>
                <a:cs typeface="Arial"/>
              </a:rPr>
              <a:t>YoMo</a:t>
            </a:r>
            <a:r>
              <a:rPr lang="en-US" dirty="0" smtClean="0">
                <a:latin typeface="Arial"/>
                <a:cs typeface="Arial"/>
              </a:rPr>
              <a:t>:  14,000 attendees</a:t>
            </a:r>
            <a:endParaRPr lang="en-US" dirty="0">
              <a:latin typeface="Arial"/>
              <a:cs typeface="Arial"/>
            </a:endParaRPr>
          </a:p>
          <a:p>
            <a:pPr>
              <a:spcBef>
                <a:spcPts val="0"/>
              </a:spcBef>
              <a:spcAft>
                <a:spcPts val="1200"/>
              </a:spcAft>
            </a:pPr>
            <a:endParaRPr lang="en-US" dirty="0">
              <a:latin typeface="Arial"/>
              <a:cs typeface="Arial"/>
            </a:endParaRPr>
          </a:p>
          <a:p>
            <a:endParaRPr lang="en-US" dirty="0"/>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AFBC727-1CD0-A349-862E-5166B699FA44}" type="slidenum">
              <a:rPr kumimoji="0" lang="en-US" sz="12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3"/>
          <p:cNvSpPr>
            <a:spLocks noGrp="1"/>
          </p:cNvSpPr>
          <p:nvPr>
            <p:ph type="title"/>
          </p:nvPr>
        </p:nvSpPr>
        <p:spPr/>
        <p:txBody>
          <a:bodyPr/>
          <a:lstStyle/>
          <a:p>
            <a:r>
              <a:rPr lang="en-US" dirty="0" smtClean="0"/>
              <a:t>Mobile World Congress Shanghai</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218847"/>
            <a:ext cx="5290457" cy="62331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0302" y="4116129"/>
            <a:ext cx="1123270" cy="94874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388" y="1184258"/>
            <a:ext cx="4227039" cy="2821686"/>
          </a:xfrm>
          <a:prstGeom prst="rect">
            <a:avLst/>
          </a:prstGeom>
        </p:spPr>
      </p:pic>
    </p:spTree>
    <p:extLst>
      <p:ext uri="{BB962C8B-B14F-4D97-AF65-F5344CB8AC3E}">
        <p14:creationId xmlns:p14="http://schemas.microsoft.com/office/powerpoint/2010/main" val="2389066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object 5"/>
          <p:cNvSpPr/>
          <p:nvPr/>
        </p:nvSpPr>
        <p:spPr>
          <a:xfrm>
            <a:off x="1558506" y="2790033"/>
            <a:ext cx="1948181" cy="1454294"/>
          </a:xfrm>
          <a:custGeom>
            <a:avLst/>
            <a:gdLst/>
            <a:ahLst/>
            <a:cxnLst/>
            <a:rect l="l" t="t" r="r" b="b"/>
            <a:pathLst>
              <a:path w="1946275" h="1620520">
                <a:moveTo>
                  <a:pt x="0" y="1620012"/>
                </a:moveTo>
                <a:lnTo>
                  <a:pt x="1946147" y="1620012"/>
                </a:lnTo>
                <a:lnTo>
                  <a:pt x="1946147" y="0"/>
                </a:lnTo>
                <a:lnTo>
                  <a:pt x="0" y="0"/>
                </a:lnTo>
                <a:lnTo>
                  <a:pt x="0" y="1620012"/>
                </a:lnTo>
                <a:close/>
              </a:path>
            </a:pathLst>
          </a:custGeom>
          <a:solidFill>
            <a:srgbClr val="433D62"/>
          </a:solidFill>
        </p:spPr>
        <p:txBody>
          <a:bodyPr wrap="square" lIns="0" tIns="0" rIns="0" bIns="0" rtlCol="0"/>
          <a:lstStyle/>
          <a:p>
            <a:endParaRPr/>
          </a:p>
        </p:txBody>
      </p:sp>
      <p:sp>
        <p:nvSpPr>
          <p:cNvPr id="9" name="Title 8"/>
          <p:cNvSpPr>
            <a:spLocks noGrp="1"/>
          </p:cNvSpPr>
          <p:nvPr>
            <p:ph type="title"/>
          </p:nvPr>
        </p:nvSpPr>
        <p:spPr/>
        <p:txBody>
          <a:bodyPr/>
          <a:lstStyle/>
          <a:p>
            <a:r>
              <a:rPr lang="en-GB" dirty="0" smtClean="0"/>
              <a:t>Programmes</a:t>
            </a:r>
            <a:endParaRPr lang="en-GB" dirty="0"/>
          </a:p>
        </p:txBody>
      </p:sp>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58506" y="1203602"/>
            <a:ext cx="1948181" cy="1586482"/>
          </a:xfrm>
          <a:prstGeom prst="rect">
            <a:avLst/>
          </a:prstGeom>
        </p:spPr>
      </p:pic>
      <p:sp>
        <p:nvSpPr>
          <p:cNvPr id="11" name="object 2"/>
          <p:cNvSpPr/>
          <p:nvPr/>
        </p:nvSpPr>
        <p:spPr>
          <a:xfrm>
            <a:off x="3670772" y="1203598"/>
            <a:ext cx="1947671" cy="1947672"/>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3"/>
          <p:cNvSpPr/>
          <p:nvPr/>
        </p:nvSpPr>
        <p:spPr>
          <a:xfrm>
            <a:off x="5775412" y="1203598"/>
            <a:ext cx="1947672" cy="194767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3" name="Rectangle 82"/>
          <p:cNvSpPr/>
          <p:nvPr/>
        </p:nvSpPr>
        <p:spPr>
          <a:xfrm>
            <a:off x="1377210" y="2643758"/>
            <a:ext cx="2293558" cy="1631216"/>
          </a:xfrm>
          <a:prstGeom prst="rect">
            <a:avLst/>
          </a:prstGeom>
        </p:spPr>
        <p:txBody>
          <a:bodyPr wrap="square">
            <a:spAutoFit/>
          </a:bodyPr>
          <a:lstStyle/>
          <a:p>
            <a:pPr algn="ctr">
              <a:lnSpc>
                <a:spcPct val="100000"/>
              </a:lnSpc>
              <a:spcBef>
                <a:spcPts val="1225"/>
              </a:spcBef>
            </a:pPr>
            <a:endParaRPr lang="en-GB" sz="1400" b="1" spc="-5" dirty="0" smtClean="0">
              <a:solidFill>
                <a:srgbClr val="FFFFFF"/>
              </a:solidFill>
              <a:latin typeface="Arial"/>
              <a:cs typeface="Arial"/>
            </a:endParaRPr>
          </a:p>
          <a:p>
            <a:pPr algn="ctr">
              <a:lnSpc>
                <a:spcPct val="100000"/>
              </a:lnSpc>
              <a:spcBef>
                <a:spcPts val="1225"/>
              </a:spcBef>
            </a:pPr>
            <a:r>
              <a:rPr lang="en-GB" sz="1400" b="1" spc="-5" dirty="0" smtClean="0">
                <a:solidFill>
                  <a:srgbClr val="FFFFFF"/>
                </a:solidFill>
                <a:latin typeface="Arial"/>
                <a:cs typeface="Arial"/>
              </a:rPr>
              <a:t>Identity</a:t>
            </a:r>
            <a:endParaRPr lang="en-GB" sz="1400" b="1" dirty="0">
              <a:latin typeface="Arial"/>
              <a:cs typeface="Arial"/>
            </a:endParaRPr>
          </a:p>
          <a:p>
            <a:pPr marL="434975" marR="427355" algn="ctr">
              <a:lnSpc>
                <a:spcPct val="100000"/>
              </a:lnSpc>
              <a:spcBef>
                <a:spcPts val="10"/>
              </a:spcBef>
            </a:pPr>
            <a:endParaRPr lang="en-GB" sz="1000" dirty="0" smtClean="0">
              <a:solidFill>
                <a:srgbClr val="FFFFFF"/>
              </a:solidFill>
              <a:latin typeface="Arial"/>
              <a:cs typeface="Arial"/>
            </a:endParaRPr>
          </a:p>
          <a:p>
            <a:pPr marL="434975" marR="427355" algn="ctr">
              <a:lnSpc>
                <a:spcPct val="100000"/>
              </a:lnSpc>
              <a:spcBef>
                <a:spcPts val="10"/>
              </a:spcBef>
            </a:pPr>
            <a:r>
              <a:rPr lang="en-GB" sz="1050" dirty="0" smtClean="0">
                <a:solidFill>
                  <a:srgbClr val="FFFFFF"/>
                </a:solidFill>
                <a:latin typeface="Arial"/>
                <a:cs typeface="Arial"/>
              </a:rPr>
              <a:t>Enabling </a:t>
            </a:r>
            <a:r>
              <a:rPr lang="en-GB" sz="1050" spc="-5" dirty="0">
                <a:solidFill>
                  <a:srgbClr val="FFFFFF"/>
                </a:solidFill>
                <a:latin typeface="Arial"/>
                <a:cs typeface="Arial"/>
              </a:rPr>
              <a:t>trust</a:t>
            </a:r>
            <a:r>
              <a:rPr lang="en-GB" sz="1050" spc="-80" dirty="0">
                <a:solidFill>
                  <a:srgbClr val="FFFFFF"/>
                </a:solidFill>
                <a:latin typeface="Arial"/>
                <a:cs typeface="Arial"/>
              </a:rPr>
              <a:t> </a:t>
            </a:r>
            <a:r>
              <a:rPr lang="en-GB" sz="1050" dirty="0">
                <a:solidFill>
                  <a:srgbClr val="FFFFFF"/>
                </a:solidFill>
                <a:latin typeface="Arial"/>
                <a:cs typeface="Arial"/>
              </a:rPr>
              <a:t>and  creating</a:t>
            </a:r>
            <a:r>
              <a:rPr lang="en-GB" sz="1050" spc="-105" dirty="0">
                <a:solidFill>
                  <a:srgbClr val="FFFFFF"/>
                </a:solidFill>
                <a:latin typeface="Arial"/>
                <a:cs typeface="Arial"/>
              </a:rPr>
              <a:t> </a:t>
            </a:r>
            <a:r>
              <a:rPr lang="en-GB" sz="1050" dirty="0">
                <a:solidFill>
                  <a:srgbClr val="FFFFFF"/>
                </a:solidFill>
                <a:latin typeface="Arial"/>
                <a:cs typeface="Arial"/>
              </a:rPr>
              <a:t>value through digital identity</a:t>
            </a:r>
          </a:p>
          <a:p>
            <a:pPr marL="434975" marR="427355" algn="ctr">
              <a:lnSpc>
                <a:spcPct val="100000"/>
              </a:lnSpc>
              <a:spcBef>
                <a:spcPts val="10"/>
              </a:spcBef>
            </a:pPr>
            <a:endParaRPr lang="en-GB" sz="1000" dirty="0">
              <a:latin typeface="Arial"/>
              <a:cs typeface="Arial"/>
            </a:endParaRPr>
          </a:p>
        </p:txBody>
      </p:sp>
      <p:sp>
        <p:nvSpPr>
          <p:cNvPr id="86" name="object 5"/>
          <p:cNvSpPr/>
          <p:nvPr/>
        </p:nvSpPr>
        <p:spPr>
          <a:xfrm>
            <a:off x="3670769" y="2790084"/>
            <a:ext cx="1947674" cy="1454294"/>
          </a:xfrm>
          <a:custGeom>
            <a:avLst/>
            <a:gdLst/>
            <a:ahLst/>
            <a:cxnLst/>
            <a:rect l="l" t="t" r="r" b="b"/>
            <a:pathLst>
              <a:path w="1946275" h="1620520">
                <a:moveTo>
                  <a:pt x="0" y="1620012"/>
                </a:moveTo>
                <a:lnTo>
                  <a:pt x="1946147" y="1620012"/>
                </a:lnTo>
                <a:lnTo>
                  <a:pt x="1946147" y="0"/>
                </a:lnTo>
                <a:lnTo>
                  <a:pt x="0" y="0"/>
                </a:lnTo>
                <a:lnTo>
                  <a:pt x="0" y="1620012"/>
                </a:lnTo>
                <a:close/>
              </a:path>
            </a:pathLst>
          </a:custGeom>
          <a:solidFill>
            <a:srgbClr val="94BFBD"/>
          </a:solidFill>
        </p:spPr>
        <p:txBody>
          <a:bodyPr wrap="square" lIns="0" tIns="0" rIns="0" bIns="0" rtlCol="0"/>
          <a:lstStyle/>
          <a:p>
            <a:endParaRPr/>
          </a:p>
        </p:txBody>
      </p:sp>
      <p:sp>
        <p:nvSpPr>
          <p:cNvPr id="87" name="Rectangle 86"/>
          <p:cNvSpPr/>
          <p:nvPr/>
        </p:nvSpPr>
        <p:spPr>
          <a:xfrm>
            <a:off x="3481854" y="2798621"/>
            <a:ext cx="2293558" cy="1223412"/>
          </a:xfrm>
          <a:prstGeom prst="rect">
            <a:avLst/>
          </a:prstGeom>
        </p:spPr>
        <p:txBody>
          <a:bodyPr wrap="square">
            <a:spAutoFit/>
          </a:bodyPr>
          <a:lstStyle/>
          <a:p>
            <a:pPr algn="ctr">
              <a:lnSpc>
                <a:spcPct val="100000"/>
              </a:lnSpc>
              <a:spcBef>
                <a:spcPts val="5"/>
              </a:spcBef>
            </a:pPr>
            <a:endParaRPr lang="en-GB" sz="1400" b="1" spc="-5" dirty="0" smtClean="0">
              <a:solidFill>
                <a:schemeClr val="bg1"/>
              </a:solidFill>
              <a:latin typeface="Arial"/>
              <a:cs typeface="Arial"/>
            </a:endParaRPr>
          </a:p>
          <a:p>
            <a:pPr algn="ctr">
              <a:lnSpc>
                <a:spcPct val="100000"/>
              </a:lnSpc>
              <a:spcBef>
                <a:spcPts val="5"/>
              </a:spcBef>
            </a:pPr>
            <a:r>
              <a:rPr lang="en-GB" sz="1400" b="1" spc="-5" dirty="0" smtClean="0">
                <a:latin typeface="Arial"/>
                <a:cs typeface="Arial"/>
              </a:rPr>
              <a:t>Future Networks</a:t>
            </a:r>
          </a:p>
          <a:p>
            <a:pPr algn="ctr">
              <a:lnSpc>
                <a:spcPct val="100000"/>
              </a:lnSpc>
              <a:spcBef>
                <a:spcPts val="5"/>
              </a:spcBef>
            </a:pPr>
            <a:endParaRPr lang="en-GB" sz="1400" b="1" dirty="0">
              <a:latin typeface="Arial"/>
              <a:cs typeface="Arial"/>
            </a:endParaRPr>
          </a:p>
          <a:p>
            <a:pPr marL="249554" marR="240665" algn="ctr">
              <a:lnSpc>
                <a:spcPct val="100000"/>
              </a:lnSpc>
              <a:spcBef>
                <a:spcPts val="10"/>
              </a:spcBef>
            </a:pPr>
            <a:r>
              <a:rPr lang="en-GB" sz="1050" dirty="0">
                <a:latin typeface="Arial"/>
                <a:cs typeface="Arial"/>
              </a:rPr>
              <a:t>Creating </a:t>
            </a:r>
            <a:r>
              <a:rPr lang="en-GB" sz="1050" spc="-5" dirty="0">
                <a:latin typeface="Arial"/>
                <a:cs typeface="Arial"/>
              </a:rPr>
              <a:t>the </a:t>
            </a:r>
            <a:r>
              <a:rPr lang="en-GB" sz="1050" dirty="0">
                <a:latin typeface="Arial"/>
                <a:cs typeface="Arial"/>
              </a:rPr>
              <a:t>Network</a:t>
            </a:r>
            <a:r>
              <a:rPr lang="en-GB" sz="1050" spc="-80" dirty="0">
                <a:latin typeface="Arial"/>
                <a:cs typeface="Arial"/>
              </a:rPr>
              <a:t> </a:t>
            </a:r>
            <a:r>
              <a:rPr lang="en-GB" sz="1050" dirty="0">
                <a:latin typeface="Arial"/>
                <a:cs typeface="Arial"/>
              </a:rPr>
              <a:t>for  secure, smart and  seamless</a:t>
            </a:r>
            <a:r>
              <a:rPr lang="en-GB" sz="1050" spc="-95" dirty="0">
                <a:latin typeface="Arial"/>
                <a:cs typeface="Arial"/>
              </a:rPr>
              <a:t> </a:t>
            </a:r>
            <a:r>
              <a:rPr lang="en-GB" sz="1050" dirty="0" smtClean="0">
                <a:latin typeface="Arial"/>
                <a:cs typeface="Arial"/>
              </a:rPr>
              <a:t>services</a:t>
            </a:r>
            <a:endParaRPr lang="en-GB" sz="1050" dirty="0">
              <a:latin typeface="Arial"/>
              <a:cs typeface="Arial"/>
            </a:endParaRPr>
          </a:p>
        </p:txBody>
      </p:sp>
      <p:sp>
        <p:nvSpPr>
          <p:cNvPr id="88" name="object 5"/>
          <p:cNvSpPr/>
          <p:nvPr/>
        </p:nvSpPr>
        <p:spPr>
          <a:xfrm>
            <a:off x="5775413" y="2790033"/>
            <a:ext cx="1947672" cy="1454294"/>
          </a:xfrm>
          <a:custGeom>
            <a:avLst/>
            <a:gdLst/>
            <a:ahLst/>
            <a:cxnLst/>
            <a:rect l="l" t="t" r="r" b="b"/>
            <a:pathLst>
              <a:path w="1946275" h="1620520">
                <a:moveTo>
                  <a:pt x="0" y="1620012"/>
                </a:moveTo>
                <a:lnTo>
                  <a:pt x="1946147" y="1620012"/>
                </a:lnTo>
                <a:lnTo>
                  <a:pt x="1946147" y="0"/>
                </a:lnTo>
                <a:lnTo>
                  <a:pt x="0" y="0"/>
                </a:lnTo>
                <a:lnTo>
                  <a:pt x="0" y="1620012"/>
                </a:lnTo>
                <a:close/>
              </a:path>
            </a:pathLst>
          </a:custGeom>
          <a:solidFill>
            <a:schemeClr val="accent5"/>
          </a:solidFill>
        </p:spPr>
        <p:txBody>
          <a:bodyPr wrap="square" lIns="0" tIns="0" rIns="0" bIns="0" rtlCol="0"/>
          <a:lstStyle/>
          <a:p>
            <a:endParaRPr/>
          </a:p>
        </p:txBody>
      </p:sp>
      <p:sp>
        <p:nvSpPr>
          <p:cNvPr id="89" name="Rectangle 88"/>
          <p:cNvSpPr/>
          <p:nvPr/>
        </p:nvSpPr>
        <p:spPr>
          <a:xfrm>
            <a:off x="5590810" y="2643758"/>
            <a:ext cx="2293558" cy="1215717"/>
          </a:xfrm>
          <a:prstGeom prst="rect">
            <a:avLst/>
          </a:prstGeom>
        </p:spPr>
        <p:txBody>
          <a:bodyPr wrap="square">
            <a:spAutoFit/>
          </a:bodyPr>
          <a:lstStyle/>
          <a:p>
            <a:pPr marR="29209" algn="ctr">
              <a:lnSpc>
                <a:spcPct val="100000"/>
              </a:lnSpc>
              <a:spcBef>
                <a:spcPts val="1225"/>
              </a:spcBef>
            </a:pPr>
            <a:endParaRPr lang="en-GB" sz="1400" b="1" spc="-5" dirty="0">
              <a:solidFill>
                <a:schemeClr val="bg1"/>
              </a:solidFill>
              <a:latin typeface="Arial"/>
              <a:cs typeface="Arial"/>
            </a:endParaRPr>
          </a:p>
          <a:p>
            <a:pPr marR="29209" algn="ctr">
              <a:lnSpc>
                <a:spcPct val="100000"/>
              </a:lnSpc>
              <a:spcBef>
                <a:spcPts val="1225"/>
              </a:spcBef>
            </a:pPr>
            <a:r>
              <a:rPr lang="en-GB" sz="1400" b="1" spc="-5" dirty="0">
                <a:solidFill>
                  <a:srgbClr val="FFFFFF"/>
                </a:solidFill>
                <a:latin typeface="Arial"/>
                <a:cs typeface="Arial"/>
              </a:rPr>
              <a:t>Internet of </a:t>
            </a:r>
            <a:r>
              <a:rPr lang="en-GB" sz="1400" b="1" spc="-5" dirty="0" smtClean="0">
                <a:solidFill>
                  <a:srgbClr val="FFFFFF"/>
                </a:solidFill>
                <a:latin typeface="Arial"/>
                <a:cs typeface="Arial"/>
              </a:rPr>
              <a:t>Things</a:t>
            </a:r>
            <a:br>
              <a:rPr lang="en-GB" sz="1400" b="1" spc="-5" dirty="0" smtClean="0">
                <a:solidFill>
                  <a:srgbClr val="FFFFFF"/>
                </a:solidFill>
                <a:latin typeface="Arial"/>
                <a:cs typeface="Arial"/>
              </a:rPr>
            </a:br>
            <a:endParaRPr lang="en-GB" sz="1400" b="1" dirty="0">
              <a:latin typeface="Arial"/>
              <a:cs typeface="Arial"/>
            </a:endParaRPr>
          </a:p>
          <a:p>
            <a:pPr marL="434975" marR="462915" indent="-1905" algn="ctr">
              <a:lnSpc>
                <a:spcPct val="100000"/>
              </a:lnSpc>
              <a:spcBef>
                <a:spcPts val="10"/>
              </a:spcBef>
            </a:pPr>
            <a:r>
              <a:rPr lang="en-GB" sz="1050" dirty="0" smtClean="0">
                <a:solidFill>
                  <a:srgbClr val="FFFFFF"/>
                </a:solidFill>
                <a:latin typeface="Arial"/>
                <a:cs typeface="Arial"/>
              </a:rPr>
              <a:t>Mobilising </a:t>
            </a:r>
            <a:r>
              <a:rPr lang="en-GB" sz="1050" spc="-5" dirty="0">
                <a:solidFill>
                  <a:srgbClr val="FFFFFF"/>
                </a:solidFill>
                <a:latin typeface="Arial"/>
                <a:cs typeface="Arial"/>
              </a:rPr>
              <a:t>the  </a:t>
            </a:r>
            <a:r>
              <a:rPr lang="en-GB" sz="1050" dirty="0">
                <a:solidFill>
                  <a:srgbClr val="FFFFFF"/>
                </a:solidFill>
                <a:latin typeface="Arial"/>
                <a:cs typeface="Arial"/>
              </a:rPr>
              <a:t>Internet of</a:t>
            </a:r>
            <a:r>
              <a:rPr lang="en-GB" sz="1050" spc="-95" dirty="0">
                <a:solidFill>
                  <a:srgbClr val="FFFFFF"/>
                </a:solidFill>
                <a:latin typeface="Arial"/>
                <a:cs typeface="Arial"/>
              </a:rPr>
              <a:t> </a:t>
            </a:r>
            <a:r>
              <a:rPr lang="en-GB" sz="1050" dirty="0">
                <a:solidFill>
                  <a:srgbClr val="FFFFFF"/>
                </a:solidFill>
                <a:latin typeface="Arial"/>
                <a:cs typeface="Arial"/>
              </a:rPr>
              <a:t>Things</a:t>
            </a:r>
          </a:p>
        </p:txBody>
      </p:sp>
    </p:spTree>
    <p:extLst>
      <p:ext uri="{BB962C8B-B14F-4D97-AF65-F5344CB8AC3E}">
        <p14:creationId xmlns:p14="http://schemas.microsoft.com/office/powerpoint/2010/main" val="1793089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67CD5A8-D847-43DB-9EA7-C141D166E74B}" type="slidenum">
              <a:rPr lang="en-ZA" smtClean="0"/>
              <a:pPr/>
              <a:t>7</a:t>
            </a:fld>
            <a:endParaRPr lang="en-ZA"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526" y="250575"/>
            <a:ext cx="7655175" cy="4413954"/>
          </a:xfrm>
          <a:prstGeom prst="rect">
            <a:avLst/>
          </a:prstGeom>
        </p:spPr>
      </p:pic>
    </p:spTree>
    <p:extLst>
      <p:ext uri="{BB962C8B-B14F-4D97-AF65-F5344CB8AC3E}">
        <p14:creationId xmlns:p14="http://schemas.microsoft.com/office/powerpoint/2010/main" val="1942199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67CD5A8-D847-43DB-9EA7-C141D166E74B}" type="slidenum">
              <a:rPr lang="en-ZA" smtClean="0"/>
              <a:pPr/>
              <a:t>8</a:t>
            </a:fld>
            <a:endParaRPr lang="en-ZA"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200" y="252000"/>
            <a:ext cx="7545451" cy="4413600"/>
          </a:xfrm>
          <a:prstGeom prst="rect">
            <a:avLst/>
          </a:prstGeom>
        </p:spPr>
      </p:pic>
    </p:spTree>
    <p:extLst>
      <p:ext uri="{BB962C8B-B14F-4D97-AF65-F5344CB8AC3E}">
        <p14:creationId xmlns:p14="http://schemas.microsoft.com/office/powerpoint/2010/main" val="251944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67CD5A8-D847-43DB-9EA7-C141D166E74B}" type="slidenum">
              <a:rPr lang="en-ZA" smtClean="0"/>
              <a:pPr/>
              <a:t>9</a:t>
            </a:fld>
            <a:endParaRPr lang="en-ZA" dirty="0"/>
          </a:p>
        </p:txBody>
      </p:sp>
      <p:grpSp>
        <p:nvGrpSpPr>
          <p:cNvPr id="9" name="Group 8"/>
          <p:cNvGrpSpPr/>
          <p:nvPr/>
        </p:nvGrpSpPr>
        <p:grpSpPr>
          <a:xfrm>
            <a:off x="853200" y="252000"/>
            <a:ext cx="7653600" cy="4413600"/>
            <a:chOff x="185099" y="0"/>
            <a:chExt cx="8773802" cy="514350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099" y="0"/>
              <a:ext cx="8773802" cy="51435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774" y="2046514"/>
              <a:ext cx="3412398" cy="2981091"/>
            </a:xfrm>
            <a:prstGeom prst="rect">
              <a:avLst/>
            </a:prstGeom>
          </p:spPr>
        </p:pic>
      </p:grpSp>
    </p:spTree>
    <p:extLst>
      <p:ext uri="{BB962C8B-B14F-4D97-AF65-F5344CB8AC3E}">
        <p14:creationId xmlns:p14="http://schemas.microsoft.com/office/powerpoint/2010/main" val="3830379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GSMA">
  <a:themeElements>
    <a:clrScheme name="GSMA Colours">
      <a:dk1>
        <a:srgbClr val="5C5C5C"/>
      </a:dk1>
      <a:lt1>
        <a:srgbClr val="FFFFFF"/>
      </a:lt1>
      <a:dk2>
        <a:srgbClr val="262626"/>
      </a:dk2>
      <a:lt2>
        <a:srgbClr val="FFFFFF"/>
      </a:lt2>
      <a:accent1>
        <a:srgbClr val="FF0000"/>
      </a:accent1>
      <a:accent2>
        <a:srgbClr val="000000"/>
      </a:accent2>
      <a:accent3>
        <a:srgbClr val="94C0BE"/>
      </a:accent3>
      <a:accent4>
        <a:srgbClr val="878787"/>
      </a:accent4>
      <a:accent5>
        <a:srgbClr val="FF0000"/>
      </a:accent5>
      <a:accent6>
        <a:srgbClr val="000000"/>
      </a:accent6>
      <a:hlink>
        <a:srgbClr val="94C0BE"/>
      </a:hlink>
      <a:folHlink>
        <a:srgbClr val="878787"/>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48">
      <a:dk1>
        <a:srgbClr val="262626"/>
      </a:dk1>
      <a:lt1>
        <a:srgbClr val="FFFFFF"/>
      </a:lt1>
      <a:dk2>
        <a:srgbClr val="262626"/>
      </a:dk2>
      <a:lt2>
        <a:srgbClr val="FFFFFF"/>
      </a:lt2>
      <a:accent1>
        <a:srgbClr val="B9C400"/>
      </a:accent1>
      <a:accent2>
        <a:srgbClr val="00A6C9"/>
      </a:accent2>
      <a:accent3>
        <a:srgbClr val="2C2276"/>
      </a:accent3>
      <a:accent4>
        <a:srgbClr val="666666"/>
      </a:accent4>
      <a:accent5>
        <a:srgbClr val="F92634"/>
      </a:accent5>
      <a:accent6>
        <a:srgbClr val="AAAAAA"/>
      </a:accent6>
      <a:hlink>
        <a:srgbClr val="00A6D0"/>
      </a:hlink>
      <a:folHlink>
        <a:srgbClr val="2C227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GSMASecurityGroup xmlns="ADEDD60E-22E2-4049-BE99-80A2BB237DD5">Confidential - Group Members</GSMASecurityGroup>
    <GSMASummary xmlns="ADEDD60E-22E2-4049-BE99-80A2BB237DD5" xsi:nil="true"/>
    <GSMAItemFor xmlns="ADEDD60E-22E2-4049-BE99-80A2BB237DD5">Discussion</GSMAItemFor>
    <GSMAMeetingDate xmlns="ADEDD60E-22E2-4049-BE99-80A2BB237DD5">2017-09-12T14:30:00+00:00</GSMAMeetingDate>
    <GSMADocumentOwner xmlns="ADEDD60E-22E2-4049-BE99-80A2BB237DD5">
      <UserInfo>
        <DisplayName>David Hutton (GSMA)</DisplayName>
        <AccountId>9253</AccountId>
        <AccountType/>
      </UserInfo>
    </GSMADocumentOwner>
    <GSMAListOfContributors xmlns="ADEDD60E-22E2-4049-BE99-80A2BB237DD5" xsi:nil="true"/>
    <GSMAKBCategoryTaxHTField0 xmlns="ADEDD60E-22E2-4049-BE99-80A2BB237DD5">
      <Terms xmlns="http://schemas.microsoft.com/office/infopath/2007/PartnerControls"/>
    </GSMAKBCategoryTaxHTField0>
    <TaxCatchAll xmlns="54cf9ea2-8b24-4a35-a789-c10402c86061">
      <Value>8</Value>
    </TaxCatchAll>
    <GSMADocumentCreatedDate xmlns="ADEDD60E-22E2-4049-BE99-80A2BB237DD5">2017-09-06T18:53:45+00:00</GSMADocumentCreatedDate>
    <GSMAMeetingNameAndNumber xmlns="ADEDD60E-22E2-4049-BE99-80A2BB237DD5">
      <Url>https://infocentre2.gsma.com/gp/bsg/TG/Lists/Calendar/DispForm.aspx?ID=3</Url>
      <Description>TG #3</Description>
    </GSMAMeetingNameAndNumber>
    <GSMADocumentCreatedBy xmlns="ADEDD60E-22E2-4049-BE99-80A2BB237DD5">
      <UserInfo>
        <DisplayName/>
        <AccountId xsi:nil="true"/>
        <AccountType/>
      </UserInfo>
    </GSMADocumentCreatedBy>
    <GSMAShowInGeneralView xmlns="ADEDD60E-22E2-4049-BE99-80A2BB237DD5">false</GSMAShowInGeneralView>
    <GSMATitle xmlns="ADEDD60E-22E2-4049-BE99-80A2BB237DD5">Technology Group Objectives</GSMATitle>
    <GSMADocumentTypeTaxHTField0 xmlns="ADEDD60E-22E2-4049-BE99-80A2BB237DD5">
      <Terms xmlns="http://schemas.microsoft.com/office/infopath/2007/PartnerControls">
        <TermInfo xmlns="http://schemas.microsoft.com/office/infopath/2007/PartnerControls">
          <TermName xmlns="http://schemas.microsoft.com/office/infopath/2007/PartnerControls">General</TermName>
          <TermId xmlns="http://schemas.microsoft.com/office/infopath/2007/PartnerControls">ea886d15-f060-4293-b7b7-47e866d9f02c</TermId>
        </TermInfo>
      </Terms>
    </GSMADocumentTypeTaxHTField0>
    <GSMATemplateConversionStatus xmlns="ADEDD60E-22E2-4049-BE99-80A2BB237DD5" xsi:nil="true"/>
    <GSMAMeetingNameAndNumberText xmlns="ADEDD60E-22E2-4049-BE99-80A2BB237DD5">TG #3</GSMAMeetingNameAndNumberText>
    <GSMAMeetingItemNumber xmlns="ADEDD60E-22E2-4049-BE99-80A2BB237DD5">TG#3 Doc 020</GSMAMeetingItemNumber>
    <GSMADocumentNumber xmlns="ADEDD60E-22E2-4049-BE99-80A2BB237DD5" xsi:nil="true"/>
    <GSMAMeetingLocation xmlns="ADEDD60E-22E2-4049-BE99-80A2BB237DD5">San Francisco, US</GSMAMeetingLocation>
    <GSMARelatedDiscussion xmlns="ADEDD60E-22E2-4049-BE99-80A2BB237DD5">
      <Url xsi:nil="true"/>
      <Description xsi:nil="true"/>
    </GSMARelatedDiscussion>
    <_dlc_DocId xmlns="54cf9ea2-8b24-4a35-a789-c10402c86061">INFO-4613-39</_dlc_DocId>
    <_dlc_DocIdUrl xmlns="54cf9ea2-8b24-4a35-a789-c10402c86061">
      <Url>https://infocentre2.gsma.com/gp/bsg/TG/_layouts/DocIdRedir.aspx?ID=INFO-4613-39</Url>
      <Description>INFO-4613-39</Description>
    </_dlc_DocIdUrl>
    <GSMAMeetingNameAndNumberLocal xmlns="ADEDD60E-22E2-4049-BE99-80A2BB237DD5">
      <Url>https://infocentre2.gsma.com/gp/bsg/TG/Lists/Calendar/DispForm.aspx?ID=3</Url>
      <Description>TG #3</Description>
    </GSMAMeetingNameAndNumberLocal>
    <GSMAMeetingItemNumberLocal xmlns="ADEDD60E-22E2-4049-BE99-80A2BB237DD5">TG#3 Doc 020</GSMAMeetingItemNumberLoca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GroupDocument_ItemAdded</Name>
    <Synchronization>Synchronous</Synchronization>
    <Type>10001</Type>
    <SequenceNumber>101</SequenceNumber>
    <Assembly>Concentra.GSMA.Infocentre2, Version=1.0.0.0, Culture=neutral, PublicKeyToken=c190f15a35a842aa</Assembly>
    <Class>Concentra.GSMA.Infocentre2.Content_Types.EventReceivers.GroupDocumentEventReceiver</Class>
    <Data/>
    <Filter/>
  </Receiver>
  <Receiver>
    <Name>GroupDocument_ItemUpdated</Name>
    <Synchronization>Synchronous</Synchronization>
    <Type>10002</Type>
    <SequenceNumber>103</SequenceNumber>
    <Assembly>Concentra.GSMA.Infocentre2, Version=1.0.0.0, Culture=neutral, PublicKeyToken=c190f15a35a842aa</Assembly>
    <Class>Concentra.GSMA.Infocentre2.Content_Types.EventReceivers.GroupDocumentEventReceiver</Class>
    <Data/>
    <Filter/>
  </Receiver>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Group Document" ma:contentTypeID="0x010100EC728DFF17A841B193288BA44365FF7000B94428117C9D4ABEAE546B343679976600ACDBF4E2DAA944C2AE01FEAD255A01F60016DC25A8DFC0484881EB9CFEF2817023" ma:contentTypeVersion="3" ma:contentTypeDescription="Group Document Content Type" ma:contentTypeScope="" ma:versionID="63b97cbfe085a22269186b4cc5abeae8">
  <xsd:schema xmlns:xsd="http://www.w3.org/2001/XMLSchema" xmlns:xs="http://www.w3.org/2001/XMLSchema" xmlns:p="http://schemas.microsoft.com/office/2006/metadata/properties" xmlns:ns2="ADEDD60E-22E2-4049-BE99-80A2BB237DD5" xmlns:ns3="54cf9ea2-8b24-4a35-a789-c10402c86061" targetNamespace="http://schemas.microsoft.com/office/2006/metadata/properties" ma:root="true" ma:fieldsID="f524f277199f510f3c4726010a297538" ns2:_="" ns3:_="">
    <xsd:import namespace="ADEDD60E-22E2-4049-BE99-80A2BB237DD5"/>
    <xsd:import namespace="54cf9ea2-8b24-4a35-a789-c10402c86061"/>
    <xsd:element name="properties">
      <xsd:complexType>
        <xsd:sequence>
          <xsd:element name="documentManagement">
            <xsd:complexType>
              <xsd:all>
                <xsd:element ref="ns2:GSMATitle" minOccurs="0"/>
                <xsd:element ref="ns2:GSMAKBCategoryTaxHTField0" minOccurs="0"/>
                <xsd:element ref="ns2:GSMADocumentTypeTaxHTField0" minOccurs="0"/>
                <xsd:element ref="ns2:GSMASecurityGroup"/>
                <xsd:element ref="ns2:GSMADocumentOwner" minOccurs="0"/>
                <xsd:element ref="ns2:GSMARelatedDiscussion" minOccurs="0"/>
                <xsd:element ref="ns2:GSMADocumentCreatedDate" minOccurs="0"/>
                <xsd:element ref="ns2:GSMADocumentCreatedBy" minOccurs="0"/>
                <xsd:element ref="ns2:GSMATemplateNumber" minOccurs="0"/>
                <xsd:element ref="ns2:GSMATemplateConversionStatus" minOccurs="0"/>
                <xsd:element ref="ns2:GSMAMeetingNameAndNumberText" minOccurs="0"/>
                <xsd:element ref="ns2:GSMAMeetingNameAndNumber" minOccurs="0"/>
                <xsd:element ref="ns2:GSMAMeetingItemNumber" minOccurs="0"/>
                <xsd:element ref="ns2:GSMAMeetingDate" minOccurs="0"/>
                <xsd:element ref="ns2:GSMAMeetingLocation" minOccurs="0"/>
                <xsd:element ref="ns2:GSMAMeetingNameAndNumberLocal" minOccurs="0"/>
                <xsd:element ref="ns2:GSMAMeetingItemNumberLocal" minOccurs="0"/>
                <xsd:element ref="ns2:GSMAItemFor" minOccurs="0"/>
                <xsd:element ref="ns2:GSMADocumentNumber" minOccurs="0"/>
                <xsd:element ref="ns2:GSMAShowInGeneralView" minOccurs="0"/>
                <xsd:element ref="ns2:GSMASummary" minOccurs="0"/>
                <xsd:element ref="ns2:GSMAListOfContributors" minOccurs="0"/>
                <xsd:element ref="ns3:_dlc_DocId" minOccurs="0"/>
                <xsd:element ref="ns3:_dlc_DocIdUrl" minOccurs="0"/>
                <xsd:element ref="ns3:_dlc_DocIdPersistId"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EDD60E-22E2-4049-BE99-80A2BB237DD5" elementFormDefault="qualified">
    <xsd:import namespace="http://schemas.microsoft.com/office/2006/documentManagement/types"/>
    <xsd:import namespace="http://schemas.microsoft.com/office/infopath/2007/PartnerControls"/>
    <xsd:element name="GSMATitle" ma:index="8" nillable="true" ma:displayName="Document Title" ma:internalName="GSMATitle">
      <xsd:simpleType>
        <xsd:restriction base="dms:Text"/>
      </xsd:simpleType>
    </xsd:element>
    <xsd:element name="GSMAKBCategoryTaxHTField0" ma:index="10" nillable="true" ma:taxonomy="true" ma:internalName="GSMAKBCategoryTaxHTField0" ma:taxonomyFieldName="GSMAKBCategory" ma:displayName="KB Category" ma:fieldId="{21dee129-e704-4a2f-bbcd-72336400b048}" ma:taxonomyMulti="true" ma:sspId="da14f4a6-95d7-4d6d-97ca-713f9b6ea8eb" ma:termSetId="7526875a-7b98-42d9-b6a7-9f2766f84726" ma:anchorId="00000000-0000-0000-0000-000000000000" ma:open="false" ma:isKeyword="false">
      <xsd:complexType>
        <xsd:sequence>
          <xsd:element ref="pc:Terms" minOccurs="0" maxOccurs="1"/>
        </xsd:sequence>
      </xsd:complexType>
    </xsd:element>
    <xsd:element name="GSMADocumentTypeTaxHTField0" ma:index="12" ma:taxonomy="true" ma:internalName="GSMADocumentTypeTaxHTField0" ma:taxonomyFieldName="GSMADocumentType" ma:displayName="Document Type" ma:fieldId="{34a499d2-2c5a-49b8-81ca-7ba3b22c0d34}" ma:sspId="da14f4a6-95d7-4d6d-97ca-713f9b6ea8eb" ma:termSetId="ede25075-d64e-4502-8d90-5c5d069245ca" ma:anchorId="00000000-0000-0000-0000-000000000000" ma:open="false" ma:isKeyword="false">
      <xsd:complexType>
        <xsd:sequence>
          <xsd:element ref="pc:Terms" minOccurs="0" maxOccurs="1"/>
        </xsd:sequence>
      </xsd:complexType>
    </xsd:element>
    <xsd:element name="GSMASecurityGroup" ma:index="13" ma:displayName="Security Classification" ma:internalName="GSMASecurityGroup">
      <xsd:simpleType>
        <xsd:restriction base="dms:Choice">
          <xsd:enumeration value="Non-confidential"/>
          <xsd:enumeration value="Confidential - Full, Rapporteur, Associate and Affiliate Members"/>
          <xsd:enumeration value="Confidential - Full and Rapporteur Members"/>
          <xsd:enumeration value="Confidential - Full Members"/>
          <xsd:enumeration value="Confidential - Group Members"/>
          <xsd:enumeration value="Confidential - Group Members (Full Members only)"/>
          <xsd:enumeration value="Confidential - Group Chairs"/>
        </xsd:restriction>
      </xsd:simpleType>
    </xsd:element>
    <xsd:element name="GSMADocumentOwner" ma:index="14" nillable="true" ma:displayName="Document Owner" ma:list="UserInfo" ma:SharePointGroup="0" ma:internalName="GSMADocument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GSMARelatedDiscussion" ma:index="15" nillable="true" ma:displayName="Related Discussion" ma:format="Hyperlink" ma:internalName="GSMARelatedDiscussion">
      <xsd:complexType>
        <xsd:complexContent>
          <xsd:extension base="dms:URL">
            <xsd:sequence>
              <xsd:element name="Url" type="dms:ValidUrl" minOccurs="0" nillable="true"/>
              <xsd:element name="Description" type="xsd:string" nillable="true"/>
            </xsd:sequence>
          </xsd:extension>
        </xsd:complexContent>
      </xsd:complexType>
    </xsd:element>
    <xsd:element name="GSMADocumentCreatedDate" ma:index="16" nillable="true" ma:displayName="Document Creation Date" ma:internalName="GSMADocumentCreatedDate">
      <xsd:simpleType>
        <xsd:restriction base="dms:DateTime"/>
      </xsd:simpleType>
    </xsd:element>
    <xsd:element name="GSMADocumentCreatedBy" ma:index="17" nillable="true" ma:displayName="Document Author" ma:internalName="GSMADocumentCreat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GSMATemplateNumber" ma:index="18" nillable="true" ma:displayName="Template Number" ma:internalName="GSMATemplateNumber" ma:readOnly="true">
      <xsd:simpleType>
        <xsd:restriction base="dms:Text"/>
      </xsd:simpleType>
    </xsd:element>
    <xsd:element name="GSMATemplateConversionStatus" ma:index="19" nillable="true" ma:displayName="Template Conversion Status" ma:internalName="GSMATemplateConversionStatus" ma:readOnly="false">
      <xsd:simpleType>
        <xsd:restriction base="dms:Text"/>
      </xsd:simpleType>
    </xsd:element>
    <xsd:element name="GSMAMeetingNameAndNumberText" ma:index="20" nillable="true" ma:displayName="Meeting Name and Number Text" ma:internalName="GSMAMeetingNameAndNumberText">
      <xsd:simpleType>
        <xsd:restriction base="dms:Text"/>
      </xsd:simpleType>
    </xsd:element>
    <xsd:element name="GSMAMeetingNameAndNumber" ma:index="21" nillable="true" ma:displayName="Meeting Name and Number" ma:format="Hyperlink" ma:internalName="GSMAMeetingNameAndNumber">
      <xsd:complexType>
        <xsd:complexContent>
          <xsd:extension base="dms:URL">
            <xsd:sequence>
              <xsd:element name="Url" type="dms:ValidUrl" minOccurs="0" nillable="true"/>
              <xsd:element name="Description" type="xsd:string" nillable="true"/>
            </xsd:sequence>
          </xsd:extension>
        </xsd:complexContent>
      </xsd:complexType>
    </xsd:element>
    <xsd:element name="GSMAMeetingItemNumber" ma:index="22" nillable="true" ma:displayName="Meeting Document Number" ma:internalName="GSMAMeetingItemNumber">
      <xsd:simpleType>
        <xsd:restriction base="dms:Text"/>
      </xsd:simpleType>
    </xsd:element>
    <xsd:element name="GSMAMeetingDate" ma:index="23" nillable="true" ma:displayName="Meeting Date" ma:indexed="true" ma:internalName="GSMAMeetingDate">
      <xsd:simpleType>
        <xsd:restriction base="dms:DateTime"/>
      </xsd:simpleType>
    </xsd:element>
    <xsd:element name="GSMAMeetingLocation" ma:index="24" nillable="true" ma:displayName="Meeting Location" ma:internalName="GSMAMeetingLocation">
      <xsd:simpleType>
        <xsd:restriction base="dms:Text"/>
      </xsd:simpleType>
    </xsd:element>
    <xsd:element name="GSMAMeetingNameAndNumberLocal" ma:index="25" nillable="true" ma:displayName="Meeting Name and Number (Local)" ma:format="Hyperlink" ma:internalName="GSMAMeetingNameAndNumberLoca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GSMAMeetingItemNumberLocal" ma:index="26" nillable="true" ma:displayName="Meeting Document Number (Local)" ma:internalName="GSMAMeetingItemNumberLocal" ma:readOnly="true">
      <xsd:simpleType>
        <xsd:restriction base="dms:Text"/>
      </xsd:simpleType>
    </xsd:element>
    <xsd:element name="GSMAItemFor" ma:index="27" nillable="true" ma:displayName="This document is for" ma:internalName="GSMAItemFor">
      <xsd:simpleType>
        <xsd:restriction base="dms:Choice">
          <xsd:enumeration value="Approval"/>
          <xsd:enumeration value="Discussion"/>
          <xsd:enumeration value="Information Only"/>
        </xsd:restriction>
      </xsd:simpleType>
    </xsd:element>
    <xsd:element name="GSMADocumentNumber" ma:index="28" nillable="true" ma:displayName="Document Number" ma:internalName="GSMADocumentNumber">
      <xsd:simpleType>
        <xsd:restriction base="dms:Text"/>
      </xsd:simpleType>
    </xsd:element>
    <xsd:element name="GSMAShowInGeneralView" ma:index="29" nillable="true" ma:displayName="Show in General View" ma:description="Should this document be displayed in the General view?" ma:indexed="true" ma:internalName="GSMAShowInGeneralView">
      <xsd:simpleType>
        <xsd:restriction base="dms:Boolean"/>
      </xsd:simpleType>
    </xsd:element>
    <xsd:element name="GSMASummary" ma:index="30" nillable="true" ma:displayName="Summary" ma:internalName="GSMASummary">
      <xsd:simpleType>
        <xsd:restriction base="dms:Note"/>
      </xsd:simpleType>
    </xsd:element>
    <xsd:element name="GSMAListOfContributors" ma:index="31" nillable="true" ma:displayName="List of contributors" ma:description="A list of contributors to be displayed on the cover sheet of the document" ma:internalName="GSMAListOfContributors">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4cf9ea2-8b24-4a35-a789-c10402c86061" elementFormDefault="qualified">
    <xsd:import namespace="http://schemas.microsoft.com/office/2006/documentManagement/types"/>
    <xsd:import namespace="http://schemas.microsoft.com/office/infopath/2007/PartnerControls"/>
    <xsd:element name="_dlc_DocId" ma:index="32" nillable="true" ma:displayName="Document ID Value" ma:description="The value of the document ID assigned to this item." ma:internalName="_dlc_DocId" ma:readOnly="true">
      <xsd:simpleType>
        <xsd:restriction base="dms:Text"/>
      </xsd:simpleType>
    </xsd:element>
    <xsd:element name="_dlc_DocIdUrl" ma:index="3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4" nillable="true" ma:displayName="Persist ID" ma:description="Keep ID on add." ma:hidden="true" ma:internalName="_dlc_DocIdPersistId" ma:readOnly="true">
      <xsd:simpleType>
        <xsd:restriction base="dms:Boolean"/>
      </xsd:simpleType>
    </xsd:element>
    <xsd:element name="TaxCatchAll" ma:index="35" nillable="true" ma:displayName="Taxonomy Catch All Column" ma:description="" ma:hidden="true" ma:list="{4a451a5f-d246-48f2-841a-fce3dd0c2c73}" ma:internalName="TaxCatchAll" ma:showField="CatchAllData" ma:web="54cf9ea2-8b24-4a35-a789-c10402c860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3AFFC1-72CE-4E84-A50B-FB3BF43B19E8}">
  <ds:schemaRefs>
    <ds:schemaRef ds:uri="http://schemas.openxmlformats.org/package/2006/metadata/core-properties"/>
    <ds:schemaRef ds:uri="http://purl.org/dc/dcmitype/"/>
    <ds:schemaRef ds:uri="http://www.w3.org/XML/1998/namespace"/>
    <ds:schemaRef ds:uri="http://purl.org/dc/elements/1.1/"/>
    <ds:schemaRef ds:uri="http://schemas.microsoft.com/office/2006/documentManagement/types"/>
    <ds:schemaRef ds:uri="http://purl.org/dc/terms/"/>
    <ds:schemaRef ds:uri="54cf9ea2-8b24-4a35-a789-c10402c86061"/>
    <ds:schemaRef ds:uri="http://schemas.microsoft.com/office/infopath/2007/PartnerControls"/>
    <ds:schemaRef ds:uri="ADEDD60E-22E2-4049-BE99-80A2BB237DD5"/>
    <ds:schemaRef ds:uri="http://schemas.microsoft.com/office/2006/metadata/properties"/>
  </ds:schemaRefs>
</ds:datastoreItem>
</file>

<file path=customXml/itemProps2.xml><?xml version="1.0" encoding="utf-8"?>
<ds:datastoreItem xmlns:ds="http://schemas.openxmlformats.org/officeDocument/2006/customXml" ds:itemID="{8183A340-FE51-4564-960E-DFD3D2A1FB91}">
  <ds:schemaRefs>
    <ds:schemaRef ds:uri="http://schemas.microsoft.com/sharepoint/v3/contenttype/forms"/>
  </ds:schemaRefs>
</ds:datastoreItem>
</file>

<file path=customXml/itemProps3.xml><?xml version="1.0" encoding="utf-8"?>
<ds:datastoreItem xmlns:ds="http://schemas.openxmlformats.org/officeDocument/2006/customXml" ds:itemID="{F977E0B2-B5D7-4329-9513-8998B90319B5}">
  <ds:schemaRefs>
    <ds:schemaRef ds:uri="http://schemas.microsoft.com/sharepoint/events"/>
  </ds:schemaRefs>
</ds:datastoreItem>
</file>

<file path=customXml/itemProps4.xml><?xml version="1.0" encoding="utf-8"?>
<ds:datastoreItem xmlns:ds="http://schemas.openxmlformats.org/officeDocument/2006/customXml" ds:itemID="{B73CCA25-D1E1-4C45-830E-36BC1A28F7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EDD60E-22E2-4049-BE99-80A2BB237DD5"/>
    <ds:schemaRef ds:uri="54cf9ea2-8b24-4a35-a789-c10402c860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21068</TotalTime>
  <Words>1033</Words>
  <Application>Microsoft Office PowerPoint</Application>
  <PresentationFormat>On-screen Show (16:9)</PresentationFormat>
  <Paragraphs>150</Paragraphs>
  <Slides>13</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13</vt:i4>
      </vt:variant>
    </vt:vector>
  </HeadingPairs>
  <TitlesOfParts>
    <vt:vector size="24" baseType="lpstr">
      <vt:lpstr>MS PGothic</vt:lpstr>
      <vt:lpstr>Arial</vt:lpstr>
      <vt:lpstr>Calibri</vt:lpstr>
      <vt:lpstr>Calibri Light</vt:lpstr>
      <vt:lpstr>Futura LT Book</vt:lpstr>
      <vt:lpstr>Gotham Medium</vt:lpstr>
      <vt:lpstr>Sketch Rockwell</vt:lpstr>
      <vt:lpstr>Times New Roman</vt:lpstr>
      <vt:lpstr>Wingdings</vt:lpstr>
      <vt:lpstr>1_GSMA</vt:lpstr>
      <vt:lpstr>2_Office Theme</vt:lpstr>
      <vt:lpstr>GSMA Update</vt:lpstr>
      <vt:lpstr>Who is the GSMA?</vt:lpstr>
      <vt:lpstr>The GSMA Board</vt:lpstr>
      <vt:lpstr>Mobile World Congress Americas</vt:lpstr>
      <vt:lpstr>Mobile World Congress Shanghai</vt:lpstr>
      <vt:lpstr>Programmes</vt:lpstr>
      <vt:lpstr>PowerPoint Presentation</vt:lpstr>
      <vt:lpstr>PowerPoint Presentation</vt:lpstr>
      <vt:lpstr>PowerPoint Presentation</vt:lpstr>
      <vt:lpstr>5G Challenges – GSMA Activities</vt:lpstr>
      <vt:lpstr>Advocacy</vt:lpstr>
      <vt:lpstr>PowerPoint Presentation</vt:lpstr>
      <vt:lpstr>Thank You www.gsma.com </vt:lpstr>
    </vt:vector>
  </TitlesOfParts>
  <Company>Son Productions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GSMA TG Doc 03_020 Presentation for 5G Challenges</dc:title>
  <dc:creator>Twoshoes</dc:creator>
  <cp:lastModifiedBy>Adrian Scrase</cp:lastModifiedBy>
  <cp:revision>675</cp:revision>
  <cp:lastPrinted>2017-04-13T12:08:01Z</cp:lastPrinted>
  <dcterms:created xsi:type="dcterms:W3CDTF">2015-07-28T11:46:19Z</dcterms:created>
  <dcterms:modified xsi:type="dcterms:W3CDTF">2017-09-27T06:55:08Z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0x010100EC728DFF17A841B193288BA44365FF7000B94428117C9D4ABEAE546B343679976600ACDBF4E2DAA944C2AE01FEAD255A01F60016DC25A8DFC0484881EB9CFEF2817023</vt:lpwstr>
  </property>
  <property fmtid="{D5CDD505-2E9C-101B-9397-08002B2CF9AE}" pid="3" name="_dlc_DocIdItemGuid">
    <vt:lpwstr>2afaa659-d88d-4303-a268-62bd2481827e</vt:lpwstr>
  </property>
  <property fmtid="{D5CDD505-2E9C-101B-9397-08002B2CF9AE}" pid="4" name="GSMAKBCategory">
    <vt:lpwstr/>
  </property>
  <property fmtid="{D5CDD505-2E9C-101B-9397-08002B2CF9AE}" pid="5" name="GSMADocumentType">
    <vt:lpwstr>8;#General|ea886d15-f060-4293-b7b7-47e866d9f02c</vt:lpwstr>
  </property>
</Properties>
</file>