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64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vid mazzarese" initials="Dm" lastIdx="5" clrIdx="0">
    <p:extLst>
      <p:ext uri="{19B8F6BF-5375-455C-9EA6-DF929625EA0E}">
        <p15:presenceInfo xmlns:p15="http://schemas.microsoft.com/office/powerpoint/2012/main" userId="S-1-5-21-147214757-305610072-1517763936-888365" providerId="AD"/>
      </p:ext>
    </p:extLst>
  </p:cmAuthor>
  <p:cmAuthor id="2" name="Christian Toche" initials="CT" lastIdx="6" clrIdx="1">
    <p:extLst>
      <p:ext uri="{19B8F6BF-5375-455C-9EA6-DF929625EA0E}">
        <p15:presenceInfo xmlns:p15="http://schemas.microsoft.com/office/powerpoint/2012/main" userId="Christian Toche" providerId="None"/>
      </p:ext>
    </p:extLst>
  </p:cmAuthor>
  <p:cmAuthor id="3" name="Huawei-2017-02-24" initials="zs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480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20354-6833-4067-BCD1-A0CECC48F35E}" type="datetimeFigureOut">
              <a:rPr lang="en-US" smtClean="0"/>
              <a:pPr/>
              <a:t>4/23/2017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ADB3E-E557-468C-9A08-57179EC18B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20354-6833-4067-BCD1-A0CECC48F35E}" type="datetimeFigureOut">
              <a:rPr lang="en-US" smtClean="0"/>
              <a:pPr/>
              <a:t>4/23/2017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ADB3E-E557-468C-9A08-57179EC18B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20354-6833-4067-BCD1-A0CECC48F35E}" type="datetimeFigureOut">
              <a:rPr lang="en-US" smtClean="0"/>
              <a:pPr/>
              <a:t>4/23/2017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ADB3E-E557-468C-9A08-57179EC18B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20354-6833-4067-BCD1-A0CECC48F35E}" type="datetimeFigureOut">
              <a:rPr lang="en-US" smtClean="0"/>
              <a:pPr/>
              <a:t>4/23/2017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ADB3E-E557-468C-9A08-57179EC18B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20354-6833-4067-BCD1-A0CECC48F35E}" type="datetimeFigureOut">
              <a:rPr lang="en-US" smtClean="0"/>
              <a:pPr/>
              <a:t>4/23/2017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ADB3E-E557-468C-9A08-57179EC18B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20354-6833-4067-BCD1-A0CECC48F35E}" type="datetimeFigureOut">
              <a:rPr lang="en-US" smtClean="0"/>
              <a:pPr/>
              <a:t>4/23/2017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ADB3E-E557-468C-9A08-57179EC18B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20354-6833-4067-BCD1-A0CECC48F35E}" type="datetimeFigureOut">
              <a:rPr lang="en-US" smtClean="0"/>
              <a:pPr/>
              <a:t>4/23/2017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ADB3E-E557-468C-9A08-57179EC18B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20354-6833-4067-BCD1-A0CECC48F35E}" type="datetimeFigureOut">
              <a:rPr lang="en-US" smtClean="0"/>
              <a:pPr/>
              <a:t>4/23/2017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ADB3E-E557-468C-9A08-57179EC18B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20354-6833-4067-BCD1-A0CECC48F35E}" type="datetimeFigureOut">
              <a:rPr lang="en-US" smtClean="0"/>
              <a:pPr/>
              <a:t>4/23/2017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ADB3E-E557-468C-9A08-57179EC18B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20354-6833-4067-BCD1-A0CECC48F35E}" type="datetimeFigureOut">
              <a:rPr lang="en-US" smtClean="0"/>
              <a:pPr/>
              <a:t>4/23/2017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ADB3E-E557-468C-9A08-57179EC18B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20354-6833-4067-BCD1-A0CECC48F35E}" type="datetimeFigureOut">
              <a:rPr lang="en-US" smtClean="0"/>
              <a:pPr/>
              <a:t>4/23/2017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ADB3E-E557-468C-9A08-57179EC18B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320354-6833-4067-BCD1-A0CECC48F35E}" type="datetimeFigureOut">
              <a:rPr lang="en-US" smtClean="0"/>
              <a:pPr/>
              <a:t>4/23/2017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ADB3E-E557-468C-9A08-57179EC18B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On Cellular IoT Evolution of NB-IoT and </a:t>
            </a:r>
            <a:r>
              <a:rPr lang="en-GB" dirty="0" err="1" smtClean="0"/>
              <a:t>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CCSA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404664"/>
            <a:ext cx="31683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PCG38_34</a:t>
            </a:r>
          </a:p>
          <a:p>
            <a:r>
              <a:rPr lang="en-GB" dirty="0" smtClean="0"/>
              <a:t>Agenda Item 6</a:t>
            </a:r>
          </a:p>
          <a:p>
            <a:r>
              <a:rPr lang="en-GB" dirty="0" smtClean="0"/>
              <a:t>For Decision</a:t>
            </a:r>
          </a:p>
          <a:p>
            <a:r>
              <a:rPr lang="en-GB" dirty="0" smtClean="0"/>
              <a:t>LATE CONTRIBUTION</a:t>
            </a:r>
            <a:endParaRPr lang="en-GB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en-GB" sz="3600" dirty="0" smtClean="0"/>
              <a:t>Background</a:t>
            </a:r>
            <a:endParaRPr lang="en-US" sz="3600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313408"/>
            <a:ext cx="8229600" cy="5544616"/>
          </a:xfrm>
        </p:spPr>
        <p:txBody>
          <a:bodyPr>
            <a:normAutofit lnSpcReduction="10000"/>
          </a:bodyPr>
          <a:lstStyle/>
          <a:p>
            <a:r>
              <a:rPr lang="en-US" altLang="zh-CN" sz="2000" dirty="0" err="1" smtClean="0"/>
              <a:t>IoT</a:t>
            </a:r>
            <a:r>
              <a:rPr lang="en-US" altLang="zh-CN" sz="2000" dirty="0" smtClean="0"/>
              <a:t> industry is booming recently. </a:t>
            </a:r>
            <a:r>
              <a:rPr lang="en-GB" sz="2000" dirty="0" smtClean="0"/>
              <a:t>3GPP specified two cellular IoT technologies for LTE since Rel-13, i.e. </a:t>
            </a:r>
            <a:r>
              <a:rPr lang="en-GB" altLang="zh-CN" sz="2000" dirty="0" smtClean="0"/>
              <a:t>NB-IoT and </a:t>
            </a:r>
            <a:r>
              <a:rPr lang="en-GB" altLang="zh-CN" sz="2000" dirty="0" err="1" smtClean="0"/>
              <a:t>eMTC</a:t>
            </a:r>
            <a:r>
              <a:rPr lang="en-GB" altLang="zh-CN" sz="2000" dirty="0" smtClean="0"/>
              <a:t>,</a:t>
            </a:r>
            <a:r>
              <a:rPr lang="en-GB" sz="2000" dirty="0" smtClean="0"/>
              <a:t> for various </a:t>
            </a:r>
            <a:r>
              <a:rPr lang="en-GB" sz="2000" dirty="0" err="1" smtClean="0"/>
              <a:t>IoT</a:t>
            </a:r>
            <a:r>
              <a:rPr lang="en-GB" sz="2000" dirty="0" smtClean="0"/>
              <a:t> applications:</a:t>
            </a:r>
          </a:p>
          <a:p>
            <a:endParaRPr lang="en-GB" sz="1800" dirty="0" smtClean="0"/>
          </a:p>
          <a:p>
            <a:endParaRPr lang="en-GB" sz="1800" dirty="0" smtClean="0"/>
          </a:p>
          <a:p>
            <a:endParaRPr lang="en-GB" sz="1800" dirty="0" smtClean="0"/>
          </a:p>
          <a:p>
            <a:endParaRPr lang="en-GB" sz="1800" dirty="0" smtClean="0"/>
          </a:p>
          <a:p>
            <a:endParaRPr lang="en-GB" sz="1800" dirty="0" smtClean="0"/>
          </a:p>
          <a:p>
            <a:endParaRPr lang="en-GB" sz="1800" dirty="0" smtClean="0"/>
          </a:p>
          <a:p>
            <a:endParaRPr lang="en-GB" sz="1800" dirty="0" smtClean="0"/>
          </a:p>
          <a:p>
            <a:endParaRPr lang="en-GB" sz="1800" dirty="0" smtClean="0"/>
          </a:p>
          <a:p>
            <a:endParaRPr lang="en-GB" sz="1800" dirty="0" smtClean="0"/>
          </a:p>
          <a:p>
            <a:r>
              <a:rPr lang="en-GB" altLang="zh-CN" sz="2000" dirty="0" smtClean="0"/>
              <a:t>In RAN#75, Rel-15 </a:t>
            </a:r>
            <a:r>
              <a:rPr lang="en-GB" sz="2000" dirty="0" smtClean="0"/>
              <a:t>evolution proposals of these two technologies introduce some potential overlapping, which may lead to </a:t>
            </a:r>
            <a:r>
              <a:rPr lang="en-GB" altLang="zh-CN" sz="2000" dirty="0" smtClean="0"/>
              <a:t>fragmentation of cellular </a:t>
            </a:r>
            <a:r>
              <a:rPr lang="en-GB" altLang="zh-CN" sz="2000" dirty="0" err="1" smtClean="0"/>
              <a:t>IoT</a:t>
            </a:r>
            <a:r>
              <a:rPr lang="en-GB" altLang="zh-CN" sz="2000" dirty="0" smtClean="0"/>
              <a:t> ecosystem. </a:t>
            </a:r>
          </a:p>
          <a:p>
            <a:r>
              <a:rPr lang="en-GB" altLang="zh-CN" sz="2000" dirty="0" smtClean="0"/>
              <a:t>In RAN1#88bis, a proposal of the convergence of NB-</a:t>
            </a:r>
            <a:r>
              <a:rPr lang="en-GB" altLang="zh-CN" sz="2000" dirty="0" err="1" smtClean="0"/>
              <a:t>IoT</a:t>
            </a:r>
            <a:r>
              <a:rPr lang="en-GB" altLang="zh-CN" sz="2000" dirty="0" smtClean="0"/>
              <a:t> and </a:t>
            </a:r>
            <a:r>
              <a:rPr lang="en-GB" altLang="zh-CN" sz="2000" dirty="0" err="1" smtClean="0"/>
              <a:t>eMTC</a:t>
            </a:r>
            <a:r>
              <a:rPr lang="en-GB" altLang="zh-CN" sz="2000" dirty="0" smtClean="0"/>
              <a:t> attracts some attention</a:t>
            </a:r>
            <a:endParaRPr lang="en-GB" altLang="zh-CN" sz="2000" strike="sngStrike" dirty="0" smtClean="0">
              <a:solidFill>
                <a:srgbClr val="FF0000"/>
              </a:solidFill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827584" y="2276872"/>
          <a:ext cx="7776864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8432"/>
                <a:gridCol w="388843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NB-IoT: </a:t>
                      </a:r>
                    </a:p>
                    <a:p>
                      <a:pPr marL="185738" lvl="1" indent="-185738">
                        <a:buFont typeface="Arial" pitchFamily="34" charset="0"/>
                        <a:buChar char="•"/>
                      </a:pPr>
                      <a:r>
                        <a:rPr lang="en-US" altLang="zh-CN" b="1" dirty="0" smtClean="0">
                          <a:solidFill>
                            <a:schemeClr val="bg1"/>
                          </a:solidFill>
                        </a:rPr>
                        <a:t>Application: LPWA</a:t>
                      </a:r>
                    </a:p>
                    <a:p>
                      <a:pPr marL="185738" marR="0" lvl="1" indent="-1857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GB" altLang="zh-CN" b="0" dirty="0" smtClean="0">
                          <a:solidFill>
                            <a:schemeClr val="bg1"/>
                          </a:solidFill>
                        </a:rPr>
                        <a:t>Standalone, In-band and guard-band deployments</a:t>
                      </a:r>
                      <a:endParaRPr lang="en-US" altLang="zh-CN" b="0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185738" lvl="1" indent="-185738">
                        <a:buFont typeface="Arial" pitchFamily="34" charset="0"/>
                        <a:buChar char="•"/>
                      </a:pPr>
                      <a:endParaRPr lang="en-US" altLang="zh-CN" b="0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185738" lvl="1" indent="-185738">
                        <a:buFont typeface="Arial" pitchFamily="34" charset="0"/>
                        <a:buChar char="•"/>
                      </a:pPr>
                      <a:r>
                        <a:rPr lang="en-US" altLang="zh-CN" b="0" dirty="0" smtClean="0">
                          <a:solidFill>
                            <a:schemeClr val="bg1"/>
                          </a:solidFill>
                        </a:rPr>
                        <a:t>Bandwidth: 180kHz</a:t>
                      </a:r>
                    </a:p>
                    <a:p>
                      <a:pPr marL="185738" marR="0" lvl="1" indent="-1857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b="0" dirty="0" smtClean="0">
                          <a:solidFill>
                            <a:schemeClr val="bg1"/>
                          </a:solidFill>
                        </a:rPr>
                        <a:t>Coverage: 164dB MCL</a:t>
                      </a:r>
                    </a:p>
                    <a:p>
                      <a:pPr marL="185738" lvl="1" indent="-185738">
                        <a:buFont typeface="Arial" pitchFamily="34" charset="0"/>
                        <a:buChar char="•"/>
                      </a:pPr>
                      <a:r>
                        <a:rPr lang="en-US" altLang="zh-CN" b="0" dirty="0" smtClean="0">
                          <a:solidFill>
                            <a:schemeClr val="bg1"/>
                          </a:solidFill>
                        </a:rPr>
                        <a:t>Data rates: up to 21kbps DL, 62.5kbps UL</a:t>
                      </a:r>
                      <a:endParaRPr lang="en-US" b="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bg1"/>
                          </a:solidFill>
                        </a:rPr>
                        <a:t>eMTC</a:t>
                      </a: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:</a:t>
                      </a:r>
                    </a:p>
                    <a:p>
                      <a:pPr marL="185738" marR="0" lvl="1" indent="-1857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b="1" dirty="0" smtClean="0">
                          <a:solidFill>
                            <a:schemeClr val="bg1"/>
                          </a:solidFill>
                        </a:rPr>
                        <a:t>Applications: high-</a:t>
                      </a:r>
                      <a:r>
                        <a:rPr lang="en-US" altLang="zh-CN" b="1" dirty="0" err="1" smtClean="0">
                          <a:solidFill>
                            <a:schemeClr val="bg1"/>
                          </a:solidFill>
                        </a:rPr>
                        <a:t>bitrate</a:t>
                      </a:r>
                      <a:r>
                        <a:rPr lang="en-US" altLang="zh-CN" b="1" baseline="0" dirty="0" smtClean="0">
                          <a:solidFill>
                            <a:schemeClr val="bg1"/>
                          </a:solidFill>
                        </a:rPr>
                        <a:t> IoT, also for </a:t>
                      </a:r>
                      <a:r>
                        <a:rPr lang="en-US" altLang="zh-CN" b="1" baseline="0" dirty="0" err="1" smtClean="0">
                          <a:solidFill>
                            <a:schemeClr val="bg1"/>
                          </a:solidFill>
                        </a:rPr>
                        <a:t>smartphone</a:t>
                      </a:r>
                      <a:r>
                        <a:rPr lang="en-US" altLang="zh-CN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b="1" baseline="0" dirty="0" err="1" smtClean="0">
                          <a:solidFill>
                            <a:schemeClr val="bg1"/>
                          </a:solidFill>
                        </a:rPr>
                        <a:t>eMBB</a:t>
                      </a:r>
                      <a:r>
                        <a:rPr lang="en-US" altLang="zh-CN" b="1" baseline="0" dirty="0" smtClean="0">
                          <a:solidFill>
                            <a:schemeClr val="bg1"/>
                          </a:solidFill>
                        </a:rPr>
                        <a:t> coverage </a:t>
                      </a:r>
                      <a:r>
                        <a:rPr lang="en-US" altLang="zh-CN" b="1" baseline="0" dirty="0" err="1" smtClean="0">
                          <a:solidFill>
                            <a:schemeClr val="bg1"/>
                          </a:solidFill>
                        </a:rPr>
                        <a:t>enh</a:t>
                      </a:r>
                      <a:r>
                        <a:rPr lang="en-US" altLang="zh-CN" b="1" baseline="0" dirty="0" smtClean="0">
                          <a:solidFill>
                            <a:schemeClr val="bg1"/>
                          </a:solidFill>
                        </a:rPr>
                        <a:t>. </a:t>
                      </a:r>
                    </a:p>
                    <a:p>
                      <a:pPr marL="185738" marR="0" lvl="1" indent="-1857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GB" altLang="zh-CN" b="0" dirty="0" smtClean="0">
                          <a:solidFill>
                            <a:schemeClr val="bg1"/>
                          </a:solidFill>
                        </a:rPr>
                        <a:t>LTE in-band deployment</a:t>
                      </a:r>
                      <a:endParaRPr lang="en-US" altLang="zh-CN" b="0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185738" marR="0" lvl="1" indent="-1857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endParaRPr lang="en-US" altLang="zh-CN" b="0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185738" marR="0" lvl="1" indent="-1857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b="0" dirty="0" smtClean="0">
                          <a:solidFill>
                            <a:schemeClr val="bg1"/>
                          </a:solidFill>
                        </a:rPr>
                        <a:t>Bandwidth: 1.4MHz</a:t>
                      </a:r>
                    </a:p>
                    <a:p>
                      <a:pPr marL="185738" lvl="1" indent="-185738">
                        <a:buFont typeface="Arial" pitchFamily="34" charset="0"/>
                        <a:buChar char="•"/>
                      </a:pPr>
                      <a:r>
                        <a:rPr lang="en-US" altLang="zh-CN" b="0" dirty="0" smtClean="0">
                          <a:solidFill>
                            <a:schemeClr val="bg1"/>
                          </a:solidFill>
                        </a:rPr>
                        <a:t>Coverage: 155.7dB MCL</a:t>
                      </a:r>
                    </a:p>
                    <a:p>
                      <a:pPr marL="185738" lvl="1" indent="-185738">
                        <a:buFont typeface="Arial" pitchFamily="34" charset="0"/>
                        <a:buChar char="•"/>
                      </a:pPr>
                      <a:r>
                        <a:rPr lang="en-GB" b="0" dirty="0" smtClean="0">
                          <a:solidFill>
                            <a:schemeClr val="bg1"/>
                          </a:solidFill>
                        </a:rPr>
                        <a:t>Data rates: up to 1Mbps</a:t>
                      </a:r>
                    </a:p>
                    <a:p>
                      <a:pPr marL="185738" lvl="1" indent="-185738">
                        <a:buFont typeface="Arial" pitchFamily="34" charset="0"/>
                        <a:buChar char="•"/>
                      </a:pPr>
                      <a:endParaRPr lang="en-GB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en-GB" sz="3600" dirty="0" smtClean="0"/>
              <a:t>Discussion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052736"/>
            <a:ext cx="8568952" cy="5184576"/>
          </a:xfrm>
        </p:spPr>
        <p:txBody>
          <a:bodyPr>
            <a:noAutofit/>
          </a:bodyPr>
          <a:lstStyle/>
          <a:p>
            <a:r>
              <a:rPr lang="en-GB" altLang="zh-CN" sz="2000" b="1" dirty="0" smtClean="0"/>
              <a:t>Potential outputs in RAN#76 following the working agreement procedure:</a:t>
            </a:r>
          </a:p>
          <a:p>
            <a:pPr lvl="1"/>
            <a:r>
              <a:rPr lang="en-GB" altLang="zh-CN" sz="1800" dirty="0" smtClean="0"/>
              <a:t>Opt.1: Continue with the two parallel evolution tracks with overlapped scopes , which may deteriorate the healthy eco-system in both industrial verticals and 3GPP society</a:t>
            </a:r>
          </a:p>
          <a:p>
            <a:pPr lvl="1"/>
            <a:r>
              <a:rPr lang="en-GB" altLang="zh-CN" sz="1800" dirty="0" smtClean="0"/>
              <a:t>Opt.2: Both </a:t>
            </a:r>
            <a:r>
              <a:rPr lang="en-GB" altLang="zh-CN" sz="1800" dirty="0" err="1" smtClean="0"/>
              <a:t>FeMTC</a:t>
            </a:r>
            <a:r>
              <a:rPr lang="en-GB" altLang="zh-CN" sz="1800" dirty="0" smtClean="0"/>
              <a:t> and </a:t>
            </a:r>
            <a:r>
              <a:rPr lang="en-GB" altLang="zh-CN" sz="1800" dirty="0" err="1" smtClean="0"/>
              <a:t>fNB-IoT</a:t>
            </a:r>
            <a:r>
              <a:rPr lang="en-GB" altLang="zh-CN" sz="1800" dirty="0" smtClean="0"/>
              <a:t> WIs are rejected, which may lead to no evolution of cellular </a:t>
            </a:r>
            <a:r>
              <a:rPr lang="en-GB" altLang="zh-CN" sz="1800" dirty="0" err="1" smtClean="0"/>
              <a:t>IoT</a:t>
            </a:r>
            <a:r>
              <a:rPr lang="en-GB" altLang="zh-CN" sz="1800" dirty="0" smtClean="0"/>
              <a:t> in Rel-15 and consequently decrease of the industry faith of cellular </a:t>
            </a:r>
            <a:r>
              <a:rPr lang="en-GB" altLang="zh-CN" sz="1800" dirty="0" err="1" smtClean="0"/>
              <a:t>IoT</a:t>
            </a:r>
            <a:r>
              <a:rPr lang="en-GB" altLang="zh-CN" sz="1800" dirty="0" smtClean="0"/>
              <a:t> investment </a:t>
            </a:r>
          </a:p>
          <a:p>
            <a:pPr lvl="1"/>
            <a:r>
              <a:rPr lang="en-GB" altLang="zh-CN" sz="1800" b="1" dirty="0" smtClean="0"/>
              <a:t>Both options are not seemed to be optimum for </a:t>
            </a:r>
            <a:r>
              <a:rPr lang="en-GB" altLang="zh-CN" sz="1800" b="1" dirty="0" err="1" smtClean="0"/>
              <a:t>IoT</a:t>
            </a:r>
            <a:r>
              <a:rPr lang="en-GB" altLang="zh-CN" sz="1800" b="1" dirty="0" smtClean="0"/>
              <a:t> eco-system building</a:t>
            </a:r>
          </a:p>
          <a:p>
            <a:pPr>
              <a:lnSpc>
                <a:spcPct val="120000"/>
              </a:lnSpc>
            </a:pPr>
            <a:r>
              <a:rPr lang="en-GB" altLang="zh-CN" sz="2000" b="1" dirty="0" smtClean="0"/>
              <a:t>Further discussion is needed on  how to maintain the well established IoT eco-system in 3GPP taking into account the overlapping by considering:</a:t>
            </a:r>
          </a:p>
          <a:p>
            <a:pPr lvl="1">
              <a:lnSpc>
                <a:spcPct val="120000"/>
              </a:lnSpc>
            </a:pPr>
            <a:r>
              <a:rPr lang="en-GB" altLang="zh-CN" sz="1800" dirty="0" smtClean="0"/>
              <a:t>Protect the existing and on-going scale LPWA deployment of NB-IoT investments. </a:t>
            </a:r>
            <a:r>
              <a:rPr lang="en-US" altLang="zh-CN" sz="1800" dirty="0" smtClean="0"/>
              <a:t>During the LPWA modules and devices lifecycle, typically 5~10 years, the cellular network should be able to provide the access of the legacy LPWA devices, i.e. backward compatibility to pre-Rel-15 NB-IoT</a:t>
            </a:r>
            <a:endParaRPr lang="en-GB" altLang="zh-CN" sz="1800" dirty="0" smtClean="0"/>
          </a:p>
          <a:p>
            <a:pPr lvl="1">
              <a:lnSpc>
                <a:spcPct val="120000"/>
              </a:lnSpc>
            </a:pPr>
            <a:r>
              <a:rPr lang="en-GB" altLang="zh-CN" sz="1800" dirty="0" smtClean="0"/>
              <a:t>Continue to evolve the cellular IoT technology toward </a:t>
            </a:r>
            <a:r>
              <a:rPr lang="en-GB" altLang="zh-CN" sz="1800" dirty="0" err="1" smtClean="0"/>
              <a:t>mMTC</a:t>
            </a:r>
            <a:r>
              <a:rPr lang="en-GB" altLang="zh-CN" sz="1800" dirty="0" smtClean="0"/>
              <a:t> requirements covering wider use cases extension, with keeping good competition </a:t>
            </a:r>
            <a:r>
              <a:rPr lang="en-US" altLang="zh-CN" sz="1800" dirty="0" smtClean="0"/>
              <a:t>over those non-3GPP unlicensed LPWA solutions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endParaRPr lang="en-US" altLang="zh-CN" sz="2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200" dirty="0" smtClean="0"/>
              <a:t>Proposal for Cellular IoT Evolution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sz="2400" dirty="0" smtClean="0"/>
              <a:t>The following proposal is for PCG to consider:</a:t>
            </a:r>
          </a:p>
          <a:p>
            <a:pPr marL="0" indent="0">
              <a:buNone/>
            </a:pPr>
            <a:endParaRPr lang="en-GB" altLang="zh-CN" sz="2400" dirty="0" smtClean="0"/>
          </a:p>
          <a:p>
            <a:pPr marL="0" indent="0">
              <a:buNone/>
            </a:pPr>
            <a:r>
              <a:rPr lang="en-GB" altLang="zh-CN" sz="2400" dirty="0" smtClean="0"/>
              <a:t>In order to continue successful story of IoT enabling technologies specified in 3GPP</a:t>
            </a:r>
            <a:endParaRPr lang="en-GB" sz="2400" dirty="0" smtClean="0"/>
          </a:p>
          <a:p>
            <a:pPr marL="457200" indent="-457200">
              <a:lnSpc>
                <a:spcPct val="120000"/>
              </a:lnSpc>
              <a:spcBef>
                <a:spcPts val="1200"/>
              </a:spcBef>
            </a:pPr>
            <a:r>
              <a:rPr lang="en-GB" altLang="zh-CN" sz="2200" dirty="0" smtClean="0"/>
              <a:t>Consider the potential converged approach covering the use cases of both NB-IoT and </a:t>
            </a:r>
            <a:r>
              <a:rPr lang="en-GB" altLang="zh-CN" sz="2200" dirty="0" err="1" smtClean="0"/>
              <a:t>eMTC</a:t>
            </a:r>
            <a:r>
              <a:rPr lang="en-GB" altLang="zh-CN" sz="2200" dirty="0" smtClean="0"/>
              <a:t>, with backward compatibility to NB-IoT for LPWA deployment</a:t>
            </a:r>
          </a:p>
          <a:p>
            <a:pPr marL="457200" indent="-457200">
              <a:lnSpc>
                <a:spcPct val="120000"/>
              </a:lnSpc>
              <a:spcBef>
                <a:spcPts val="1200"/>
              </a:spcBef>
            </a:pPr>
            <a:r>
              <a:rPr lang="en-GB" altLang="zh-CN" sz="2200" dirty="0" smtClean="0"/>
              <a:t>Or distinguish the market difference in between </a:t>
            </a:r>
            <a:r>
              <a:rPr lang="en-GB" altLang="zh-CN" sz="2200" dirty="0" err="1" smtClean="0"/>
              <a:t>NB_IoT</a:t>
            </a:r>
            <a:r>
              <a:rPr lang="en-GB" altLang="zh-CN" sz="2200" dirty="0" smtClean="0"/>
              <a:t> and </a:t>
            </a:r>
            <a:r>
              <a:rPr lang="en-GB" altLang="zh-CN" sz="2200" dirty="0" err="1" smtClean="0"/>
              <a:t>eMTC</a:t>
            </a:r>
            <a:r>
              <a:rPr lang="en-GB" altLang="zh-CN" sz="2200" dirty="0" smtClean="0"/>
              <a:t> in terms of requirements by tasking corresponding efforts in TSGs aiming to indentify feasible approach accommodating those of market drivers</a:t>
            </a:r>
          </a:p>
          <a:p>
            <a:pPr marL="457200" indent="-457200">
              <a:lnSpc>
                <a:spcPct val="120000"/>
              </a:lnSpc>
              <a:spcBef>
                <a:spcPts val="1200"/>
              </a:spcBef>
            </a:pPr>
            <a:endParaRPr lang="en-GB" sz="2200" dirty="0" smtClean="0"/>
          </a:p>
          <a:p>
            <a:pPr marL="457200" indent="-457200"/>
            <a:endParaRPr lang="en-GB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1345729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3481</TotalTime>
  <Words>401</Words>
  <Application>Microsoft Office PowerPoint</Application>
  <PresentationFormat>On-screen Show (4:3)</PresentationFormat>
  <Paragraphs>47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Office Theme</vt:lpstr>
      <vt:lpstr>On Cellular IoT Evolution of NB-IoT and eMTC</vt:lpstr>
      <vt:lpstr>Background</vt:lpstr>
      <vt:lpstr>Discussion</vt:lpstr>
      <vt:lpstr>Proposal for Cellular IoT Evolution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Working Agreement procedure</dc:title>
  <dc:creator>Huawei</dc:creator>
  <cp:lastModifiedBy>Adrian Scrase</cp:lastModifiedBy>
  <cp:revision>181</cp:revision>
  <dcterms:created xsi:type="dcterms:W3CDTF">2017-03-20T09:34:01Z</dcterms:created>
  <dcterms:modified xsi:type="dcterms:W3CDTF">2017-04-23T16:59:40Z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(2)jYyQS+ypSb0Dg9bmIQzXAYfPj8fquTaZq22XC4AaHLoziv74KrVrnt2xpcF81/BvZIBUeLmw
mmNE+U9RGcwQwHvx6P9L9pWISUFKUtjrAQJy9wxMPN+xGZySW5j1bVvPA45ou0PWYeVbslYG
6WG8GNXrwDek9ofKLLYtja+6xB2gbFjMLem4q/Ka8cNSM87bWzoU8CGoBpUW0ceSu3OUEFgo
fWSdh68/hRd8RhOw5t</vt:lpwstr>
  </property>
  <property fmtid="{D5CDD505-2E9C-101B-9397-08002B2CF9AE}" pid="3" name="_2015_ms_pID_7253431">
    <vt:lpwstr>7ue43iBcttMUXyPLGDHcGrXZbS66V9uT15AX3/OsE1Aef4qAJ4+crG
ZyUkfpc9TDJs6mGLs/xiuvuqw9fjAiApE7MYhH0ybRTf+LxvIAFqb00gDHQCwnbCfHvTcq/S
tTvtfz4KlUWoMHReHF0sujtGxmisKqcqcvknHQKYSr+DoW9osrfPJcr9nxmsI2oJT11adYpP
cX2l+VgIZaHluNYc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1492726919</vt:lpwstr>
  </property>
</Properties>
</file>