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  <p:sldMasterId id="2147484308" r:id="rId5"/>
    <p:sldMasterId id="2147484316" r:id="rId6"/>
  </p:sldMasterIdLst>
  <p:notesMasterIdLst>
    <p:notesMasterId r:id="rId32"/>
  </p:notesMasterIdLst>
  <p:handoutMasterIdLst>
    <p:handoutMasterId r:id="rId33"/>
  </p:handoutMasterIdLst>
  <p:sldIdLst>
    <p:sldId id="547" r:id="rId7"/>
    <p:sldId id="891" r:id="rId8"/>
    <p:sldId id="812" r:id="rId9"/>
    <p:sldId id="838" r:id="rId10"/>
    <p:sldId id="858" r:id="rId11"/>
    <p:sldId id="868" r:id="rId12"/>
    <p:sldId id="866" r:id="rId13"/>
    <p:sldId id="804" r:id="rId14"/>
    <p:sldId id="854" r:id="rId15"/>
    <p:sldId id="825" r:id="rId16"/>
    <p:sldId id="847" r:id="rId17"/>
    <p:sldId id="839" r:id="rId18"/>
    <p:sldId id="846" r:id="rId19"/>
    <p:sldId id="886" r:id="rId20"/>
    <p:sldId id="887" r:id="rId21"/>
    <p:sldId id="880" r:id="rId22"/>
    <p:sldId id="883" r:id="rId23"/>
    <p:sldId id="882" r:id="rId24"/>
    <p:sldId id="889" r:id="rId25"/>
    <p:sldId id="890" r:id="rId26"/>
    <p:sldId id="888" r:id="rId27"/>
    <p:sldId id="885" r:id="rId28"/>
    <p:sldId id="869" r:id="rId29"/>
    <p:sldId id="723" r:id="rId30"/>
    <p:sldId id="874" r:id="rId3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1pPr>
    <a:lvl2pPr marL="354013" indent="1031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2pPr>
    <a:lvl3pPr marL="709613" indent="2047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3pPr>
    <a:lvl4pPr marL="1065213" indent="3063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4pPr>
    <a:lvl5pPr marL="1420813" indent="4079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imaK" initials="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06FAE"/>
    <a:srgbClr val="033770"/>
    <a:srgbClr val="1DB4E2"/>
    <a:srgbClr val="000000"/>
    <a:srgbClr val="A3D8EA"/>
    <a:srgbClr val="004A80"/>
    <a:srgbClr val="000099"/>
    <a:srgbClr val="0A66A6"/>
    <a:srgbClr val="1295C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0231" autoAdjust="0"/>
  </p:normalViewPr>
  <p:slideViewPr>
    <p:cSldViewPr snapToGrid="0">
      <p:cViewPr>
        <p:scale>
          <a:sx n="50" d="100"/>
          <a:sy n="50" d="100"/>
        </p:scale>
        <p:origin x="-1728" y="-324"/>
      </p:cViewPr>
      <p:guideLst>
        <p:guide orient="horz" pos="3408"/>
        <p:guide orient="horz" pos="688"/>
        <p:guide pos="336"/>
        <p:guide pos="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'[Regulatory _meeting (2).xlsx]Industry  Revenue '!$A$2</c:f>
              <c:strCache>
                <c:ptCount val="1"/>
                <c:pt idx="0">
                  <c:v>Industry Revenue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'[Regulatory _meeting (2).xlsx]Industry  Revenue '!$B$1:$K$1</c:f>
              <c:strCache>
                <c:ptCount val="6"/>
                <c:pt idx="0">
                  <c:v>Q1 FY15</c:v>
                </c:pt>
                <c:pt idx="1">
                  <c:v>Q2 FY15</c:v>
                </c:pt>
                <c:pt idx="2">
                  <c:v>Q3 FY15</c:v>
                </c:pt>
                <c:pt idx="3">
                  <c:v>Q4 FY15</c:v>
                </c:pt>
                <c:pt idx="4">
                  <c:v>Q1 FY16</c:v>
                </c:pt>
                <c:pt idx="5">
                  <c:v>Q2 FY16</c:v>
                </c:pt>
              </c:strCache>
            </c:strRef>
          </c:cat>
          <c:val>
            <c:numRef>
              <c:f>'[Regulatory _meeting (2).xlsx]Industry  Revenue '!$B$2:$K$2</c:f>
              <c:numCache>
                <c:formatCode>_(* #,##0_);_(* \(#,##0\);_(* "-"??_);_(@_)</c:formatCode>
                <c:ptCount val="6"/>
                <c:pt idx="0">
                  <c:v>450254.70160000003</c:v>
                </c:pt>
                <c:pt idx="1">
                  <c:v>444903.12699999998</c:v>
                </c:pt>
                <c:pt idx="2">
                  <c:v>465519.70000000007</c:v>
                </c:pt>
                <c:pt idx="3">
                  <c:v>470936.14299999998</c:v>
                </c:pt>
                <c:pt idx="4">
                  <c:v>478959.42</c:v>
                </c:pt>
                <c:pt idx="5">
                  <c:v>473748.5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68266752"/>
        <c:axId val="200378624"/>
      </c:barChart>
      <c:lineChart>
        <c:grouping val="standard"/>
        <c:varyColors val="0"/>
        <c:ser>
          <c:idx val="1"/>
          <c:order val="1"/>
          <c:tx>
            <c:strRef>
              <c:f>'[Regulatory _meeting (2).xlsx]Industry  Revenue '!$A$3</c:f>
              <c:strCache>
                <c:ptCount val="1"/>
                <c:pt idx="0">
                  <c:v>Growth %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5.9908653733216549E-2"/>
                  <c:y val="-5.80340150659987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340729629144896E-2"/>
                  <c:y val="-8.2423219136806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16867849939764E-2"/>
                  <c:y val="-3.852265180935247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'[Regulatory _meeting (2).xlsx]Industry  Revenue '!$B$1:$K$1</c:f>
              <c:strCache>
                <c:ptCount val="6"/>
                <c:pt idx="0">
                  <c:v>Q1 FY15</c:v>
                </c:pt>
                <c:pt idx="1">
                  <c:v>Q2 FY15</c:v>
                </c:pt>
                <c:pt idx="2">
                  <c:v>Q3 FY15</c:v>
                </c:pt>
                <c:pt idx="3">
                  <c:v>Q4 FY15</c:v>
                </c:pt>
                <c:pt idx="4">
                  <c:v>Q1 FY16</c:v>
                </c:pt>
                <c:pt idx="5">
                  <c:v>Q2 FY16</c:v>
                </c:pt>
              </c:strCache>
            </c:strRef>
          </c:cat>
          <c:val>
            <c:numRef>
              <c:f>'[Regulatory _meeting (2).xlsx]Industry  Revenue '!$B$3:$K$3</c:f>
              <c:numCache>
                <c:formatCode>0.0%</c:formatCode>
                <c:ptCount val="6"/>
                <c:pt idx="0">
                  <c:v>0.10040205888513154</c:v>
                </c:pt>
                <c:pt idx="1">
                  <c:v>0.10648555896029399</c:v>
                </c:pt>
                <c:pt idx="2">
                  <c:v>0.11961207985057754</c:v>
                </c:pt>
                <c:pt idx="3">
                  <c:v>0.10470484567171079</c:v>
                </c:pt>
                <c:pt idx="4">
                  <c:v>6.3752179151037147E-2</c:v>
                </c:pt>
                <c:pt idx="5">
                  <c:v>6.4835177029448188E-2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230336"/>
        <c:axId val="200379200"/>
      </c:lineChart>
      <c:catAx>
        <c:axId val="168266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378624"/>
        <c:crosses val="autoZero"/>
        <c:auto val="1"/>
        <c:lblAlgn val="ctr"/>
        <c:lblOffset val="100"/>
        <c:noMultiLvlLbl val="0"/>
      </c:catAx>
      <c:valAx>
        <c:axId val="200378624"/>
        <c:scaling>
          <c:orientation val="minMax"/>
        </c:scaling>
        <c:delete val="0"/>
        <c:axPos val="l"/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266752"/>
        <c:crosses val="autoZero"/>
        <c:crossBetween val="between"/>
      </c:valAx>
      <c:valAx>
        <c:axId val="200379200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230336"/>
        <c:crosses val="max"/>
        <c:crossBetween val="between"/>
      </c:valAx>
      <c:catAx>
        <c:axId val="1692303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03792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'[Regulatory _meeting (2).xlsx]Data Revenue'!$A$2</c:f>
              <c:strCache>
                <c:ptCount val="1"/>
                <c:pt idx="0">
                  <c:v>Data Revenue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'[Regulatory _meeting (2).xlsx]Data Revenue'!$B$1:$J$1</c:f>
              <c:strCache>
                <c:ptCount val="5"/>
                <c:pt idx="0">
                  <c:v>Q1 FY15</c:v>
                </c:pt>
                <c:pt idx="1">
                  <c:v>Q2 FY15</c:v>
                </c:pt>
                <c:pt idx="2">
                  <c:v>Q3 FY15</c:v>
                </c:pt>
                <c:pt idx="3">
                  <c:v>Q4 FY15</c:v>
                </c:pt>
                <c:pt idx="4">
                  <c:v>Q1 FY16</c:v>
                </c:pt>
              </c:strCache>
            </c:strRef>
          </c:cat>
          <c:val>
            <c:numRef>
              <c:f>'[Regulatory _meeting (2).xlsx]Data Revenue'!$B$2:$J$2</c:f>
              <c:numCache>
                <c:formatCode>_(* #,##0_);_(* \(#,##0\);_(* "-"??_);_(@_)</c:formatCode>
                <c:ptCount val="5"/>
                <c:pt idx="0">
                  <c:v>54000.550349999998</c:v>
                </c:pt>
                <c:pt idx="1">
                  <c:v>60583.654349999997</c:v>
                </c:pt>
                <c:pt idx="2">
                  <c:v>66068.659649999987</c:v>
                </c:pt>
                <c:pt idx="3">
                  <c:v>69305.608200000002</c:v>
                </c:pt>
                <c:pt idx="4">
                  <c:v>76952.983500000002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69872384"/>
        <c:axId val="147058624"/>
      </c:barChart>
      <c:lineChart>
        <c:grouping val="standard"/>
        <c:varyColors val="0"/>
        <c:ser>
          <c:idx val="1"/>
          <c:order val="1"/>
          <c:tx>
            <c:strRef>
              <c:f>'[Regulatory _meeting (2).xlsx]Data Revenue'!$A$3</c:f>
              <c:strCache>
                <c:ptCount val="1"/>
                <c:pt idx="0">
                  <c:v>YoY Growth %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5.3475941546056512E-2"/>
                  <c:y val="-9.80385199483372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'[Regulatory _meeting (2).xlsx]Data Revenue'!$B$1:$J$1</c:f>
              <c:strCache>
                <c:ptCount val="5"/>
                <c:pt idx="0">
                  <c:v>Q1 FY15</c:v>
                </c:pt>
                <c:pt idx="1">
                  <c:v>Q2 FY15</c:v>
                </c:pt>
                <c:pt idx="2">
                  <c:v>Q3 FY15</c:v>
                </c:pt>
                <c:pt idx="3">
                  <c:v>Q4 FY15</c:v>
                </c:pt>
                <c:pt idx="4">
                  <c:v>Q1 FY16</c:v>
                </c:pt>
              </c:strCache>
            </c:strRef>
          </c:cat>
          <c:val>
            <c:numRef>
              <c:f>'[Regulatory _meeting (2).xlsx]Data Revenue'!$B$3:$J$3</c:f>
              <c:numCache>
                <c:formatCode>0.0%</c:formatCode>
                <c:ptCount val="5"/>
                <c:pt idx="0">
                  <c:v>0.69375642015356509</c:v>
                </c:pt>
                <c:pt idx="1">
                  <c:v>0.63573939107914601</c:v>
                </c:pt>
                <c:pt idx="2">
                  <c:v>0.51073126001806535</c:v>
                </c:pt>
                <c:pt idx="3">
                  <c:v>0.45655129180396248</c:v>
                </c:pt>
                <c:pt idx="4">
                  <c:v>0.42504072645992963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870336"/>
        <c:axId val="200378048"/>
      </c:lineChart>
      <c:catAx>
        <c:axId val="169872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058624"/>
        <c:crosses val="autoZero"/>
        <c:auto val="1"/>
        <c:lblAlgn val="ctr"/>
        <c:lblOffset val="100"/>
        <c:noMultiLvlLbl val="0"/>
      </c:catAx>
      <c:valAx>
        <c:axId val="147058624"/>
        <c:scaling>
          <c:orientation val="minMax"/>
        </c:scaling>
        <c:delete val="0"/>
        <c:axPos val="l"/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872384"/>
        <c:crosses val="autoZero"/>
        <c:crossBetween val="between"/>
      </c:valAx>
      <c:valAx>
        <c:axId val="200378048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870336"/>
        <c:crosses val="max"/>
        <c:crossBetween val="between"/>
      </c:valAx>
      <c:catAx>
        <c:axId val="1698703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03780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rgbClr val="000000"/>
      </a:solidFill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38168" cy="4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0" tIns="46925" rIns="93850" bIns="46925" numCol="1" anchor="t" anchorCtr="0" compatLnSpc="1">
            <a:prstTxWarp prst="textNoShape">
              <a:avLst/>
            </a:prstTxWarp>
          </a:bodyPr>
          <a:lstStyle>
            <a:lvl1pPr defTabSz="938461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596" y="1"/>
            <a:ext cx="3038168" cy="4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0" tIns="46925" rIns="93850" bIns="46925" numCol="1" anchor="t" anchorCtr="0" compatLnSpc="1">
            <a:prstTxWarp prst="textNoShape">
              <a:avLst/>
            </a:prstTxWarp>
          </a:bodyPr>
          <a:lstStyle>
            <a:lvl1pPr algn="r" defTabSz="938461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78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0838"/>
            <a:ext cx="3038168" cy="4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0" tIns="46925" rIns="93850" bIns="46925" numCol="1" anchor="b" anchorCtr="0" compatLnSpc="1">
            <a:prstTxWarp prst="textNoShape">
              <a:avLst/>
            </a:prstTxWarp>
          </a:bodyPr>
          <a:lstStyle>
            <a:lvl1pPr defTabSz="938461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78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596" y="8830838"/>
            <a:ext cx="3038168" cy="4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0" tIns="46925" rIns="93850" bIns="46925" numCol="1" anchor="b" anchorCtr="0" compatLnSpc="1">
            <a:prstTxWarp prst="textNoShape">
              <a:avLst/>
            </a:prstTxWarp>
          </a:bodyPr>
          <a:lstStyle>
            <a:lvl1pPr algn="r" defTabSz="938461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7CF2860-5A65-B74E-BF70-CD12ED65DB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4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38168" cy="4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0" tIns="46925" rIns="93850" bIns="46925" numCol="1" anchor="t" anchorCtr="0" compatLnSpc="1">
            <a:prstTxWarp prst="textNoShape">
              <a:avLst/>
            </a:prstTxWarp>
          </a:bodyPr>
          <a:lstStyle>
            <a:lvl1pPr defTabSz="938461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596" y="1"/>
            <a:ext cx="3038168" cy="4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0" tIns="46925" rIns="93850" bIns="46925" numCol="1" anchor="t" anchorCtr="0" compatLnSpc="1">
            <a:prstTxWarp prst="textNoShape">
              <a:avLst/>
            </a:prstTxWarp>
          </a:bodyPr>
          <a:lstStyle>
            <a:lvl1pPr algn="r" defTabSz="938461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2688" y="700088"/>
            <a:ext cx="4646612" cy="34845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67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371" y="4416162"/>
            <a:ext cx="5607663" cy="418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0" tIns="46925" rIns="93850" bIns="469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467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0838"/>
            <a:ext cx="3038168" cy="4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0" tIns="46925" rIns="93850" bIns="46925" numCol="1" anchor="b" anchorCtr="0" compatLnSpc="1">
            <a:prstTxWarp prst="textNoShape">
              <a:avLst/>
            </a:prstTxWarp>
          </a:bodyPr>
          <a:lstStyle>
            <a:lvl1pPr defTabSz="938461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67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596" y="8830838"/>
            <a:ext cx="3038168" cy="4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850" tIns="46925" rIns="93850" bIns="46925" numCol="1" anchor="b" anchorCtr="0" compatLnSpc="1">
            <a:prstTxWarp prst="textNoShape">
              <a:avLst/>
            </a:prstTxWarp>
          </a:bodyPr>
          <a:lstStyle>
            <a:lvl1pPr algn="r" defTabSz="938461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23478E6-0F78-0442-A5D9-1E36B9F18E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69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18" charset="-128"/>
        <a:cs typeface="ＭＳ Ｐゴシック" pitchFamily="18" charset="-128"/>
      </a:defRPr>
    </a:lvl1pPr>
    <a:lvl2pPr marL="3540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7096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0652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4208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1777822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3387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88951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44516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371" y="4417653"/>
            <a:ext cx="5607663" cy="4181149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1574" tIns="45786" rIns="91574" bIns="45786"/>
          <a:lstStyle/>
          <a:p>
            <a:endParaRPr lang="en-GB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F3FA3B-F5F3-4DEE-BC86-5F32B8B65642}" type="slidenum">
              <a:rPr lang="en-IN" smtClean="0">
                <a:solidFill>
                  <a:prstClr val="black"/>
                </a:solidFill>
              </a:rPr>
              <a:pPr/>
              <a:t>2</a:t>
            </a:fld>
            <a:endParaRPr lang="en-I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3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551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445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652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404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3478E6-0F78-0442-A5D9-1E36B9F18E18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919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6964" y="2312798"/>
            <a:ext cx="4226972" cy="3845305"/>
          </a:xfrm>
          <a:prstGeom prst="rect">
            <a:avLst/>
          </a:prstGeom>
        </p:spPr>
      </p:pic>
      <p:sp>
        <p:nvSpPr>
          <p:cNvPr id="8" name="Text Box 38"/>
          <p:cNvSpPr txBox="1">
            <a:spLocks noChangeArrowheads="1"/>
          </p:cNvSpPr>
          <p:nvPr userDrawn="1"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 smtClean="0">
              <a:latin typeface="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530334" y="6493541"/>
            <a:ext cx="18293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i="0" dirty="0" smtClean="0">
                <a:latin typeface="Calibri" panose="020F0502020204030204" pitchFamily="34" charset="0"/>
              </a:rPr>
              <a:t>3GPP PCG Meeting – April 2016</a:t>
            </a:r>
            <a:endParaRPr lang="en-IN" sz="100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0604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4" name="Picture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rgbClr val="4D4D4D"/>
                </a:solidFill>
                <a:latin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rgbClr val="4D4D4D"/>
                </a:solidFill>
                <a:latin typeface="Arial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rgbClr val="4D4D4D"/>
                </a:solidFill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0850" y="458788"/>
            <a:ext cx="8235950" cy="501650"/>
          </a:xfrm>
        </p:spPr>
        <p:txBody>
          <a:bodyPr/>
          <a:lstStyle>
            <a:lvl1pPr>
              <a:defRPr b="0" i="0"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275213"/>
            <a:ext cx="8242300" cy="4325131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00B9EC"/>
              </a:buClr>
              <a:buSzPct val="100000"/>
              <a:buFont typeface="Wingdings" charset="2"/>
              <a:buChar char="§"/>
              <a:defRPr b="0" i="0">
                <a:latin typeface=""/>
              </a:defRPr>
            </a:lvl1pPr>
            <a:lvl2pPr marL="743228" indent="-248155">
              <a:buClr>
                <a:srgbClr val="00B9EC"/>
              </a:buClr>
              <a:buSzPct val="100000"/>
              <a:buFont typeface="Wingdings" charset="2"/>
              <a:buChar char="§"/>
              <a:defRPr sz="1600" b="0" i="0">
                <a:latin typeface=""/>
              </a:defRPr>
            </a:lvl2pPr>
            <a:lvl3pPr marL="1085213" indent="-228401">
              <a:buClr>
                <a:srgbClr val="00B9EC"/>
              </a:buClr>
              <a:buFont typeface="Wingdings" charset="2"/>
              <a:buChar char="§"/>
              <a:defRPr sz="1400" b="0" i="0">
                <a:latin typeface=""/>
              </a:defRPr>
            </a:lvl3pPr>
            <a:lvl4pPr marL="1422258" indent="-167905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4pPr>
            <a:lvl5pPr marL="1777822" indent="-171610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level`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252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8" y="3888442"/>
            <a:ext cx="5551714" cy="1201831"/>
          </a:xfrm>
        </p:spPr>
        <p:txBody>
          <a:bodyPr/>
          <a:lstStyle>
            <a:lvl1pPr algn="l">
              <a:defRPr sz="3000" b="1" cap="all">
                <a:latin typeface="+mj-lt"/>
                <a:cs typeface="Helvetica CY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938" y="2564747"/>
            <a:ext cx="5551714" cy="132369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>
                <a:latin typeface="Arial"/>
              </a:defRPr>
            </a:lvl1pPr>
            <a:lvl2pPr marL="355564" indent="0">
              <a:buNone/>
              <a:defRPr sz="1400"/>
            </a:lvl2pPr>
            <a:lvl3pPr marL="711129" indent="0">
              <a:buNone/>
              <a:defRPr sz="1200"/>
            </a:lvl3pPr>
            <a:lvl4pPr marL="1066693" indent="0">
              <a:buNone/>
              <a:defRPr sz="1100"/>
            </a:lvl4pPr>
            <a:lvl5pPr marL="1422258" indent="0">
              <a:buNone/>
              <a:defRPr sz="1100"/>
            </a:lvl5pPr>
            <a:lvl6pPr marL="1777822" indent="0">
              <a:buNone/>
              <a:defRPr sz="1100"/>
            </a:lvl6pPr>
            <a:lvl7pPr marL="2133387" indent="0">
              <a:buNone/>
              <a:defRPr sz="1100"/>
            </a:lvl7pPr>
            <a:lvl8pPr marL="2488951" indent="0">
              <a:buNone/>
              <a:defRPr sz="1100"/>
            </a:lvl8pPr>
            <a:lvl9pPr marL="2844516" indent="0">
              <a:buNone/>
              <a:defRPr sz="1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127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850" y="458788"/>
            <a:ext cx="8235950" cy="501650"/>
          </a:xfr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  <p:grpSp>
        <p:nvGrpSpPr>
          <p:cNvPr id="9" name="Group 8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10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rgbClr val="4D4D4D"/>
                </a:solidFill>
                <a:latin typeface="Arial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rgbClr val="4D4D4D"/>
                </a:solidFill>
                <a:latin typeface="Arial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rgbClr val="4D4D4D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55686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0" y="5410200"/>
            <a:ext cx="9144000" cy="1447800"/>
          </a:xfrm>
          <a:prstGeom prst="rect">
            <a:avLst/>
          </a:prstGeom>
          <a:solidFill>
            <a:srgbClr val="0337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 i="0" dirty="0">
              <a:solidFill>
                <a:srgbClr val="4D4D4D"/>
              </a:solidFill>
              <a:latin typeface="Arial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5283200"/>
            <a:ext cx="9144000" cy="1574800"/>
          </a:xfrm>
          <a:prstGeom prst="rect">
            <a:avLst/>
          </a:prstGeom>
          <a:solidFill>
            <a:srgbClr val="106FAE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rgbClr val="4D4D4D"/>
              </a:solidFill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084" y="1409700"/>
            <a:ext cx="3992716" cy="3632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  <p:sp>
        <p:nvSpPr>
          <p:cNvPr id="9" name="Text Box 38"/>
          <p:cNvSpPr txBox="1">
            <a:spLocks noChangeArrowheads="1"/>
          </p:cNvSpPr>
          <p:nvPr userDrawn="1"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 smtClean="0">
              <a:latin typeface="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3530334" y="6493541"/>
            <a:ext cx="18293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i="0" dirty="0" smtClean="0">
                <a:latin typeface="Calibri" panose="020F0502020204030204" pitchFamily="34" charset="0"/>
              </a:rPr>
              <a:t>3GPP PCG Meeting – April 2016</a:t>
            </a:r>
            <a:endParaRPr lang="en-IN" sz="100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064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04" y="458975"/>
            <a:ext cx="8235724" cy="501463"/>
          </a:xfr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635" y="1283074"/>
            <a:ext cx="4060598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 baseline="0">
                <a:latin typeface="Arial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5090" y="1283074"/>
            <a:ext cx="4061732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>
                <a:latin typeface="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12" name="Picture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rgbClr val="4D4D4D"/>
                </a:solidFill>
                <a:latin typeface="Arial" charset="0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rgbClr val="4D4D4D"/>
                </a:solidFill>
                <a:latin typeface="Arial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rgbClr val="4D4D4D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23841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F6207-22FE-4C3F-BB1A-D6E88E178C96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249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8621-1BCD-4775-8DE8-7EF5C7671C0D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962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E7C3A-FFD3-4BFB-BA95-651509057474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01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64AFD-B5C1-4AAD-944E-278DF4EE8EFD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807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D8F4-D794-478F-8208-7429148CA7A5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511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 userDrawn="1"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 smtClean="0">
              <a:latin typeface="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3530334" y="6493541"/>
            <a:ext cx="18293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i="0" dirty="0" smtClean="0">
                <a:latin typeface="Calibri" panose="020F0502020204030204" pitchFamily="34" charset="0"/>
              </a:rPr>
              <a:t>3GPP PCG Meeting – April 2016</a:t>
            </a:r>
            <a:endParaRPr lang="en-IN" sz="100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5263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30A3-AED8-4D65-9DC7-415C293AC2D1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405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5BD1-ECDD-429B-A0AC-1C543EE49971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2690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5CAA3-6B69-4D15-8148-598348B0D431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555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BA61D-6307-45D8-87AC-33A5E81F60DF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650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4D610-8BBB-41FA-9927-F4094E3828F2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584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9FBFF-1F27-454B-BF72-92298823CC0F}" type="datetime1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22-04-2016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875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4" name="Picture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0850" y="458788"/>
            <a:ext cx="8235950" cy="501650"/>
          </a:xfrm>
        </p:spPr>
        <p:txBody>
          <a:bodyPr/>
          <a:lstStyle>
            <a:lvl1pPr>
              <a:defRPr b="0" i="0"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275213"/>
            <a:ext cx="8242300" cy="4325131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00B9EC"/>
              </a:buClr>
              <a:buSzPct val="100000"/>
              <a:buFont typeface="Wingdings" charset="2"/>
              <a:buChar char="§"/>
              <a:defRPr b="0" i="0">
                <a:latin typeface=""/>
              </a:defRPr>
            </a:lvl1pPr>
            <a:lvl2pPr marL="743228" indent="-248155">
              <a:buClr>
                <a:srgbClr val="00B9EC"/>
              </a:buClr>
              <a:buSzPct val="100000"/>
              <a:buFont typeface="Wingdings" charset="2"/>
              <a:buChar char="§"/>
              <a:defRPr sz="1600" b="0" i="0">
                <a:latin typeface=""/>
              </a:defRPr>
            </a:lvl2pPr>
            <a:lvl3pPr marL="1085213" indent="-228401">
              <a:buClr>
                <a:srgbClr val="00B9EC"/>
              </a:buClr>
              <a:buFont typeface="Wingdings" charset="2"/>
              <a:buChar char="§"/>
              <a:defRPr sz="1400" b="0" i="0">
                <a:latin typeface=""/>
              </a:defRPr>
            </a:lvl3pPr>
            <a:lvl4pPr marL="1422258" indent="-167905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4pPr>
            <a:lvl5pPr marL="1777822" indent="-171610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level`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5498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8" y="3888442"/>
            <a:ext cx="5551714" cy="1201831"/>
          </a:xfrm>
        </p:spPr>
        <p:txBody>
          <a:bodyPr/>
          <a:lstStyle>
            <a:lvl1pPr algn="l">
              <a:defRPr sz="3000" b="1" cap="all">
                <a:latin typeface="+mj-lt"/>
                <a:cs typeface="Helvetica CY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938" y="2564747"/>
            <a:ext cx="5551714" cy="132369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>
                <a:latin typeface="Arial"/>
              </a:defRPr>
            </a:lvl1pPr>
            <a:lvl2pPr marL="355564" indent="0">
              <a:buNone/>
              <a:defRPr sz="1400"/>
            </a:lvl2pPr>
            <a:lvl3pPr marL="711129" indent="0">
              <a:buNone/>
              <a:defRPr sz="1200"/>
            </a:lvl3pPr>
            <a:lvl4pPr marL="1066693" indent="0">
              <a:buNone/>
              <a:defRPr sz="1100"/>
            </a:lvl4pPr>
            <a:lvl5pPr marL="1422258" indent="0">
              <a:buNone/>
              <a:defRPr sz="1100"/>
            </a:lvl5pPr>
            <a:lvl6pPr marL="1777822" indent="0">
              <a:buNone/>
              <a:defRPr sz="1100"/>
            </a:lvl6pPr>
            <a:lvl7pPr marL="2133387" indent="0">
              <a:buNone/>
              <a:defRPr sz="1100"/>
            </a:lvl7pPr>
            <a:lvl8pPr marL="2488951" indent="0">
              <a:buNone/>
              <a:defRPr sz="1100"/>
            </a:lvl8pPr>
            <a:lvl9pPr marL="2844516" indent="0">
              <a:buNone/>
              <a:defRPr sz="11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693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850" y="458788"/>
            <a:ext cx="8235950" cy="501650"/>
          </a:xfr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  <p:grpSp>
        <p:nvGrpSpPr>
          <p:cNvPr id="9" name="Group 8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10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4415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ChangeArrowheads="1"/>
          </p:cNvSpPr>
          <p:nvPr userDrawn="1"/>
        </p:nvSpPr>
        <p:spPr bwMode="auto">
          <a:xfrm>
            <a:off x="0" y="5410200"/>
            <a:ext cx="9144000" cy="1447800"/>
          </a:xfrm>
          <a:prstGeom prst="rect">
            <a:avLst/>
          </a:prstGeom>
          <a:solidFill>
            <a:srgbClr val="0337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5283200"/>
            <a:ext cx="9144000" cy="1574800"/>
          </a:xfrm>
          <a:prstGeom prst="rect">
            <a:avLst/>
          </a:prstGeom>
          <a:solidFill>
            <a:srgbClr val="106FAE">
              <a:alpha val="50195"/>
            </a:srgbClr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084" y="1409700"/>
            <a:ext cx="3992716" cy="3632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  <p:sp>
        <p:nvSpPr>
          <p:cNvPr id="9" name="Text Box 38"/>
          <p:cNvSpPr txBox="1">
            <a:spLocks noChangeArrowheads="1"/>
          </p:cNvSpPr>
          <p:nvPr userDrawn="1"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 smtClean="0">
              <a:latin typeface="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3530334" y="6493541"/>
            <a:ext cx="18293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i="0" dirty="0" smtClean="0">
                <a:latin typeface="Calibri" panose="020F0502020204030204" pitchFamily="34" charset="0"/>
              </a:rPr>
              <a:t>3GPP PCG Meeting – April 2016</a:t>
            </a:r>
            <a:endParaRPr lang="en-IN" sz="100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5302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04" y="458975"/>
            <a:ext cx="8235724" cy="501463"/>
          </a:xfr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635" y="1283074"/>
            <a:ext cx="4060598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 baseline="0">
                <a:latin typeface="Arial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5090" y="1283074"/>
            <a:ext cx="4061732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>
                <a:latin typeface="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166" y="256073"/>
            <a:ext cx="1039057" cy="630855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12" name="Picture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096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rgbClr val="4D4D4D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6964" y="2312798"/>
            <a:ext cx="4226972" cy="3845305"/>
          </a:xfrm>
          <a:prstGeom prst="rect">
            <a:avLst/>
          </a:prstGeom>
        </p:spPr>
      </p:pic>
      <p:sp>
        <p:nvSpPr>
          <p:cNvPr id="8" name="Text Box 38"/>
          <p:cNvSpPr txBox="1">
            <a:spLocks noChangeArrowheads="1"/>
          </p:cNvSpPr>
          <p:nvPr userDrawn="1"/>
        </p:nvSpPr>
        <p:spPr bwMode="auto">
          <a:xfrm>
            <a:off x="8502650" y="65928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 smtClean="0">
              <a:latin typeface="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530334" y="6493541"/>
            <a:ext cx="18293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i="0" dirty="0" smtClean="0">
                <a:latin typeface="Calibri" panose="020F0502020204030204" pitchFamily="34" charset="0"/>
              </a:rPr>
              <a:t>3GPP PCG Meeting – April 2016</a:t>
            </a:r>
            <a:endParaRPr lang="en-IN" sz="100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604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rgbClr val="4D4D4D"/>
              </a:solidFill>
              <a:latin typeface="Arial" charset="0"/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 userDrawn="1"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 smtClean="0">
              <a:latin typeface="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3530334" y="6493541"/>
            <a:ext cx="18293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i="0" dirty="0" smtClean="0">
                <a:latin typeface="Calibri" panose="020F0502020204030204" pitchFamily="34" charset="0"/>
              </a:rPr>
              <a:t>3GPP PCG Meeting – April 2016</a:t>
            </a:r>
            <a:endParaRPr lang="en-IN" sz="100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1086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38" name="Text Box 38"/>
          <p:cNvSpPr txBox="1">
            <a:spLocks noChangeArrowheads="1"/>
          </p:cNvSpPr>
          <p:nvPr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 smtClean="0">
              <a:latin typeface=""/>
            </a:endParaRPr>
          </a:p>
        </p:txBody>
      </p:sp>
      <p:sp>
        <p:nvSpPr>
          <p:cNvPr id="102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0850" y="522288"/>
            <a:ext cx="82359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530334" y="6493541"/>
            <a:ext cx="18293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i="0" dirty="0" smtClean="0">
                <a:latin typeface="Calibri" panose="020F0502020204030204" pitchFamily="34" charset="0"/>
              </a:rPr>
              <a:t>3GPP PCG Meeting – April 2016</a:t>
            </a:r>
            <a:endParaRPr lang="en-IN" sz="1000" i="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3" r:id="rId1"/>
    <p:sldLayoutId id="2147484294" r:id="rId2"/>
    <p:sldLayoutId id="2147484295" r:id="rId3"/>
    <p:sldLayoutId id="2147484296" r:id="rId4"/>
    <p:sldLayoutId id="2147484297" r:id="rId5"/>
    <p:sldLayoutId id="2147484298" r:id="rId6"/>
    <p:sldLayoutId id="2147484299" r:id="rId7"/>
  </p:sldLayoutIdLst>
  <p:transition spd="med"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0" i="0">
          <a:solidFill>
            <a:srgbClr val="033770"/>
          </a:solidFill>
          <a:latin typeface="+mj-lt"/>
          <a:ea typeface="ＭＳ Ｐゴシック" pitchFamily="18" charset="-128"/>
          <a:cs typeface="Helvetica CY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5pPr>
      <a:lvl6pPr marL="355564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6pPr>
      <a:lvl7pPr marL="711129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7pPr>
      <a:lvl8pPr marL="1066693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8pPr>
      <a:lvl9pPr marL="1422258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100000"/>
        <a:buBlip>
          <a:blip r:embed="rId9"/>
        </a:buBlip>
        <a:defRPr>
          <a:solidFill>
            <a:srgbClr val="4D4D4D"/>
          </a:solidFill>
          <a:latin typeface="+mn-lt"/>
          <a:ea typeface="ＭＳ Ｐゴシック" pitchFamily="18" charset="-128"/>
          <a:cs typeface="ＭＳ Ｐゴシック" pitchFamily="18" charset="-128"/>
        </a:defRPr>
      </a:lvl1pPr>
      <a:lvl2pPr marL="742950" indent="-2476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Blip>
          <a:blip r:embed="rId10"/>
        </a:buBlip>
        <a:defRPr sz="1600">
          <a:solidFill>
            <a:srgbClr val="4D4D4D"/>
          </a:solidFill>
          <a:latin typeface="+mn-lt"/>
          <a:ea typeface="ＭＳ Ｐゴシック" pitchFamily="-112" charset="-128"/>
        </a:defRPr>
      </a:lvl2pPr>
      <a:lvl3pPr marL="1084263" indent="-22701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1"/>
        </a:buBlip>
        <a:defRPr>
          <a:solidFill>
            <a:srgbClr val="4D4D4D"/>
          </a:solidFill>
          <a:latin typeface="+mn-lt"/>
          <a:ea typeface="ＭＳ Ｐゴシック" pitchFamily="-112" charset="-128"/>
        </a:defRPr>
      </a:lvl3pPr>
      <a:lvl4pPr marL="1420813" indent="-166688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1"/>
        </a:buBlip>
        <a:defRPr sz="1200">
          <a:solidFill>
            <a:srgbClr val="4D4D4D"/>
          </a:solidFill>
          <a:latin typeface="+mn-lt"/>
          <a:ea typeface="ＭＳ Ｐゴシック" pitchFamily="-112" charset="-128"/>
        </a:defRPr>
      </a:lvl4pPr>
      <a:lvl5pPr marL="1776413" indent="-1714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1"/>
        </a:buBlip>
        <a:defRPr sz="1000">
          <a:solidFill>
            <a:srgbClr val="4D4D4D"/>
          </a:solidFill>
          <a:latin typeface="+mn-lt"/>
          <a:ea typeface="ＭＳ Ｐゴシック" pitchFamily="-112" charset="-128"/>
        </a:defRPr>
      </a:lvl5pPr>
      <a:lvl6pPr marL="1738315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2"/>
        </a:buBlip>
        <a:defRPr sz="800">
          <a:solidFill>
            <a:srgbClr val="4D4D4D"/>
          </a:solidFill>
          <a:latin typeface="+mn-lt"/>
        </a:defRPr>
      </a:lvl6pPr>
      <a:lvl7pPr marL="2093879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2"/>
        </a:buBlip>
        <a:defRPr sz="800">
          <a:solidFill>
            <a:srgbClr val="4D4D4D"/>
          </a:solidFill>
          <a:latin typeface="+mn-lt"/>
        </a:defRPr>
      </a:lvl7pPr>
      <a:lvl8pPr marL="2449444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2"/>
        </a:buBlip>
        <a:defRPr sz="800">
          <a:solidFill>
            <a:srgbClr val="4D4D4D"/>
          </a:solidFill>
          <a:latin typeface="+mn-lt"/>
        </a:defRPr>
      </a:lvl8pPr>
      <a:lvl9pPr marL="2805008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2"/>
        </a:buBlip>
        <a:defRPr sz="8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564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129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693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258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822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387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951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4516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rgbClr val="4D4D4D"/>
              </a:solidFill>
              <a:latin typeface="Arial" charset="0"/>
            </a:endParaRPr>
          </a:p>
        </p:txBody>
      </p:sp>
      <p:sp>
        <p:nvSpPr>
          <p:cNvPr id="204838" name="Text Box 38"/>
          <p:cNvSpPr txBox="1">
            <a:spLocks noChangeArrowheads="1"/>
          </p:cNvSpPr>
          <p:nvPr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solidFill>
                  <a:srgbClr val="FFFFFF"/>
                </a:solidFill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 smtClean="0">
              <a:solidFill>
                <a:srgbClr val="FFFFFF"/>
              </a:solidFill>
              <a:latin typeface=""/>
            </a:endParaRPr>
          </a:p>
        </p:txBody>
      </p:sp>
      <p:sp>
        <p:nvSpPr>
          <p:cNvPr id="102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0850" y="522288"/>
            <a:ext cx="82359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530334" y="6493541"/>
            <a:ext cx="18293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i="0" dirty="0" smtClean="0">
                <a:latin typeface="Calibri" panose="020F0502020204030204" pitchFamily="34" charset="0"/>
              </a:rPr>
              <a:t>3GPP PCG Meeting – April 2016</a:t>
            </a:r>
            <a:endParaRPr lang="en-IN" sz="100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320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</p:sldLayoutIdLst>
  <p:transition spd="med">
    <p:fade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0" i="0">
          <a:solidFill>
            <a:srgbClr val="033770"/>
          </a:solidFill>
          <a:latin typeface="+mj-lt"/>
          <a:ea typeface="ＭＳ Ｐゴシック" pitchFamily="18" charset="-128"/>
          <a:cs typeface="Helvetica CY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5pPr>
      <a:lvl6pPr marL="355564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6pPr>
      <a:lvl7pPr marL="711129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7pPr>
      <a:lvl8pPr marL="1066693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8pPr>
      <a:lvl9pPr marL="1422258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100000"/>
        <a:buBlip>
          <a:blip r:embed="rId9"/>
        </a:buBlip>
        <a:defRPr>
          <a:solidFill>
            <a:srgbClr val="4D4D4D"/>
          </a:solidFill>
          <a:latin typeface="+mn-lt"/>
          <a:ea typeface="ＭＳ Ｐゴシック" pitchFamily="18" charset="-128"/>
          <a:cs typeface="ＭＳ Ｐゴシック" pitchFamily="18" charset="-128"/>
        </a:defRPr>
      </a:lvl1pPr>
      <a:lvl2pPr marL="742950" indent="-2476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Blip>
          <a:blip r:embed="rId10"/>
        </a:buBlip>
        <a:defRPr sz="1600">
          <a:solidFill>
            <a:srgbClr val="4D4D4D"/>
          </a:solidFill>
          <a:latin typeface="+mn-lt"/>
          <a:ea typeface="ＭＳ Ｐゴシック" pitchFamily="-112" charset="-128"/>
        </a:defRPr>
      </a:lvl2pPr>
      <a:lvl3pPr marL="1084263" indent="-22701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1"/>
        </a:buBlip>
        <a:defRPr>
          <a:solidFill>
            <a:srgbClr val="4D4D4D"/>
          </a:solidFill>
          <a:latin typeface="+mn-lt"/>
          <a:ea typeface="ＭＳ Ｐゴシック" pitchFamily="-112" charset="-128"/>
        </a:defRPr>
      </a:lvl3pPr>
      <a:lvl4pPr marL="1420813" indent="-166688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1"/>
        </a:buBlip>
        <a:defRPr sz="1200">
          <a:solidFill>
            <a:srgbClr val="4D4D4D"/>
          </a:solidFill>
          <a:latin typeface="+mn-lt"/>
          <a:ea typeface="ＭＳ Ｐゴシック" pitchFamily="-112" charset="-128"/>
        </a:defRPr>
      </a:lvl4pPr>
      <a:lvl5pPr marL="1776413" indent="-1714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1"/>
        </a:buBlip>
        <a:defRPr sz="1000">
          <a:solidFill>
            <a:srgbClr val="4D4D4D"/>
          </a:solidFill>
          <a:latin typeface="+mn-lt"/>
          <a:ea typeface="ＭＳ Ｐゴシック" pitchFamily="-112" charset="-128"/>
        </a:defRPr>
      </a:lvl5pPr>
      <a:lvl6pPr marL="1738315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2"/>
        </a:buBlip>
        <a:defRPr sz="800">
          <a:solidFill>
            <a:srgbClr val="4D4D4D"/>
          </a:solidFill>
          <a:latin typeface="+mn-lt"/>
        </a:defRPr>
      </a:lvl6pPr>
      <a:lvl7pPr marL="2093879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2"/>
        </a:buBlip>
        <a:defRPr sz="800">
          <a:solidFill>
            <a:srgbClr val="4D4D4D"/>
          </a:solidFill>
          <a:latin typeface="+mn-lt"/>
        </a:defRPr>
      </a:lvl7pPr>
      <a:lvl8pPr marL="2449444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2"/>
        </a:buBlip>
        <a:defRPr sz="800">
          <a:solidFill>
            <a:srgbClr val="4D4D4D"/>
          </a:solidFill>
          <a:latin typeface="+mn-lt"/>
        </a:defRPr>
      </a:lvl8pPr>
      <a:lvl9pPr marL="2805008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2"/>
        </a:buBlip>
        <a:defRPr sz="8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564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129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693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258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822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387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951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4516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DBFA321-374F-4E19-B417-810C4A8065D9}" type="datetime1">
              <a:rPr lang="en-IN" i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22-04-2016</a:t>
            </a:fld>
            <a:endParaRPr lang="en-IN" i="0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IN" i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t>SATRC Workshop, Paro, Bhutan</a:t>
            </a:r>
            <a:endParaRPr lang="en-IN" i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DE1A941-16F5-4D56-9BF1-7F37535F4D10}" type="slidenum">
              <a:rPr lang="en-IN" i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IN" i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9404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7" r:id="rId1"/>
    <p:sldLayoutId id="2147484318" r:id="rId2"/>
    <p:sldLayoutId id="2147484319" r:id="rId3"/>
    <p:sldLayoutId id="2147484320" r:id="rId4"/>
    <p:sldLayoutId id="2147484321" r:id="rId5"/>
    <p:sldLayoutId id="2147484322" r:id="rId6"/>
    <p:sldLayoutId id="2147484323" r:id="rId7"/>
    <p:sldLayoutId id="2147484324" r:id="rId8"/>
    <p:sldLayoutId id="2147484325" r:id="rId9"/>
    <p:sldLayoutId id="2147484326" r:id="rId10"/>
    <p:sldLayoutId id="2147484327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23.png"/><Relationship Id="rId18" Type="http://schemas.openxmlformats.org/officeDocument/2006/relationships/image" Target="../media/image28.jpeg"/><Relationship Id="rId26" Type="http://schemas.microsoft.com/office/2007/relationships/hdphoto" Target="../media/hdphoto3.wdp"/><Relationship Id="rId3" Type="http://schemas.openxmlformats.org/officeDocument/2006/relationships/image" Target="../media/image14.jpeg"/><Relationship Id="rId21" Type="http://schemas.openxmlformats.org/officeDocument/2006/relationships/image" Target="../media/image31.jpeg"/><Relationship Id="rId7" Type="http://schemas.openxmlformats.org/officeDocument/2006/relationships/image" Target="../media/image18.jpeg"/><Relationship Id="rId12" Type="http://schemas.openxmlformats.org/officeDocument/2006/relationships/image" Target="../media/image22.jpeg"/><Relationship Id="rId17" Type="http://schemas.openxmlformats.org/officeDocument/2006/relationships/image" Target="../media/image27.jpeg"/><Relationship Id="rId25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6.jpeg"/><Relationship Id="rId20" Type="http://schemas.openxmlformats.org/officeDocument/2006/relationships/image" Target="../media/image30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7.jpeg"/><Relationship Id="rId11" Type="http://schemas.openxmlformats.org/officeDocument/2006/relationships/image" Target="../media/image21.jpeg"/><Relationship Id="rId24" Type="http://schemas.microsoft.com/office/2007/relationships/hdphoto" Target="../media/hdphoto2.wdp"/><Relationship Id="rId5" Type="http://schemas.openxmlformats.org/officeDocument/2006/relationships/image" Target="../media/image16.jpeg"/><Relationship Id="rId15" Type="http://schemas.openxmlformats.org/officeDocument/2006/relationships/image" Target="../media/image25.jpeg"/><Relationship Id="rId23" Type="http://schemas.openxmlformats.org/officeDocument/2006/relationships/image" Target="../media/image33.png"/><Relationship Id="rId10" Type="http://schemas.openxmlformats.org/officeDocument/2006/relationships/image" Target="../media/image20.jpeg"/><Relationship Id="rId19" Type="http://schemas.openxmlformats.org/officeDocument/2006/relationships/image" Target="../media/image29.png"/><Relationship Id="rId4" Type="http://schemas.openxmlformats.org/officeDocument/2006/relationships/image" Target="../media/image15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Relationship Id="rId22" Type="http://schemas.openxmlformats.org/officeDocument/2006/relationships/image" Target="../media/image3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hyperlink" Target="http://www.coai.i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/@onnectCOAI" TargetMode="External"/><Relationship Id="rId5" Type="http://schemas.openxmlformats.org/officeDocument/2006/relationships/image" Target="../media/image55.jpe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bhit.agrawal1\Desktop\Idea%20Corporate\Data%20from%20Udai\Ppts\Other\201508-Aug'15-COAI%20Meeting%20with%20TRAI%20Chairman\Excel%20sheet\Excel%20sheet%20for%20COAI%20-%20Aug%20'15.xlsx!India%20&amp;%20World%20comp!%5bExcel%20sheet%20for%20COAI%20-%20Aug%20'15.xlsx%5dIndia%20&amp;%20World%20comp%20Chart%201" TargetMode="Externa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emf"/><Relationship Id="rId5" Type="http://schemas.openxmlformats.org/officeDocument/2006/relationships/oleObject" Target="file:///C:\Users\shobhit.agrawal1\Desktop\Idea%20Corporate\Data%20from%20Udai\Ppts\Other\201508-Aug'15-COAI%20Meeting%20with%20TRAI%20Chairman\Excel%20sheet\Excel%20sheet%20for%20COAI%20-%20Aug%20'15.xlsx!India%20&amp;%20World%20comp!%5bExcel%20sheet%20for%20COAI%20-%20Aug%20'15.xlsx%5dIndia%20&amp;%20World%20comp%20Chart%202" TargetMode="External"/><Relationship Id="rId4" Type="http://schemas.openxmlformats.org/officeDocument/2006/relationships/image" Target="../media/image3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74" y="897"/>
            <a:ext cx="2335967" cy="185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841" y="0"/>
            <a:ext cx="2293158" cy="1456933"/>
          </a:xfrm>
          <a:prstGeom prst="rect">
            <a:avLst/>
          </a:prstGeom>
          <a:noFill/>
          <a:ln w="9525">
            <a:solidFill>
              <a:srgbClr val="03377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186" y="1458565"/>
            <a:ext cx="3002507" cy="1213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6" name="TextBox 15"/>
          <p:cNvSpPr txBox="1">
            <a:spLocks noChangeArrowheads="1"/>
          </p:cNvSpPr>
          <p:nvPr/>
        </p:nvSpPr>
        <p:spPr bwMode="auto">
          <a:xfrm>
            <a:off x="152400" y="2811120"/>
            <a:ext cx="8828088" cy="350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3600" b="1" dirty="0" smtClean="0">
                <a:solidFill>
                  <a:srgbClr val="033770"/>
                </a:solidFill>
                <a:latin typeface="Georgia" panose="02040502050405020303" pitchFamily="18" charset="0"/>
                <a:ea typeface="Batang" panose="02030600000101010101" pitchFamily="18" charset="-127"/>
                <a:cs typeface="Helvetica CY"/>
              </a:rPr>
              <a:t>MRP Report to 3GPP </a:t>
            </a:r>
            <a:r>
              <a:rPr lang="en-US" sz="3600" b="1" dirty="0" smtClean="0">
                <a:solidFill>
                  <a:srgbClr val="033770"/>
                </a:solidFill>
                <a:latin typeface="Georgia" panose="02040502050405020303" pitchFamily="18" charset="0"/>
                <a:ea typeface="Batang" panose="02030600000101010101" pitchFamily="18" charset="-127"/>
                <a:cs typeface="Helvetica CY"/>
              </a:rPr>
              <a:t>PCG </a:t>
            </a:r>
            <a:endParaRPr lang="en-US" sz="3600" b="1" dirty="0">
              <a:solidFill>
                <a:srgbClr val="033770"/>
              </a:solidFill>
              <a:latin typeface="Georgia" panose="02040502050405020303" pitchFamily="18" charset="0"/>
              <a:ea typeface="Batang" panose="02030600000101010101" pitchFamily="18" charset="-127"/>
              <a:cs typeface="Helvetica CY"/>
            </a:endParaRPr>
          </a:p>
          <a:p>
            <a:pPr>
              <a:defRPr/>
            </a:pPr>
            <a:endParaRPr lang="en-US" sz="3600" b="1" dirty="0" smtClean="0">
              <a:solidFill>
                <a:srgbClr val="033770"/>
              </a:solidFill>
              <a:latin typeface="Georgia" panose="02040502050405020303" pitchFamily="18" charset="0"/>
              <a:ea typeface="Batang" panose="02030600000101010101" pitchFamily="18" charset="-127"/>
              <a:cs typeface="Helvetica CY"/>
            </a:endParaRPr>
          </a:p>
          <a:p>
            <a:pPr>
              <a:defRPr/>
            </a:pPr>
            <a:r>
              <a:rPr lang="en-US" sz="3600" b="1" dirty="0" smtClean="0">
                <a:solidFill>
                  <a:srgbClr val="033770"/>
                </a:solidFill>
                <a:latin typeface="Georgia" panose="02040502050405020303" pitchFamily="18" charset="0"/>
                <a:ea typeface="Batang" panose="02030600000101010101" pitchFamily="18" charset="-127"/>
                <a:cs typeface="Helvetica CY"/>
              </a:rPr>
              <a:t>Indian </a:t>
            </a:r>
            <a:r>
              <a:rPr lang="en-US" sz="3600" b="1" dirty="0" smtClean="0">
                <a:solidFill>
                  <a:srgbClr val="033770"/>
                </a:solidFill>
                <a:latin typeface="Georgia" panose="02040502050405020303" pitchFamily="18" charset="0"/>
                <a:ea typeface="Batang" panose="02030600000101010101" pitchFamily="18" charset="-127"/>
                <a:cs typeface="Helvetica CY"/>
              </a:rPr>
              <a:t>Telecom Sector - 2016</a:t>
            </a:r>
          </a:p>
          <a:p>
            <a:pPr>
              <a:defRPr/>
            </a:pPr>
            <a:endParaRPr lang="en-US" sz="1800" b="1" i="0" dirty="0" smtClean="0">
              <a:solidFill>
                <a:srgbClr val="033770"/>
              </a:solidFill>
              <a:latin typeface="Georgia" panose="02040502050405020303" pitchFamily="18" charset="0"/>
              <a:ea typeface="Batang" panose="02030600000101010101" pitchFamily="18" charset="-127"/>
              <a:cs typeface="Helvetica CY"/>
            </a:endParaRPr>
          </a:p>
          <a:p>
            <a:pPr>
              <a:defRPr/>
            </a:pPr>
            <a:endParaRPr lang="en-US" b="1" i="0" dirty="0" smtClean="0">
              <a:solidFill>
                <a:srgbClr val="033770"/>
              </a:solidFill>
              <a:latin typeface="Georgia" panose="02040502050405020303" pitchFamily="18" charset="0"/>
              <a:ea typeface="Batang" panose="02030600000101010101" pitchFamily="18" charset="-127"/>
              <a:cs typeface="Helvetica CY"/>
            </a:endParaRPr>
          </a:p>
          <a:p>
            <a:pPr>
              <a:defRPr/>
            </a:pPr>
            <a:r>
              <a:rPr lang="en-US" b="1" i="0" dirty="0" smtClean="0">
                <a:solidFill>
                  <a:srgbClr val="033770"/>
                </a:solidFill>
                <a:latin typeface="Georgia" panose="02040502050405020303" pitchFamily="18" charset="0"/>
                <a:ea typeface="Batang" panose="02030600000101010101" pitchFamily="18" charset="-127"/>
                <a:cs typeface="Helvetica CY"/>
              </a:rPr>
              <a:t>April 28, 2016</a:t>
            </a:r>
            <a:endParaRPr lang="en-US" sz="1800" b="1" i="0" dirty="0" smtClean="0">
              <a:solidFill>
                <a:srgbClr val="033770"/>
              </a:solidFill>
              <a:latin typeface="Georgia" panose="02040502050405020303" pitchFamily="18" charset="0"/>
              <a:ea typeface="Batang" panose="02030600000101010101" pitchFamily="18" charset="-127"/>
              <a:cs typeface="Helvetica CY"/>
            </a:endParaRPr>
          </a:p>
          <a:p>
            <a:pPr>
              <a:defRPr/>
            </a:pPr>
            <a:endParaRPr lang="en-US" sz="1600" b="1" i="0" dirty="0" smtClean="0">
              <a:solidFill>
                <a:srgbClr val="033770"/>
              </a:solidFill>
              <a:latin typeface="Georgia" panose="02040502050405020303" pitchFamily="18" charset="0"/>
              <a:ea typeface="Batang" panose="02030600000101010101" pitchFamily="18" charset="-127"/>
              <a:cs typeface="Helvetica CY"/>
            </a:endParaRPr>
          </a:p>
          <a:p>
            <a:pPr>
              <a:defRPr/>
            </a:pPr>
            <a:r>
              <a:rPr lang="en-US" sz="1600" b="1" i="0" dirty="0" smtClean="0">
                <a:solidFill>
                  <a:srgbClr val="033770"/>
                </a:solidFill>
                <a:latin typeface="Georgia" panose="02040502050405020303" pitchFamily="18" charset="0"/>
                <a:ea typeface="Batang" panose="02030600000101010101" pitchFamily="18" charset="-127"/>
                <a:cs typeface="Helvetica CY"/>
              </a:rPr>
              <a:t>Vikram Tiwathia</a:t>
            </a:r>
          </a:p>
          <a:p>
            <a:pPr>
              <a:defRPr/>
            </a:pPr>
            <a:r>
              <a:rPr lang="en-US" sz="1600" i="0" dirty="0" smtClean="0">
                <a:solidFill>
                  <a:srgbClr val="033770"/>
                </a:solidFill>
                <a:latin typeface="Georgia" panose="02040502050405020303" pitchFamily="18" charset="0"/>
                <a:ea typeface="Batang" panose="02030600000101010101" pitchFamily="18" charset="-127"/>
                <a:cs typeface="Helvetica CY"/>
              </a:rPr>
              <a:t>Deputy Director General, COAI</a:t>
            </a:r>
            <a:endParaRPr lang="en-US" sz="1600" i="0" dirty="0" smtClean="0">
              <a:solidFill>
                <a:schemeClr val="tx1">
                  <a:lumMod val="75000"/>
                </a:schemeClr>
              </a:solidFill>
              <a:latin typeface="+mj-lt"/>
              <a:cs typeface="Helvetica CY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200" y="593333"/>
            <a:ext cx="2844800" cy="1727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6980" y="3632200"/>
            <a:ext cx="2633508" cy="26159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7543800" cy="939800"/>
          </a:xfrm>
        </p:spPr>
        <p:txBody>
          <a:bodyPr/>
          <a:lstStyle/>
          <a:p>
            <a:r>
              <a:rPr lang="en-US" sz="2800" b="1" i="1" dirty="0" smtClean="0">
                <a:latin typeface="Calibri" pitchFamily="34" charset="0"/>
                <a:cs typeface="Calibri" pitchFamily="34" charset="0"/>
              </a:rPr>
              <a:t>Spectrum Allocation in India</a:t>
            </a:r>
            <a:br>
              <a:rPr lang="en-US" sz="2800" b="1" i="1" dirty="0" smtClean="0">
                <a:latin typeface="Calibri" pitchFamily="34" charset="0"/>
                <a:cs typeface="Calibri" pitchFamily="34" charset="0"/>
              </a:rPr>
            </a:br>
            <a:r>
              <a:rPr lang="en-US" sz="2800" b="1" i="1" dirty="0" smtClean="0">
                <a:latin typeface="Calibri" pitchFamily="34" charset="0"/>
                <a:cs typeface="Calibri" pitchFamily="34" charset="0"/>
              </a:rPr>
              <a:t>Among poorest globally</a:t>
            </a:r>
            <a:endParaRPr lang="en-US" sz="2000" b="1" i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245" y="6374328"/>
            <a:ext cx="13374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chemeClr val="bg2"/>
                </a:solidFill>
                <a:latin typeface="Calibri" panose="020F0502020204030204" pitchFamily="34" charset="0"/>
              </a:rPr>
              <a:t>Source: GSMA</a:t>
            </a:r>
            <a:endParaRPr lang="en-US" sz="11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34" r="5152"/>
          <a:stretch/>
        </p:blipFill>
        <p:spPr bwMode="auto">
          <a:xfrm>
            <a:off x="-232013" y="1106832"/>
            <a:ext cx="9648967" cy="5291841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99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950" y="267719"/>
            <a:ext cx="8235950" cy="501650"/>
          </a:xfrm>
        </p:spPr>
        <p:txBody>
          <a:bodyPr/>
          <a:lstStyle/>
          <a:p>
            <a:r>
              <a:rPr lang="en-US" sz="2800" b="1" i="1" dirty="0">
                <a:latin typeface="Calibri" pitchFamily="34" charset="0"/>
                <a:cs typeface="Calibri" pitchFamily="34" charset="0"/>
              </a:rPr>
              <a:t>Spectrum is exorbitantly priced in India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TextBox 9"/>
          <p:cNvSpPr txBox="1"/>
          <p:nvPr/>
        </p:nvSpPr>
        <p:spPr>
          <a:xfrm>
            <a:off x="0" y="6410879"/>
            <a:ext cx="3639790" cy="310344"/>
          </a:xfrm>
          <a:prstGeom prst="rect">
            <a:avLst/>
          </a:prstGeom>
          <a:noFill/>
        </p:spPr>
        <p:txBody>
          <a:bodyPr wrap="square" lIns="54000" tIns="54000" rIns="54000" bIns="5400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1100" i="1" dirty="0" smtClean="0">
                <a:latin typeface="Calibri" pitchFamily="34" charset="0"/>
                <a:cs typeface="Calibri" pitchFamily="34" charset="0"/>
              </a:rPr>
              <a:t>Source: Analysys Mason Consulting</a:t>
            </a:r>
            <a:endParaRPr lang="en-US" sz="11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1088980"/>
            <a:ext cx="9199563" cy="505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112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" y="230188"/>
            <a:ext cx="8235950" cy="501650"/>
          </a:xfrm>
        </p:spPr>
        <p:txBody>
          <a:bodyPr/>
          <a:lstStyle/>
          <a:p>
            <a:r>
              <a:rPr lang="en-US" sz="2800" b="1" i="1" dirty="0" smtClean="0">
                <a:latin typeface="Calibri" panose="020F0502020204030204" pitchFamily="34" charset="0"/>
              </a:rPr>
              <a:t>Highly Taxed Indian Telecom Sector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51314" y="6095947"/>
            <a:ext cx="489268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100" dirty="0" smtClean="0">
                <a:solidFill>
                  <a:schemeClr val="bg2"/>
                </a:solidFill>
                <a:latin typeface="Calibri" panose="020F0502020204030204" pitchFamily="34" charset="0"/>
              </a:rPr>
              <a:t>Source: Analysys </a:t>
            </a:r>
            <a:r>
              <a:rPr lang="en-GB" sz="1100" dirty="0">
                <a:solidFill>
                  <a:schemeClr val="bg2"/>
                </a:solidFill>
                <a:latin typeface="Calibri" panose="020F0502020204030204" pitchFamily="34" charset="0"/>
              </a:rPr>
              <a:t>Mason </a:t>
            </a:r>
            <a:r>
              <a:rPr lang="en-GB" sz="1100" dirty="0" smtClean="0">
                <a:solidFill>
                  <a:schemeClr val="bg2"/>
                </a:solidFill>
                <a:latin typeface="Calibri" panose="020F0502020204030204" pitchFamily="34" charset="0"/>
              </a:rPr>
              <a:t>Consulting, </a:t>
            </a:r>
            <a:r>
              <a:rPr lang="en-US" sz="1100" dirty="0" smtClean="0">
                <a:solidFill>
                  <a:schemeClr val="bg2"/>
                </a:solidFill>
                <a:latin typeface="Calibri" panose="020F0502020204030204" pitchFamily="34" charset="0"/>
              </a:rPr>
              <a:t>TRAI</a:t>
            </a:r>
            <a:r>
              <a:rPr lang="en-US" sz="1100" dirty="0">
                <a:solidFill>
                  <a:schemeClr val="bg2"/>
                </a:solidFill>
                <a:latin typeface="Calibri" panose="020F0502020204030204" pitchFamily="34" charset="0"/>
              </a:rPr>
              <a:t>, Country Regulator Websites; Operators</a:t>
            </a:r>
          </a:p>
        </p:txBody>
      </p:sp>
      <p:graphicFrame>
        <p:nvGraphicFramePr>
          <p:cNvPr id="5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4838926"/>
              </p:ext>
            </p:extLst>
          </p:nvPr>
        </p:nvGraphicFramePr>
        <p:xfrm>
          <a:off x="281978" y="1183576"/>
          <a:ext cx="8652679" cy="4867004"/>
        </p:xfrm>
        <a:graphic>
          <a:graphicData uri="http://schemas.openxmlformats.org/drawingml/2006/table">
            <a:tbl>
              <a:tblPr/>
              <a:tblGrid>
                <a:gridCol w="1034852"/>
                <a:gridCol w="1628735"/>
                <a:gridCol w="1371600"/>
                <a:gridCol w="838200"/>
                <a:gridCol w="1066800"/>
                <a:gridCol w="1447800"/>
                <a:gridCol w="126469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i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Regulatory Charges</a:t>
                      </a:r>
                      <a:endParaRPr lang="en-IN" sz="1000" b="1" dirty="0">
                        <a:solidFill>
                          <a:schemeClr val="bg1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Pakistan</a:t>
                      </a:r>
                      <a:endParaRPr lang="en-IN" sz="1000" b="1" dirty="0">
                        <a:solidFill>
                          <a:schemeClr val="bg1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Sri Lanka</a:t>
                      </a:r>
                      <a:endParaRPr lang="en-IN" sz="1000" b="1" dirty="0">
                        <a:solidFill>
                          <a:schemeClr val="bg1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China</a:t>
                      </a:r>
                      <a:endParaRPr lang="en-IN" sz="1000" b="1" dirty="0">
                        <a:solidFill>
                          <a:schemeClr val="bg1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Malaysia</a:t>
                      </a:r>
                      <a:endParaRPr lang="en-IN" sz="1000" b="1" dirty="0">
                        <a:solidFill>
                          <a:schemeClr val="bg1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000" b="1" kern="1200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Bangladesh</a:t>
                      </a:r>
                      <a:endParaRPr lang="en-IN" sz="1000" b="1" kern="12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India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Service Tax, GST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18.0%-19.5%</a:t>
                      </a:r>
                      <a:r>
                        <a:rPr lang="en-IN" sz="1000" b="1" i="0" u="none" strike="noStrike" kern="1200" baseline="30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 </a:t>
                      </a:r>
                      <a:br>
                        <a:rPr lang="en-IN" sz="1000" b="1" i="0" u="none" strike="noStrike" kern="1200" baseline="30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</a:b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(Sales Tax)</a:t>
                      </a:r>
                      <a:endParaRPr lang="en-IN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25.51% Telecom Levy</a:t>
                      </a:r>
                      <a:r>
                        <a:rPr lang="en-IN" sz="1000" b="1" i="0" u="none" strike="noStrike" kern="1200" baseline="300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(VAT + MSL</a:t>
                      </a:r>
                      <a:r>
                        <a:rPr lang="en-IN" sz="1000" b="1" i="0" u="none" strike="noStrike" kern="1200" baseline="300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3</a:t>
                      </a:r>
                      <a:r>
                        <a:rPr lang="en-IN" sz="10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+ NBT</a:t>
                      </a:r>
                      <a:r>
                        <a:rPr lang="en-IN" sz="1000" b="1" i="0" u="none" strike="noStrike" kern="1200" baseline="300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4 </a:t>
                      </a:r>
                      <a:r>
                        <a:rPr lang="en-IN" sz="10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+ ECL</a:t>
                      </a:r>
                      <a:r>
                        <a:rPr lang="en-IN" sz="1000" b="1" i="0" u="none" strike="noStrike" kern="1200" baseline="300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5</a:t>
                      </a: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)</a:t>
                      </a:r>
                      <a:endParaRPr lang="en-IN" sz="1000" b="1" i="0" u="none" strike="noStrike" kern="1200" baseline="300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11.0% </a:t>
                      </a:r>
                      <a:b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</a:b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(VAT)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6.0% </a:t>
                      </a:r>
                      <a:b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</a:b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(GST)</a:t>
                      </a:r>
                      <a:endParaRPr lang="en-IN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19.45% (Supplementary duty + VAT + Surcharge)</a:t>
                      </a:r>
                      <a:endParaRPr lang="en-IN" sz="1000" b="1" i="0" u="none" strike="noStrike" kern="1200" baseline="30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14.0% (Service Tax) + </a:t>
                      </a:r>
                      <a:r>
                        <a:rPr lang="en-US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0.5% (Swachh Bharat Cess</a:t>
                      </a:r>
                      <a:r>
                        <a:rPr lang="en-IN" sz="10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) +0.5% Krishi Kalyan Cess**</a:t>
                      </a:r>
                      <a:endParaRPr lang="en-IN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License Fee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0.5% LF + </a:t>
                      </a:r>
                    </a:p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0.5% R&amp;D </a:t>
                      </a:r>
                      <a:endParaRPr lang="en-IN" sz="1000" b="1" i="0" u="none" strike="noStrike" kern="1200" dirty="0">
                        <a:solidFill>
                          <a:srgbClr val="106FAE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2.04%</a:t>
                      </a:r>
                      <a:endParaRPr lang="en-GB" sz="1000" b="1" i="0" u="none" strike="noStrike" kern="1200" baseline="30000" dirty="0">
                        <a:solidFill>
                          <a:srgbClr val="106FAE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-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0.5%</a:t>
                      </a:r>
                      <a:r>
                        <a:rPr lang="en-IN" sz="1000" b="1" i="0" u="none" strike="noStrike" kern="1200" baseline="300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8</a:t>
                      </a:r>
                      <a:endParaRPr lang="en-IN" sz="1000" b="1" i="0" u="none" strike="noStrike" kern="1200" baseline="30000" dirty="0">
                        <a:solidFill>
                          <a:srgbClr val="106FAE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5.5% Adjusted Gross Revenue</a:t>
                      </a:r>
                      <a:r>
                        <a:rPr lang="en-IN" sz="1000" b="1" i="0" u="none" strike="noStrike" kern="1200" baseline="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 + </a:t>
                      </a:r>
                      <a:r>
                        <a:rPr lang="en-IN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BDT 50 mn (per</a:t>
                      </a:r>
                      <a:r>
                        <a:rPr lang="en-IN" sz="1000" b="1" i="0" u="none" strike="noStrike" kern="1200" baseline="0" dirty="0" smtClean="0">
                          <a:solidFill>
                            <a:srgbClr val="106FAE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2G &amp; 3G license)</a:t>
                      </a:r>
                      <a:endParaRPr lang="en-IN" sz="1000" b="1" i="0" u="none" strike="noStrike" kern="1200" dirty="0">
                        <a:solidFill>
                          <a:srgbClr val="106FAE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8% 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90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SUC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Cost Recovery</a:t>
                      </a:r>
                      <a:endParaRPr lang="en-IN" sz="1000" b="1" i="0" u="none" strike="noStrike" kern="1200" dirty="0">
                        <a:solidFill>
                          <a:srgbClr val="106FAE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-</a:t>
                      </a:r>
                      <a:endParaRPr lang="en-US" sz="1000" b="1" i="0" u="none" strike="noStrike" kern="1200" dirty="0">
                        <a:solidFill>
                          <a:srgbClr val="106FAE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1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-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-</a:t>
                      </a:r>
                      <a:endParaRPr lang="en-IN" sz="1000" b="1" i="0" u="none" strike="noStrike" kern="1200" dirty="0">
                        <a:solidFill>
                          <a:srgbClr val="106FAE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-</a:t>
                      </a:r>
                      <a:endParaRPr lang="en-IN" sz="1000" b="1" i="0" u="none" strike="noStrike" kern="1200" dirty="0">
                        <a:solidFill>
                          <a:srgbClr val="106FAE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2% to 6%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90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USO </a:t>
                      </a: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Fund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1.5% of Gross Revenue</a:t>
                      </a:r>
                      <a:endParaRPr lang="en-IN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-</a:t>
                      </a:r>
                      <a:endParaRPr lang="en-GB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-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6.0% of Weighted Net Revenue</a:t>
                      </a:r>
                      <a:endParaRPr lang="en-IN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0" marR="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1.0% of Adjusted</a:t>
                      </a:r>
                      <a:r>
                        <a:rPr lang="en-IN" sz="10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 Gross Revenue</a:t>
                      </a:r>
                      <a:endParaRPr lang="en-IN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5%  included in License Fees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Other</a:t>
                      </a:r>
                      <a:r>
                        <a:rPr lang="en-US" sz="10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 taxes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Sales Tax of PKR 250 on new or replacement SIM</a:t>
                      </a:r>
                      <a:endParaRPr lang="en-IN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kern="1200" baseline="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LKR 3 per min </a:t>
                      </a:r>
                      <a:br>
                        <a:rPr lang="en-GB" sz="1000" b="1" i="0" u="none" strike="noStrike" kern="1200" baseline="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</a:br>
                      <a:r>
                        <a:rPr lang="en-GB" sz="1000" b="1" i="0" u="none" strike="noStrike" kern="1200" baseline="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IDD Levy</a:t>
                      </a:r>
                      <a:r>
                        <a:rPr lang="en-GB" sz="1000" b="1" i="0" u="none" strike="noStrike" kern="1200" baseline="3000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-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-</a:t>
                      </a:r>
                      <a:endParaRPr lang="en-IN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11129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SIM Tax of BDT 100 on new or replacement SIM</a:t>
                      </a:r>
                      <a:endParaRPr lang="en-IN" sz="10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36000" marR="3600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-</a:t>
                      </a: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1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Total levy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20.5% to</a:t>
                      </a:r>
                      <a:r>
                        <a:rPr lang="en-US" sz="10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 22.0% +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 Cost Recovery +</a:t>
                      </a:r>
                      <a:r>
                        <a:rPr lang="en-US" sz="10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 SIM Tax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27.55% + IDD Levy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11%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12.5%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25.95% + BDT</a:t>
                      </a:r>
                      <a:r>
                        <a:rPr lang="en-US" sz="10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 50 mn</a:t>
                      </a:r>
                      <a:r>
                        <a:rPr lang="en-US" sz="10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per license </a:t>
                      </a:r>
                      <a:r>
                        <a:rPr lang="en-US" sz="1000" b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+ SIM Tax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25</a:t>
                      </a:r>
                      <a:r>
                        <a:rPr lang="en-US" sz="10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% to </a:t>
                      </a:r>
                      <a:r>
                        <a:rPr lang="en-US" sz="1000" b="1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29%</a:t>
                      </a:r>
                      <a:endParaRPr lang="en-IN" sz="1000" b="1" dirty="0"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smtClean="0">
                          <a:solidFill>
                            <a:srgbClr val="106FAE"/>
                          </a:solidFill>
                          <a:effectLst/>
                          <a:latin typeface="Vodafone Rg"/>
                          <a:ea typeface="Calibri"/>
                          <a:cs typeface="Calibri"/>
                        </a:rPr>
                        <a:t>Telecom specific levy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111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baseline="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2.5% + Cost Recovery + SIM Tax</a:t>
                      </a:r>
                      <a:endParaRPr lang="en-IN" sz="1000" b="1" kern="1200" baseline="0" dirty="0" smtClean="0">
                        <a:solidFill>
                          <a:srgbClr val="106FAE"/>
                        </a:solidFill>
                        <a:effectLst/>
                        <a:latin typeface="Arial"/>
                        <a:ea typeface="Times New Roman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smtClean="0">
                          <a:solidFill>
                            <a:srgbClr val="106FAE"/>
                          </a:solidFill>
                          <a:effectLst/>
                          <a:latin typeface="Vodafone Rg"/>
                          <a:ea typeface="Calibri"/>
                          <a:cs typeface="Calibri"/>
                        </a:rPr>
                        <a:t>~12.04%</a:t>
                      </a:r>
                      <a:r>
                        <a:rPr lang="en-IN" sz="1000" b="1" baseline="30000" dirty="0" smtClean="0">
                          <a:solidFill>
                            <a:srgbClr val="106FAE"/>
                          </a:solidFill>
                          <a:effectLst/>
                          <a:latin typeface="Vodafone Rg"/>
                          <a:ea typeface="Calibri"/>
                          <a:cs typeface="Calibri"/>
                        </a:rPr>
                        <a:t>7 </a:t>
                      </a:r>
                      <a:r>
                        <a:rPr lang="en-IN" sz="1000" b="1" baseline="0" dirty="0" smtClean="0">
                          <a:solidFill>
                            <a:srgbClr val="106FAE"/>
                          </a:solidFill>
                          <a:effectLst/>
                          <a:latin typeface="Vodafone Rg"/>
                          <a:ea typeface="Calibri"/>
                          <a:cs typeface="Calibri"/>
                        </a:rPr>
                        <a:t>+ IDD Levy</a:t>
                      </a:r>
                      <a:endParaRPr lang="en-IN" sz="1000" b="1" baseline="0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smtClean="0">
                          <a:solidFill>
                            <a:srgbClr val="106FAE"/>
                          </a:solidFill>
                          <a:effectLst/>
                          <a:latin typeface="Vodafone Rg"/>
                          <a:ea typeface="Calibri"/>
                          <a:cs typeface="Calibri"/>
                        </a:rPr>
                        <a:t>-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IN" sz="1000" b="1" dirty="0" smtClean="0">
                          <a:solidFill>
                            <a:srgbClr val="106FAE"/>
                          </a:solidFill>
                          <a:effectLst/>
                          <a:latin typeface="Vodafone Rg"/>
                          <a:ea typeface="Calibri"/>
                          <a:cs typeface="Calibri"/>
                        </a:rPr>
                        <a:t>6.5%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6.5% + BDT</a:t>
                      </a:r>
                      <a:r>
                        <a:rPr lang="en-US" sz="1000" b="1" kern="1200" baseline="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 50 mn per license + SIM Tax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10.0% </a:t>
                      </a:r>
                      <a:r>
                        <a:rPr lang="en-US" sz="1000" b="1" kern="1200" dirty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to </a:t>
                      </a:r>
                      <a:r>
                        <a:rPr lang="en-US" sz="1000" b="1" kern="1200" dirty="0" smtClean="0">
                          <a:solidFill>
                            <a:srgbClr val="106FAE"/>
                          </a:solidFill>
                          <a:effectLst/>
                          <a:latin typeface="Arial"/>
                          <a:ea typeface="Times New Roman"/>
                          <a:cs typeface="Calibri"/>
                        </a:rPr>
                        <a:t>14.0%</a:t>
                      </a:r>
                      <a:endParaRPr lang="en-IN" sz="1000" b="1" dirty="0">
                        <a:solidFill>
                          <a:srgbClr val="106FAE"/>
                        </a:solidFill>
                        <a:effectLst/>
                        <a:latin typeface="Vodafone Rg"/>
                        <a:ea typeface="Calibri"/>
                        <a:cs typeface="Calibri"/>
                      </a:endParaRPr>
                    </a:p>
                  </a:txBody>
                  <a:tcPr marL="45720" marR="45720" marT="64008" marB="64008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6602" y="6076625"/>
            <a:ext cx="33573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** Effective from June 1, 2016</a:t>
            </a:r>
            <a:endParaRPr lang="en-US" sz="1100" i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96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i="1" dirty="0" smtClean="0">
                <a:latin typeface="Calibri" panose="020F0502020204030204" pitchFamily="34" charset="0"/>
              </a:rPr>
              <a:t>Digital India – Challenges Ahead</a:t>
            </a:r>
            <a:endParaRPr lang="en-US" sz="2800" b="1" i="1" dirty="0">
              <a:latin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36956" y="6329846"/>
            <a:ext cx="8228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0" dirty="0" smtClean="0">
                <a:solidFill>
                  <a:schemeClr val="bg2"/>
                </a:solidFill>
                <a:latin typeface="Calibri" panose="020F0502020204030204" pitchFamily="34" charset="0"/>
              </a:rPr>
              <a:t>Source: TRAI Recommendations  on Delivering </a:t>
            </a:r>
            <a:r>
              <a:rPr lang="en-US" sz="1200" i="0" dirty="0">
                <a:solidFill>
                  <a:schemeClr val="bg2"/>
                </a:solidFill>
                <a:latin typeface="Calibri" panose="020F0502020204030204" pitchFamily="34" charset="0"/>
              </a:rPr>
              <a:t>Broadband Quickly</a:t>
            </a:r>
            <a:r>
              <a:rPr lang="en-US" sz="1200" i="0" dirty="0" smtClean="0">
                <a:solidFill>
                  <a:schemeClr val="bg2"/>
                </a:solidFill>
                <a:latin typeface="Calibri" panose="020F0502020204030204" pitchFamily="34" charset="0"/>
              </a:rPr>
              <a:t>: What </a:t>
            </a:r>
            <a:r>
              <a:rPr lang="en-US" sz="1200" i="0" dirty="0">
                <a:solidFill>
                  <a:schemeClr val="bg2"/>
                </a:solidFill>
                <a:latin typeface="Calibri" panose="020F0502020204030204" pitchFamily="34" charset="0"/>
              </a:rPr>
              <a:t>do we need to </a:t>
            </a:r>
            <a:r>
              <a:rPr lang="en-US" sz="1200" i="0" dirty="0" smtClean="0">
                <a:solidFill>
                  <a:schemeClr val="bg2"/>
                </a:solidFill>
                <a:latin typeface="Calibri" panose="020F0502020204030204" pitchFamily="34" charset="0"/>
              </a:rPr>
              <a:t>do?; TRAI </a:t>
            </a:r>
            <a:endParaRPr lang="en-US" sz="1200" i="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11682" y="1167277"/>
            <a:ext cx="8437055" cy="3955408"/>
            <a:chOff x="329826" y="1378043"/>
            <a:chExt cx="8558675" cy="4412530"/>
          </a:xfrm>
        </p:grpSpPr>
        <p:sp>
          <p:nvSpPr>
            <p:cNvPr id="30" name="TextBox 29"/>
            <p:cNvSpPr txBox="1"/>
            <p:nvPr/>
          </p:nvSpPr>
          <p:spPr>
            <a:xfrm>
              <a:off x="329826" y="5099593"/>
              <a:ext cx="1902385" cy="455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TASK</a:t>
              </a:r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42599" y="4894870"/>
              <a:ext cx="1941190" cy="877163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1700" b="1" dirty="0" smtClean="0">
                  <a:solidFill>
                    <a:srgbClr val="FF0000"/>
                  </a:solidFill>
                </a:rPr>
                <a:t>Need </a:t>
              </a:r>
            </a:p>
            <a:p>
              <a:pPr lvl="0" algn="ctr"/>
              <a:r>
                <a:rPr lang="en-US" sz="1700" b="1" dirty="0" smtClean="0">
                  <a:solidFill>
                    <a:srgbClr val="FF0000"/>
                  </a:solidFill>
                </a:rPr>
                <a:t>to </a:t>
              </a:r>
            </a:p>
            <a:p>
              <a:pPr lvl="0" algn="ctr"/>
              <a:r>
                <a:rPr lang="en-US" sz="1700" b="1" dirty="0" smtClean="0">
                  <a:solidFill>
                    <a:srgbClr val="FF0000"/>
                  </a:solidFill>
                </a:rPr>
                <a:t>cover 80 cities</a:t>
              </a:r>
              <a:endParaRPr lang="en-US" sz="1700" b="1" dirty="0">
                <a:solidFill>
                  <a:srgbClr val="FF0000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1446" y="4867243"/>
              <a:ext cx="1862047" cy="92333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b="1" dirty="0" smtClean="0">
                  <a:solidFill>
                    <a:srgbClr val="FF0000"/>
                  </a:solidFill>
                </a:rPr>
                <a:t>Task </a:t>
              </a:r>
            </a:p>
            <a:p>
              <a:pPr lvl="0" algn="ctr"/>
              <a:r>
                <a:rPr lang="en-US" b="1" dirty="0" smtClean="0">
                  <a:solidFill>
                    <a:srgbClr val="FF0000"/>
                  </a:solidFill>
                </a:rPr>
                <a:t>Ahead</a:t>
              </a:r>
            </a:p>
            <a:p>
              <a:pPr lvl="0" algn="ctr"/>
              <a:endParaRPr lang="en-US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64173" y="4867243"/>
              <a:ext cx="1945903" cy="877163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1700" b="1" dirty="0" smtClean="0">
                  <a:solidFill>
                    <a:srgbClr val="FF0000"/>
                  </a:solidFill>
                </a:rPr>
                <a:t>~7,000 </a:t>
              </a:r>
              <a:r>
                <a:rPr lang="en-US" sz="1700" b="1" dirty="0">
                  <a:solidFill>
                    <a:srgbClr val="FF0000"/>
                  </a:solidFill>
                </a:rPr>
                <a:t>villages </a:t>
              </a:r>
              <a:r>
                <a:rPr lang="en-US" sz="1700" b="1" dirty="0" smtClean="0">
                  <a:solidFill>
                    <a:srgbClr val="FF0000"/>
                  </a:solidFill>
                </a:rPr>
                <a:t> every </a:t>
              </a:r>
            </a:p>
            <a:p>
              <a:pPr lvl="0" algn="ctr"/>
              <a:r>
                <a:rPr lang="en-US" sz="1700" b="1" dirty="0" smtClean="0">
                  <a:solidFill>
                    <a:srgbClr val="FF0000"/>
                  </a:solidFill>
                </a:rPr>
                <a:t>month</a:t>
              </a:r>
              <a:endParaRPr lang="en-US" sz="1700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530420" y="2512223"/>
              <a:ext cx="1996517" cy="87716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1700" b="1" dirty="0" smtClean="0"/>
                <a:t>600 million </a:t>
              </a:r>
            </a:p>
            <a:p>
              <a:pPr lvl="0" algn="ctr"/>
              <a:r>
                <a:rPr lang="en-US" sz="1700" b="1" dirty="0" smtClean="0"/>
                <a:t>by </a:t>
              </a:r>
            </a:p>
            <a:p>
              <a:pPr lvl="0" algn="ctr"/>
              <a:r>
                <a:rPr lang="en-US" sz="1700" b="1" dirty="0" smtClean="0"/>
                <a:t>2020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58002" y="2512223"/>
              <a:ext cx="1862047" cy="92333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endParaRPr lang="en-US" b="1" dirty="0" smtClean="0"/>
            </a:p>
            <a:p>
              <a:pPr lvl="0" algn="ctr"/>
              <a:r>
                <a:rPr lang="en-US" b="1" dirty="0" smtClean="0"/>
                <a:t>Target</a:t>
              </a:r>
            </a:p>
            <a:p>
              <a:pPr lvl="0" algn="ctr"/>
              <a:endParaRPr lang="en-US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804511" y="2489140"/>
              <a:ext cx="1905565" cy="92333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b="1" dirty="0"/>
                <a:t>250,000 Villages by </a:t>
              </a:r>
              <a:r>
                <a:rPr lang="en-US" b="1" dirty="0" smtClean="0"/>
                <a:t>2017</a:t>
              </a:r>
              <a:endParaRPr lang="en-US" b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535134" y="1378043"/>
              <a:ext cx="1996517" cy="92333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pPr lvl="0" algn="ctr"/>
              <a:endParaRPr lang="en-US" b="1" dirty="0" smtClean="0"/>
            </a:p>
            <a:p>
              <a:pPr lvl="0" algn="ctr"/>
              <a:r>
                <a:rPr lang="en-US" b="1" dirty="0" smtClean="0"/>
                <a:t>Broadband</a:t>
              </a:r>
            </a:p>
            <a:p>
              <a:pPr lvl="0"/>
              <a:endParaRPr lang="en-US" b="1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58002" y="1378043"/>
              <a:ext cx="1862047" cy="92333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 anchor="ctr">
              <a:spAutoFit/>
            </a:bodyPr>
            <a:lstStyle/>
            <a:p>
              <a:pPr lvl="0" algn="ctr"/>
              <a:endParaRPr lang="en-US" b="1" dirty="0" smtClean="0"/>
            </a:p>
            <a:p>
              <a:pPr lvl="0" algn="ctr"/>
              <a:r>
                <a:rPr lang="en-US" b="1" dirty="0" smtClean="0"/>
                <a:t>Initiative</a:t>
              </a:r>
            </a:p>
            <a:p>
              <a:pPr lvl="0" algn="ctr"/>
              <a:endParaRPr lang="en-US" b="1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804511" y="1378043"/>
              <a:ext cx="1905565" cy="92333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b="1" dirty="0" smtClean="0"/>
                <a:t>NOFN</a:t>
              </a:r>
            </a:p>
            <a:p>
              <a:pPr lvl="0" algn="ctr"/>
              <a:r>
                <a:rPr lang="en-US" b="1" dirty="0" smtClean="0"/>
                <a:t>Restructured as BharatNet</a:t>
              </a:r>
              <a:endParaRPr lang="en-US" b="1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982936" y="1378043"/>
              <a:ext cx="1905565" cy="923330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pPr lvl="0" algn="ctr"/>
              <a:endParaRPr lang="en-US" b="1" dirty="0" smtClean="0"/>
            </a:p>
            <a:p>
              <a:pPr lvl="0" algn="ctr"/>
              <a:r>
                <a:rPr lang="en-US" b="1" dirty="0" smtClean="0"/>
                <a:t>Smart </a:t>
              </a:r>
            </a:p>
            <a:p>
              <a:pPr lvl="0" algn="ctr"/>
              <a:r>
                <a:rPr lang="en-US" b="1" dirty="0" smtClean="0"/>
                <a:t>Cities</a:t>
              </a:r>
              <a:endParaRPr lang="en-US" b="1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530421" y="3584283"/>
              <a:ext cx="1996517" cy="120032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b="1" dirty="0" smtClean="0"/>
                <a:t>123 million </a:t>
              </a:r>
            </a:p>
            <a:p>
              <a:pPr lvl="0" algn="ctr"/>
              <a:r>
                <a:rPr lang="en-US" b="1" dirty="0" smtClean="0"/>
                <a:t>in </a:t>
              </a:r>
            </a:p>
            <a:p>
              <a:pPr lvl="0" algn="ctr"/>
              <a:r>
                <a:rPr lang="en-US" b="1" dirty="0" smtClean="0"/>
                <a:t>Jan 2016</a:t>
              </a:r>
            </a:p>
            <a:p>
              <a:pPr lvl="0" algn="ctr"/>
              <a:endParaRPr lang="en-US" b="1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58002" y="3584283"/>
              <a:ext cx="1862047" cy="11396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endParaRPr lang="en-US" b="1" dirty="0" smtClean="0"/>
            </a:p>
            <a:p>
              <a:pPr lvl="0" algn="ctr"/>
              <a:r>
                <a:rPr lang="en-US" b="1" dirty="0" smtClean="0"/>
                <a:t>Achievement</a:t>
              </a:r>
            </a:p>
            <a:p>
              <a:pPr lvl="0" algn="ctr"/>
              <a:endParaRPr lang="en-US" b="1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799798" y="3584283"/>
              <a:ext cx="1905565" cy="11396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b="1" dirty="0" smtClean="0"/>
                <a:t>20,000 </a:t>
              </a:r>
            </a:p>
            <a:p>
              <a:pPr lvl="0" algn="ctr"/>
              <a:r>
                <a:rPr lang="en-US" b="1" dirty="0" smtClean="0"/>
                <a:t>in </a:t>
              </a:r>
            </a:p>
            <a:p>
              <a:pPr lvl="0" algn="ctr"/>
              <a:r>
                <a:rPr lang="en-US" b="1" dirty="0" smtClean="0"/>
                <a:t>Mar 2015</a:t>
              </a:r>
              <a:endParaRPr lang="en-US" b="1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978223" y="3584283"/>
              <a:ext cx="1905565" cy="120032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b="1" dirty="0" smtClean="0"/>
                <a:t>List of first </a:t>
              </a:r>
            </a:p>
            <a:p>
              <a:pPr lvl="0" algn="ctr"/>
              <a:r>
                <a:rPr lang="en-US" b="1" dirty="0" smtClean="0"/>
                <a:t>20 cities to be financed announced</a:t>
              </a:r>
              <a:endParaRPr lang="en-US" b="1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535133" y="4867243"/>
              <a:ext cx="1991805" cy="92333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b="1" dirty="0" smtClean="0">
                  <a:solidFill>
                    <a:srgbClr val="FF0000"/>
                  </a:solidFill>
                </a:rPr>
                <a:t>8.1 million subscribers/ month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942598" y="2506097"/>
              <a:ext cx="1905565" cy="92333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b="1" dirty="0" smtClean="0"/>
                <a:t>100 Cities by 2020</a:t>
              </a:r>
            </a:p>
            <a:p>
              <a:pPr lvl="0" algn="ctr"/>
              <a:endParaRPr lang="en-US" b="1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395788" y="5206410"/>
            <a:ext cx="85757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algn="just">
              <a:buClr>
                <a:srgbClr val="033770"/>
              </a:buClr>
              <a:buFont typeface="Arial" panose="020B0604020202020204" pitchFamily="34" charset="0"/>
              <a:buChar char="•"/>
            </a:pPr>
            <a:r>
              <a:rPr lang="en-US" sz="1600" i="0" dirty="0">
                <a:solidFill>
                  <a:schemeClr val="bg2"/>
                </a:solidFill>
                <a:latin typeface="Calibri" panose="020F0502020204030204" pitchFamily="34" charset="0"/>
              </a:rPr>
              <a:t>India Ranks 142</a:t>
            </a:r>
            <a:r>
              <a:rPr lang="en-US" sz="1600" i="0" baseline="30000" dirty="0">
                <a:solidFill>
                  <a:schemeClr val="bg2"/>
                </a:solidFill>
                <a:latin typeface="Calibri" panose="020F0502020204030204" pitchFamily="34" charset="0"/>
              </a:rPr>
              <a:t>nd</a:t>
            </a:r>
            <a:r>
              <a:rPr lang="en-US" sz="1600" i="0" dirty="0">
                <a:solidFill>
                  <a:schemeClr val="bg2"/>
                </a:solidFill>
                <a:latin typeface="Calibri" panose="020F0502020204030204" pitchFamily="34" charset="0"/>
              </a:rPr>
              <a:t> in the world, below Bhutan and Sri Lanka, in terms of internet penetration </a:t>
            </a:r>
          </a:p>
          <a:p>
            <a:pPr marL="285750" lvl="1" indent="-285750" algn="just">
              <a:buClr>
                <a:srgbClr val="033770"/>
              </a:buClr>
              <a:buFont typeface="Arial" panose="020B0604020202020204" pitchFamily="34" charset="0"/>
              <a:buChar char="•"/>
            </a:pPr>
            <a:r>
              <a:rPr lang="en-US" sz="1600" i="0" dirty="0">
                <a:solidFill>
                  <a:schemeClr val="bg2"/>
                </a:solidFill>
                <a:latin typeface="Calibri" panose="020F0502020204030204" pitchFamily="34" charset="0"/>
              </a:rPr>
              <a:t>Ranks 125th in the world for fixed BB penetration with only 1.2 per 100 inhabitants having access to fixed BB Connecting </a:t>
            </a:r>
          </a:p>
          <a:p>
            <a:pPr marL="285750" lvl="1" indent="-285750" algn="just">
              <a:buClr>
                <a:srgbClr val="033770"/>
              </a:buClr>
              <a:buFont typeface="Arial" panose="020B0604020202020204" pitchFamily="34" charset="0"/>
              <a:buChar char="•"/>
            </a:pPr>
            <a:r>
              <a:rPr lang="en-US" sz="1600" i="0" dirty="0">
                <a:solidFill>
                  <a:schemeClr val="bg2"/>
                </a:solidFill>
                <a:latin typeface="Calibri" panose="020F0502020204030204" pitchFamily="34" charset="0"/>
              </a:rPr>
              <a:t>NOFN is slipping on the intended target. The cost estimates for completion have almost doubled. </a:t>
            </a:r>
          </a:p>
        </p:txBody>
      </p:sp>
    </p:spTree>
    <p:extLst>
      <p:ext uri="{BB962C8B-B14F-4D97-AF65-F5344CB8AC3E}">
        <p14:creationId xmlns:p14="http://schemas.microsoft.com/office/powerpoint/2010/main" val="353031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57175" y="231820"/>
            <a:ext cx="8235950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n-US" sz="2800" b="1" dirty="0">
                <a:solidFill>
                  <a:srgbClr val="033770"/>
                </a:solidFill>
                <a:latin typeface="Calibri" panose="020F0502020204030204" pitchFamily="34" charset="0"/>
                <a:ea typeface="ＭＳ Ｐゴシック" pitchFamily="18" charset="-128"/>
                <a:cs typeface="Helvetica CY"/>
              </a:rPr>
              <a:t>Government of India</a:t>
            </a:r>
            <a:br>
              <a:rPr lang="en-US" sz="2800" b="1" dirty="0">
                <a:solidFill>
                  <a:srgbClr val="033770"/>
                </a:solidFill>
                <a:latin typeface="Calibri" panose="020F0502020204030204" pitchFamily="34" charset="0"/>
                <a:ea typeface="ＭＳ Ｐゴシック" pitchFamily="18" charset="-128"/>
                <a:cs typeface="Helvetica CY"/>
              </a:rPr>
            </a:br>
            <a:r>
              <a:rPr lang="en-US" sz="2800" b="1" dirty="0">
                <a:solidFill>
                  <a:srgbClr val="033770"/>
                </a:solidFill>
                <a:latin typeface="Calibri" panose="020F0502020204030204" pitchFamily="34" charset="0"/>
                <a:ea typeface="ＭＳ Ｐゴシック" pitchFamily="18" charset="-128"/>
                <a:cs typeface="Helvetica CY"/>
              </a:rPr>
              <a:t>Priorities for Communication Services</a:t>
            </a:r>
          </a:p>
        </p:txBody>
      </p:sp>
      <p:pic>
        <p:nvPicPr>
          <p:cNvPr id="5" name="Picture 2" descr="http://hisar.gov.in/Digital_India/images/log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112" y="4960654"/>
            <a:ext cx="2711897" cy="14481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newsbytes.ph/wp-content/uploads/2014/09/broadband-for-all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4" t="33156" r="5620" b="24660"/>
          <a:stretch/>
        </p:blipFill>
        <p:spPr bwMode="auto">
          <a:xfrm>
            <a:off x="273904" y="3604781"/>
            <a:ext cx="3322750" cy="10303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sureshlibrarian.files.wordpress.com/2014/06/namo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7" t="11082" r="16806" b="60113"/>
          <a:stretch/>
        </p:blipFill>
        <p:spPr bwMode="auto">
          <a:xfrm>
            <a:off x="5203836" y="4858567"/>
            <a:ext cx="2936383" cy="11620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india.gov.in/sites/upload_files/npi/files/spotlights/smart-inner_m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1" r="26879"/>
          <a:stretch/>
        </p:blipFill>
        <p:spPr bwMode="auto">
          <a:xfrm>
            <a:off x="6452345" y="2758557"/>
            <a:ext cx="2289659" cy="1853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://images.indianexpress.com/2015/05/nofn-main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6" r="10477"/>
          <a:stretch/>
        </p:blipFill>
        <p:spPr bwMode="auto">
          <a:xfrm>
            <a:off x="599918" y="1464025"/>
            <a:ext cx="2502431" cy="18121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http://www.mapsofindia.com/government-of-india/make-in-india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886" y="1088134"/>
            <a:ext cx="3102693" cy="14168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83968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i="1" kern="1200" dirty="0">
                <a:latin typeface="Calibri" panose="020F0502020204030204" pitchFamily="34" charset="0"/>
              </a:rPr>
              <a:t>Technology Mix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74" y="1209307"/>
            <a:ext cx="8056871" cy="50728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5090" y="6433530"/>
            <a:ext cx="26067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2"/>
                </a:solidFill>
                <a:latin typeface="Calibri" panose="020F0502020204030204" pitchFamily="34" charset="0"/>
              </a:rPr>
              <a:t>Source: GSMA Report 2015</a:t>
            </a:r>
            <a:endParaRPr lang="en-US" sz="120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10321" y="1207406"/>
            <a:ext cx="477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0" dirty="0" smtClean="0">
                <a:solidFill>
                  <a:schemeClr val="bg2"/>
                </a:solidFill>
              </a:rPr>
              <a:t>1%</a:t>
            </a:r>
            <a:endParaRPr lang="en-US" i="0" dirty="0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8547" y="1599906"/>
            <a:ext cx="643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0" dirty="0" smtClean="0">
                <a:solidFill>
                  <a:srgbClr val="FFFF00"/>
                </a:solidFill>
              </a:rPr>
              <a:t>12%</a:t>
            </a:r>
            <a:endParaRPr lang="en-US" i="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27368" y="3280855"/>
            <a:ext cx="643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0" dirty="0" smtClean="0">
                <a:solidFill>
                  <a:srgbClr val="FFFF00"/>
                </a:solidFill>
              </a:rPr>
              <a:t>87%</a:t>
            </a:r>
            <a:endParaRPr lang="en-US" i="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173807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587" y="148514"/>
            <a:ext cx="8229600" cy="1143000"/>
          </a:xfrm>
        </p:spPr>
        <p:txBody>
          <a:bodyPr>
            <a:normAutofit/>
          </a:bodyPr>
          <a:lstStyle/>
          <a:p>
            <a:r>
              <a:rPr lang="en-IN" sz="2800" b="1" i="1" kern="1200" dirty="0">
                <a:latin typeface="Calibri" panose="020F0502020204030204" pitchFamily="34" charset="0"/>
              </a:rPr>
              <a:t>LTE Ecosystem : 4416 user devices announced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46" t="27638" r="30899" b="6250"/>
          <a:stretch/>
        </p:blipFill>
        <p:spPr bwMode="auto">
          <a:xfrm>
            <a:off x="6022425" y="1064057"/>
            <a:ext cx="3090041" cy="591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t="29203" r="49273" b="7435"/>
          <a:stretch/>
        </p:blipFill>
        <p:spPr bwMode="auto">
          <a:xfrm>
            <a:off x="0" y="1064057"/>
            <a:ext cx="5885794" cy="540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80484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12" y="179103"/>
            <a:ext cx="7604975" cy="721650"/>
          </a:xfrm>
        </p:spPr>
        <p:txBody>
          <a:bodyPr>
            <a:normAutofit fontScale="90000"/>
          </a:bodyPr>
          <a:lstStyle/>
          <a:p>
            <a:r>
              <a:rPr lang="en-US" sz="3100" b="1" i="1" kern="1200" dirty="0">
                <a:latin typeface="Calibri" panose="020F0502020204030204" pitchFamily="34" charset="0"/>
              </a:rPr>
              <a:t>3G &amp; 4G (LTE)  : Status in India </a:t>
            </a:r>
            <a:r>
              <a:rPr lang="en-US" b="1" i="1" dirty="0" smtClean="0">
                <a:solidFill>
                  <a:schemeClr val="bg2"/>
                </a:solidFill>
                <a:latin typeface="Tempus Sans ITC" pitchFamily="82" charset="0"/>
              </a:rPr>
              <a:t/>
            </a:r>
            <a:br>
              <a:rPr lang="en-US" b="1" i="1" dirty="0" smtClean="0">
                <a:solidFill>
                  <a:schemeClr val="bg2"/>
                </a:solidFill>
                <a:latin typeface="Tempus Sans ITC" pitchFamily="82" charset="0"/>
              </a:rPr>
            </a:br>
            <a:r>
              <a:rPr lang="en-US" b="1" i="1" dirty="0">
                <a:solidFill>
                  <a:schemeClr val="bg2"/>
                </a:solidFill>
                <a:latin typeface="Tempus Sans ITC" pitchFamily="82" charset="0"/>
              </a:rPr>
              <a:t/>
            </a:r>
            <a:br>
              <a:rPr lang="en-US" b="1" i="1" dirty="0">
                <a:solidFill>
                  <a:schemeClr val="bg2"/>
                </a:solidFill>
                <a:latin typeface="Tempus Sans ITC" pitchFamily="82" charset="0"/>
              </a:rPr>
            </a:br>
            <a:r>
              <a:rPr lang="en-US" b="1" i="1" dirty="0" smtClean="0">
                <a:solidFill>
                  <a:schemeClr val="bg2"/>
                </a:solidFill>
                <a:latin typeface="Tempus Sans ITC" pitchFamily="82" charset="0"/>
              </a:rPr>
              <a:t/>
            </a:r>
            <a:br>
              <a:rPr lang="en-US" b="1" i="1" dirty="0" smtClean="0">
                <a:solidFill>
                  <a:schemeClr val="bg2"/>
                </a:solidFill>
                <a:latin typeface="Tempus Sans ITC" pitchFamily="82" charset="0"/>
              </a:rPr>
            </a:br>
            <a:r>
              <a:rPr lang="en-US" b="1" i="1" dirty="0">
                <a:solidFill>
                  <a:schemeClr val="bg2"/>
                </a:solidFill>
                <a:latin typeface="Tempus Sans ITC" pitchFamily="82" charset="0"/>
              </a:rPr>
              <a:t/>
            </a:r>
            <a:br>
              <a:rPr lang="en-US" b="1" i="1" dirty="0">
                <a:solidFill>
                  <a:schemeClr val="bg2"/>
                </a:solidFill>
                <a:latin typeface="Tempus Sans ITC" pitchFamily="82" charset="0"/>
              </a:rPr>
            </a:br>
            <a:r>
              <a:rPr lang="en-US" i="1" dirty="0">
                <a:solidFill>
                  <a:schemeClr val="bg2"/>
                </a:solidFill>
                <a:latin typeface="Tempus Sans ITC" pitchFamily="82" charset="0"/>
              </a:rPr>
              <a:t/>
            </a:r>
            <a:br>
              <a:rPr lang="en-US" i="1" dirty="0">
                <a:solidFill>
                  <a:schemeClr val="bg2"/>
                </a:solidFill>
                <a:latin typeface="Tempus Sans ITC" pitchFamily="82" charset="0"/>
              </a:rPr>
            </a:br>
            <a:r>
              <a:rPr lang="en-US" i="1" dirty="0">
                <a:solidFill>
                  <a:schemeClr val="bg2"/>
                </a:solidFill>
                <a:latin typeface="Tempus Sans ITC" pitchFamily="82" charset="0"/>
              </a:rPr>
              <a:t/>
            </a:r>
            <a:br>
              <a:rPr lang="en-US" i="1" dirty="0">
                <a:solidFill>
                  <a:schemeClr val="bg2"/>
                </a:solidFill>
                <a:latin typeface="Tempus Sans ITC" pitchFamily="82" charset="0"/>
              </a:rPr>
            </a:br>
            <a:endParaRPr lang="en-IN" dirty="0">
              <a:solidFill>
                <a:schemeClr val="bg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52237"/>
            <a:ext cx="903481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tate </a:t>
            </a:r>
            <a:r>
              <a:rPr lang="en-IN" sz="2000" b="1" dirty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of LTE network in India has improved over the past few </a:t>
            </a: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months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b="1" dirty="0" smtClean="0">
              <a:solidFill>
                <a:schemeClr val="bg2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Hardware </a:t>
            </a:r>
            <a:r>
              <a:rPr lang="en-IN" sz="2000" b="1" dirty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manufacturers bring down smartphone prices, carriers are racing to deploy LTE networks in India to support booming demand for mobile connectivity</a:t>
            </a: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IN" sz="2000" b="1" i="0" dirty="0">
              <a:solidFill>
                <a:schemeClr val="bg2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Current India smartphone market volume is 250 million (2015) which is projected to be 326 million in 2016 and another 109 million would be added to the bulk by </a:t>
            </a: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2017</a:t>
            </a:r>
            <a:endParaRPr lang="en-US" sz="2000" b="1" dirty="0">
              <a:solidFill>
                <a:schemeClr val="bg2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b="1" i="0" dirty="0" smtClean="0">
              <a:solidFill>
                <a:schemeClr val="bg2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ne </a:t>
            </a:r>
            <a:r>
              <a:rPr lang="en-IN" sz="2000" b="1" dirty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of the unique things about the </a:t>
            </a: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market </a:t>
            </a:r>
            <a:r>
              <a:rPr lang="en-IN" sz="2000" b="1" dirty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is the retail strategy, especially online sales and that's been faster and bigger than most markets </a:t>
            </a: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globally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IN" sz="2000" b="1" i="0" dirty="0">
              <a:solidFill>
                <a:schemeClr val="bg2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</a:t>
            </a: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ducating </a:t>
            </a:r>
            <a:r>
              <a:rPr lang="en-IN" sz="2000" b="1" dirty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consumers about using a smartphone should be the next big target of the </a:t>
            </a:r>
            <a:r>
              <a:rPr lang="en-IN" sz="2000" b="1" dirty="0" smtClean="0">
                <a:solidFill>
                  <a:schemeClr val="bg2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evolution</a:t>
            </a:r>
          </a:p>
          <a:p>
            <a:pPr algn="just"/>
            <a:endParaRPr lang="en-IN" sz="2000" b="1" dirty="0" smtClean="0">
              <a:solidFill>
                <a:schemeClr val="bg2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sz="2000" b="1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The number of BTSs in India – 1,160,000 of which 3G+LTE are : 461,024 (39.7%)</a:t>
            </a:r>
          </a:p>
          <a:p>
            <a:pPr marL="355600" algn="just"/>
            <a:r>
              <a:rPr lang="en-IN" sz="2000" b="1" dirty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3G: 268,682  (23.3%)   LTE-TDD: 86,619  (7.4%)  LTE-FDD: 105,723  (9.1</a:t>
            </a:r>
            <a:r>
              <a:rPr lang="en-IN" sz="20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%)</a:t>
            </a:r>
            <a:endParaRPr lang="en-US" sz="2000" b="1" dirty="0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6555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486" y="117594"/>
            <a:ext cx="8235950" cy="501650"/>
          </a:xfrm>
        </p:spPr>
        <p:txBody>
          <a:bodyPr>
            <a:noAutofit/>
          </a:bodyPr>
          <a:lstStyle/>
          <a:p>
            <a:r>
              <a:rPr lang="en-IN" sz="2800" b="1" i="1" kern="1200" dirty="0">
                <a:latin typeface="Calibri" panose="020F0502020204030204" pitchFamily="34" charset="0"/>
              </a:rPr>
              <a:t>Spectrum Requirements for Mobile Broadband Services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271031"/>
              </p:ext>
            </p:extLst>
          </p:nvPr>
        </p:nvGraphicFramePr>
        <p:xfrm>
          <a:off x="95532" y="1143906"/>
          <a:ext cx="8925637" cy="531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081"/>
                <a:gridCol w="3488262"/>
                <a:gridCol w="1555844"/>
                <a:gridCol w="1526146"/>
                <a:gridCol w="1517304"/>
              </a:tblGrid>
              <a:tr h="719235"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</a:t>
                      </a:r>
                      <a:endParaRPr lang="en-IN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106FA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USAGE</a:t>
                      </a:r>
                      <a:endParaRPr lang="en-IN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106FA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BTS Deployed</a:t>
                      </a:r>
                    </a:p>
                    <a:p>
                      <a:pPr algn="ctr"/>
                      <a:r>
                        <a:rPr lang="en-IN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</a:t>
                      </a:r>
                      <a:endParaRPr lang="en-IN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106F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111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BTS Deployed</a:t>
                      </a:r>
                    </a:p>
                    <a:p>
                      <a:pPr marL="0" marR="0" indent="0" algn="ctr" defTabSz="7111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– TDD</a:t>
                      </a:r>
                    </a:p>
                  </a:txBody>
                  <a:tcPr>
                    <a:solidFill>
                      <a:srgbClr val="106F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111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BTS Deployed</a:t>
                      </a:r>
                    </a:p>
                    <a:p>
                      <a:pPr marL="0" marR="0" indent="0" algn="ctr" defTabSz="7111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– FDD</a:t>
                      </a:r>
                    </a:p>
                  </a:txBody>
                  <a:tcPr>
                    <a:solidFill>
                      <a:srgbClr val="106FAE"/>
                    </a:solidFill>
                  </a:tcPr>
                </a:tc>
              </a:tr>
              <a:tr h="10292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/>
                        <a:t>700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IN" sz="1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spectrum for LTE, in some markets previously used for TV, referred to as “digital dividend” 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1" i="0" u="none" strike="noStrike" kern="1200" baseline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1" i="0" u="none" strike="noStrike" kern="1200" baseline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1" i="0" u="none" strike="noStrike" kern="1200" baseline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</a:tr>
              <a:tr h="793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/>
                        <a:t>1800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Originally only used for GSM and CDMA, progressive redeployment to 3G HSPA and recently to LTE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1,195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(0.1%)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6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87,936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(7.5%)</a:t>
                      </a:r>
                    </a:p>
                  </a:txBody>
                  <a:tcPr anchor="ctr"/>
                </a:tc>
              </a:tr>
              <a:tr h="755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/>
                        <a:t>2100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Originally only used for GSM, progressive redeployment to LTE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2,50,963 (22%)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1" i="0" u="none" strike="noStrike" kern="1200" baseline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/>
                </a:tc>
              </a:tr>
              <a:tr h="755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/>
                        <a:t>800/900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Currently used for 3G, upgrading to dual carrier HSPA+ and LTE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16,520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(1.4%)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6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17,786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(1.5%)</a:t>
                      </a:r>
                    </a:p>
                  </a:txBody>
                  <a:tcPr anchor="ctr"/>
                </a:tc>
              </a:tr>
              <a:tr h="793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/>
                        <a:t>2300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Originally used for WiMax, now a standardised LTE band for 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6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86,619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(7.4%)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600" b="1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49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="1" dirty="0" smtClean="0"/>
                        <a:t>2500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b="1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capacity band for LTE</a:t>
                      </a:r>
                      <a:endParaRPr lang="en-IN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600" b="1" i="0" u="none" strike="noStrike" kern="1200" baseline="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b="1" dirty="0" smtClean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362235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IN" sz="3100" b="1" i="1" kern="1200" dirty="0">
                <a:latin typeface="Calibri" panose="020F0502020204030204" pitchFamily="34" charset="0"/>
              </a:rPr>
              <a:t>Security of Telecom </a:t>
            </a:r>
            <a:r>
              <a:rPr lang="en-IN" sz="3100" b="1" i="1" kern="1200" dirty="0" smtClean="0">
                <a:latin typeface="Calibri" panose="020F0502020204030204" pitchFamily="34" charset="0"/>
              </a:rPr>
              <a:t>Networks</a:t>
            </a:r>
            <a:endParaRPr lang="en-IN" sz="3100" b="1" i="1" kern="1200" dirty="0"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376" y="1520319"/>
            <a:ext cx="8270543" cy="3804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b="1" i="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Telecom Test Lab </a:t>
            </a:r>
          </a:p>
          <a:p>
            <a:pPr marL="285750" lvl="1" indent="-28575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i="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Indian </a:t>
            </a:r>
            <a:r>
              <a:rPr lang="en-US" i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</a:t>
            </a:r>
            <a:r>
              <a:rPr lang="en-US" i="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</a:t>
            </a:r>
            <a:r>
              <a:rPr lang="en-US" i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mandated testing of </a:t>
            </a:r>
            <a:r>
              <a:rPr lang="en-US" i="0" u="sng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equipment</a:t>
            </a:r>
            <a:r>
              <a:rPr lang="en-US" i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against relevant contemporary standards like ISO/IEC 15408, ISO 27000 series standards, 3GPP and 3GPP2  security standards, Common Criteria Labs testing in case of ISO/IEC 15408 </a:t>
            </a:r>
            <a:r>
              <a:rPr lang="en-US" i="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standards (</a:t>
            </a:r>
            <a:r>
              <a:rPr lang="en-US" i="0" dirty="0" err="1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w.e.f</a:t>
            </a:r>
            <a:r>
              <a:rPr lang="en-US" i="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May 31, 2011)</a:t>
            </a:r>
            <a:endParaRPr lang="en-US" i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i="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April 2017 onwards</a:t>
            </a:r>
            <a:r>
              <a:rPr lang="en-US" i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testing is to be done by authorized and certified labs in India</a:t>
            </a:r>
            <a:r>
              <a:rPr lang="en-US" i="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1" indent="0" algn="just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i="0" dirty="0" smtClea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i="0" dirty="0" smtClea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b="1" i="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Telecom Information Sharing and Analysis Centre (T-ISAC)</a:t>
            </a:r>
          </a:p>
          <a:p>
            <a:pPr marL="285750" lvl="1" indent="-285750" algn="just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i="0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 up by the TSPs in October, 2015 </a:t>
            </a:r>
          </a:p>
          <a:p>
            <a:pPr marL="0" lvl="1" indent="0" algn="just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i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00890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>
                <a:solidFill>
                  <a:prstClr val="black">
                    <a:tint val="75000"/>
                  </a:prstClr>
                </a:solidFill>
              </a:rPr>
              <a:t>SATRC Workshop, Paro, Bhutan</a:t>
            </a:r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1A941-16F5-4D56-9BF1-7F37535F4D10}" type="slidenum">
              <a:rPr lang="en-IN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I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39108" y="1516881"/>
            <a:ext cx="4289862" cy="27028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i="0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902179" y="1524872"/>
            <a:ext cx="4165622" cy="2702859"/>
          </a:xfrm>
          <a:prstGeom prst="rect">
            <a:avLst/>
          </a:prstGeom>
          <a:solidFill>
            <a:schemeClr val="accent1">
              <a:lumMod val="40000"/>
              <a:lumOff val="60000"/>
              <a:alpha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i="0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2810" y="1748118"/>
            <a:ext cx="1591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i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Core Members</a:t>
            </a:r>
            <a:endParaRPr lang="en-US" b="1" i="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37" name="Picture 4" descr="airce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54" y="2366685"/>
            <a:ext cx="788628" cy="616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http://www.coai.com/sites/default/files/banner-airtel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306" y="2366685"/>
            <a:ext cx="795811" cy="62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http://www.coai.com/sites/default/files/banner-ide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607" y="2366684"/>
            <a:ext cx="795811" cy="62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0" descr="http://www.coai.com/sites/default/files/banner-reliance-jio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328" y="2334418"/>
            <a:ext cx="795811" cy="62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4" descr="Videocon Telecom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689" y="3343119"/>
            <a:ext cx="722365" cy="56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6" descr="http://www.coai.com/sites/default/files/banner-vodafone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607" y="3299603"/>
            <a:ext cx="819259" cy="640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6143998" y="1748118"/>
            <a:ext cx="2054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i="0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Associate Members</a:t>
            </a:r>
            <a:endParaRPr lang="en-US" b="1" i="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45" name="Picture 20" descr="http://www.coai.com/sites/default/files/banner-cisco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1" y="2377833"/>
            <a:ext cx="533400" cy="465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2" descr="http://www.coai.com/sites/default/files/banner-ericsson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366685"/>
            <a:ext cx="609600" cy="47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4" descr="http://www.coai.com/sites/default/files/banner-facebook_0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350778"/>
            <a:ext cx="654222" cy="51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6" descr="http://www.coai.com/sites/default/files/banner-google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2391655"/>
            <a:ext cx="609600" cy="47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8" descr="http://www.coai.com/sites/default/files/banner-gtl-infrastructure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1" y="2995997"/>
            <a:ext cx="609600" cy="47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30" descr="http://www.coai.com/sites/default/files/banner-huawei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43" y="2377833"/>
            <a:ext cx="606727" cy="48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32" descr="IBM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300" y="2998510"/>
            <a:ext cx="615900" cy="48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4" descr="http://www.coai.com/sites/default/files/banner-indus-towers.jpg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998510"/>
            <a:ext cx="654222" cy="48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36" descr="http://www.coai.com/sites/default/files/banner-intel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2989660"/>
            <a:ext cx="609600" cy="49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8" descr="http://www.coai.com/sites/default/files/banner-microsoft.png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043" y="3688530"/>
            <a:ext cx="616157" cy="44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0" descr="http://www.coai.com/sites/default/files/banner-nokia-networks.jpg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634" y="3689064"/>
            <a:ext cx="570368" cy="44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2" descr="Qualcomm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351" y="2983325"/>
            <a:ext cx="615900" cy="43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ctangle 56"/>
          <p:cNvSpPr/>
          <p:nvPr/>
        </p:nvSpPr>
        <p:spPr>
          <a:xfrm>
            <a:off x="222810" y="4495800"/>
            <a:ext cx="8831544" cy="1323439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i="0" dirty="0">
                <a:solidFill>
                  <a:prstClr val="black"/>
                </a:solidFill>
              </a:rPr>
              <a:t>COAI was constituted in 1995 as a registered, non-governmental society. COAI’s vision is to establish India as the global leader of innovative mobile communications infrastructure, products and services and achieving a national </a:t>
            </a:r>
            <a:r>
              <a:rPr lang="en-US" sz="1600" b="1" i="0" dirty="0" smtClean="0">
                <a:solidFill>
                  <a:prstClr val="black"/>
                </a:solidFill>
              </a:rPr>
              <a:t>tele density </a:t>
            </a:r>
            <a:r>
              <a:rPr lang="en-US" sz="1600" b="1" i="0" dirty="0">
                <a:solidFill>
                  <a:prstClr val="black"/>
                </a:solidFill>
              </a:rPr>
              <a:t>of 100%, including broadband. The association is also dedicated to the advancement of modern communication and towards delivering the benefits of innovative and affordable mobile communication services to the people of India. 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22810" y="6023561"/>
            <a:ext cx="8844991" cy="310307"/>
          </a:xfrm>
          <a:prstGeom prst="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i="0" dirty="0">
                <a:solidFill>
                  <a:prstClr val="black"/>
                </a:solidFill>
              </a:rPr>
              <a:t>Current Subscriber Base in India: 773.92 Million</a:t>
            </a:r>
          </a:p>
        </p:txBody>
      </p:sp>
      <p:pic>
        <p:nvPicPr>
          <p:cNvPr id="59" name="Picture 48" descr="Home"/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81" t="13858"/>
          <a:stretch/>
        </p:blipFill>
        <p:spPr bwMode="auto">
          <a:xfrm>
            <a:off x="3822248" y="228600"/>
            <a:ext cx="1811378" cy="120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0"/>
          <p:cNvPicPr>
            <a:picLocks noChangeAspect="1" noChangeArrowheads="1"/>
          </p:cNvPicPr>
          <p:nvPr/>
        </p:nvPicPr>
        <p:blipFill>
          <a:blip r:embed="rId23" cstate="email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464" y="3637805"/>
            <a:ext cx="681571" cy="47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6" descr="http://www.spectacularevents.se/wp-content/uploads/Telenor.jpg"/>
          <p:cNvPicPr>
            <a:picLocks noChangeAspect="1" noChangeArrowheads="1"/>
          </p:cNvPicPr>
          <p:nvPr/>
        </p:nvPicPr>
        <p:blipFill>
          <a:blip r:embed="rId25" cstate="email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-20000" contrast="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99" y="3398826"/>
            <a:ext cx="679131" cy="56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7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0501" y="1497952"/>
            <a:ext cx="7970293" cy="430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just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COAI working with Security Working Group of TSDSI</a:t>
            </a:r>
            <a:r>
              <a:rPr lang="en-US" b="1" i="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lvl="1" indent="0" algn="just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b="1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 security guidelines for security assurance applicable to user/data plane and control/management plane of cellular telecom mobile network based on 3GPP SECAM SA3 specifications to be adopted by DoT for security testing </a:t>
            </a:r>
            <a:endParaRPr lang="en-IN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 methodology for security testing for various telecom nodes as per work programme and standards methodology of 3GPP SECAM SA3</a:t>
            </a:r>
            <a:endParaRPr lang="en-IN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 security assurance aspects on both product security and network or infrastructure levels since product security alone cannot immunize the network against security breaches.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i="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Group to </a:t>
            </a:r>
            <a:r>
              <a:rPr lang="en-US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closely coordinate and </a:t>
            </a:r>
            <a:r>
              <a:rPr lang="en-US" i="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 its work with joint 3GPP and GSMA joint initiative on robust network infrastructure security framework for global networks</a:t>
            </a:r>
          </a:p>
          <a:p>
            <a:endParaRPr lang="en-IN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0850" y="458788"/>
            <a:ext cx="8235950" cy="5016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IN" sz="3100" b="1" i="1" kern="1200" dirty="0">
                <a:latin typeface="Calibri" panose="020F0502020204030204" pitchFamily="34" charset="0"/>
              </a:rPr>
              <a:t>Security of Telecom </a:t>
            </a:r>
            <a:r>
              <a:rPr lang="en-IN" sz="3100" b="1" i="1" kern="1200" dirty="0" smtClean="0">
                <a:latin typeface="Calibri" panose="020F0502020204030204" pitchFamily="34" charset="0"/>
              </a:rPr>
              <a:t>Networks</a:t>
            </a:r>
            <a:endParaRPr lang="en-IN" sz="3100" b="1" i="1" kern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621598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800" b="1" i="1" kern="1200" dirty="0">
                <a:latin typeface="Calibri" panose="020F0502020204030204" pitchFamily="34" charset="0"/>
              </a:rPr>
              <a:t>M2M Projections – India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3206" y="1364776"/>
            <a:ext cx="807947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i="0" dirty="0" smtClean="0">
                <a:solidFill>
                  <a:schemeClr val="bg2"/>
                </a:solidFill>
                <a:latin typeface="+mn-lt"/>
              </a:rPr>
              <a:t>Number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of mobile-connected M2M modules grew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1.5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-fold or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53%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 in 2015, reaching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9 million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 in </a:t>
            </a:r>
            <a:r>
              <a:rPr lang="en-IN" i="0" dirty="0" smtClean="0">
                <a:solidFill>
                  <a:schemeClr val="bg2"/>
                </a:solidFill>
                <a:latin typeface="+mn-lt"/>
              </a:rPr>
              <a:t>number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i="0" dirty="0">
              <a:solidFill>
                <a:schemeClr val="bg2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i="0" dirty="0" smtClean="0">
                <a:solidFill>
                  <a:schemeClr val="bg2"/>
                </a:solidFill>
                <a:latin typeface="+mn-lt"/>
              </a:rPr>
              <a:t>Number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of mobile-connected M2M modules will grow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7.8-fold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between 2015 and 2020, reaching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72 million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in </a:t>
            </a:r>
            <a:r>
              <a:rPr lang="en-IN" i="0" dirty="0" smtClean="0">
                <a:solidFill>
                  <a:schemeClr val="bg2"/>
                </a:solidFill>
                <a:latin typeface="+mn-lt"/>
              </a:rPr>
              <a:t>number</a:t>
            </a:r>
            <a:endParaRPr lang="en-IN" i="0" dirty="0">
              <a:solidFill>
                <a:schemeClr val="bg2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i="0" dirty="0" smtClean="0">
              <a:solidFill>
                <a:schemeClr val="bg2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i="0" dirty="0" smtClean="0">
                <a:solidFill>
                  <a:schemeClr val="bg2"/>
                </a:solidFill>
                <a:latin typeface="+mn-lt"/>
              </a:rPr>
              <a:t>M2M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traffic will grow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38-fold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 from 2015 to 2020, a compound annual growth rate of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107</a:t>
            </a:r>
            <a:r>
              <a:rPr lang="en-IN" i="0" dirty="0" smtClean="0">
                <a:solidFill>
                  <a:srgbClr val="FF0000"/>
                </a:solidFill>
                <a:latin typeface="+mn-lt"/>
              </a:rPr>
              <a:t>%.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i="0" dirty="0">
              <a:solidFill>
                <a:srgbClr val="FF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i="0" dirty="0" smtClean="0">
                <a:solidFill>
                  <a:schemeClr val="bg2"/>
                </a:solidFill>
                <a:latin typeface="+mn-lt"/>
              </a:rPr>
              <a:t>M2M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traffic will reach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32.0 Petabytes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per month by </a:t>
            </a:r>
            <a:r>
              <a:rPr lang="en-IN" i="0" dirty="0" smtClean="0">
                <a:solidFill>
                  <a:schemeClr val="bg2"/>
                </a:solidFill>
                <a:latin typeface="+mn-lt"/>
              </a:rPr>
              <a:t>2020 &amp; will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account for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2%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 of total mobile data </a:t>
            </a:r>
            <a:r>
              <a:rPr lang="en-IN" i="0" dirty="0" smtClean="0">
                <a:solidFill>
                  <a:schemeClr val="bg2"/>
                </a:solidFill>
                <a:latin typeface="+mn-lt"/>
              </a:rPr>
              <a:t>traffic,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compared to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1%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at the end of </a:t>
            </a:r>
            <a:r>
              <a:rPr lang="en-IN" i="0" dirty="0" smtClean="0">
                <a:solidFill>
                  <a:schemeClr val="bg2"/>
                </a:solidFill>
                <a:latin typeface="+mn-lt"/>
              </a:rPr>
              <a:t>2015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i="0" dirty="0">
              <a:solidFill>
                <a:schemeClr val="bg2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i="0" dirty="0" smtClean="0">
                <a:solidFill>
                  <a:schemeClr val="bg2"/>
                </a:solidFill>
                <a:latin typeface="+mn-lt"/>
              </a:rPr>
              <a:t>The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average M2M module will generate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444 megabytes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of mobile data traffic per month by 2020, up from </a:t>
            </a:r>
            <a:r>
              <a:rPr lang="en-IN" i="0" dirty="0">
                <a:solidFill>
                  <a:srgbClr val="FF0000"/>
                </a:solidFill>
                <a:latin typeface="+mn-lt"/>
              </a:rPr>
              <a:t>91 megabytes </a:t>
            </a:r>
            <a:r>
              <a:rPr lang="en-IN" i="0" dirty="0">
                <a:solidFill>
                  <a:schemeClr val="bg2"/>
                </a:solidFill>
                <a:latin typeface="+mn-lt"/>
              </a:rPr>
              <a:t>per month in </a:t>
            </a:r>
            <a:r>
              <a:rPr lang="en-IN" i="0" dirty="0" smtClean="0">
                <a:solidFill>
                  <a:schemeClr val="bg2"/>
                </a:solidFill>
                <a:latin typeface="+mn-lt"/>
              </a:rPr>
              <a:t>2015</a:t>
            </a:r>
            <a:endParaRPr lang="en-IN" i="0" dirty="0">
              <a:solidFill>
                <a:schemeClr val="bg2"/>
              </a:solidFill>
              <a:latin typeface="+mn-lt"/>
            </a:endParaRPr>
          </a:p>
          <a:p>
            <a:endParaRPr lang="en-IN" i="0" dirty="0">
              <a:solidFill>
                <a:schemeClr val="bg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9433" y="6488668"/>
            <a:ext cx="24838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dirty="0" smtClean="0"/>
              <a:t>Source : Cisco</a:t>
            </a:r>
            <a:endParaRPr lang="en-IN" sz="1200" dirty="0"/>
          </a:p>
        </p:txBody>
      </p:sp>
    </p:spTree>
    <p:extLst>
      <p:ext uri="{BB962C8B-B14F-4D97-AF65-F5344CB8AC3E}">
        <p14:creationId xmlns:p14="http://schemas.microsoft.com/office/powerpoint/2010/main" val="1720344921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850" y="417844"/>
            <a:ext cx="7205544" cy="5016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IN" sz="2800" b="1" i="1" kern="1200" dirty="0">
                <a:latin typeface="Calibri" panose="020F0502020204030204" pitchFamily="34" charset="0"/>
              </a:rPr>
              <a:t>M2M Regulatory and Policy Issues in India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8491" y="1548143"/>
            <a:ext cx="8393372" cy="4635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r>
              <a:rPr lang="en-IN" i="0" dirty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Diverse technology standards</a:t>
            </a: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endParaRPr lang="en-IN" i="0" dirty="0">
              <a:solidFill>
                <a:srgbClr val="4D4D4D"/>
              </a:solidFill>
              <a:latin typeface=""/>
              <a:ea typeface="ＭＳ Ｐゴシック" pitchFamily="18" charset="-128"/>
              <a:cs typeface="ＭＳ Ｐゴシック" pitchFamily="18" charset="-128"/>
            </a:endParaRP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r>
              <a:rPr lang="en-IN" i="0" dirty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Identity </a:t>
            </a:r>
            <a:r>
              <a:rPr lang="en-IN" i="0" dirty="0" smtClean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Management: </a:t>
            </a:r>
            <a:r>
              <a:rPr lang="en-IN" i="0" dirty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Know your customer (KYC)</a:t>
            </a: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endParaRPr lang="en-IN" i="0" dirty="0">
              <a:solidFill>
                <a:srgbClr val="4D4D4D"/>
              </a:solidFill>
              <a:latin typeface=""/>
              <a:ea typeface="ＭＳ Ｐゴシック" pitchFamily="18" charset="-128"/>
              <a:cs typeface="ＭＳ Ｐゴシック" pitchFamily="18" charset="-128"/>
            </a:endParaRP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r>
              <a:rPr lang="en-IN" i="0" dirty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Resale of Telecommunication services by non-telecom operator  (</a:t>
            </a:r>
            <a:r>
              <a:rPr lang="en-IN" i="0" dirty="0" smtClean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M2M </a:t>
            </a:r>
            <a:r>
              <a:rPr lang="en-IN" i="0" dirty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Service Provider)</a:t>
            </a: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endParaRPr lang="en-IN" i="0" dirty="0">
              <a:solidFill>
                <a:srgbClr val="4D4D4D"/>
              </a:solidFill>
              <a:latin typeface=""/>
              <a:ea typeface="ＭＳ Ｐゴシック" pitchFamily="18" charset="-128"/>
              <a:cs typeface="ＭＳ Ｐゴシック" pitchFamily="18" charset="-128"/>
            </a:endParaRP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r>
              <a:rPr lang="en-IN" i="0" dirty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Data privacy and security</a:t>
            </a: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endParaRPr lang="en-IN" i="0" dirty="0">
              <a:solidFill>
                <a:srgbClr val="4D4D4D"/>
              </a:solidFill>
              <a:latin typeface=""/>
              <a:ea typeface="ＭＳ Ｐゴシック" pitchFamily="18" charset="-128"/>
              <a:cs typeface="ＭＳ Ｐゴシック" pitchFamily="18" charset="-128"/>
            </a:endParaRP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r>
              <a:rPr lang="en-IN" i="0" dirty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Roaming</a:t>
            </a: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endParaRPr lang="en-IN" i="0" dirty="0">
              <a:solidFill>
                <a:srgbClr val="4D4D4D"/>
              </a:solidFill>
              <a:latin typeface=""/>
              <a:ea typeface="ＭＳ Ｐゴシック" pitchFamily="18" charset="-128"/>
              <a:cs typeface="ＭＳ Ｐゴシック" pitchFamily="18" charset="-128"/>
            </a:endParaRP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r>
              <a:rPr lang="en-IN" i="0" dirty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Legal liabilities </a:t>
            </a: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endParaRPr lang="en-IN" i="0" dirty="0">
              <a:solidFill>
                <a:srgbClr val="4D4D4D"/>
              </a:solidFill>
              <a:latin typeface=""/>
              <a:ea typeface="ＭＳ Ｐゴシック" pitchFamily="18" charset="-128"/>
              <a:cs typeface="ＭＳ Ｐゴシック" pitchFamily="18" charset="-128"/>
            </a:endParaRPr>
          </a:p>
          <a:p>
            <a:pPr marL="285193" indent="-285193" eaLnBrk="0" hangingPunct="0">
              <a:spcBef>
                <a:spcPct val="20000"/>
              </a:spcBef>
              <a:buClr>
                <a:srgbClr val="00B9EC"/>
              </a:buClr>
              <a:buSzPct val="100000"/>
              <a:buFont typeface="Wingdings" charset="2"/>
              <a:buChar char="§"/>
            </a:pPr>
            <a:r>
              <a:rPr lang="en-IN" i="0" dirty="0">
                <a:solidFill>
                  <a:srgbClr val="4D4D4D"/>
                </a:solidFill>
                <a:latin typeface=""/>
                <a:ea typeface="ＭＳ Ｐゴシック" pitchFamily="18" charset="-128"/>
                <a:cs typeface="ＭＳ Ｐゴシック" pitchFamily="18" charset="-128"/>
              </a:rPr>
              <a:t>Affordability of Devices</a:t>
            </a:r>
          </a:p>
        </p:txBody>
      </p:sp>
    </p:spTree>
    <p:extLst>
      <p:ext uri="{BB962C8B-B14F-4D97-AF65-F5344CB8AC3E}">
        <p14:creationId xmlns:p14="http://schemas.microsoft.com/office/powerpoint/2010/main" val="2902205906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i="1" kern="1200" dirty="0">
                <a:latin typeface="Calibri" panose="020F0502020204030204" pitchFamily="34" charset="0"/>
              </a:rPr>
              <a:t>3GPP – Areas of focus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attention for Plans </a:t>
            </a:r>
            <a:r>
              <a:rPr lang="en-US" dirty="0"/>
              <a:t>for </a:t>
            </a:r>
            <a:r>
              <a:rPr lang="en-US" dirty="0" smtClean="0"/>
              <a:t>LTE-U/LAA </a:t>
            </a:r>
          </a:p>
          <a:p>
            <a:r>
              <a:rPr lang="en-US" dirty="0" smtClean="0"/>
              <a:t>Need </a:t>
            </a:r>
            <a:r>
              <a:rPr lang="en-US" dirty="0"/>
              <a:t>for 3GPP centric policy on charging and security when using LTE-U / LAA (i.e. rely on LTE CN to do the work)</a:t>
            </a:r>
          </a:p>
          <a:p>
            <a:r>
              <a:rPr lang="en-US" dirty="0" smtClean="0"/>
              <a:t>Moving </a:t>
            </a:r>
            <a:r>
              <a:rPr lang="en-US" dirty="0"/>
              <a:t>towards other verticals </a:t>
            </a:r>
            <a:endParaRPr lang="en-US" dirty="0" smtClean="0"/>
          </a:p>
          <a:p>
            <a:pPr lvl="1"/>
            <a:r>
              <a:rPr lang="en-US" sz="1800" dirty="0" smtClean="0"/>
              <a:t>Cloud Services</a:t>
            </a:r>
          </a:p>
          <a:p>
            <a:pPr lvl="1"/>
            <a:r>
              <a:rPr lang="en-US" sz="1800" dirty="0" smtClean="0"/>
              <a:t>M2M</a:t>
            </a:r>
          </a:p>
          <a:p>
            <a:pPr lvl="1"/>
            <a:r>
              <a:rPr lang="en-US" sz="1800" dirty="0" smtClean="0"/>
              <a:t>IoT</a:t>
            </a:r>
          </a:p>
          <a:p>
            <a:pPr lvl="1"/>
            <a:r>
              <a:rPr lang="en-US" sz="1800" dirty="0" smtClean="0"/>
              <a:t>Application Development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39544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5"/>
          <p:cNvSpPr txBox="1">
            <a:spLocks noChangeArrowheads="1"/>
          </p:cNvSpPr>
          <p:nvPr/>
        </p:nvSpPr>
        <p:spPr bwMode="auto">
          <a:xfrm>
            <a:off x="171450" y="1238250"/>
            <a:ext cx="8828088" cy="224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2800" i="0" dirty="0">
                <a:solidFill>
                  <a:srgbClr val="033770"/>
                </a:solidFill>
                <a:latin typeface="+mj-lt"/>
                <a:cs typeface="Georgia" charset="0"/>
              </a:rPr>
              <a:t>Thank you</a:t>
            </a:r>
          </a:p>
          <a:p>
            <a:endParaRPr lang="en-US" sz="1600" dirty="0">
              <a:solidFill>
                <a:srgbClr val="0A66A6"/>
              </a:solidFill>
              <a:latin typeface="+mj-lt"/>
              <a:cs typeface="Georgia" charset="0"/>
            </a:endParaRPr>
          </a:p>
          <a:p>
            <a:endParaRPr lang="en-US" sz="160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For more information visit </a:t>
            </a:r>
            <a:b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</a:br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  <a:hlinkClick r:id="rId2"/>
              </a:rPr>
              <a:t>http://</a:t>
            </a:r>
            <a:r>
              <a:rPr lang="en-US" sz="1600" i="0" dirty="0" smtClean="0">
                <a:solidFill>
                  <a:srgbClr val="0A66A6"/>
                </a:solidFill>
                <a:latin typeface="+mn-lt"/>
                <a:cs typeface="Georgia" charset="0"/>
                <a:hlinkClick r:id="rId2"/>
              </a:rPr>
              <a:t>www.coai.in</a:t>
            </a:r>
            <a:endParaRPr lang="en-US" sz="1600" i="0" dirty="0" smtClean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 dirty="0" smtClean="0">
                <a:solidFill>
                  <a:srgbClr val="0A66A6"/>
                </a:solidFill>
                <a:latin typeface="+mn-lt"/>
                <a:cs typeface="Georgia" charset="0"/>
              </a:rPr>
              <a:t>Follow us on</a:t>
            </a:r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dirty="0">
              <a:solidFill>
                <a:srgbClr val="0A66A6"/>
              </a:solidFill>
              <a:latin typeface="+mj-lt"/>
              <a:cs typeface="Georgia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82" y="438850"/>
            <a:ext cx="1943037" cy="1179701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-1" y="1903096"/>
            <a:ext cx="9156701" cy="65911"/>
            <a:chOff x="-1" y="1026796"/>
            <a:chExt cx="9156701" cy="65911"/>
          </a:xfrm>
        </p:grpSpPr>
        <p:pic>
          <p:nvPicPr>
            <p:cNvPr id="17" name="Picture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455" y="3210729"/>
            <a:ext cx="301090" cy="3010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8381" y="3180842"/>
            <a:ext cx="16578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600" i="0" dirty="0" smtClean="0">
                <a:solidFill>
                  <a:schemeClr val="tx1">
                    <a:lumMod val="75000"/>
                  </a:schemeClr>
                </a:solidFill>
                <a:latin typeface="+mn-lt"/>
                <a:cs typeface="Georgia" charset="0"/>
                <a:hlinkClick r:id="rId6"/>
              </a:rPr>
              <a:t>@ConnectCOAI</a:t>
            </a:r>
            <a:endParaRPr lang="en-US" sz="1600" dirty="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490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66800" y="127698"/>
            <a:ext cx="80051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900" b="1" i="1" dirty="0" smtClean="0">
                <a:solidFill>
                  <a:schemeClr val="bg1"/>
                </a:solidFill>
                <a:latin typeface="Tempus Sans ITC" panose="04020404030D07020202" pitchFamily="82" charset="0"/>
                <a:cs typeface="Arial" panose="020B0604020202020204" pitchFamily="34" charset="0"/>
              </a:rPr>
              <a:t>Future Wireless Broadband Demand</a:t>
            </a:r>
            <a:endParaRPr lang="en-IN" sz="3900" b="1" i="1" dirty="0">
              <a:solidFill>
                <a:schemeClr val="bg1"/>
              </a:solidFill>
              <a:latin typeface="Tempus Sans ITC" panose="04020404030D07020202" pitchFamily="82" charset="0"/>
              <a:cs typeface="Arial" panose="020B0604020202020204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66800" y="1255114"/>
            <a:ext cx="9077200" cy="54609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IN" sz="2700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Broadband through Wireless – Mumbai Example</a:t>
            </a:r>
          </a:p>
          <a:p>
            <a:pPr algn="just"/>
            <a:endParaRPr lang="en-IN" sz="2400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IN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 Density – 21K/sq km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Approx. 34% wet land and forests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Actual population density – approx 90 -100K/ sq km in some areas or even more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25K households/ sq km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Assume 100% households have broadband @ 2Mbps/ household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high capacity required – 5 Gbps/ sq km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Assuming 3-4 cells/ sq km (radius less than 500 mts)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4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need about 12 Gbps/ cell</a:t>
            </a:r>
          </a:p>
          <a:p>
            <a:pPr algn="just"/>
            <a:endParaRPr lang="en-IN" sz="24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9291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8"/>
          <p:cNvSpPr>
            <a:spLocks noChangeArrowheads="1"/>
          </p:cNvSpPr>
          <p:nvPr/>
        </p:nvSpPr>
        <p:spPr bwMode="auto">
          <a:xfrm>
            <a:off x="160338" y="3541713"/>
            <a:ext cx="77755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9" tIns="45699" rIns="91399" bIns="45699"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Clr>
                <a:srgbClr val="F04E22"/>
              </a:buClr>
            </a:pPr>
            <a:endParaRPr lang="en-US" sz="1600" b="1" i="0" dirty="0">
              <a:solidFill>
                <a:srgbClr val="000000"/>
              </a:solidFill>
            </a:endParaRPr>
          </a:p>
        </p:txBody>
      </p:sp>
      <p:sp>
        <p:nvSpPr>
          <p:cNvPr id="4" name="Rectangle 61"/>
          <p:cNvSpPr>
            <a:spLocks noChangeArrowheads="1"/>
          </p:cNvSpPr>
          <p:nvPr/>
        </p:nvSpPr>
        <p:spPr bwMode="auto">
          <a:xfrm>
            <a:off x="253999" y="102888"/>
            <a:ext cx="7396052" cy="1017571"/>
          </a:xfrm>
          <a:prstGeom prst="rect">
            <a:avLst/>
          </a:prstGeom>
          <a:noFill/>
          <a:ln>
            <a:noFill/>
          </a:ln>
          <a:extLst/>
        </p:spPr>
        <p:txBody>
          <a:bodyPr lIns="91429" tIns="45714" rIns="91429" bIns="45714"/>
          <a:lstStyle/>
          <a:p>
            <a:r>
              <a:rPr lang="en-US" sz="3200" b="1" i="0" dirty="0" smtClean="0">
                <a:solidFill>
                  <a:srgbClr val="033770"/>
                </a:solidFill>
                <a:latin typeface="Calibri" panose="020F0502020204030204" pitchFamily="34" charset="0"/>
                <a:ea typeface="ＭＳ Ｐゴシック" pitchFamily="18" charset="-128"/>
                <a:cs typeface="Helvetica CY"/>
              </a:rPr>
              <a:t>Indian Telecom Sector </a:t>
            </a:r>
          </a:p>
          <a:p>
            <a:r>
              <a:rPr lang="en-US" sz="3200" b="1" i="0" dirty="0" smtClean="0">
                <a:solidFill>
                  <a:srgbClr val="033770"/>
                </a:solidFill>
                <a:latin typeface="Calibri" panose="020F0502020204030204" pitchFamily="34" charset="0"/>
                <a:ea typeface="ＭＳ Ｐゴシック" pitchFamily="18" charset="-128"/>
                <a:cs typeface="Helvetica CY"/>
              </a:rPr>
              <a:t>– Opportunities and Challenges</a:t>
            </a:r>
            <a:endParaRPr lang="en-US" sz="3200" b="1" i="0" dirty="0">
              <a:solidFill>
                <a:srgbClr val="033770"/>
              </a:solidFill>
              <a:latin typeface="Calibri" panose="020F0502020204030204" pitchFamily="34" charset="0"/>
              <a:ea typeface="ＭＳ Ｐゴシック" pitchFamily="18" charset="-128"/>
              <a:cs typeface="Helvetica CY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60337" y="1163477"/>
            <a:ext cx="8792593" cy="40772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>
                <a:solidFill>
                  <a:srgbClr val="106FAE"/>
                </a:solidFill>
                <a:latin typeface="Calibri"/>
              </a:rPr>
              <a:t>Vital Role in Government’s Nation Building Agenda </a:t>
            </a:r>
            <a:endParaRPr lang="en-US" sz="2000" b="1" i="0" dirty="0" smtClean="0">
              <a:solidFill>
                <a:srgbClr val="106FAE"/>
              </a:solidFill>
              <a:latin typeface="Calibri"/>
            </a:endParaRP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Unfinished Journey of Subscriber Growth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Low Share of Global Revenues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India Slow in Mobile Internet Adoption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Financially Stressed Industry 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Limited and Expensive Spectrum 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Highly Taxed Sector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Digital India – Challenges Ahead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Status of 3G and LTE 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Security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US" sz="2000" b="1" i="0" dirty="0" smtClean="0">
                <a:solidFill>
                  <a:srgbClr val="106FAE"/>
                </a:solidFill>
                <a:latin typeface="Calibri"/>
              </a:rPr>
              <a:t>3GPP – Opportunities and Challenges</a:t>
            </a:r>
            <a:endParaRPr lang="en-IN" sz="2000" b="1" i="0" dirty="0">
              <a:solidFill>
                <a:srgbClr val="106FA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977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8638" y="103187"/>
            <a:ext cx="8235950" cy="87945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9" tIns="45669" rIns="91339" bIns="45669" numCol="1" anchor="t" anchorCtr="0" compatLnSpc="1">
            <a:prstTxWarp prst="textNoShape">
              <a:avLst/>
            </a:prstTxWarp>
          </a:bodyPr>
          <a:lstStyle/>
          <a:p>
            <a:r>
              <a:rPr lang="en-US" sz="2800" b="1" i="1" dirty="0" smtClean="0">
                <a:latin typeface="Calibri" panose="020F0502020204030204" pitchFamily="34" charset="0"/>
              </a:rPr>
              <a:t>Indian </a:t>
            </a:r>
            <a:r>
              <a:rPr lang="en-US" sz="2800" b="1" i="1" dirty="0">
                <a:latin typeface="Calibri" panose="020F0502020204030204" pitchFamily="34" charset="0"/>
              </a:rPr>
              <a:t>Telecom </a:t>
            </a:r>
            <a:r>
              <a:rPr lang="en-US" sz="2800" b="1" i="1" dirty="0" smtClean="0">
                <a:latin typeface="Calibri" panose="020F0502020204030204" pitchFamily="34" charset="0"/>
              </a:rPr>
              <a:t>Sector</a:t>
            </a:r>
            <a:r>
              <a:rPr lang="en-US" sz="2800" b="1" i="1" dirty="0">
                <a:latin typeface="Calibri" panose="020F0502020204030204" pitchFamily="34" charset="0"/>
              </a:rPr>
              <a:t/>
            </a:r>
            <a:br>
              <a:rPr lang="en-US" sz="2800" b="1" i="1" dirty="0">
                <a:latin typeface="Calibri" panose="020F0502020204030204" pitchFamily="34" charset="0"/>
              </a:rPr>
            </a:br>
            <a:r>
              <a:rPr lang="en-US" sz="2800" b="1" i="1" dirty="0">
                <a:latin typeface="Calibri" panose="020F0502020204030204" pitchFamily="34" charset="0"/>
              </a:rPr>
              <a:t>Vital Role in Government’s Nation Building Agenda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06874" y="1297598"/>
            <a:ext cx="8988516" cy="4634224"/>
            <a:chOff x="106874" y="1297598"/>
            <a:chExt cx="8988516" cy="4634224"/>
          </a:xfrm>
        </p:grpSpPr>
        <p:pic>
          <p:nvPicPr>
            <p:cNvPr id="20" name="Picture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5910" y="2396695"/>
              <a:ext cx="2626389" cy="2706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Rectangle 20"/>
            <p:cNvSpPr/>
            <p:nvPr/>
          </p:nvSpPr>
          <p:spPr bwMode="auto">
            <a:xfrm>
              <a:off x="5199075" y="4791610"/>
              <a:ext cx="3896315" cy="1140212"/>
            </a:xfrm>
            <a:prstGeom prst="rect">
              <a:avLst/>
            </a:prstGeom>
            <a:solidFill>
              <a:srgbClr val="00206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IN" b="1" dirty="0">
                  <a:solidFill>
                    <a:srgbClr val="FFFFFF"/>
                  </a:solidFill>
                </a:rPr>
                <a:t>2nd largest private sector investment in infrastructure – </a:t>
              </a:r>
              <a:r>
                <a:rPr lang="en-US" b="1" dirty="0">
                  <a:solidFill>
                    <a:srgbClr val="FFFFFF"/>
                  </a:solidFill>
                </a:rPr>
                <a:t>Rs. </a:t>
              </a:r>
              <a:r>
                <a:rPr lang="en-US" b="1" dirty="0" smtClean="0">
                  <a:solidFill>
                    <a:srgbClr val="FFFFFF"/>
                  </a:solidFill>
                </a:rPr>
                <a:t>80</a:t>
              </a:r>
              <a:r>
                <a:rPr lang="en-IN" b="1" dirty="0" smtClean="0">
                  <a:solidFill>
                    <a:srgbClr val="FFFFFF"/>
                  </a:solidFill>
                </a:rPr>
                <a:t>0,000 </a:t>
              </a:r>
              <a:r>
                <a:rPr lang="en-IN" b="1" dirty="0">
                  <a:solidFill>
                    <a:srgbClr val="FFFFFF"/>
                  </a:solidFill>
                </a:rPr>
                <a:t>Crores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106874" y="4809406"/>
              <a:ext cx="3346008" cy="1098666"/>
            </a:xfrm>
            <a:prstGeom prst="rect">
              <a:avLst/>
            </a:prstGeom>
            <a:solidFill>
              <a:srgbClr val="00206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IN" b="1" dirty="0">
                  <a:solidFill>
                    <a:srgbClr val="FFFFFF"/>
                  </a:solidFill>
                </a:rPr>
                <a:t>Among the highest contributors to govt.: nearly 70,000 crores p.a.</a:t>
              </a: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113163" y="2629210"/>
              <a:ext cx="2920622" cy="1146411"/>
            </a:xfrm>
            <a:prstGeom prst="rect">
              <a:avLst/>
            </a:prstGeom>
            <a:solidFill>
              <a:srgbClr val="00206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IN" b="1" dirty="0">
                  <a:solidFill>
                    <a:srgbClr val="FFFFFF"/>
                  </a:solidFill>
                </a:rPr>
                <a:t>Among Highest contributors in FDI in last decade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6858930" y="1297598"/>
              <a:ext cx="2224585" cy="913339"/>
            </a:xfrm>
            <a:prstGeom prst="rect">
              <a:avLst/>
            </a:prstGeom>
            <a:solidFill>
              <a:srgbClr val="00206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IN" b="1" dirty="0">
                  <a:solidFill>
                    <a:srgbClr val="FFFFFF"/>
                  </a:solidFill>
                </a:rPr>
                <a:t>Contributes 6.1%* to India’s GDP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5867249" y="2642221"/>
              <a:ext cx="3208361" cy="1130124"/>
            </a:xfrm>
            <a:prstGeom prst="rect">
              <a:avLst/>
            </a:prstGeom>
            <a:solidFill>
              <a:srgbClr val="00206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IN" b="1" dirty="0">
                  <a:solidFill>
                    <a:srgbClr val="FFFFFF"/>
                  </a:solidFill>
                </a:rPr>
                <a:t>Contributes directly to 22 Lac jobs and indirectly to 20 Lac jobs*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119799" y="1319445"/>
              <a:ext cx="2913986" cy="725032"/>
            </a:xfrm>
            <a:prstGeom prst="rect">
              <a:avLst/>
            </a:prstGeom>
            <a:solidFill>
              <a:srgbClr val="00206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IN" b="1" dirty="0" smtClean="0">
                  <a:solidFill>
                    <a:srgbClr val="FFFFFF"/>
                  </a:solidFill>
                </a:rPr>
                <a:t>Lowest voice rates in the world</a:t>
              </a:r>
              <a:endParaRPr lang="en-US" b="1" i="0" dirty="0" smtClean="0">
                <a:solidFill>
                  <a:srgbClr val="4D4D4D"/>
                </a:solidFill>
                <a:latin typeface="Arial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167881" y="3183819"/>
              <a:ext cx="200622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i="0" dirty="0" smtClean="0">
                  <a:solidFill>
                    <a:srgbClr val="033770"/>
                  </a:solidFill>
                  <a:latin typeface="Arial" charset="0"/>
                </a:rPr>
                <a:t>INDIAN </a:t>
              </a:r>
            </a:p>
            <a:p>
              <a:pPr algn="ctr"/>
              <a:r>
                <a:rPr lang="en-US" b="1" i="0" dirty="0" smtClean="0">
                  <a:solidFill>
                    <a:srgbClr val="033770"/>
                  </a:solidFill>
                  <a:latin typeface="Arial" charset="0"/>
                </a:rPr>
                <a:t>MOBILE </a:t>
              </a:r>
            </a:p>
            <a:p>
              <a:pPr algn="ctr"/>
              <a:r>
                <a:rPr lang="en-US" b="1" i="0" dirty="0" smtClean="0">
                  <a:solidFill>
                    <a:srgbClr val="033770"/>
                  </a:solidFill>
                  <a:latin typeface="Arial" charset="0"/>
                </a:rPr>
                <a:t>ECO-SYSTEM</a:t>
              </a:r>
              <a:endParaRPr lang="en-US" b="1" i="0" dirty="0">
                <a:solidFill>
                  <a:srgbClr val="033770"/>
                </a:solidFill>
                <a:latin typeface="Arial" charset="0"/>
              </a:endParaRPr>
            </a:p>
          </p:txBody>
        </p:sp>
      </p:grpSp>
      <p:sp>
        <p:nvSpPr>
          <p:cNvPr id="28" name="Rectangle 27"/>
          <p:cNvSpPr/>
          <p:nvPr/>
        </p:nvSpPr>
        <p:spPr bwMode="auto">
          <a:xfrm>
            <a:off x="3735805" y="1307498"/>
            <a:ext cx="2224585" cy="736979"/>
          </a:xfrm>
          <a:prstGeom prst="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IN" b="1" dirty="0">
                <a:solidFill>
                  <a:srgbClr val="FFFFFF"/>
                </a:solidFill>
              </a:rPr>
              <a:t>Over 500,000 villages covered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700" y="6308276"/>
            <a:ext cx="29206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Source: GSMA – The Mobile Economy India 2015</a:t>
            </a:r>
            <a:endParaRPr lang="en-US" sz="1000" i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14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853389"/>
              </p:ext>
            </p:extLst>
          </p:nvPr>
        </p:nvGraphicFramePr>
        <p:xfrm>
          <a:off x="1234307" y="1503451"/>
          <a:ext cx="2225386" cy="2242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1" name="Worksheet" r:id="rId3" imgW="2447824" imgH="2466923" progId="Excel.Sheet.12">
                  <p:link updateAutomatic="1"/>
                </p:oleObj>
              </mc:Choice>
              <mc:Fallback>
                <p:oleObj name="Worksheet" r:id="rId3" imgW="2447824" imgH="24669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4307" y="1503451"/>
                        <a:ext cx="2225386" cy="2242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76201" y="1123261"/>
            <a:ext cx="4330700" cy="375555"/>
          </a:xfrm>
          <a:prstGeom prst="rect">
            <a:avLst/>
          </a:prstGeom>
          <a:solidFill>
            <a:srgbClr val="0070C0">
              <a:alpha val="94000"/>
            </a:srgbClr>
          </a:solidFill>
          <a:ln w="19050" algn="ctr">
            <a:solidFill>
              <a:srgbClr val="1F497D"/>
            </a:solidFill>
            <a:miter lim="800000"/>
            <a:headEnd/>
            <a:tailEnd/>
          </a:ln>
        </p:spPr>
        <p:txBody>
          <a:bodyPr vert="horz" wrap="none" lIns="91440" tIns="45720" rIns="91440" bIns="45720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i="0" dirty="0" smtClean="0">
                <a:solidFill>
                  <a:prstClr val="white"/>
                </a:solidFill>
                <a:latin typeface="Calibri"/>
                <a:cs typeface="Calibri" pitchFamily="34" charset="0"/>
              </a:rPr>
              <a:t>India Contributes 13% of Global Mobility  Subscribers (Active subs)</a:t>
            </a:r>
            <a:endParaRPr lang="en-US" sz="1200" b="1" i="0" dirty="0">
              <a:solidFill>
                <a:prstClr val="white"/>
              </a:solidFill>
              <a:latin typeface="Calibri"/>
              <a:cs typeface="Calibri" pitchFamily="34" charset="0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63500" y="3789355"/>
            <a:ext cx="4343401" cy="375555"/>
          </a:xfrm>
          <a:prstGeom prst="rect">
            <a:avLst/>
          </a:prstGeom>
          <a:solidFill>
            <a:srgbClr val="0070C0">
              <a:alpha val="94000"/>
            </a:srgbClr>
          </a:solidFill>
          <a:ln w="19050" algn="ctr">
            <a:solidFill>
              <a:srgbClr val="1F497D"/>
            </a:solidFill>
            <a:miter lim="800000"/>
            <a:headEnd/>
            <a:tailEnd/>
          </a:ln>
        </p:spPr>
        <p:txBody>
          <a:bodyPr vert="horz" wrap="none" lIns="91440" tIns="45720" rIns="91440" bIns="45720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0" dirty="0" smtClean="0">
                <a:solidFill>
                  <a:prstClr val="white"/>
                </a:solidFill>
                <a:latin typeface="Calibri"/>
                <a:cs typeface="Calibri" pitchFamily="34" charset="0"/>
              </a:rPr>
              <a:t>Pygmy in Global Revenue Contribution - Amongst World’s Lowest Tariff</a:t>
            </a:r>
            <a:endParaRPr lang="en-US" b="1" i="0" dirty="0">
              <a:solidFill>
                <a:prstClr val="white"/>
              </a:solidFill>
              <a:latin typeface="Calibri"/>
              <a:cs typeface="Calibri" pitchFamily="34" charset="0"/>
            </a:endParaRPr>
          </a:p>
        </p:txBody>
      </p:sp>
      <p:sp>
        <p:nvSpPr>
          <p:cNvPr id="19" name="Line 59"/>
          <p:cNvSpPr>
            <a:spLocks noChangeShapeType="1"/>
          </p:cNvSpPr>
          <p:nvPr/>
        </p:nvSpPr>
        <p:spPr bwMode="auto">
          <a:xfrm flipH="1">
            <a:off x="4514970" y="1136594"/>
            <a:ext cx="17457" cy="5348441"/>
          </a:xfrm>
          <a:prstGeom prst="line">
            <a:avLst/>
          </a:prstGeom>
          <a:noFill/>
          <a:ln w="9525">
            <a:solidFill>
              <a:srgbClr val="969696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i="0" kern="0" dirty="0" smtClea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0" name="Line 59"/>
          <p:cNvSpPr>
            <a:spLocks noChangeShapeType="1"/>
          </p:cNvSpPr>
          <p:nvPr/>
        </p:nvSpPr>
        <p:spPr bwMode="auto">
          <a:xfrm>
            <a:off x="152215" y="3757977"/>
            <a:ext cx="8894078" cy="0"/>
          </a:xfrm>
          <a:prstGeom prst="line">
            <a:avLst/>
          </a:prstGeom>
          <a:noFill/>
          <a:ln w="9525">
            <a:solidFill>
              <a:srgbClr val="969696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i="0" kern="0" dirty="0" smtClea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1" name="Rectangle 3"/>
          <p:cNvSpPr>
            <a:spLocks/>
          </p:cNvSpPr>
          <p:nvPr/>
        </p:nvSpPr>
        <p:spPr bwMode="auto">
          <a:xfrm>
            <a:off x="76200" y="27296"/>
            <a:ext cx="7569200" cy="965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600" b="1" dirty="0" smtClean="0">
                <a:solidFill>
                  <a:srgbClr val="4D4D4D"/>
                </a:solidFill>
                <a:latin typeface="Calibri" pitchFamily="34" charset="0"/>
                <a:cs typeface="Calibri" pitchFamily="34" charset="0"/>
              </a:rPr>
              <a:t>India Telecom vis-à-vis Global Telecom</a:t>
            </a:r>
          </a:p>
          <a:p>
            <a:r>
              <a:rPr lang="en-US" sz="2600" b="1" dirty="0" smtClean="0">
                <a:solidFill>
                  <a:srgbClr val="4D4D4D"/>
                </a:solidFill>
                <a:latin typeface="Calibri" pitchFamily="34" charset="0"/>
                <a:cs typeface="Calibri" pitchFamily="34" charset="0"/>
              </a:rPr>
              <a:t>Second Largest by Subs, but a Fraction by Revenues</a:t>
            </a:r>
          </a:p>
        </p:txBody>
      </p:sp>
      <p:cxnSp>
        <p:nvCxnSpPr>
          <p:cNvPr id="54" name="Straight Arrow Connector 53"/>
          <p:cNvCxnSpPr/>
          <p:nvPr/>
        </p:nvCxnSpPr>
        <p:spPr bwMode="auto">
          <a:xfrm>
            <a:off x="2669540" y="4617256"/>
            <a:ext cx="4191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15747" y="4508168"/>
            <a:ext cx="1048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India Revenue</a:t>
            </a:r>
          </a:p>
          <a:p>
            <a:r>
              <a:rPr lang="en-US" sz="12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USD 30.5 Bn</a:t>
            </a:r>
            <a:endParaRPr lang="en-US" sz="12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601526" y="3825111"/>
            <a:ext cx="4469805" cy="237757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5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Revision in Interconnect Usage Charges (impact largely on major operators), Roaming rates, Service tax have negatively impacted the Industry by 4.5-6%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650" i="0" dirty="0">
              <a:solidFill>
                <a:srgbClr val="4D4D4D">
                  <a:lumMod val="75000"/>
                </a:srgbClr>
              </a:solidFill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5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Industry growth in FY’16 expected to be in low single digit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650" i="0" dirty="0">
              <a:solidFill>
                <a:srgbClr val="4D4D4D">
                  <a:lumMod val="75000"/>
                </a:srgbClr>
              </a:solidFill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5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Hanging Sword of GST </a:t>
            </a:r>
            <a:endParaRPr lang="en-US" sz="1650" i="0" dirty="0">
              <a:solidFill>
                <a:srgbClr val="4D4D4D">
                  <a:lumMod val="75000"/>
                </a:srgbClr>
              </a:solidFill>
              <a:latin typeface="+mj-lt"/>
            </a:endParaRPr>
          </a:p>
        </p:txBody>
      </p:sp>
      <p:cxnSp>
        <p:nvCxnSpPr>
          <p:cNvPr id="50" name="Straight Arrow Connector 49"/>
          <p:cNvCxnSpPr/>
          <p:nvPr/>
        </p:nvCxnSpPr>
        <p:spPr bwMode="auto">
          <a:xfrm flipH="1">
            <a:off x="1245869" y="5385762"/>
            <a:ext cx="4114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A66A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2" name="TextBox 51"/>
          <p:cNvSpPr txBox="1"/>
          <p:nvPr/>
        </p:nvSpPr>
        <p:spPr>
          <a:xfrm>
            <a:off x="3453279" y="5644169"/>
            <a:ext cx="1066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0A66A6"/>
                </a:solidFill>
                <a:latin typeface="Calibri" pitchFamily="34" charset="0"/>
                <a:cs typeface="Calibri" pitchFamily="34" charset="0"/>
              </a:rPr>
              <a:t>Rest of World Revenue</a:t>
            </a:r>
          </a:p>
          <a:p>
            <a:pPr algn="r"/>
            <a:r>
              <a:rPr lang="en-US" sz="1200" dirty="0" smtClean="0">
                <a:solidFill>
                  <a:srgbClr val="0A66A6"/>
                </a:solidFill>
                <a:latin typeface="Calibri" pitchFamily="34" charset="0"/>
                <a:cs typeface="Calibri" pitchFamily="34" charset="0"/>
              </a:rPr>
              <a:t>USD 1,093 Bn</a:t>
            </a:r>
            <a:endParaRPr lang="en-US" sz="1200" dirty="0">
              <a:solidFill>
                <a:srgbClr val="0A66A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Footer Placeholder 1"/>
          <p:cNvSpPr txBox="1">
            <a:spLocks/>
          </p:cNvSpPr>
          <p:nvPr/>
        </p:nvSpPr>
        <p:spPr>
          <a:xfrm>
            <a:off x="5577232" y="6448251"/>
            <a:ext cx="299647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spcBef>
                <a:spcPct val="0"/>
              </a:spcBef>
              <a:defRPr sz="1200" kern="1200">
                <a:solidFill>
                  <a:srgbClr val="898989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000" dirty="0" smtClean="0">
                <a:solidFill>
                  <a:schemeClr val="bg1"/>
                </a:solidFill>
              </a:rPr>
              <a:t>Source: TRAI – Mar ‘15 subscribers (EoP &amp; VLR), </a:t>
            </a:r>
          </a:p>
          <a:p>
            <a:r>
              <a:rPr lang="en-IN" sz="1000" dirty="0" smtClean="0">
                <a:solidFill>
                  <a:schemeClr val="bg1"/>
                </a:solidFill>
              </a:rPr>
              <a:t>FY ‘15 Indian Industry Revenue</a:t>
            </a:r>
          </a:p>
          <a:p>
            <a:r>
              <a:rPr lang="en-IN" sz="1000" dirty="0" smtClean="0">
                <a:solidFill>
                  <a:schemeClr val="bg1"/>
                </a:solidFill>
              </a:rPr>
              <a:t>INR converted to USD at  a rate of 60:1</a:t>
            </a:r>
            <a:endParaRPr lang="en-IN" sz="1000" dirty="0">
              <a:solidFill>
                <a:schemeClr val="bg1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>
            <a:off x="2898663" y="2499612"/>
            <a:ext cx="809283" cy="2183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199864" y="1741456"/>
            <a:ext cx="808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India Subs</a:t>
            </a:r>
          </a:p>
          <a:p>
            <a:r>
              <a:rPr lang="en-US" sz="12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863 Mn</a:t>
            </a:r>
            <a:endParaRPr lang="en-US" sz="12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6" name="Straight Arrow Connector 25"/>
          <p:cNvCxnSpPr/>
          <p:nvPr/>
        </p:nvCxnSpPr>
        <p:spPr bwMode="auto">
          <a:xfrm flipH="1" flipV="1">
            <a:off x="1008854" y="1924334"/>
            <a:ext cx="751708" cy="14640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A66A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3384524" y="2813512"/>
            <a:ext cx="1103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>
                <a:solidFill>
                  <a:srgbClr val="0A66A6"/>
                </a:solidFill>
                <a:latin typeface="Calibri" pitchFamily="34" charset="0"/>
                <a:cs typeface="Calibri" pitchFamily="34" charset="0"/>
              </a:rPr>
              <a:t>Rest of World </a:t>
            </a:r>
          </a:p>
          <a:p>
            <a:pPr algn="r"/>
            <a:r>
              <a:rPr lang="en-US" sz="1200" dirty="0" smtClean="0">
                <a:solidFill>
                  <a:srgbClr val="0A66A6"/>
                </a:solidFill>
                <a:latin typeface="Calibri" pitchFamily="34" charset="0"/>
                <a:cs typeface="Calibri" pitchFamily="34" charset="0"/>
              </a:rPr>
              <a:t>Active Subs</a:t>
            </a:r>
          </a:p>
          <a:p>
            <a:pPr algn="r"/>
            <a:r>
              <a:rPr lang="en-US" sz="1200" dirty="0" smtClean="0">
                <a:solidFill>
                  <a:srgbClr val="0A66A6"/>
                </a:solidFill>
                <a:latin typeface="Calibri" pitchFamily="34" charset="0"/>
                <a:cs typeface="Calibri" pitchFamily="34" charset="0"/>
              </a:rPr>
              <a:t>5,717 Mn</a:t>
            </a:r>
            <a:endParaRPr lang="en-US" sz="1200" dirty="0">
              <a:solidFill>
                <a:srgbClr val="0A66A6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033478"/>
              </p:ext>
            </p:extLst>
          </p:nvPr>
        </p:nvGraphicFramePr>
        <p:xfrm>
          <a:off x="1245868" y="4161497"/>
          <a:ext cx="2216727" cy="2242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2" name="Worksheet" r:id="rId5" imgW="2438376" imgH="2466923" progId="Excel.Sheet.12">
                  <p:link updateAutomatic="1"/>
                </p:oleObj>
              </mc:Choice>
              <mc:Fallback>
                <p:oleObj name="Worksheet" r:id="rId5" imgW="2438376" imgH="24669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45868" y="4161497"/>
                        <a:ext cx="2216727" cy="2242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/>
          <p:cNvCxnSpPr/>
          <p:nvPr/>
        </p:nvCxnSpPr>
        <p:spPr bwMode="auto">
          <a:xfrm flipH="1">
            <a:off x="1008854" y="4597890"/>
            <a:ext cx="904108" cy="1515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A66A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5" name="Straight Arrow Connector 34"/>
          <p:cNvCxnSpPr/>
          <p:nvPr/>
        </p:nvCxnSpPr>
        <p:spPr bwMode="auto">
          <a:xfrm>
            <a:off x="2898663" y="5276580"/>
            <a:ext cx="809283" cy="2183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1732624" y="4382520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2.7%</a:t>
            </a:r>
            <a:endParaRPr lang="en-US" sz="12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096432" y="6013501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97.3%</a:t>
            </a:r>
            <a:endParaRPr lang="en-US" sz="12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7" name="Footer Placeholder 1"/>
          <p:cNvSpPr txBox="1">
            <a:spLocks/>
          </p:cNvSpPr>
          <p:nvPr/>
        </p:nvSpPr>
        <p:spPr>
          <a:xfrm>
            <a:off x="1495884" y="6436621"/>
            <a:ext cx="1897975" cy="40736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spcBef>
                <a:spcPct val="0"/>
              </a:spcBef>
              <a:defRPr sz="1200" kern="1200">
                <a:solidFill>
                  <a:srgbClr val="898989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1000" dirty="0" smtClean="0">
                <a:solidFill>
                  <a:schemeClr val="bg1"/>
                </a:solidFill>
              </a:rPr>
              <a:t>Source: </a:t>
            </a:r>
          </a:p>
          <a:p>
            <a:r>
              <a:rPr lang="en-IN" sz="1000" dirty="0" smtClean="0">
                <a:solidFill>
                  <a:schemeClr val="bg1"/>
                </a:solidFill>
              </a:rPr>
              <a:t>Global subs data - GSMA Intelligence (Mar ’15)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92772" y="5372112"/>
            <a:ext cx="10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FY ’15 revenues</a:t>
            </a:r>
            <a:endParaRPr lang="en-US" sz="1200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6" name="Chart 3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4507752"/>
              </p:ext>
            </p:extLst>
          </p:nvPr>
        </p:nvGraphicFramePr>
        <p:xfrm>
          <a:off x="4601526" y="1498816"/>
          <a:ext cx="4469805" cy="2259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9" name="TextBox 1"/>
          <p:cNvSpPr txBox="1">
            <a:spLocks noChangeArrowheads="1"/>
          </p:cNvSpPr>
          <p:nvPr/>
        </p:nvSpPr>
        <p:spPr bwMode="auto">
          <a:xfrm>
            <a:off x="4619779" y="1123261"/>
            <a:ext cx="4451552" cy="375555"/>
          </a:xfrm>
          <a:prstGeom prst="rect">
            <a:avLst/>
          </a:prstGeom>
          <a:solidFill>
            <a:srgbClr val="0070C0">
              <a:alpha val="94000"/>
            </a:srgbClr>
          </a:solidFill>
          <a:ln w="19050" algn="ctr">
            <a:solidFill>
              <a:srgbClr val="1F497D"/>
            </a:solidFill>
            <a:miter lim="800000"/>
            <a:headEnd/>
            <a:tailEnd/>
          </a:ln>
        </p:spPr>
        <p:txBody>
          <a:bodyPr vert="horz" wrap="none" lIns="91440" tIns="45720" rIns="91440" bIns="45720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i="0" dirty="0" smtClean="0">
                <a:solidFill>
                  <a:prstClr val="white"/>
                </a:solidFill>
                <a:latin typeface="Calibri"/>
                <a:cs typeface="Calibri" pitchFamily="34" charset="0"/>
              </a:rPr>
              <a:t>Industry Revenue (INR Mn) and Revenue Growth</a:t>
            </a:r>
            <a:endParaRPr lang="en-US" sz="1200" b="1" i="0" dirty="0">
              <a:solidFill>
                <a:prstClr val="white"/>
              </a:solidFill>
              <a:latin typeface="Calibri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95526" y="1678113"/>
            <a:ext cx="9283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i="0" dirty="0" smtClean="0">
                <a:solidFill>
                  <a:schemeClr val="tx1"/>
                </a:solidFill>
              </a:rPr>
              <a:t>~ USD 8 </a:t>
            </a:r>
            <a:r>
              <a:rPr lang="en-US" sz="1000" b="1" i="0" dirty="0" err="1" smtClean="0">
                <a:solidFill>
                  <a:schemeClr val="tx1"/>
                </a:solidFill>
              </a:rPr>
              <a:t>bn</a:t>
            </a:r>
            <a:r>
              <a:rPr lang="en-US" sz="1000" b="1" i="0" dirty="0" smtClean="0">
                <a:solidFill>
                  <a:schemeClr val="tx1"/>
                </a:solidFill>
              </a:rPr>
              <a:t> </a:t>
            </a:r>
            <a:endParaRPr lang="en-US" sz="1000" b="1" i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07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"/>
          <p:cNvSpPr>
            <a:spLocks/>
          </p:cNvSpPr>
          <p:nvPr/>
        </p:nvSpPr>
        <p:spPr bwMode="auto">
          <a:xfrm>
            <a:off x="12700" y="0"/>
            <a:ext cx="9067800" cy="1028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2600" b="1" dirty="0">
                <a:solidFill>
                  <a:srgbClr val="002060"/>
                </a:solidFill>
                <a:latin typeface="Calibri" panose="020F0502020204030204" pitchFamily="34" charset="0"/>
              </a:rPr>
              <a:t>India Still a </a:t>
            </a:r>
            <a:r>
              <a:rPr lang="en-US" sz="2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‘Discoverer’ </a:t>
            </a:r>
            <a:r>
              <a:rPr lang="en-US" sz="2600" b="1" dirty="0">
                <a:solidFill>
                  <a:srgbClr val="002060"/>
                </a:solidFill>
                <a:latin typeface="Calibri" panose="020F0502020204030204" pitchFamily="34" charset="0"/>
              </a:rPr>
              <a:t>in Mobile Internet Adoption</a:t>
            </a:r>
            <a:endParaRPr lang="en-US" sz="2600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2256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13199"/>
            <a:ext cx="8623300" cy="4393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9700" y="5681663"/>
            <a:ext cx="89916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 smtClean="0">
                <a:solidFill>
                  <a:srgbClr val="FF0000"/>
                </a:solidFill>
                <a:cs typeface="Times New Roman" pitchFamily="18" charset="0"/>
              </a:rPr>
              <a:t>Digital Pioneers</a:t>
            </a:r>
            <a:r>
              <a:rPr lang="en-US" sz="1200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sz="1200" dirty="0" smtClean="0">
                <a:solidFill>
                  <a:prstClr val="black"/>
                </a:solidFill>
                <a:cs typeface="Times New Roman" pitchFamily="18" charset="0"/>
              </a:rPr>
              <a:t>– USA, Japan, Australia	                	</a:t>
            </a:r>
            <a:r>
              <a:rPr lang="en-US" sz="1200" b="1" dirty="0" smtClean="0">
                <a:solidFill>
                  <a:srgbClr val="00B050"/>
                </a:solidFill>
                <a:cs typeface="Times New Roman" pitchFamily="18" charset="0"/>
              </a:rPr>
              <a:t>Connected </a:t>
            </a:r>
            <a:r>
              <a:rPr lang="en-US" sz="1200" b="1" dirty="0">
                <a:solidFill>
                  <a:srgbClr val="00B050"/>
                </a:solidFill>
                <a:cs typeface="Times New Roman" pitchFamily="18" charset="0"/>
              </a:rPr>
              <a:t>Players</a:t>
            </a:r>
            <a:r>
              <a:rPr lang="en-US" sz="1200" dirty="0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Times New Roman" pitchFamily="18" charset="0"/>
              </a:rPr>
              <a:t>– </a:t>
            </a:r>
            <a:r>
              <a:rPr lang="en-US" sz="1200" dirty="0" smtClean="0">
                <a:solidFill>
                  <a:prstClr val="black"/>
                </a:solidFill>
                <a:cs typeface="Times New Roman" pitchFamily="18" charset="0"/>
              </a:rPr>
              <a:t>Western Europe (incl UK)</a:t>
            </a:r>
            <a:endParaRPr lang="en-US" sz="1200" dirty="0">
              <a:solidFill>
                <a:prstClr val="black"/>
              </a:solidFill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1200" b="1" dirty="0" smtClean="0">
                <a:solidFill>
                  <a:schemeClr val="accent5">
                    <a:lumMod val="25000"/>
                  </a:schemeClr>
                </a:solidFill>
                <a:cs typeface="Times New Roman" pitchFamily="18" charset="0"/>
              </a:rPr>
              <a:t>Fast Growers</a:t>
            </a:r>
            <a:r>
              <a:rPr lang="en-US" sz="1200" dirty="0" smtClean="0">
                <a:solidFill>
                  <a:schemeClr val="accent5">
                    <a:lumMod val="25000"/>
                  </a:schemeClr>
                </a:solidFill>
                <a:cs typeface="Times New Roman" pitchFamily="18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Times New Roman" pitchFamily="18" charset="0"/>
              </a:rPr>
              <a:t>– </a:t>
            </a:r>
            <a:r>
              <a:rPr lang="en-US" sz="1200" dirty="0" smtClean="0">
                <a:solidFill>
                  <a:prstClr val="black"/>
                </a:solidFill>
                <a:cs typeface="Times New Roman" pitchFamily="18" charset="0"/>
              </a:rPr>
              <a:t>China, S.E. Asia, South America, Russia </a:t>
            </a:r>
            <a:r>
              <a:rPr lang="en-US" sz="1200" dirty="0">
                <a:solidFill>
                  <a:prstClr val="black"/>
                </a:solidFill>
                <a:cs typeface="Times New Roman" pitchFamily="18" charset="0"/>
              </a:rPr>
              <a:t>	</a:t>
            </a:r>
            <a:r>
              <a:rPr lang="en-US" sz="1200" b="1" dirty="0" smtClean="0">
                <a:solidFill>
                  <a:srgbClr val="0000CC"/>
                </a:solidFill>
                <a:cs typeface="Times New Roman" pitchFamily="18" charset="0"/>
              </a:rPr>
              <a:t>Discoverers</a:t>
            </a:r>
            <a:r>
              <a:rPr lang="en-US" sz="1200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cs typeface="Times New Roman" pitchFamily="18" charset="0"/>
              </a:rPr>
              <a:t>– </a:t>
            </a:r>
            <a:r>
              <a:rPr lang="en-US" sz="1200" b="1" dirty="0" smtClean="0">
                <a:solidFill>
                  <a:srgbClr val="0000CC"/>
                </a:solidFill>
                <a:cs typeface="Times New Roman" pitchFamily="18" charset="0"/>
              </a:rPr>
              <a:t>India</a:t>
            </a:r>
            <a:r>
              <a:rPr lang="en-US" sz="1200" dirty="0" smtClean="0">
                <a:solidFill>
                  <a:prstClr val="black"/>
                </a:solidFill>
                <a:cs typeface="Times New Roman" pitchFamily="18" charset="0"/>
              </a:rPr>
              <a:t>, Africa (excl. South Africa)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" y="3035300"/>
            <a:ext cx="1765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3300"/>
                </a:solidFill>
                <a:latin typeface="Calibri" pitchFamily="34" charset="0"/>
                <a:cs typeface="Calibri" pitchFamily="34" charset="0"/>
              </a:rPr>
              <a:t>51% Smartphones</a:t>
            </a:r>
          </a:p>
          <a:p>
            <a:r>
              <a:rPr lang="en-US" sz="1100" dirty="0" smtClean="0">
                <a:solidFill>
                  <a:srgbClr val="FF3300"/>
                </a:solidFill>
                <a:latin typeface="Calibri" pitchFamily="34" charset="0"/>
                <a:cs typeface="Calibri" pitchFamily="34" charset="0"/>
              </a:rPr>
              <a:t>25% 4G Connections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041400" y="2679700"/>
            <a:ext cx="609600" cy="1574800"/>
            <a:chOff x="1041400" y="2679700"/>
            <a:chExt cx="609600" cy="1574800"/>
          </a:xfrm>
        </p:grpSpPr>
        <p:cxnSp>
          <p:nvCxnSpPr>
            <p:cNvPr id="3" name="Straight Connector 2"/>
            <p:cNvCxnSpPr/>
            <p:nvPr/>
          </p:nvCxnSpPr>
          <p:spPr bwMode="auto">
            <a:xfrm flipV="1">
              <a:off x="1041400" y="3635464"/>
              <a:ext cx="0" cy="6190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 flipV="1">
              <a:off x="1041400" y="2679700"/>
              <a:ext cx="0" cy="3556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1041400" y="2679700"/>
              <a:ext cx="6096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3" name="Oval 12"/>
          <p:cNvSpPr/>
          <p:nvPr/>
        </p:nvSpPr>
        <p:spPr bwMode="auto">
          <a:xfrm>
            <a:off x="1638300" y="2654300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27300" y="2862218"/>
            <a:ext cx="1765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39% Smartphones</a:t>
            </a:r>
          </a:p>
          <a:p>
            <a:r>
              <a:rPr lang="en-US" sz="110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50% 3G Connections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651000" y="2286000"/>
            <a:ext cx="2573019" cy="2209800"/>
            <a:chOff x="1790700" y="2362200"/>
            <a:chExt cx="2573019" cy="2209800"/>
          </a:xfrm>
          <a:solidFill>
            <a:srgbClr val="00B050"/>
          </a:solidFill>
        </p:grpSpPr>
        <p:cxnSp>
          <p:nvCxnSpPr>
            <p:cNvPr id="16" name="Straight Connector 15"/>
            <p:cNvCxnSpPr/>
            <p:nvPr/>
          </p:nvCxnSpPr>
          <p:spPr bwMode="auto">
            <a:xfrm flipV="1">
              <a:off x="1790700" y="3343905"/>
              <a:ext cx="1422400" cy="1228095"/>
            </a:xfrm>
            <a:prstGeom prst="line">
              <a:avLst/>
            </a:prstGeom>
            <a:grpFill/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3644900" y="2375383"/>
              <a:ext cx="711200" cy="614050"/>
            </a:xfrm>
            <a:prstGeom prst="line">
              <a:avLst/>
            </a:prstGeom>
            <a:grpFill/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4" name="Oval 23"/>
            <p:cNvSpPr/>
            <p:nvPr/>
          </p:nvSpPr>
          <p:spPr bwMode="auto">
            <a:xfrm>
              <a:off x="4318000" y="2362200"/>
              <a:ext cx="45719" cy="45719"/>
            </a:xfrm>
            <a:prstGeom prst="ellipse">
              <a:avLst/>
            </a:prstGeom>
            <a:grpFill/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524000" y="2679700"/>
            <a:ext cx="5565569" cy="2057400"/>
            <a:chOff x="1562100" y="2768600"/>
            <a:chExt cx="5290819" cy="1917700"/>
          </a:xfrm>
          <a:solidFill>
            <a:schemeClr val="accent5">
              <a:lumMod val="25000"/>
            </a:schemeClr>
          </a:solidFill>
        </p:grpSpPr>
        <p:cxnSp>
          <p:nvCxnSpPr>
            <p:cNvPr id="25" name="Straight Connector 24"/>
            <p:cNvCxnSpPr/>
            <p:nvPr/>
          </p:nvCxnSpPr>
          <p:spPr bwMode="auto">
            <a:xfrm flipV="1">
              <a:off x="1562100" y="2806700"/>
              <a:ext cx="5245100" cy="1879600"/>
            </a:xfrm>
            <a:prstGeom prst="line">
              <a:avLst/>
            </a:prstGeom>
            <a:grpFill/>
            <a:ln w="9525" cap="flat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8" name="Oval 27"/>
            <p:cNvSpPr/>
            <p:nvPr/>
          </p:nvSpPr>
          <p:spPr bwMode="auto">
            <a:xfrm>
              <a:off x="6807200" y="2768600"/>
              <a:ext cx="45719" cy="45719"/>
            </a:xfrm>
            <a:prstGeom prst="ellipse">
              <a:avLst/>
            </a:prstGeom>
            <a:grpFill/>
            <a:ln w="9525" cap="flat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5949950" y="1804313"/>
            <a:ext cx="1765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cs typeface="Calibri" pitchFamily="34" charset="0"/>
              </a:rPr>
              <a:t>22% Smartphones</a:t>
            </a:r>
          </a:p>
          <a:p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cs typeface="Calibri" pitchFamily="34" charset="0"/>
              </a:rPr>
              <a:t>3</a:t>
            </a:r>
            <a:r>
              <a:rPr lang="en-US" sz="1100" b="1" dirty="0" smtClean="0">
                <a:solidFill>
                  <a:schemeClr val="accent5">
                    <a:lumMod val="25000"/>
                  </a:schemeClr>
                </a:solidFill>
                <a:latin typeface="Calibri" pitchFamily="34" charset="0"/>
                <a:cs typeface="Calibri" pitchFamily="34" charset="0"/>
              </a:rPr>
              <a:t>0% 3G Connections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435101" y="3335382"/>
            <a:ext cx="4927600" cy="1604917"/>
            <a:chOff x="1562100" y="2768600"/>
            <a:chExt cx="5290819" cy="1917700"/>
          </a:xfrm>
          <a:solidFill>
            <a:srgbClr val="0000CC"/>
          </a:solidFill>
        </p:grpSpPr>
        <p:cxnSp>
          <p:nvCxnSpPr>
            <p:cNvPr id="33" name="Straight Connector 32"/>
            <p:cNvCxnSpPr/>
            <p:nvPr/>
          </p:nvCxnSpPr>
          <p:spPr bwMode="auto">
            <a:xfrm flipV="1">
              <a:off x="1562100" y="2806700"/>
              <a:ext cx="5245100" cy="1879600"/>
            </a:xfrm>
            <a:prstGeom prst="line">
              <a:avLst/>
            </a:prstGeom>
            <a:grpFill/>
            <a:ln w="9525" cap="flat" cmpd="sng" algn="ctr">
              <a:solidFill>
                <a:srgbClr val="00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Oval 33"/>
            <p:cNvSpPr/>
            <p:nvPr/>
          </p:nvSpPr>
          <p:spPr bwMode="auto">
            <a:xfrm>
              <a:off x="6807200" y="2768600"/>
              <a:ext cx="45719" cy="45719"/>
            </a:xfrm>
            <a:prstGeom prst="ellipse">
              <a:avLst/>
            </a:prstGeom>
            <a:grpFill/>
            <a:ln w="9525" cap="flat" cmpd="sng" algn="ctr">
              <a:solidFill>
                <a:srgbClr val="00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670550" y="3785513"/>
            <a:ext cx="1765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en-US" sz="11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0% Smartphones</a:t>
            </a:r>
          </a:p>
          <a:p>
            <a:r>
              <a:rPr lang="en-US" sz="1100" b="1" dirty="0" smtClean="0">
                <a:solidFill>
                  <a:srgbClr val="0000CC"/>
                </a:solidFill>
                <a:latin typeface="Calibri" pitchFamily="34" charset="0"/>
                <a:cs typeface="Calibri" pitchFamily="34" charset="0"/>
              </a:rPr>
              <a:t>90% 2G Connections</a:t>
            </a:r>
          </a:p>
        </p:txBody>
      </p:sp>
      <p:sp>
        <p:nvSpPr>
          <p:cNvPr id="2" name="Oval 1"/>
          <p:cNvSpPr/>
          <p:nvPr/>
        </p:nvSpPr>
        <p:spPr bwMode="auto">
          <a:xfrm>
            <a:off x="5937071" y="2641759"/>
            <a:ext cx="1056068" cy="1108354"/>
          </a:xfrm>
          <a:prstGeom prst="ellipse">
            <a:avLst/>
          </a:prstGeom>
          <a:noFill/>
          <a:ln w="285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15728" y="6536074"/>
            <a:ext cx="3167665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 i="0" dirty="0" smtClean="0">
                <a:latin typeface="Calibri" panose="020F0502020204030204" pitchFamily="34" charset="0"/>
                <a:cs typeface="Times New Roman" pitchFamily="18" charset="0"/>
              </a:rPr>
              <a:t>Source</a:t>
            </a:r>
            <a:r>
              <a:rPr lang="en-US" sz="1000" b="1" i="0" dirty="0">
                <a:latin typeface="Calibri" panose="020F0502020204030204" pitchFamily="34" charset="0"/>
                <a:cs typeface="Times New Roman" pitchFamily="18" charset="0"/>
              </a:rPr>
              <a:t>: GSMA Vision 2020 </a:t>
            </a:r>
            <a:r>
              <a:rPr lang="en-US" sz="1000" b="1" i="0" dirty="0" smtClean="0">
                <a:latin typeface="Calibri" panose="020F0502020204030204" pitchFamily="34" charset="0"/>
                <a:cs typeface="Times New Roman" pitchFamily="18" charset="0"/>
              </a:rPr>
              <a:t>Report, GSMA Intelligence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883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b="1" i="1" kern="1200" dirty="0">
                <a:solidFill>
                  <a:srgbClr val="002060"/>
                </a:solidFill>
                <a:latin typeface="Calibri" panose="020F0502020204030204" pitchFamily="34" charset="0"/>
                <a:ea typeface="ＭＳ Ｐゴシック" charset="0"/>
                <a:cs typeface="ＭＳ Ｐゴシック" charset="0"/>
              </a:rPr>
              <a:t>Myth of Data Growth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8256" y="3962758"/>
            <a:ext cx="4299021" cy="2287918"/>
            <a:chOff x="4367307" y="1202639"/>
            <a:chExt cx="4571296" cy="2924175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307" y="1202639"/>
              <a:ext cx="4571296" cy="292417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6878463" y="2251880"/>
              <a:ext cx="9826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0" dirty="0" smtClean="0">
                  <a:solidFill>
                    <a:schemeClr val="bg2"/>
                  </a:solidFill>
                </a:rPr>
                <a:t>Operator 1</a:t>
              </a:r>
              <a:endParaRPr lang="en-US" sz="1200" i="0" dirty="0">
                <a:solidFill>
                  <a:schemeClr val="bg2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673380" y="2555541"/>
              <a:ext cx="1218747" cy="35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0" dirty="0" smtClean="0">
                  <a:solidFill>
                    <a:schemeClr val="bg2"/>
                  </a:solidFill>
                </a:rPr>
                <a:t>Operator 2</a:t>
              </a:r>
              <a:endParaRPr lang="en-US" sz="1200" i="0" dirty="0">
                <a:solidFill>
                  <a:schemeClr val="bg2"/>
                </a:solidFill>
              </a:endParaRPr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8" y="1501253"/>
            <a:ext cx="4312669" cy="22623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 bwMode="auto">
          <a:xfrm>
            <a:off x="3753133" y="2224585"/>
            <a:ext cx="232011" cy="1078171"/>
          </a:xfrm>
          <a:prstGeom prst="ellips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62818" y="3854354"/>
            <a:ext cx="4585648" cy="235449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Data revenue in Q1 FY16 – USD 1.2 billion. Even </a:t>
            </a:r>
            <a:r>
              <a:rPr lang="en-GB" sz="1400" i="0" dirty="0">
                <a:solidFill>
                  <a:srgbClr val="4D4D4D">
                    <a:lumMod val="75000"/>
                  </a:srgbClr>
                </a:solidFill>
                <a:latin typeface="+mj-lt"/>
              </a:rPr>
              <a:t>after 5.5 years of 3G and 4G launch the country has just managed to attract 7% </a:t>
            </a:r>
            <a:r>
              <a:rPr lang="en-GB" sz="140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pop penetration </a:t>
            </a:r>
            <a:r>
              <a:rPr lang="en-GB" sz="1400" i="0" dirty="0">
                <a:solidFill>
                  <a:srgbClr val="4D4D4D">
                    <a:lumMod val="75000"/>
                  </a:srgbClr>
                </a:solidFill>
                <a:latin typeface="+mj-lt"/>
              </a:rPr>
              <a:t>and 9% mobile penetration on Mobile Broadband </a:t>
            </a:r>
            <a:endParaRPr lang="en-US" sz="1400" i="0" dirty="0">
              <a:solidFill>
                <a:srgbClr val="4D4D4D">
                  <a:lumMod val="75000"/>
                </a:srgbClr>
              </a:solidFill>
              <a:latin typeface="+mj-lt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i="0" dirty="0">
                <a:solidFill>
                  <a:srgbClr val="4D4D4D">
                    <a:lumMod val="75000"/>
                  </a:srgbClr>
                </a:solidFill>
                <a:latin typeface="+mj-lt"/>
              </a:rPr>
              <a:t>Data ARMB has fallen 10% </a:t>
            </a:r>
            <a:r>
              <a:rPr lang="en-US" sz="140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YoY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Voice </a:t>
            </a:r>
            <a:r>
              <a:rPr lang="en-US" sz="1400" i="0" dirty="0">
                <a:solidFill>
                  <a:srgbClr val="4D4D4D">
                    <a:lumMod val="75000"/>
                  </a:srgbClr>
                </a:solidFill>
                <a:latin typeface="+mj-lt"/>
              </a:rPr>
              <a:t>ARPM declined 9% YoY, due to interconnect plus competitive intensity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608" y="6223380"/>
            <a:ext cx="1705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0" dirty="0" smtClean="0">
                <a:solidFill>
                  <a:schemeClr val="bg2"/>
                </a:solidFill>
                <a:latin typeface="Calibri" panose="020F0502020204030204" pitchFamily="34" charset="0"/>
              </a:rPr>
              <a:t>Source: JP Morgan Report</a:t>
            </a:r>
            <a:endParaRPr lang="en-US" sz="1000" i="0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7747781"/>
              </p:ext>
            </p:extLst>
          </p:nvPr>
        </p:nvGraphicFramePr>
        <p:xfrm>
          <a:off x="4467224" y="1501253"/>
          <a:ext cx="4553946" cy="2262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4462818" y="1125698"/>
            <a:ext cx="4585648" cy="375555"/>
          </a:xfrm>
          <a:prstGeom prst="rect">
            <a:avLst/>
          </a:prstGeom>
          <a:solidFill>
            <a:srgbClr val="0070C0">
              <a:alpha val="94000"/>
            </a:srgbClr>
          </a:solidFill>
          <a:ln w="19050" algn="ctr">
            <a:solidFill>
              <a:srgbClr val="1F497D"/>
            </a:solidFill>
            <a:miter lim="800000"/>
            <a:headEnd/>
            <a:tailEnd/>
          </a:ln>
        </p:spPr>
        <p:txBody>
          <a:bodyPr vert="horz" wrap="none" lIns="91440" tIns="45720" rIns="91440" bIns="45720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i="0" dirty="0" smtClean="0">
                <a:solidFill>
                  <a:prstClr val="white"/>
                </a:solidFill>
                <a:latin typeface="Calibri"/>
                <a:cs typeface="Calibri" pitchFamily="34" charset="0"/>
              </a:rPr>
              <a:t>Data Revenue (INR Mn) and Revenue Growth</a:t>
            </a:r>
            <a:endParaRPr lang="en-US" sz="1200" b="1" i="0" dirty="0">
              <a:solidFill>
                <a:prstClr val="white"/>
              </a:solidFill>
              <a:latin typeface="Calibri"/>
              <a:cs typeface="Calibri" pitchFamily="34" charset="0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29570" y="1107258"/>
            <a:ext cx="4337707" cy="375555"/>
          </a:xfrm>
          <a:prstGeom prst="rect">
            <a:avLst/>
          </a:prstGeom>
          <a:solidFill>
            <a:srgbClr val="0070C0">
              <a:alpha val="94000"/>
            </a:srgbClr>
          </a:solidFill>
          <a:ln w="19050" algn="ctr">
            <a:solidFill>
              <a:srgbClr val="1F497D"/>
            </a:solidFill>
            <a:miter lim="800000"/>
            <a:headEnd/>
            <a:tailEnd/>
          </a:ln>
        </p:spPr>
        <p:txBody>
          <a:bodyPr vert="horz" wrap="none" lIns="91440" tIns="45720" rIns="91440" bIns="45720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i="0" dirty="0">
                <a:solidFill>
                  <a:prstClr val="white"/>
                </a:solidFill>
                <a:latin typeface="Calibri"/>
                <a:cs typeface="Calibri" pitchFamily="34" charset="0"/>
              </a:rPr>
              <a:t>India has one of the lowest wireless 3G and 4G </a:t>
            </a:r>
            <a:r>
              <a:rPr lang="en-US" sz="1200" b="1" i="0" dirty="0" smtClean="0">
                <a:solidFill>
                  <a:prstClr val="white"/>
                </a:solidFill>
                <a:latin typeface="Calibri"/>
                <a:cs typeface="Calibri" pitchFamily="34" charset="0"/>
              </a:rPr>
              <a:t>penetration</a:t>
            </a:r>
            <a:endParaRPr lang="en-US" sz="1200" b="1" i="0" dirty="0">
              <a:solidFill>
                <a:prstClr val="white"/>
              </a:solidFill>
              <a:latin typeface="Calibri"/>
              <a:cs typeface="Calibri" pitchFamily="34" charset="0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68256" y="3854354"/>
            <a:ext cx="4299021" cy="375555"/>
          </a:xfrm>
          <a:prstGeom prst="rect">
            <a:avLst/>
          </a:prstGeom>
          <a:solidFill>
            <a:srgbClr val="0070C0">
              <a:alpha val="94000"/>
            </a:srgbClr>
          </a:solidFill>
          <a:ln w="19050" algn="ctr">
            <a:solidFill>
              <a:srgbClr val="1F497D"/>
            </a:solidFill>
            <a:miter lim="800000"/>
            <a:headEnd/>
            <a:tailEnd/>
          </a:ln>
        </p:spPr>
        <p:txBody>
          <a:bodyPr vert="horz" wrap="none" lIns="91440" tIns="45720" rIns="91440" bIns="45720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i="0" dirty="0" smtClean="0">
                <a:solidFill>
                  <a:prstClr val="white"/>
                </a:solidFill>
                <a:latin typeface="Calibri"/>
                <a:cs typeface="Calibri" pitchFamily="34" charset="0"/>
              </a:rPr>
              <a:t>Data Realizations (Paise per MB)</a:t>
            </a:r>
            <a:endParaRPr lang="en-US" sz="1200" b="1" i="0" dirty="0">
              <a:solidFill>
                <a:prstClr val="white"/>
              </a:solidFill>
              <a:latin typeface="Calibri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37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7000"/>
            <a:ext cx="7543800" cy="762000"/>
          </a:xfrm>
        </p:spPr>
        <p:txBody>
          <a:bodyPr anchor="ctr"/>
          <a:lstStyle/>
          <a:p>
            <a:r>
              <a:rPr lang="en-US" b="1" i="1" dirty="0" smtClean="0">
                <a:latin typeface="Calibri" pitchFamily="34" charset="0"/>
              </a:rPr>
              <a:t>Financially Stressed Industry</a:t>
            </a:r>
            <a:endParaRPr lang="en-US" sz="2400" b="1" i="1" dirty="0"/>
          </a:p>
        </p:txBody>
      </p:sp>
      <p:sp>
        <p:nvSpPr>
          <p:cNvPr id="8" name="Rectangle 7"/>
          <p:cNvSpPr/>
          <p:nvPr/>
        </p:nvSpPr>
        <p:spPr>
          <a:xfrm>
            <a:off x="0" y="5929418"/>
            <a:ext cx="9144000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IN" sz="1200" b="1" dirty="0" smtClean="0">
                <a:solidFill>
                  <a:srgbClr val="033770"/>
                </a:solidFill>
                <a:latin typeface="Calibri" pitchFamily="34" charset="0"/>
                <a:cs typeface="Calibri" pitchFamily="34" charset="0"/>
              </a:rPr>
              <a:t>Source: Based on latest annual financial information filed by listed operators on stock exchange and other operators with RoC. Back-up individual operator latest report filing available for verification</a:t>
            </a:r>
            <a:endParaRPr lang="en-IN" sz="1200" b="1" dirty="0">
              <a:solidFill>
                <a:srgbClr val="03377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0" y="5518187"/>
            <a:ext cx="4565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srgbClr val="4D4D4D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en-US" sz="1000" dirty="0" smtClean="0">
                <a:solidFill>
                  <a:srgbClr val="4D4D4D"/>
                </a:solidFill>
                <a:latin typeface="Calibri" pitchFamily="34" charset="0"/>
                <a:cs typeface="Calibri" pitchFamily="34" charset="0"/>
              </a:rPr>
              <a:t>* Others include public sector operators</a:t>
            </a:r>
          </a:p>
        </p:txBody>
      </p:sp>
      <p:sp>
        <p:nvSpPr>
          <p:cNvPr id="10" name="Rectangle 73"/>
          <p:cNvSpPr txBox="1">
            <a:spLocks noChangeArrowheads="1"/>
          </p:cNvSpPr>
          <p:nvPr/>
        </p:nvSpPr>
        <p:spPr bwMode="auto">
          <a:xfrm>
            <a:off x="934871" y="1309520"/>
            <a:ext cx="7274257" cy="375555"/>
          </a:xfrm>
          <a:prstGeom prst="rect">
            <a:avLst/>
          </a:prstGeom>
          <a:solidFill>
            <a:srgbClr val="004A80">
              <a:alpha val="94000"/>
            </a:srgbClr>
          </a:solidFill>
          <a:ln w="19050" algn="ctr">
            <a:solidFill>
              <a:srgbClr val="1F497D"/>
            </a:solidFill>
            <a:miter lim="800000"/>
            <a:headEnd/>
            <a:tailEnd/>
          </a:ln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i="0" dirty="0" smtClean="0">
                <a:solidFill>
                  <a:prstClr val="white"/>
                </a:solidFill>
                <a:latin typeface="Calibri"/>
                <a:cs typeface="Calibri" pitchFamily="34" charset="0"/>
              </a:rPr>
              <a:t>Net Debt remains high</a:t>
            </a:r>
            <a:endParaRPr lang="en-US" sz="1400" b="1" i="0" dirty="0">
              <a:solidFill>
                <a:prstClr val="white"/>
              </a:solidFill>
              <a:latin typeface="Calibri"/>
              <a:cs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71" y="1685076"/>
            <a:ext cx="7274257" cy="1829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34871" y="3985146"/>
            <a:ext cx="7274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dirty="0" smtClean="0">
                <a:solidFill>
                  <a:schemeClr val="tx1"/>
                </a:solidFill>
              </a:rPr>
              <a:t>Industry laden with net debt burden of INR 3.8 lakh crores (USD 63.3 billion)</a:t>
            </a:r>
          </a:p>
          <a:p>
            <a:r>
              <a:rPr lang="en-US" b="1" i="0" dirty="0" smtClean="0">
                <a:solidFill>
                  <a:schemeClr val="tx1"/>
                </a:solidFill>
              </a:rPr>
              <a:t> </a:t>
            </a:r>
            <a:endParaRPr lang="en-US" b="1" i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27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83" y="445141"/>
            <a:ext cx="8235950" cy="501650"/>
          </a:xfrm>
        </p:spPr>
        <p:txBody>
          <a:bodyPr/>
          <a:lstStyle/>
          <a:p>
            <a:r>
              <a:rPr lang="en-US" b="1" i="1" dirty="0" smtClean="0">
                <a:latin typeface="Calibri" pitchFamily="34" charset="0"/>
              </a:rPr>
              <a:t>Lackluster </a:t>
            </a:r>
            <a:r>
              <a:rPr lang="en-US" b="1" i="1" dirty="0">
                <a:latin typeface="Calibri" pitchFamily="34" charset="0"/>
              </a:rPr>
              <a:t>Performance of Telecom Stocks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92069" y="6496335"/>
            <a:ext cx="12828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0" dirty="0" smtClean="0">
                <a:latin typeface="Calibri" panose="020F0502020204030204" pitchFamily="34" charset="0"/>
              </a:rPr>
              <a:t>Source: BSE</a:t>
            </a:r>
            <a:endParaRPr lang="en-US" sz="1000" i="0" dirty="0"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4434" y="1269243"/>
            <a:ext cx="425315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0" dirty="0">
                <a:solidFill>
                  <a:srgbClr val="033770"/>
                </a:solidFill>
                <a:latin typeface="Calibri" pitchFamily="34" charset="0"/>
                <a:ea typeface="ＭＳ Ｐゴシック" pitchFamily="18" charset="-128"/>
                <a:cs typeface="Helvetica CY"/>
              </a:rPr>
              <a:t>Bharti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67589" y="1275223"/>
            <a:ext cx="443865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0" dirty="0">
                <a:solidFill>
                  <a:srgbClr val="033770"/>
                </a:solidFill>
                <a:latin typeface="Calibri" pitchFamily="34" charset="0"/>
                <a:ea typeface="ＭＳ Ｐゴシック" pitchFamily="18" charset="-128"/>
                <a:cs typeface="Helvetica CY"/>
              </a:rPr>
              <a:t>Idea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083" y="3848669"/>
            <a:ext cx="425315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0" dirty="0">
                <a:solidFill>
                  <a:srgbClr val="033770"/>
                </a:solidFill>
                <a:latin typeface="Calibri" pitchFamily="34" charset="0"/>
                <a:ea typeface="ＭＳ Ｐゴシック" pitchFamily="18" charset="-128"/>
                <a:cs typeface="Helvetica CY"/>
              </a:rPr>
              <a:t>RCoM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85649" y="3883139"/>
            <a:ext cx="4148918" cy="247330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500" i="0" dirty="0">
                <a:solidFill>
                  <a:srgbClr val="4D4D4D">
                    <a:lumMod val="75000"/>
                  </a:srgbClr>
                </a:solidFill>
                <a:latin typeface="+mj-lt"/>
              </a:rPr>
              <a:t>Telecom stocks are trading at their 52 weeks low </a:t>
            </a:r>
            <a:r>
              <a:rPr lang="en-US" sz="150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levels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50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Regulatory pressures and low return on investment</a:t>
            </a:r>
            <a:endParaRPr lang="en-US" sz="1500" i="0" dirty="0">
              <a:solidFill>
                <a:srgbClr val="4D4D4D">
                  <a:lumMod val="75000"/>
                </a:srgbClr>
              </a:solidFill>
              <a:latin typeface="+mj-lt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500" i="0" dirty="0">
                <a:solidFill>
                  <a:srgbClr val="4D4D4D">
                    <a:lumMod val="75000"/>
                  </a:srgbClr>
                </a:solidFill>
                <a:latin typeface="+mj-lt"/>
              </a:rPr>
              <a:t>PAT Margin of listed players is falling, </a:t>
            </a:r>
            <a:r>
              <a:rPr lang="en-US" sz="1500" i="0" dirty="0" smtClean="0">
                <a:solidFill>
                  <a:srgbClr val="4D4D4D">
                    <a:lumMod val="75000"/>
                  </a:srgbClr>
                </a:solidFill>
                <a:latin typeface="+mj-lt"/>
              </a:rPr>
              <a:t>present average PAT margin is </a:t>
            </a:r>
            <a:r>
              <a:rPr lang="en-US" sz="1500" i="0" dirty="0">
                <a:solidFill>
                  <a:srgbClr val="4D4D4D">
                    <a:lumMod val="75000"/>
                  </a:srgbClr>
                </a:solidFill>
                <a:latin typeface="+mj-lt"/>
              </a:rPr>
              <a:t>4-6% in Q3 FY16 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74" y="1663179"/>
            <a:ext cx="4230115" cy="21718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238" y="1663675"/>
            <a:ext cx="4438650" cy="21576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74" y="4218002"/>
            <a:ext cx="4230115" cy="21113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56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YOUT" val="ppLayoutObject"/>
</p:tagLst>
</file>

<file path=ppt/theme/theme1.xml><?xml version="1.0" encoding="utf-8"?>
<a:theme xmlns:a="http://schemas.openxmlformats.org/drawingml/2006/main" name="Blank Presentation">
  <a:themeElements>
    <a:clrScheme name="default 1">
      <a:dk1>
        <a:srgbClr val="4D4D4D"/>
      </a:dk1>
      <a:lt1>
        <a:srgbClr val="FFFFFF"/>
      </a:lt1>
      <a:dk2>
        <a:srgbClr val="999999"/>
      </a:dk2>
      <a:lt2>
        <a:srgbClr val="000000"/>
      </a:lt2>
      <a:accent1>
        <a:srgbClr val="F04E22"/>
      </a:accent1>
      <a:accent2>
        <a:srgbClr val="F0B500"/>
      </a:accent2>
      <a:accent3>
        <a:srgbClr val="FFFFFF"/>
      </a:accent3>
      <a:accent4>
        <a:srgbClr val="404040"/>
      </a:accent4>
      <a:accent5>
        <a:srgbClr val="F6B2AB"/>
      </a:accent5>
      <a:accent6>
        <a:srgbClr val="D9A400"/>
      </a:accent6>
      <a:hlink>
        <a:srgbClr val="F07800"/>
      </a:hlink>
      <a:folHlink>
        <a:srgbClr val="00A6AD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4D4D4D"/>
        </a:dk1>
        <a:lt1>
          <a:srgbClr val="FFFFFF"/>
        </a:lt1>
        <a:dk2>
          <a:srgbClr val="999999"/>
        </a:dk2>
        <a:lt2>
          <a:srgbClr val="000000"/>
        </a:lt2>
        <a:accent1>
          <a:srgbClr val="F04E22"/>
        </a:accent1>
        <a:accent2>
          <a:srgbClr val="F0B500"/>
        </a:accent2>
        <a:accent3>
          <a:srgbClr val="FFFFFF"/>
        </a:accent3>
        <a:accent4>
          <a:srgbClr val="404040"/>
        </a:accent4>
        <a:accent5>
          <a:srgbClr val="F6B2AB"/>
        </a:accent5>
        <a:accent6>
          <a:srgbClr val="D9A400"/>
        </a:accent6>
        <a:hlink>
          <a:srgbClr val="F07800"/>
        </a:hlink>
        <a:folHlink>
          <a:srgbClr val="00A6A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Blank Presentation">
  <a:themeElements>
    <a:clrScheme name="default 1">
      <a:dk1>
        <a:srgbClr val="4D4D4D"/>
      </a:dk1>
      <a:lt1>
        <a:srgbClr val="FFFFFF"/>
      </a:lt1>
      <a:dk2>
        <a:srgbClr val="999999"/>
      </a:dk2>
      <a:lt2>
        <a:srgbClr val="000000"/>
      </a:lt2>
      <a:accent1>
        <a:srgbClr val="F04E22"/>
      </a:accent1>
      <a:accent2>
        <a:srgbClr val="F0B500"/>
      </a:accent2>
      <a:accent3>
        <a:srgbClr val="FFFFFF"/>
      </a:accent3>
      <a:accent4>
        <a:srgbClr val="404040"/>
      </a:accent4>
      <a:accent5>
        <a:srgbClr val="F6B2AB"/>
      </a:accent5>
      <a:accent6>
        <a:srgbClr val="D9A400"/>
      </a:accent6>
      <a:hlink>
        <a:srgbClr val="F07800"/>
      </a:hlink>
      <a:folHlink>
        <a:srgbClr val="00A6AD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4D4D4D"/>
        </a:dk1>
        <a:lt1>
          <a:srgbClr val="FFFFFF"/>
        </a:lt1>
        <a:dk2>
          <a:srgbClr val="999999"/>
        </a:dk2>
        <a:lt2>
          <a:srgbClr val="000000"/>
        </a:lt2>
        <a:accent1>
          <a:srgbClr val="F04E22"/>
        </a:accent1>
        <a:accent2>
          <a:srgbClr val="F0B500"/>
        </a:accent2>
        <a:accent3>
          <a:srgbClr val="FFFFFF"/>
        </a:accent3>
        <a:accent4>
          <a:srgbClr val="404040"/>
        </a:accent4>
        <a:accent5>
          <a:srgbClr val="F6B2AB"/>
        </a:accent5>
        <a:accent6>
          <a:srgbClr val="D9A400"/>
        </a:accent6>
        <a:hlink>
          <a:srgbClr val="F07800"/>
        </a:hlink>
        <a:folHlink>
          <a:srgbClr val="00A6A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0A67FCBBA854485E6B90BC743EB44" ma:contentTypeVersion="19" ma:contentTypeDescription="Create a new document." ma:contentTypeScope="" ma:versionID="8a00408eeaf10774ef3d7c9ef934b622">
  <xsd:schema xmlns:xsd="http://www.w3.org/2001/XMLSchema" xmlns:p="http://schemas.microsoft.com/office/2006/metadata/properties" xmlns:ns1="http://schemas.microsoft.com/sharepoint/v3" xmlns:ns2="1a49e2df-31b2-4b03-b7ff-2f6de46ba72a" xmlns:ns3="8cf4761c-1265-4639-b69d-74d894dc797c" xmlns:ns4="bffd0c44-0041-4129-9ec1-86d0c30f5128" targetNamespace="http://schemas.microsoft.com/office/2006/metadata/properties" ma:root="true" ma:fieldsID="171408ce9cdd11e4fc824e1e5622d3db" ns1:_="" ns2:_="" ns3:_="" ns4:_="">
    <xsd:import namespace="http://schemas.microsoft.com/sharepoint/v3"/>
    <xsd:import namespace="1a49e2df-31b2-4b03-b7ff-2f6de46ba72a"/>
    <xsd:import namespace="8cf4761c-1265-4639-b69d-74d894dc797c"/>
    <xsd:import namespace="bffd0c44-0041-4129-9ec1-86d0c30f5128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ta_x0020_Tags" minOccurs="0"/>
                <xsd:element ref="ns3:UserTags" minOccurs="0"/>
                <xsd:element ref="ns4:Category" minOccurs="0"/>
                <xsd:element ref="ns4:Client" minOccurs="0"/>
                <xsd:element ref="ns4:Technology" minOccurs="0"/>
                <xsd:element ref="ns3:Document_x0020_Expiration_x0020_Dat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Effective Date(default old)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Expiration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1a49e2df-31b2-4b03-b7ff-2f6de46ba72a" elementFormDefault="qualified">
    <xsd:import namespace="http://schemas.microsoft.com/office/2006/documentManagement/types"/>
    <xsd:element name="Meta_x0020_Tags" ma:index="10" nillable="true" ma:displayName="Meta Tags" ma:internalName="Meta_x0020_Tags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8cf4761c-1265-4639-b69d-74d894dc797c" elementFormDefault="qualified">
    <xsd:import namespace="http://schemas.microsoft.com/office/2006/documentManagement/types"/>
    <xsd:element name="UserTags" ma:index="11" nillable="true" ma:displayName="UserTags" ma:description="Thie field is used for storing user tags(,) seperated" ma:hidden="true" ma:internalName="UserTags" ma:readOnly="false">
      <xsd:simpleType>
        <xsd:restriction base="dms:Note"/>
      </xsd:simpleType>
    </xsd:element>
    <xsd:element name="Document_x0020_Expiration_x0020_Date" ma:index="16" ma:displayName="Document Expiration Date" ma:internalName="Document_x0020_Expiration_x0020_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bffd0c44-0041-4129-9ec1-86d0c30f5128" elementFormDefault="qualified">
    <xsd:import namespace="http://schemas.microsoft.com/office/2006/documentManagement/types"/>
    <xsd:element name="Category" ma:index="13" nillable="true" ma:displayName="Category" ma:default="Client Work" ma:format="Dropdown" ma:internalName="Category">
      <xsd:simpleType>
        <xsd:restriction base="dms:Choice">
          <xsd:enumeration value="Architecture Document"/>
          <xsd:enumeration value="Case Studies"/>
          <xsd:enumeration value="Client Work"/>
          <xsd:enumeration value="Estimation Tool"/>
          <xsd:enumeration value="Fact Sheet"/>
          <xsd:enumeration value="Images"/>
          <xsd:enumeration value="Industry Research"/>
          <xsd:enumeration value="Interview Questions"/>
          <xsd:enumeration value="Intranet User Experience Design"/>
          <xsd:enumeration value="Package Selection"/>
          <xsd:enumeration value="Practice Operations"/>
          <xsd:enumeration value="Press Release"/>
          <xsd:enumeration value="Process/ Workflow"/>
          <xsd:enumeration value="Project Plan"/>
          <xsd:enumeration value="Proposals and RFP Responses"/>
          <xsd:enumeration value="Requirements"/>
          <xsd:enumeration value="Sales Collateral"/>
          <xsd:enumeration value="Scope Matrix"/>
          <xsd:enumeration value="SOW"/>
          <xsd:enumeration value="Staffing &amp; SME Support"/>
          <xsd:enumeration value="Vendor Evaluations"/>
          <xsd:enumeration value="Vendor Presentation"/>
          <xsd:enumeration value="Whitepapers and Presentations"/>
          <xsd:enumeration value="Wiki Assets"/>
          <xsd:enumeration value="Wireframes"/>
          <xsd:enumeration value="Other"/>
        </xsd:restriction>
      </xsd:simpleType>
    </xsd:element>
    <xsd:element name="Client" ma:index="14" nillable="true" ma:displayName="Client" ma:list="{4aee75da-044b-44c7-b50d-cc9e28c938f8}" ma:internalName="Client" ma:readOnly="false" ma:showField="Title">
      <xsd:simpleType>
        <xsd:restriction base="dms:Lookup"/>
      </xsd:simpleType>
    </xsd:element>
    <xsd:element name="Technology" ma:index="15" nillable="true" ma:displayName="Technology" ma:default="" ma:format="Dropdown" ma:internalName="Technology">
      <xsd:simpleType>
        <xsd:restriction base="dms:Choice">
          <xsd:enumeration value="Escenic"/>
          <xsd:enumeration value="FatWire"/>
          <xsd:enumeration value="InterWoven"/>
          <xsd:enumeration value="Open Source"/>
          <xsd:enumeration value="RedDot"/>
          <xsd:enumeration value="SDL Tridion"/>
          <xsd:enumeration value="SharePoint"/>
          <xsd:enumeration value="SiteCore"/>
          <xsd:enumeration value="Stellent / Oracle UCM"/>
          <xsd:enumeration value="Vignette"/>
          <xsd:enumeration value="Other"/>
          <xsd:enumeration value="N/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7B57E7A-94F2-4D60-A8D9-F00836B35D96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1FB14D2E-5AFE-4706-B7AB-8BFD33AC88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558781-5EAF-4FF3-BDF0-4FD1FA81D0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a49e2df-31b2-4b03-b7ff-2f6de46ba72a"/>
    <ds:schemaRef ds:uri="8cf4761c-1265-4639-b69d-74d894dc797c"/>
    <ds:schemaRef ds:uri="bffd0c44-0041-4129-9ec1-86d0c30f512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47875</TotalTime>
  <Words>1928</Words>
  <Application>Microsoft Office PowerPoint</Application>
  <PresentationFormat>On-screen Show (4:3)</PresentationFormat>
  <Paragraphs>347</Paragraphs>
  <Slides>25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Links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Blank Presentation</vt:lpstr>
      <vt:lpstr>2_Blank Presentation</vt:lpstr>
      <vt:lpstr>Office Theme</vt:lpstr>
      <vt:lpstr>C:\Users\shobhit.agrawal1\Desktop\Idea Corporate\Data from Udai\Ppts\Other\201508-Aug'15-COAI Meeting with TRAI Chairman\Excel sheet\Excel sheet for COAI - Aug '15.xlsx!India &amp; World comp![Excel sheet for COAI - Aug '15.xlsx]India &amp; World comp Chart 1</vt:lpstr>
      <vt:lpstr>C:\Users\shobhit.agrawal1\Desktop\Idea Corporate\Data from Udai\Ppts\Other\201508-Aug'15-COAI Meeting with TRAI Chairman\Excel sheet\Excel sheet for COAI - Aug '15.xlsx!India &amp; World comp![Excel sheet for COAI - Aug '15.xlsx]India &amp; World comp Chart 2</vt:lpstr>
      <vt:lpstr>PowerPoint Presentation</vt:lpstr>
      <vt:lpstr>PowerPoint Presentation</vt:lpstr>
      <vt:lpstr>PowerPoint Presentation</vt:lpstr>
      <vt:lpstr>Indian Telecom Sector Vital Role in Government’s Nation Building Agenda</vt:lpstr>
      <vt:lpstr>PowerPoint Presentation</vt:lpstr>
      <vt:lpstr>PowerPoint Presentation</vt:lpstr>
      <vt:lpstr>Myth of Data Growth</vt:lpstr>
      <vt:lpstr>Financially Stressed Industry</vt:lpstr>
      <vt:lpstr>Lackluster Performance of Telecom Stocks </vt:lpstr>
      <vt:lpstr>Spectrum Allocation in India Among poorest globally</vt:lpstr>
      <vt:lpstr>Spectrum is exorbitantly priced in India </vt:lpstr>
      <vt:lpstr>Highly Taxed Indian Telecom Sector</vt:lpstr>
      <vt:lpstr>Digital India – Challenges Ahead</vt:lpstr>
      <vt:lpstr>PowerPoint Presentation</vt:lpstr>
      <vt:lpstr>Technology Mix</vt:lpstr>
      <vt:lpstr>LTE Ecosystem : 4416 user devices announced</vt:lpstr>
      <vt:lpstr>3G &amp; 4G (LTE)  : Status in India       </vt:lpstr>
      <vt:lpstr>Spectrum Requirements for Mobile Broadband Services </vt:lpstr>
      <vt:lpstr>Security of Telecom Networks</vt:lpstr>
      <vt:lpstr>Security of Telecom Networks</vt:lpstr>
      <vt:lpstr>M2M Projections – India</vt:lpstr>
      <vt:lpstr>M2M Regulatory and Policy Issues in India</vt:lpstr>
      <vt:lpstr>3GPP – Areas of focus</vt:lpstr>
      <vt:lpstr>PowerPoint Presentation</vt:lpstr>
      <vt:lpstr>PowerPoint Presentation</vt:lpstr>
    </vt:vector>
  </TitlesOfParts>
  <Company>Cellular Operators Association of India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COAI</dc:title>
  <dc:creator>Garima</dc:creator>
  <cp:keywords>GSM, Cellular, Telephony, Association, India, 2G, 3G, 4G, Telecommunication,</cp:keywords>
  <cp:lastModifiedBy>Vikram</cp:lastModifiedBy>
  <cp:revision>2299</cp:revision>
  <cp:lastPrinted>2016-02-11T10:36:07Z</cp:lastPrinted>
  <dcterms:created xsi:type="dcterms:W3CDTF">2009-01-28T17:22:34Z</dcterms:created>
  <dcterms:modified xsi:type="dcterms:W3CDTF">2016-04-22T12:56:30Z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Tag">
    <vt:lpwstr>Presentation Template, PPT Template, Interactive PPT Template, Templates, Powerpoint Template</vt:lpwstr>
  </property>
  <property fmtid="{D5CDD505-2E9C-101B-9397-08002B2CF9AE}" pid="4" name="ContentType">
    <vt:lpwstr>Document</vt:lpwstr>
  </property>
  <property fmtid="{D5CDD505-2E9C-101B-9397-08002B2CF9AE}" pid="5" name="Meta Tags">
    <vt:lpwstr/>
  </property>
  <property fmtid="{D5CDD505-2E9C-101B-9397-08002B2CF9AE}" pid="6" name="Tag0">
    <vt:lpwstr>PPT Template, Interactive PPT Template</vt:lpwstr>
  </property>
  <property fmtid="{D5CDD505-2E9C-101B-9397-08002B2CF9AE}" pid="7" name="Technology">
    <vt:lpwstr>SDL Tridion</vt:lpwstr>
  </property>
  <property fmtid="{D5CDD505-2E9C-101B-9397-08002B2CF9AE}" pid="8" name="Client">
    <vt:lpwstr>0</vt:lpwstr>
  </property>
  <property fmtid="{D5CDD505-2E9C-101B-9397-08002B2CF9AE}" pid="9" name="Document Expiration Date">
    <vt:lpwstr>2010-09-08T10:19:00Z</vt:lpwstr>
  </property>
  <property fmtid="{D5CDD505-2E9C-101B-9397-08002B2CF9AE}" pid="10" name="Category">
    <vt:lpwstr>Proposals and RFP Responses</vt:lpwstr>
  </property>
</Properties>
</file>