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6" r:id="rId3"/>
    <p:sldId id="738" r:id="rId4"/>
    <p:sldId id="739" r:id="rId5"/>
    <p:sldId id="758" r:id="rId6"/>
    <p:sldId id="759" r:id="rId7"/>
    <p:sldId id="753" r:id="rId8"/>
    <p:sldId id="741" r:id="rId9"/>
    <p:sldId id="743" r:id="rId10"/>
    <p:sldId id="746" r:id="rId11"/>
    <p:sldId id="750" r:id="rId12"/>
    <p:sldId id="749" r:id="rId13"/>
    <p:sldId id="757" r:id="rId14"/>
    <p:sldId id="748" r:id="rId15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76410" autoAdjust="0"/>
  </p:normalViewPr>
  <p:slideViewPr>
    <p:cSldViewPr snapToGrid="0">
      <p:cViewPr varScale="1">
        <p:scale>
          <a:sx n="66" d="100"/>
          <a:sy n="66" d="100"/>
        </p:scale>
        <p:origin x="-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SA_RAN_CT_Meetings\SA_RAN_CT%2371,%20March%202016\My%20Contributions\GERAN%20report\Workload_G%2352-G%2368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Summary!$D$12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Summary!$L$11:$W$11</c:f>
              <c:strCache>
                <c:ptCount val="12"/>
                <c:pt idx="0">
                  <c:v>G#58</c:v>
                </c:pt>
                <c:pt idx="1">
                  <c:v>G#59</c:v>
                </c:pt>
                <c:pt idx="2">
                  <c:v>G#60</c:v>
                </c:pt>
                <c:pt idx="3">
                  <c:v>G#61</c:v>
                </c:pt>
                <c:pt idx="4">
                  <c:v>G#62</c:v>
                </c:pt>
                <c:pt idx="5">
                  <c:v>G#63</c:v>
                </c:pt>
                <c:pt idx="6">
                  <c:v>G#64</c:v>
                </c:pt>
                <c:pt idx="7">
                  <c:v>G#65</c:v>
                </c:pt>
                <c:pt idx="8">
                  <c:v>G#66</c:v>
                </c:pt>
                <c:pt idx="9">
                  <c:v>G#67</c:v>
                </c:pt>
                <c:pt idx="10">
                  <c:v>G#68</c:v>
                </c:pt>
                <c:pt idx="11">
                  <c:v>G#69</c:v>
                </c:pt>
              </c:strCache>
            </c:strRef>
          </c:cat>
          <c:val>
            <c:numRef>
              <c:f>Summary!$L$12:$W$12</c:f>
              <c:numCache>
                <c:formatCode>General</c:formatCode>
                <c:ptCount val="12"/>
                <c:pt idx="0">
                  <c:v>236</c:v>
                </c:pt>
                <c:pt idx="1">
                  <c:v>329</c:v>
                </c:pt>
                <c:pt idx="2">
                  <c:v>245</c:v>
                </c:pt>
                <c:pt idx="3">
                  <c:v>245</c:v>
                </c:pt>
                <c:pt idx="4">
                  <c:v>183</c:v>
                </c:pt>
                <c:pt idx="5">
                  <c:v>292</c:v>
                </c:pt>
                <c:pt idx="6">
                  <c:v>271</c:v>
                </c:pt>
                <c:pt idx="7">
                  <c:v>323</c:v>
                </c:pt>
                <c:pt idx="8">
                  <c:v>349</c:v>
                </c:pt>
                <c:pt idx="9">
                  <c:v>374</c:v>
                </c:pt>
                <c:pt idx="10">
                  <c:v>186</c:v>
                </c:pt>
                <c:pt idx="11">
                  <c:v>214</c:v>
                </c:pt>
              </c:numCache>
            </c:numRef>
          </c:val>
        </c:ser>
        <c:ser>
          <c:idx val="1"/>
          <c:order val="1"/>
          <c:tx>
            <c:strRef>
              <c:f>Summary!$D$13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Summary!$L$11:$W$11</c:f>
              <c:strCache>
                <c:ptCount val="12"/>
                <c:pt idx="0">
                  <c:v>G#58</c:v>
                </c:pt>
                <c:pt idx="1">
                  <c:v>G#59</c:v>
                </c:pt>
                <c:pt idx="2">
                  <c:v>G#60</c:v>
                </c:pt>
                <c:pt idx="3">
                  <c:v>G#61</c:v>
                </c:pt>
                <c:pt idx="4">
                  <c:v>G#62</c:v>
                </c:pt>
                <c:pt idx="5">
                  <c:v>G#63</c:v>
                </c:pt>
                <c:pt idx="6">
                  <c:v>G#64</c:v>
                </c:pt>
                <c:pt idx="7">
                  <c:v>G#65</c:v>
                </c:pt>
                <c:pt idx="8">
                  <c:v>G#66</c:v>
                </c:pt>
                <c:pt idx="9">
                  <c:v>G#67</c:v>
                </c:pt>
                <c:pt idx="10">
                  <c:v>G#68</c:v>
                </c:pt>
                <c:pt idx="11">
                  <c:v>G#69</c:v>
                </c:pt>
              </c:strCache>
            </c:strRef>
          </c:cat>
          <c:val>
            <c:numRef>
              <c:f>Summary!$L$13:$W$13</c:f>
              <c:numCache>
                <c:formatCode>General</c:formatCode>
                <c:ptCount val="12"/>
                <c:pt idx="0">
                  <c:v>55</c:v>
                </c:pt>
                <c:pt idx="1">
                  <c:v>73</c:v>
                </c:pt>
                <c:pt idx="2">
                  <c:v>66</c:v>
                </c:pt>
                <c:pt idx="3">
                  <c:v>68</c:v>
                </c:pt>
                <c:pt idx="4">
                  <c:v>41</c:v>
                </c:pt>
                <c:pt idx="5">
                  <c:v>38</c:v>
                </c:pt>
                <c:pt idx="6">
                  <c:v>78</c:v>
                </c:pt>
                <c:pt idx="7">
                  <c:v>41</c:v>
                </c:pt>
                <c:pt idx="8">
                  <c:v>28</c:v>
                </c:pt>
                <c:pt idx="9">
                  <c:v>7</c:v>
                </c:pt>
                <c:pt idx="10">
                  <c:v>28</c:v>
                </c:pt>
                <c:pt idx="11">
                  <c:v>43</c:v>
                </c:pt>
              </c:numCache>
            </c:numRef>
          </c:val>
        </c:ser>
        <c:ser>
          <c:idx val="2"/>
          <c:order val="2"/>
          <c:tx>
            <c:strRef>
              <c:f>Summary!$D$14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Summary!$L$11:$W$11</c:f>
              <c:strCache>
                <c:ptCount val="12"/>
                <c:pt idx="0">
                  <c:v>G#58</c:v>
                </c:pt>
                <c:pt idx="1">
                  <c:v>G#59</c:v>
                </c:pt>
                <c:pt idx="2">
                  <c:v>G#60</c:v>
                </c:pt>
                <c:pt idx="3">
                  <c:v>G#61</c:v>
                </c:pt>
                <c:pt idx="4">
                  <c:v>G#62</c:v>
                </c:pt>
                <c:pt idx="5">
                  <c:v>G#63</c:v>
                </c:pt>
                <c:pt idx="6">
                  <c:v>G#64</c:v>
                </c:pt>
                <c:pt idx="7">
                  <c:v>G#65</c:v>
                </c:pt>
                <c:pt idx="8">
                  <c:v>G#66</c:v>
                </c:pt>
                <c:pt idx="9">
                  <c:v>G#67</c:v>
                </c:pt>
                <c:pt idx="10">
                  <c:v>G#68</c:v>
                </c:pt>
                <c:pt idx="11">
                  <c:v>G#69</c:v>
                </c:pt>
              </c:strCache>
            </c:strRef>
          </c:cat>
          <c:val>
            <c:numRef>
              <c:f>Summary!$L$14:$W$14</c:f>
              <c:numCache>
                <c:formatCode>General</c:formatCode>
                <c:ptCount val="12"/>
                <c:pt idx="0">
                  <c:v>46</c:v>
                </c:pt>
                <c:pt idx="1">
                  <c:v>45</c:v>
                </c:pt>
                <c:pt idx="2">
                  <c:v>35</c:v>
                </c:pt>
                <c:pt idx="3">
                  <c:v>38</c:v>
                </c:pt>
                <c:pt idx="4">
                  <c:v>34</c:v>
                </c:pt>
                <c:pt idx="5">
                  <c:v>39</c:v>
                </c:pt>
                <c:pt idx="6">
                  <c:v>40</c:v>
                </c:pt>
                <c:pt idx="7">
                  <c:v>47</c:v>
                </c:pt>
                <c:pt idx="8">
                  <c:v>53</c:v>
                </c:pt>
                <c:pt idx="9">
                  <c:v>62</c:v>
                </c:pt>
                <c:pt idx="10">
                  <c:v>43</c:v>
                </c:pt>
                <c:pt idx="1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0635904"/>
        <c:axId val="50637440"/>
        <c:axId val="0"/>
      </c:bar3DChart>
      <c:catAx>
        <c:axId val="50635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50637440"/>
        <c:crosses val="autoZero"/>
        <c:auto val="1"/>
        <c:lblAlgn val="ctr"/>
        <c:lblOffset val="100"/>
        <c:noMultiLvlLbl val="0"/>
      </c:catAx>
      <c:valAx>
        <c:axId val="50637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06359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3355205599294"/>
          <c:y val="0.34682118853640403"/>
          <c:w val="0.2416666666666667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4/11/2016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4/11/2016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14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601358" y="6383817"/>
            <a:ext cx="6489959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PCG#36, </a:t>
            </a:r>
            <a:r>
              <a:rPr lang="en-GB" sz="900" spc="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PCG#36_06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2016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PCG#36_06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/>
              <a:t>TSG </a:t>
            </a:r>
            <a:r>
              <a:rPr lang="en-US" sz="3600" b="1" dirty="0" smtClean="0"/>
              <a:t>GERAN#68 </a:t>
            </a:r>
            <a:r>
              <a:rPr lang="en-US" sz="3600" b="1" dirty="0"/>
              <a:t>&amp; #</a:t>
            </a:r>
            <a:r>
              <a:rPr lang="en-US" sz="3600" b="1" dirty="0" smtClean="0"/>
              <a:t>69 </a:t>
            </a:r>
            <a:r>
              <a:rPr lang="en-US" sz="3600" b="1" dirty="0"/>
              <a:t>REPORT TO </a:t>
            </a:r>
            <a:r>
              <a:rPr lang="en-US" sz="3600" b="1" dirty="0" smtClean="0"/>
              <a:t>PCG#36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5" y="134151"/>
            <a:ext cx="3743549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</a:t>
            </a:r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PCG#36_06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New Delhi, India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April 28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, 2016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err="1"/>
              <a:t>FS_Energy_BTS</a:t>
            </a:r>
            <a:endParaRPr lang="en-US" sz="2200" dirty="0"/>
          </a:p>
          <a:p>
            <a:pPr lvl="1"/>
            <a:r>
              <a:rPr lang="en-US" sz="1800" dirty="0"/>
              <a:t>TR 45.926 v2.0.0 </a:t>
            </a:r>
            <a:r>
              <a:rPr lang="en-US" sz="1800" dirty="0" smtClean="0"/>
              <a:t>approved</a:t>
            </a:r>
            <a:endParaRPr lang="en-US" sz="2200" dirty="0" smtClean="0"/>
          </a:p>
          <a:p>
            <a:r>
              <a:rPr lang="en-US" sz="2200" dirty="0" smtClean="0"/>
              <a:t>FS_DOMIMO </a:t>
            </a:r>
          </a:p>
          <a:p>
            <a:pPr lvl="1"/>
            <a:r>
              <a:rPr lang="en-US" sz="1800" dirty="0" err="1" smtClean="0"/>
              <a:t>pCR</a:t>
            </a:r>
            <a:r>
              <a:rPr lang="en-US" sz="1800" dirty="0" smtClean="0"/>
              <a:t> to TR45.871 on performance summary agreed.</a:t>
            </a:r>
          </a:p>
          <a:p>
            <a:pPr lvl="1"/>
            <a:r>
              <a:rPr lang="en-US" sz="1800" dirty="0" smtClean="0"/>
              <a:t>Discussion paper on </a:t>
            </a:r>
            <a:r>
              <a:rPr lang="en-US" sz="1800" dirty="0"/>
              <a:t>Mode Detection and Mode Adaptation </a:t>
            </a:r>
            <a:r>
              <a:rPr lang="en-US" sz="1800" dirty="0" smtClean="0"/>
              <a:t>presented.</a:t>
            </a:r>
          </a:p>
          <a:p>
            <a:r>
              <a:rPr lang="en-US" sz="2200" dirty="0" smtClean="0"/>
              <a:t>FS_UL_MU-MIMO</a:t>
            </a:r>
          </a:p>
          <a:p>
            <a:pPr lvl="1"/>
            <a:r>
              <a:rPr lang="en-US" sz="1800" dirty="0" smtClean="0"/>
              <a:t>Stopped due to lack of commitment to complete study.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/>
              <a:t>G3new held electronic meetings at </a:t>
            </a:r>
            <a:r>
              <a:rPr lang="en-GB" sz="2200" dirty="0" smtClean="0"/>
              <a:t>GERAN#68 </a:t>
            </a:r>
            <a:r>
              <a:rPr lang="en-GB" sz="2200" dirty="0"/>
              <a:t>&amp; #</a:t>
            </a:r>
            <a:r>
              <a:rPr lang="en-GB" sz="2200" dirty="0" smtClean="0"/>
              <a:t>69.</a:t>
            </a:r>
            <a:endParaRPr lang="en-GB" sz="2200" dirty="0"/>
          </a:p>
          <a:p>
            <a:r>
              <a:rPr lang="en-GB" sz="2200" dirty="0" smtClean="0"/>
              <a:t>Totally 15 CRs were approved.</a:t>
            </a:r>
          </a:p>
          <a:p>
            <a:r>
              <a:rPr lang="en-GB" sz="2200" dirty="0" smtClean="0"/>
              <a:t>G3new will take part in GERAN#70.</a:t>
            </a:r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PLANNED MEETINGS</a:t>
            </a:r>
            <a:br>
              <a:rPr lang="en-US" dirty="0" smtClean="0"/>
            </a:br>
            <a:r>
              <a:rPr lang="en-US" sz="2000" dirty="0" smtClean="0"/>
              <a:t>PLENARY AND AD-HOC MEETINGS</a:t>
            </a:r>
            <a:endParaRPr 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85775" y="1611805"/>
            <a:ext cx="8388350" cy="4830763"/>
          </a:xfrm>
        </p:spPr>
        <p:txBody>
          <a:bodyPr/>
          <a:lstStyle/>
          <a:p>
            <a:pPr marL="342900" lvl="1" indent="-342900">
              <a:buClrTx/>
              <a:buBlip>
                <a:blip r:embed="rId2"/>
              </a:buBlip>
            </a:pPr>
            <a:r>
              <a:rPr lang="en-GB" sz="2400" dirty="0" smtClean="0"/>
              <a:t>GERAN#70, </a:t>
            </a:r>
            <a:r>
              <a:rPr lang="en-US" sz="2400" dirty="0"/>
              <a:t>23-27 May 2016, </a:t>
            </a:r>
            <a:r>
              <a:rPr lang="en-US" sz="2400" dirty="0" smtClean="0"/>
              <a:t>Nanjing, P.R. China </a:t>
            </a:r>
            <a:r>
              <a:rPr lang="en-GB" dirty="0" smtClean="0">
                <a:solidFill>
                  <a:srgbClr val="2A6EA8"/>
                </a:solidFill>
              </a:rPr>
              <a:t>[Co-located </a:t>
            </a:r>
            <a:r>
              <a:rPr lang="en-GB" dirty="0">
                <a:solidFill>
                  <a:srgbClr val="2A6EA8"/>
                </a:solidFill>
              </a:rPr>
              <a:t>with RAN WGs]</a:t>
            </a:r>
          </a:p>
          <a:p>
            <a:endParaRPr lang="en-GB" dirty="0" smtClean="0">
              <a:solidFill>
                <a:srgbClr val="2A6EA8"/>
              </a:solidFill>
            </a:endParaRPr>
          </a:p>
          <a:p>
            <a:pPr lvl="1"/>
            <a:endParaRPr lang="en-GB" dirty="0" smtClean="0">
              <a:solidFill>
                <a:srgbClr val="2A6EA8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sz="1800" dirty="0" smtClean="0"/>
              <a:t>TSG GERAN#69 endorsed draft Terms of References for TSG RAN (</a:t>
            </a:r>
            <a:r>
              <a:rPr lang="en-US" sz="1800" dirty="0" smtClean="0"/>
              <a:t>GP-160078</a:t>
            </a:r>
            <a:r>
              <a:rPr lang="en-US" sz="1800" dirty="0" smtClean="0"/>
              <a:t>), RAN6 (0080) and RAN5 (0079) taking GERAN responsibilities into account.</a:t>
            </a:r>
            <a:endParaRPr lang="en-US" sz="1600" dirty="0" smtClean="0"/>
          </a:p>
          <a:p>
            <a:pPr lvl="1"/>
            <a:r>
              <a:rPr lang="en-US" sz="1800" dirty="0"/>
              <a:t>TSG GERAN#70 will be the final TSG GERAN meeting. </a:t>
            </a:r>
          </a:p>
          <a:p>
            <a:pPr lvl="2"/>
            <a:r>
              <a:rPr lang="en-US" sz="1600" dirty="0" smtClean="0"/>
              <a:t>Open work items and other open matters after TSG GERAN#70 will be transferred to TSG RAN and its working groups RAN5 and RAN6.</a:t>
            </a:r>
          </a:p>
          <a:p>
            <a:pPr lvl="2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14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GERAN </a:t>
            </a:r>
            <a:r>
              <a:rPr lang="fi-FI" altLang="zh-CN" sz="1400" dirty="0" smtClean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Gert 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dirty="0" smtClean="0"/>
              <a:t>GERAN#68 &amp; 69 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387354" y="1217273"/>
            <a:ext cx="4591257" cy="4900011"/>
          </a:xfrm>
        </p:spPr>
        <p:txBody>
          <a:bodyPr/>
          <a:lstStyle/>
          <a:p>
            <a:r>
              <a:rPr lang="en-US" dirty="0" smtClean="0"/>
              <a:t>GERAN#69</a:t>
            </a:r>
          </a:p>
          <a:p>
            <a:pPr lvl="1"/>
            <a:r>
              <a:rPr lang="en-US" sz="1800" dirty="0" smtClean="0"/>
              <a:t>214 documents</a:t>
            </a:r>
          </a:p>
          <a:p>
            <a:pPr lvl="1"/>
            <a:r>
              <a:rPr lang="en-US" sz="1800" dirty="0" smtClean="0"/>
              <a:t>43 Change Requests approved</a:t>
            </a:r>
          </a:p>
          <a:p>
            <a:pPr lvl="2"/>
            <a:r>
              <a:rPr lang="en-US" sz="1600" dirty="0" smtClean="0"/>
              <a:t>21 from WG1</a:t>
            </a:r>
          </a:p>
          <a:p>
            <a:pPr lvl="2"/>
            <a:r>
              <a:rPr lang="en-US" sz="1600" dirty="0" smtClean="0"/>
              <a:t>15 from WG2</a:t>
            </a:r>
          </a:p>
          <a:p>
            <a:pPr lvl="2"/>
            <a:r>
              <a:rPr lang="en-US" sz="1600" dirty="0" smtClean="0"/>
              <a:t>7 from WG3new</a:t>
            </a:r>
          </a:p>
          <a:p>
            <a:pPr lvl="1"/>
            <a:r>
              <a:rPr lang="en-US" sz="1800" dirty="0"/>
              <a:t>6 incoming &amp; 3 outgoing liaisons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7 </a:t>
            </a:r>
            <a:r>
              <a:rPr lang="en-US" sz="1800" dirty="0"/>
              <a:t>work items dealt with during </a:t>
            </a:r>
            <a:r>
              <a:rPr lang="en-US" sz="1800" dirty="0" smtClean="0"/>
              <a:t>meeting</a:t>
            </a:r>
          </a:p>
          <a:p>
            <a:pPr lvl="1"/>
            <a:r>
              <a:rPr lang="en-US" sz="1800" dirty="0" smtClean="0"/>
              <a:t>24 delegates at TSG plenary.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/>
            <a:r>
              <a:rPr lang="en-US" sz="1800" dirty="0" smtClean="0"/>
              <a:t>WG reports (chairman &amp; MCC reports)</a:t>
            </a:r>
          </a:p>
          <a:p>
            <a:pPr lvl="2"/>
            <a:r>
              <a:rPr lang="en-US" sz="1600" dirty="0" smtClean="0"/>
              <a:t>WG1 in GP-16</a:t>
            </a:r>
            <a:r>
              <a:rPr lang="en-US" sz="1600" u="sng" dirty="0" smtClean="0"/>
              <a:t>0211</a:t>
            </a:r>
            <a:r>
              <a:rPr lang="en-US" sz="1600" dirty="0" smtClean="0"/>
              <a:t> &amp; 0210.</a:t>
            </a:r>
          </a:p>
          <a:p>
            <a:pPr lvl="2"/>
            <a:r>
              <a:rPr lang="en-US" sz="1600" dirty="0" smtClean="0"/>
              <a:t>WG2 in 0217 &amp; 0202.</a:t>
            </a:r>
          </a:p>
          <a:p>
            <a:pPr lvl="2"/>
            <a:r>
              <a:rPr lang="en-US" sz="1600" dirty="0" smtClean="0"/>
              <a:t>WG3new (electronic meeting) in 0015 &amp; 0016.</a:t>
            </a:r>
          </a:p>
          <a:p>
            <a:endParaRPr lang="en-US" sz="28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7126" y="1217274"/>
            <a:ext cx="4348066" cy="490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GERAN#68</a:t>
            </a:r>
          </a:p>
          <a:p>
            <a:pPr lvl="1"/>
            <a:r>
              <a:rPr lang="en-US" sz="1800" kern="0" dirty="0" smtClean="0"/>
              <a:t>186 documents</a:t>
            </a:r>
          </a:p>
          <a:p>
            <a:pPr lvl="1"/>
            <a:r>
              <a:rPr lang="en-US" sz="1800" kern="0" dirty="0" smtClean="0"/>
              <a:t>30 Change Requests approved</a:t>
            </a:r>
          </a:p>
          <a:p>
            <a:pPr lvl="2"/>
            <a:r>
              <a:rPr lang="en-US" sz="1600" kern="0" dirty="0" smtClean="0"/>
              <a:t>16 from WG1</a:t>
            </a:r>
          </a:p>
          <a:p>
            <a:pPr lvl="2"/>
            <a:r>
              <a:rPr lang="en-US" sz="1600" kern="0" dirty="0" smtClean="0"/>
              <a:t>6 from WG2</a:t>
            </a:r>
          </a:p>
          <a:p>
            <a:pPr lvl="2"/>
            <a:r>
              <a:rPr lang="en-US" sz="1600" kern="0" dirty="0" smtClean="0"/>
              <a:t>8 from WG3new</a:t>
            </a:r>
          </a:p>
          <a:p>
            <a:pPr lvl="1"/>
            <a:r>
              <a:rPr lang="en-US" sz="1800" kern="0" dirty="0"/>
              <a:t>7 incoming &amp; 3 outgoing liaisons</a:t>
            </a:r>
            <a:r>
              <a:rPr lang="en-US" sz="1800" kern="0" dirty="0" smtClean="0"/>
              <a:t>.</a:t>
            </a:r>
          </a:p>
          <a:p>
            <a:pPr lvl="1"/>
            <a:r>
              <a:rPr lang="en-US" sz="1800" kern="0" dirty="0" smtClean="0"/>
              <a:t>9 work items dealt with during meeting</a:t>
            </a:r>
          </a:p>
          <a:p>
            <a:pPr lvl="1"/>
            <a:r>
              <a:rPr lang="en-US" sz="1800" kern="0" dirty="0" smtClean="0"/>
              <a:t>42 delegates at TSG plenary</a:t>
            </a:r>
            <a:endParaRPr lang="en-US" sz="1800" kern="0" dirty="0" smtClean="0">
              <a:solidFill>
                <a:srgbClr val="FF0000"/>
              </a:solidFill>
            </a:endParaRPr>
          </a:p>
          <a:p>
            <a:pPr lvl="1"/>
            <a:r>
              <a:rPr lang="en-US" sz="1800" kern="0" dirty="0" smtClean="0"/>
              <a:t>WG reports (chairman &amp; MCC reports)</a:t>
            </a:r>
          </a:p>
          <a:p>
            <a:pPr lvl="2"/>
            <a:r>
              <a:rPr lang="en-US" sz="1600" kern="0" dirty="0" smtClean="0"/>
              <a:t>WG1 in GP-15</a:t>
            </a:r>
            <a:r>
              <a:rPr lang="en-US" sz="1600" u="sng" kern="0" dirty="0" smtClean="0"/>
              <a:t>1227</a:t>
            </a:r>
            <a:r>
              <a:rPr lang="en-US" sz="1600" kern="0" dirty="0" smtClean="0"/>
              <a:t> &amp; 1228.</a:t>
            </a:r>
          </a:p>
          <a:p>
            <a:pPr lvl="2"/>
            <a:r>
              <a:rPr lang="en-US" sz="1600" kern="0" dirty="0" smtClean="0"/>
              <a:t>WG2 in 1205 &amp; 1206.</a:t>
            </a:r>
          </a:p>
          <a:p>
            <a:pPr lvl="2"/>
            <a:r>
              <a:rPr lang="en-US" sz="1600" kern="0" dirty="0" smtClean="0"/>
              <a:t>WG3new (electronic meeting) in 1146 &amp; 1147.</a:t>
            </a:r>
          </a:p>
          <a:p>
            <a:endParaRPr lang="en-US" sz="2800" kern="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GERAN#58 TO GERAN#69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1487" y="1682750"/>
            <a:ext cx="8388350" cy="869325"/>
          </a:xfrm>
        </p:spPr>
        <p:txBody>
          <a:bodyPr/>
          <a:lstStyle/>
          <a:p>
            <a:r>
              <a:rPr lang="en-US" sz="2200" dirty="0" smtClean="0"/>
              <a:t>Statistics for the last 12 meetings presented below.</a:t>
            </a:r>
            <a:endParaRPr lang="en-US" sz="22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259873"/>
              </p:ext>
            </p:extLst>
          </p:nvPr>
        </p:nvGraphicFramePr>
        <p:xfrm>
          <a:off x="885825" y="2282190"/>
          <a:ext cx="7372350" cy="3904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WORK AND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Features/Building blocks/Work tasks</a:t>
            </a:r>
          </a:p>
          <a:p>
            <a:pPr lvl="1"/>
            <a:r>
              <a:rPr lang="en-US" sz="1800" kern="1200" dirty="0">
                <a:solidFill>
                  <a:schemeClr val="dk1"/>
                </a:solidFill>
              </a:rPr>
              <a:t>Extended DRX (</a:t>
            </a:r>
            <a:r>
              <a:rPr lang="en-US" sz="1800" kern="1200" dirty="0" err="1">
                <a:solidFill>
                  <a:schemeClr val="dk1"/>
                </a:solidFill>
              </a:rPr>
              <a:t>eDRX</a:t>
            </a:r>
            <a:r>
              <a:rPr lang="en-US" sz="1800" kern="1200" dirty="0">
                <a:solidFill>
                  <a:schemeClr val="dk1"/>
                </a:solidFill>
              </a:rPr>
              <a:t>) for GSM – MS conformance testing [eDRX_GSM_GERAN3new]</a:t>
            </a:r>
          </a:p>
          <a:p>
            <a:pPr lvl="2"/>
            <a:r>
              <a:rPr lang="en-GB" sz="1600" kern="1200" dirty="0" smtClean="0">
                <a:solidFill>
                  <a:schemeClr val="dk1"/>
                </a:solidFill>
              </a:rPr>
              <a:t>Building block covering the terminal testing aspects for Rel-13 WI on </a:t>
            </a:r>
            <a:r>
              <a:rPr lang="en-GB" sz="1600" kern="1200" dirty="0" err="1" smtClean="0">
                <a:solidFill>
                  <a:schemeClr val="dk1"/>
                </a:solidFill>
              </a:rPr>
              <a:t>eDRX</a:t>
            </a:r>
            <a:r>
              <a:rPr lang="en-GB" sz="1600" kern="1200" dirty="0" smtClean="0">
                <a:solidFill>
                  <a:schemeClr val="dk1"/>
                </a:solidFill>
              </a:rPr>
              <a:t>.</a:t>
            </a:r>
            <a:endParaRPr lang="en-GB" sz="1600" kern="1200" dirty="0">
              <a:solidFill>
                <a:schemeClr val="dk1"/>
              </a:solidFill>
            </a:endParaRPr>
          </a:p>
          <a:p>
            <a:pPr lvl="1"/>
            <a:r>
              <a:rPr lang="en-US" sz="1800" kern="1200" dirty="0">
                <a:solidFill>
                  <a:schemeClr val="dk1"/>
                </a:solidFill>
              </a:rPr>
              <a:t>Extended Coverage GSM (EC-GSM) for support of Cellular Internet of Things – MS conformance testing  [CIoT_EC_GSM_GERAN3new]</a:t>
            </a:r>
          </a:p>
          <a:p>
            <a:pPr lvl="2"/>
            <a:r>
              <a:rPr lang="en-GB" sz="1600" kern="1200" dirty="0">
                <a:solidFill>
                  <a:schemeClr val="dk1"/>
                </a:solidFill>
              </a:rPr>
              <a:t>Building block covering the terminal testing aspects for Rel-13 WI on </a:t>
            </a:r>
            <a:r>
              <a:rPr lang="en-GB" sz="1600" kern="1200" dirty="0" smtClean="0">
                <a:solidFill>
                  <a:schemeClr val="dk1"/>
                </a:solidFill>
              </a:rPr>
              <a:t>EC-GSM-</a:t>
            </a:r>
            <a:r>
              <a:rPr lang="en-GB" sz="1600" kern="1200" dirty="0" err="1" smtClean="0">
                <a:solidFill>
                  <a:schemeClr val="dk1"/>
                </a:solidFill>
              </a:rPr>
              <a:t>IoT</a:t>
            </a:r>
            <a:r>
              <a:rPr lang="en-GB" sz="1600" kern="1200" dirty="0" smtClean="0">
                <a:solidFill>
                  <a:schemeClr val="dk1"/>
                </a:solidFill>
              </a:rPr>
              <a:t>.</a:t>
            </a:r>
            <a:endParaRPr lang="en-GB" sz="1600" kern="1200" dirty="0">
              <a:solidFill>
                <a:schemeClr val="dk1"/>
              </a:solidFill>
            </a:endParaRPr>
          </a:p>
          <a:p>
            <a:pPr lvl="1"/>
            <a:r>
              <a:rPr lang="en-US" sz="1800" kern="1200" dirty="0" smtClean="0">
                <a:solidFill>
                  <a:schemeClr val="dk1"/>
                </a:solidFill>
              </a:rPr>
              <a:t>UE </a:t>
            </a:r>
            <a:r>
              <a:rPr lang="en-US" sz="1800" kern="1200" dirty="0">
                <a:solidFill>
                  <a:schemeClr val="dk1"/>
                </a:solidFill>
              </a:rPr>
              <a:t>Power Consumptions Optimizations – MS conformance testing part [MTCe-UEPCOP_GERAN3new</a:t>
            </a:r>
            <a:r>
              <a:rPr lang="en-US" sz="1800" kern="1200" dirty="0" smtClean="0">
                <a:solidFill>
                  <a:schemeClr val="dk1"/>
                </a:solidFill>
              </a:rPr>
              <a:t>]</a:t>
            </a:r>
          </a:p>
          <a:p>
            <a:pPr lvl="2"/>
            <a:r>
              <a:rPr lang="en-GB" sz="1600" kern="1200" dirty="0">
                <a:solidFill>
                  <a:schemeClr val="dk1"/>
                </a:solidFill>
              </a:rPr>
              <a:t>Building block covering the terminal testing aspects for </a:t>
            </a:r>
            <a:r>
              <a:rPr lang="en-GB" sz="1600" kern="1200" dirty="0" smtClean="0">
                <a:solidFill>
                  <a:schemeClr val="dk1"/>
                </a:solidFill>
              </a:rPr>
              <a:t>Rel-12 </a:t>
            </a:r>
            <a:r>
              <a:rPr lang="en-GB" sz="1600" kern="1200" dirty="0">
                <a:solidFill>
                  <a:schemeClr val="dk1"/>
                </a:solidFill>
              </a:rPr>
              <a:t>WI on </a:t>
            </a:r>
            <a:r>
              <a:rPr lang="en-GB" sz="1600" kern="1200" dirty="0" smtClean="0">
                <a:solidFill>
                  <a:schemeClr val="dk1"/>
                </a:solidFill>
              </a:rPr>
              <a:t>GERAN Power Save Mode.</a:t>
            </a:r>
            <a:endParaRPr lang="en-GB" sz="1600" kern="1200" dirty="0">
              <a:solidFill>
                <a:schemeClr val="dk1"/>
              </a:solidFill>
            </a:endParaRPr>
          </a:p>
          <a:p>
            <a:pPr lvl="1"/>
            <a:endParaRPr lang="en-US" sz="1800" kern="1200" dirty="0">
              <a:solidFill>
                <a:schemeClr val="dk1"/>
              </a:solidFill>
            </a:endParaRP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89505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WORK </a:t>
            </a:r>
            <a:r>
              <a:rPr lang="en-US" dirty="0"/>
              <a:t>AND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Completed items</a:t>
            </a:r>
          </a:p>
          <a:p>
            <a:pPr lvl="1"/>
            <a:r>
              <a:rPr lang="en-GB" kern="1200" dirty="0">
                <a:solidFill>
                  <a:schemeClr val="dk1"/>
                </a:solidFill>
              </a:rPr>
              <a:t>Solutions for GSM/EDGE BTS Energy Saving </a:t>
            </a:r>
            <a:r>
              <a:rPr lang="en-US" kern="1200" dirty="0">
                <a:solidFill>
                  <a:schemeClr val="dk1"/>
                </a:solidFill>
              </a:rPr>
              <a:t>[</a:t>
            </a:r>
            <a:r>
              <a:rPr lang="en-GB" kern="1200" dirty="0" err="1" smtClean="0">
                <a:solidFill>
                  <a:schemeClr val="dk1"/>
                </a:solidFill>
              </a:rPr>
              <a:t>FS_Energy_BTS</a:t>
            </a:r>
            <a:r>
              <a:rPr lang="en-GB" kern="1200" dirty="0" smtClean="0">
                <a:solidFill>
                  <a:schemeClr val="dk1"/>
                </a:solidFill>
              </a:rPr>
              <a:t>]</a:t>
            </a:r>
          </a:p>
          <a:p>
            <a:pPr lvl="1"/>
            <a:r>
              <a:rPr lang="en-US" kern="1200" dirty="0">
                <a:solidFill>
                  <a:schemeClr val="dk1"/>
                </a:solidFill>
              </a:rPr>
              <a:t>Extended DRX (</a:t>
            </a:r>
            <a:r>
              <a:rPr lang="en-US" kern="1200" dirty="0" err="1">
                <a:solidFill>
                  <a:schemeClr val="dk1"/>
                </a:solidFill>
              </a:rPr>
              <a:t>eDRX</a:t>
            </a:r>
            <a:r>
              <a:rPr lang="en-US" kern="1200" dirty="0">
                <a:solidFill>
                  <a:schemeClr val="dk1"/>
                </a:solidFill>
              </a:rPr>
              <a:t>) for GSM [</a:t>
            </a:r>
            <a:r>
              <a:rPr lang="en-US" kern="1200" dirty="0" err="1">
                <a:solidFill>
                  <a:schemeClr val="dk1"/>
                </a:solidFill>
              </a:rPr>
              <a:t>eDRX_GSM</a:t>
            </a:r>
            <a:r>
              <a:rPr lang="en-US" kern="1200" dirty="0" smtClean="0">
                <a:solidFill>
                  <a:schemeClr val="dk1"/>
                </a:solidFill>
              </a:rPr>
              <a:t>]</a:t>
            </a:r>
          </a:p>
          <a:p>
            <a:r>
              <a:rPr lang="en-US" dirty="0" smtClean="0"/>
              <a:t>Stopped items</a:t>
            </a:r>
          </a:p>
          <a:p>
            <a:pPr lvl="1"/>
            <a:r>
              <a:rPr lang="en-GB" kern="1200" dirty="0">
                <a:solidFill>
                  <a:schemeClr val="dk1"/>
                </a:solidFill>
              </a:rPr>
              <a:t>Uplink MU-MIMO [FS_UL_MU-MIMO]</a:t>
            </a:r>
            <a:endParaRPr lang="en-US" kern="1200" dirty="0">
              <a:solidFill>
                <a:schemeClr val="dk1"/>
              </a:solidFill>
            </a:endParaRPr>
          </a:p>
          <a:p>
            <a:pPr lvl="2"/>
            <a:endParaRPr lang="en-US" dirty="0"/>
          </a:p>
          <a:p>
            <a:pPr lvl="1"/>
            <a:endParaRPr lang="en-US" kern="1200" dirty="0">
              <a:solidFill>
                <a:schemeClr val="dk1"/>
              </a:solidFill>
            </a:endParaRP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0416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dirty="0" smtClean="0"/>
              <a:t>ONGOING WORK ITEMS</a:t>
            </a:r>
            <a:br>
              <a:rPr lang="en-US" dirty="0" smtClean="0"/>
            </a:br>
            <a:r>
              <a:rPr lang="en-US" sz="2000" dirty="0" smtClean="0"/>
              <a:t>NAME [ACRONYM]</a:t>
            </a:r>
            <a:r>
              <a:rPr lang="en-US" sz="1200" dirty="0" smtClean="0"/>
              <a:t> </a:t>
            </a:r>
            <a:r>
              <a:rPr lang="en-US" sz="2000" dirty="0" smtClean="0"/>
              <a:t>/ RESPONSIBLE GROUP(S) / COMPLETION LEVEL</a:t>
            </a:r>
            <a:endParaRPr lang="en-US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123672"/>
              </p:ext>
            </p:extLst>
          </p:nvPr>
        </p:nvGraphicFramePr>
        <p:xfrm>
          <a:off x="304800" y="1285877"/>
          <a:ext cx="8750300" cy="5015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9005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512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GSM/EDGE BTS Energy Saving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FS_Energy_BTS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42512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42512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6657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5136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[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79297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GSM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79297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79297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for GSM – MS conformance testing [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eDRX_GSM-GERAN3new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15%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455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MS conformance testing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CIoT_EC_GSM-GERAN3new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6827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Power Consumptions Optimizations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MS conformance testing part [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MTCe-UEPCOP-GERAN3new]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1257537">
            <a:off x="3001306" y="2723468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STOPPED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257537">
            <a:off x="4657093" y="1848483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A6EA8"/>
                </a:solidFill>
              </a:rPr>
              <a:t>COMPLETED</a:t>
            </a:r>
            <a:endParaRPr lang="en-US" b="1" dirty="0">
              <a:solidFill>
                <a:srgbClr val="2A6EA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257537">
            <a:off x="3361348" y="4008132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A6EA8"/>
                </a:solidFill>
              </a:rPr>
              <a:t>COMPLETED</a:t>
            </a:r>
            <a:endParaRPr lang="en-US" b="1" dirty="0">
              <a:solidFill>
                <a:srgbClr val="2A6EA8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257537">
            <a:off x="6281024" y="4791562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257537">
            <a:off x="7114347" y="5198396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257537">
            <a:off x="6557761" y="5628381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257537">
            <a:off x="6094564" y="3567599"/>
            <a:ext cx="92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REL-13 </a:t>
            </a:r>
          </a:p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EXCEPTION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257537">
            <a:off x="6845858" y="4352650"/>
            <a:ext cx="92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REL-13 </a:t>
            </a:r>
          </a:p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EXCEPTION</a:t>
            </a:r>
            <a:endParaRPr lang="en-US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46865" y="1169020"/>
            <a:ext cx="8388350" cy="4830763"/>
          </a:xfrm>
        </p:spPr>
        <p:txBody>
          <a:bodyPr/>
          <a:lstStyle/>
          <a:p>
            <a:r>
              <a:rPr lang="en-US" dirty="0" smtClean="0"/>
              <a:t>GERAN#68</a:t>
            </a:r>
          </a:p>
          <a:p>
            <a:pPr lvl="1"/>
            <a:r>
              <a:rPr lang="en-US" dirty="0"/>
              <a:t>Release 13</a:t>
            </a:r>
          </a:p>
          <a:p>
            <a:pPr lvl="2"/>
            <a:r>
              <a:rPr lang="en-US" sz="1600" dirty="0" err="1"/>
              <a:t>eDRX_GSM</a:t>
            </a:r>
            <a:r>
              <a:rPr lang="en-US" sz="1600" dirty="0"/>
              <a:t>: 8 CRs approved.</a:t>
            </a:r>
          </a:p>
          <a:p>
            <a:pPr lvl="2"/>
            <a:r>
              <a:rPr lang="en-US" sz="1600" dirty="0" err="1"/>
              <a:t>CIoT_EC_GSM</a:t>
            </a:r>
            <a:r>
              <a:rPr lang="en-US" sz="1600" dirty="0"/>
              <a:t>: 13 CRs approved.</a:t>
            </a:r>
          </a:p>
          <a:p>
            <a:pPr lvl="2"/>
            <a:r>
              <a:rPr lang="en-US" sz="1600" dirty="0"/>
              <a:t>TEI13: 1 CR approved.</a:t>
            </a:r>
          </a:p>
          <a:p>
            <a:pPr lvl="1"/>
            <a:r>
              <a:rPr lang="en-US" dirty="0"/>
              <a:t>Release 12 and earlier</a:t>
            </a:r>
          </a:p>
          <a:p>
            <a:pPr lvl="2"/>
            <a:r>
              <a:rPr lang="en-US" sz="1600" dirty="0"/>
              <a:t>TEI_TEST: 6 CRs approved.</a:t>
            </a:r>
          </a:p>
          <a:p>
            <a:pPr lvl="2"/>
            <a:r>
              <a:rPr lang="en-US" sz="1600" dirty="0"/>
              <a:t>GELTE: 2 CRs approved</a:t>
            </a:r>
            <a:r>
              <a:rPr lang="en-US" sz="1600" dirty="0" smtClean="0"/>
              <a:t>.</a:t>
            </a:r>
            <a:endParaRPr lang="en-US" dirty="0" smtClean="0"/>
          </a:p>
          <a:p>
            <a:r>
              <a:rPr lang="en-US" dirty="0" smtClean="0"/>
              <a:t>GERAN#69</a:t>
            </a:r>
          </a:p>
          <a:p>
            <a:pPr lvl="1"/>
            <a:r>
              <a:rPr lang="en-US" dirty="0" smtClean="0"/>
              <a:t>Release 13</a:t>
            </a:r>
          </a:p>
          <a:p>
            <a:pPr lvl="2"/>
            <a:r>
              <a:rPr lang="en-US" sz="1600" dirty="0" err="1" smtClean="0"/>
              <a:t>eDRX_GSM</a:t>
            </a:r>
            <a:r>
              <a:rPr lang="en-US" sz="1600" dirty="0" smtClean="0"/>
              <a:t>: </a:t>
            </a:r>
            <a:r>
              <a:rPr lang="en-US" sz="1600" dirty="0"/>
              <a:t>8</a:t>
            </a:r>
            <a:r>
              <a:rPr lang="en-US" sz="1600" dirty="0" smtClean="0"/>
              <a:t> CRs approved.</a:t>
            </a:r>
          </a:p>
          <a:p>
            <a:pPr lvl="2"/>
            <a:r>
              <a:rPr lang="en-US" sz="1600" dirty="0" err="1" smtClean="0"/>
              <a:t>CIoT_EC_GSM</a:t>
            </a:r>
            <a:r>
              <a:rPr lang="en-US" sz="1600" dirty="0" smtClean="0"/>
              <a:t>: 20 CRs approved.</a:t>
            </a:r>
          </a:p>
          <a:p>
            <a:pPr lvl="2"/>
            <a:r>
              <a:rPr lang="en-US" sz="1600" dirty="0" smtClean="0"/>
              <a:t>TEI13</a:t>
            </a:r>
            <a:r>
              <a:rPr lang="en-US" sz="1600" dirty="0" smtClean="0"/>
              <a:t>: 6 CRs approved.</a:t>
            </a:r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FEATURES/BUILDING BLOCKS/WORK TASKS</a:t>
            </a:r>
            <a:endParaRPr lang="en-US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85775" y="1501452"/>
            <a:ext cx="8388350" cy="4830763"/>
          </a:xfrm>
        </p:spPr>
        <p:txBody>
          <a:bodyPr/>
          <a:lstStyle/>
          <a:p>
            <a:r>
              <a:rPr lang="sv-SE" sz="2000" dirty="0" smtClean="0"/>
              <a:t>eDRX</a:t>
            </a:r>
          </a:p>
          <a:p>
            <a:pPr lvl="1"/>
            <a:r>
              <a:rPr lang="en-US" sz="1600" dirty="0"/>
              <a:t>Stage 2 CRs to 43.013, 43.022, 43.064 describing Power Efficient Operation, including </a:t>
            </a:r>
            <a:r>
              <a:rPr lang="en-US" sz="1600" dirty="0" err="1"/>
              <a:t>eDRX</a:t>
            </a:r>
            <a:r>
              <a:rPr lang="en-US" sz="1600" dirty="0"/>
              <a:t> and relaxed mobility related requirements, approved</a:t>
            </a:r>
          </a:p>
          <a:p>
            <a:pPr lvl="1"/>
            <a:r>
              <a:rPr lang="en-US" sz="1600" dirty="0"/>
              <a:t>Stage 3 CRs on 45.002, 45.008, 45.010, 44.018, 44.060, 48.018 and 48.058 approved.</a:t>
            </a:r>
          </a:p>
          <a:p>
            <a:pPr lvl="1"/>
            <a:r>
              <a:rPr lang="en-US" sz="1600" dirty="0"/>
              <a:t>CR to 21.905 on 3GPP definitions and abbreviations endorsed.</a:t>
            </a:r>
          </a:p>
          <a:p>
            <a:pPr lvl="1"/>
            <a:r>
              <a:rPr lang="sv-SE" sz="1600" dirty="0"/>
              <a:t>WI completed.</a:t>
            </a:r>
          </a:p>
          <a:p>
            <a:r>
              <a:rPr lang="sv-SE" sz="2000" dirty="0" smtClean="0"/>
              <a:t>EC-GSM-IoT (EC-EGPRS)</a:t>
            </a:r>
          </a:p>
          <a:p>
            <a:pPr lvl="1"/>
            <a:r>
              <a:rPr lang="en-US" sz="1600" dirty="0" smtClean="0"/>
              <a:t>GERAN#69 agreed to rename EC-EGPRS to EC-GSM-</a:t>
            </a:r>
            <a:r>
              <a:rPr lang="en-US" sz="1600" dirty="0" err="1" smtClean="0"/>
              <a:t>IoT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Stage </a:t>
            </a:r>
            <a:r>
              <a:rPr lang="en-US" sz="1600" dirty="0"/>
              <a:t>2 CRs to </a:t>
            </a:r>
            <a:r>
              <a:rPr lang="en-US" sz="1600" dirty="0"/>
              <a:t>43.013, 43.022, 43.059 </a:t>
            </a:r>
            <a:r>
              <a:rPr lang="en-US" sz="1600" dirty="0" smtClean="0"/>
              <a:t>and 43.064 </a:t>
            </a:r>
            <a:r>
              <a:rPr lang="en-US" sz="1600" dirty="0"/>
              <a:t>introducing </a:t>
            </a:r>
            <a:r>
              <a:rPr lang="en-US" sz="1600" dirty="0" smtClean="0"/>
              <a:t>EC-GSM-</a:t>
            </a:r>
            <a:r>
              <a:rPr lang="en-US" sz="1600" dirty="0" err="1" smtClean="0"/>
              <a:t>IoT</a:t>
            </a:r>
            <a:r>
              <a:rPr lang="en-US" sz="1600" dirty="0" smtClean="0"/>
              <a:t> approved. </a:t>
            </a:r>
            <a:endParaRPr lang="en-US" sz="1600" dirty="0"/>
          </a:p>
          <a:p>
            <a:pPr lvl="1"/>
            <a:r>
              <a:rPr lang="en-US" sz="1600" dirty="0"/>
              <a:t>Stage 3 CRs to </a:t>
            </a:r>
            <a:r>
              <a:rPr lang="en-US" sz="1600" dirty="0" smtClean="0"/>
              <a:t>44.003, 44.018, 44.060, 45.001</a:t>
            </a:r>
            <a:r>
              <a:rPr lang="en-US" sz="1600" dirty="0"/>
              <a:t>, 45.002, 45.003, 45.004, 45.008 and 45.010 </a:t>
            </a:r>
            <a:r>
              <a:rPr lang="en-US" sz="1600" dirty="0" smtClean="0"/>
              <a:t>approved.</a:t>
            </a:r>
            <a:endParaRPr lang="en-US" sz="1600" dirty="0"/>
          </a:p>
          <a:p>
            <a:pPr lvl="1"/>
            <a:r>
              <a:rPr lang="sv-SE" sz="1600" dirty="0" smtClean="0"/>
              <a:t>Release 13 Exception sheet approved.</a:t>
            </a:r>
          </a:p>
          <a:p>
            <a:r>
              <a:rPr lang="sv-SE" sz="2000" dirty="0" smtClean="0"/>
              <a:t>CS/PS Coordination</a:t>
            </a:r>
            <a:endParaRPr lang="sv-SE" sz="1600" dirty="0" smtClean="0"/>
          </a:p>
          <a:p>
            <a:pPr lvl="1"/>
            <a:r>
              <a:rPr lang="en-US" sz="1600" dirty="0"/>
              <a:t>GERAN agreed on a solution for CS/PS coordination at GERAN#68 and is awaiting a response from TSG SA2 before approving the stage 3 </a:t>
            </a:r>
            <a:r>
              <a:rPr lang="en-US" sz="1600" dirty="0" smtClean="0"/>
              <a:t>CRs.</a:t>
            </a:r>
          </a:p>
          <a:p>
            <a:pPr lvl="1"/>
            <a:r>
              <a:rPr lang="sv-SE" sz="1600" dirty="0" smtClean="0"/>
              <a:t>Release </a:t>
            </a:r>
            <a:r>
              <a:rPr lang="sv-SE" sz="1600" dirty="0"/>
              <a:t>13 Exception sheet approved.</a:t>
            </a:r>
          </a:p>
          <a:p>
            <a:pPr lvl="1"/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38217</TotalTime>
  <Words>856</Words>
  <Application>Microsoft Office PowerPoint</Application>
  <PresentationFormat>On-screen Show (4:3)</PresentationFormat>
  <Paragraphs>173</Paragraphs>
  <Slides>14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PCG#36_06 TSG GERAN#68 &amp; #69 REPORT TO PCG#36</vt:lpstr>
      <vt:lpstr>TSG GERAN ORGANISATION</vt:lpstr>
      <vt:lpstr>GERAN#68 &amp; 69 OVERVIEW</vt:lpstr>
      <vt:lpstr>EVOLUTION OF WORKLOAD FROM GERAN#58 TO GERAN#69</vt:lpstr>
      <vt:lpstr>NEW WORK AND STUDY ITEMS</vt:lpstr>
      <vt:lpstr>COMPLETED WORK AND STUDY ITEMS</vt:lpstr>
      <vt:lpstr>ONGOING WORK ITEMS NAME [ACRONYM] / RESPONSIBLE GROUP(S) / COMPLETION LEVEL</vt:lpstr>
      <vt:lpstr>APPROVED CHANGE REQUESTS</vt:lpstr>
      <vt:lpstr>GENERAL INFORMATION WG1 &amp; WG2 FEATURES/BUILDING BLOCKS/WORK TASKS</vt:lpstr>
      <vt:lpstr>GENERAL INFORMATION WG1 &amp; WG2 STUDY ITEMS</vt:lpstr>
      <vt:lpstr>GENERAL INFORMATION GERAN3new</vt:lpstr>
      <vt:lpstr>FUTURE PLANNED MEETINGS PLENARY AND AD-HOC MEETINGS</vt:lpstr>
      <vt:lpstr>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OL</cp:lastModifiedBy>
  <cp:revision>1163</cp:revision>
  <dcterms:created xsi:type="dcterms:W3CDTF">2008-08-30T09:32:10Z</dcterms:created>
  <dcterms:modified xsi:type="dcterms:W3CDTF">2016-04-11T09:04:53Z</dcterms:modified>
</cp:coreProperties>
</file>