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533" r:id="rId2"/>
    <p:sldId id="573" r:id="rId3"/>
    <p:sldId id="605" r:id="rId4"/>
    <p:sldId id="645" r:id="rId5"/>
    <p:sldId id="651" r:id="rId6"/>
    <p:sldId id="607" r:id="rId7"/>
    <p:sldId id="625" r:id="rId8"/>
    <p:sldId id="626" r:id="rId9"/>
    <p:sldId id="637" r:id="rId10"/>
    <p:sldId id="627" r:id="rId11"/>
    <p:sldId id="640" r:id="rId12"/>
    <p:sldId id="641" r:id="rId13"/>
    <p:sldId id="646" r:id="rId14"/>
    <p:sldId id="650" r:id="rId15"/>
    <p:sldId id="647" r:id="rId16"/>
    <p:sldId id="623" r:id="rId17"/>
    <p:sldId id="604" r:id="rId18"/>
    <p:sldId id="648" r:id="rId19"/>
    <p:sldId id="629" r:id="rId20"/>
    <p:sldId id="630" r:id="rId21"/>
    <p:sldId id="631" r:id="rId22"/>
    <p:sldId id="632" r:id="rId23"/>
    <p:sldId id="633" r:id="rId24"/>
    <p:sldId id="634" r:id="rId25"/>
    <p:sldId id="635" r:id="rId26"/>
    <p:sldId id="636" r:id="rId27"/>
    <p:sldId id="649" r:id="rId28"/>
    <p:sldId id="619" r:id="rId29"/>
    <p:sldId id="620" r:id="rId30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a Walker" initials="C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68329"/>
    <a:srgbClr val="699419"/>
    <a:srgbClr val="00FF00"/>
    <a:srgbClr val="00CC99"/>
    <a:srgbClr val="00CC66"/>
    <a:srgbClr val="000000"/>
    <a:srgbClr val="FFA3A3"/>
    <a:srgbClr val="7F7F7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263" autoAdjust="0"/>
    <p:restoredTop sz="97447" autoAdjust="0"/>
  </p:normalViewPr>
  <p:slideViewPr>
    <p:cSldViewPr>
      <p:cViewPr>
        <p:scale>
          <a:sx n="90" d="100"/>
          <a:sy n="90" d="100"/>
        </p:scale>
        <p:origin x="-1272" y="-84"/>
      </p:cViewPr>
      <p:guideLst>
        <p:guide orient="horz" pos="572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4140" y="-66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pPr>
              <a:defRPr/>
            </a:pPr>
            <a:fld id="{24F5DFA2-70BB-4F5F-B089-006631623FFB}" type="datetimeFigureOut">
              <a:rPr lang="de-DE"/>
              <a:pPr>
                <a:defRPr/>
              </a:pPr>
              <a:t>21.10.2015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108" tIns="46054" rIns="92108" bIns="4605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2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pPr>
              <a:defRPr/>
            </a:pPr>
            <a:fld id="{60A58C19-B47E-4ADE-BF75-7C1D948D4CE6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2616011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229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8374" indent="-287836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51344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11881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72419" indent="-23026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32957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93494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54032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14569" indent="-2302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30B7708-7774-4AB2-93A0-06F9AE024BD4}" type="slidenum">
              <a:rPr lang="de-CH" smtClean="0"/>
              <a:pPr eaLnBrk="1" hangingPunct="1"/>
              <a:t>1</a:t>
            </a:fld>
            <a:endParaRPr lang="de-C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>
            <a:normAutofit lnSpcReduction="10000"/>
          </a:bodyPr>
          <a:lstStyle/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goal of the NGMN alliance is:</a:t>
            </a:r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Enable creation of desirable products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Provide viable economic incentives 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Be built on feasible technology</a:t>
            </a:r>
          </a:p>
          <a:p>
            <a:pPr marL="228609" indent="-228609">
              <a:lnSpc>
                <a:spcPct val="110000"/>
              </a:lnSpc>
              <a:defRPr/>
            </a:pPr>
            <a:endParaRPr lang="en-GB" sz="800" dirty="0"/>
          </a:p>
          <a:p>
            <a:pPr marL="228609" indent="-228609">
              <a:lnSpc>
                <a:spcPct val="110000"/>
              </a:lnSpc>
              <a:defRPr/>
            </a:pPr>
            <a:r>
              <a:rPr lang="en-GB" sz="800" dirty="0"/>
              <a:t>The role of NGMN alliance is to: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Articulate requirements of future mobile broadband</a:t>
            </a:r>
            <a:r>
              <a:rPr lang="en-GB" sz="900" dirty="0">
                <a:solidFill>
                  <a:srgbClr val="CC3300"/>
                </a:solidFill>
              </a:rPr>
              <a:t> </a:t>
            </a:r>
            <a:r>
              <a:rPr lang="en-GB" sz="900" dirty="0"/>
              <a:t>networks, devices &amp; services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Drive customer &amp; service centric innovation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Collate and uses the expertise of its partners to develop a viable ecosystem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Promote the adoption of NGMN technologies by the industry and users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Be business driven with a strong focus on end-to-end requirements</a:t>
            </a:r>
          </a:p>
          <a:p>
            <a:pPr marL="228609" indent="-228609">
              <a:lnSpc>
                <a:spcPct val="110000"/>
              </a:lnSpc>
              <a:defRPr/>
            </a:pPr>
            <a:r>
              <a:rPr lang="en-GB" sz="900" dirty="0"/>
              <a:t>	- Minimise fragmentation of technologies &amp; maximises economies of scale</a:t>
            </a:r>
          </a:p>
          <a:p>
            <a:pPr marL="228609" indent="-228609">
              <a:lnSpc>
                <a:spcPct val="80000"/>
              </a:lnSpc>
              <a:defRPr/>
            </a:pPr>
            <a:endParaRPr lang="en-GB" sz="800" dirty="0"/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organisation of the NGMN as of </a:t>
            </a:r>
            <a:r>
              <a:rPr lang="en-GB" sz="800" dirty="0" err="1"/>
              <a:t>JUne</a:t>
            </a:r>
            <a:r>
              <a:rPr lang="en-GB" sz="800" dirty="0"/>
              <a:t> 2008: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19 Members who are mobile operators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28 Sponsors who are vendors of various size, but do include all the key manufacturers of devices and infrastructures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3 University advisors</a:t>
            </a:r>
          </a:p>
          <a:p>
            <a:pPr marL="1600270" lvl="3" indent="-228609">
              <a:lnSpc>
                <a:spcPct val="80000"/>
              </a:lnSpc>
              <a:buFontTx/>
              <a:buChar char="•"/>
              <a:defRPr/>
            </a:pPr>
            <a:endParaRPr lang="en-GB" sz="800" dirty="0"/>
          </a:p>
          <a:p>
            <a:pPr marL="1600270" lvl="3" indent="-228609">
              <a:lnSpc>
                <a:spcPct val="80000"/>
              </a:lnSpc>
              <a:defRPr/>
            </a:pPr>
            <a:r>
              <a:rPr lang="en-GB" sz="800" dirty="0"/>
              <a:t> </a:t>
            </a:r>
          </a:p>
          <a:p>
            <a:pPr marL="228609" indent="-228609">
              <a:lnSpc>
                <a:spcPct val="80000"/>
              </a:lnSpc>
              <a:defRPr/>
            </a:pPr>
            <a:r>
              <a:rPr lang="en-GB" sz="800" dirty="0"/>
              <a:t>The key working groups of the NGMN are: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IPR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Spectrum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Ecosystem Development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Technology currently focused on the networks and devices and 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Trials, both technology trials and eventually customer trials. </a:t>
            </a:r>
          </a:p>
          <a:p>
            <a:pPr marL="685830" lvl="1" indent="-228609">
              <a:lnSpc>
                <a:spcPct val="80000"/>
              </a:lnSpc>
              <a:buFontTx/>
              <a:buAutoNum type="arabicPeriod"/>
              <a:defRPr/>
            </a:pPr>
            <a:endParaRPr lang="en-GB" sz="800" dirty="0"/>
          </a:p>
          <a:p>
            <a:pPr marL="685830" lvl="1" indent="-228609">
              <a:lnSpc>
                <a:spcPct val="80000"/>
              </a:lnSpc>
              <a:defRPr/>
            </a:pPr>
            <a:r>
              <a:rPr lang="en-GB" sz="800" dirty="0"/>
              <a:t>One may also want to point out that the NGMN LTD is a very small operation with 6 staff including Peter Meissner as its operating officer.</a:t>
            </a:r>
          </a:p>
          <a:p>
            <a:pPr marL="685830" lvl="1" indent="-228609">
              <a:lnSpc>
                <a:spcPct val="80000"/>
              </a:lnSpc>
              <a:defRPr/>
            </a:pPr>
            <a:endParaRPr lang="en-GB" sz="8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Several industry standard bodies</a:t>
            </a:r>
            <a:r>
              <a:rPr lang="en-GB" dirty="0"/>
              <a:t>, groups and </a:t>
            </a:r>
            <a:r>
              <a:rPr lang="en-GB" dirty="0" smtClean="0"/>
              <a:t>the NGMN </a:t>
            </a:r>
            <a:r>
              <a:rPr lang="en-GB" dirty="0"/>
              <a:t>Alliance work closely together to attain the goal of a </a:t>
            </a:r>
            <a:r>
              <a:rPr lang="en-GB" b="1" dirty="0"/>
              <a:t>coherent vision for the mobile evolution</a:t>
            </a:r>
            <a:r>
              <a:rPr lang="en-GB" dirty="0"/>
              <a:t> beyond 3G. We are always open to develop new relationships and alliances, which will benefit our partners.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de-C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2173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smtClean="0"/>
          </a:p>
        </p:txBody>
      </p:sp>
      <p:sp>
        <p:nvSpPr>
          <p:cNvPr id="1331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381C5B63-7151-48E0-B38B-7A036F284354}" type="slidenum">
              <a:rPr lang="de-CH" smtClean="0"/>
              <a:pPr eaLnBrk="1" hangingPunct="1"/>
              <a:t>8</a:t>
            </a:fld>
            <a:endParaRPr lang="de-C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6125"/>
            <a:ext cx="4957763" cy="37195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xfrm>
            <a:off x="906791" y="4714956"/>
            <a:ext cx="4984107" cy="44673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03" tIns="44852" rIns="89703" bIns="44852"/>
          <a:lstStyle/>
          <a:p>
            <a:pPr eaLnBrk="1" hangingPunct="1"/>
            <a:endParaRPr lang="en-GB" smtClean="0"/>
          </a:p>
        </p:txBody>
      </p:sp>
      <p:sp>
        <p:nvSpPr>
          <p:cNvPr id="15364" name="Slide Number Placeholder 3"/>
          <p:cNvSpPr txBox="1">
            <a:spLocks noGrp="1"/>
          </p:cNvSpPr>
          <p:nvPr/>
        </p:nvSpPr>
        <p:spPr bwMode="auto">
          <a:xfrm>
            <a:off x="3851436" y="9429910"/>
            <a:ext cx="2946247" cy="49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03" tIns="44852" rIns="89703" bIns="44852" anchor="b"/>
          <a:lstStyle>
            <a:lvl1pPr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C4DB7C0C-D6B6-4F1C-A5AF-13240BFE1908}" type="slidenum">
              <a:rPr lang="en-US" sz="1100">
                <a:latin typeface="Times" pitchFamily="18" charset="0"/>
              </a:rPr>
              <a:pPr algn="r" eaLnBrk="1" hangingPunct="1"/>
              <a:t>9</a:t>
            </a:fld>
            <a:endParaRPr lang="en-US" sz="110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6125"/>
            <a:ext cx="4957763" cy="37195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xfrm>
            <a:off x="906791" y="4714956"/>
            <a:ext cx="4984107" cy="44673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03" tIns="44852" rIns="89703" bIns="44852"/>
          <a:lstStyle/>
          <a:p>
            <a:pPr eaLnBrk="1" hangingPunct="1"/>
            <a:endParaRPr lang="en-GB" smtClean="0"/>
          </a:p>
        </p:txBody>
      </p:sp>
      <p:sp>
        <p:nvSpPr>
          <p:cNvPr id="15364" name="Slide Number Placeholder 3"/>
          <p:cNvSpPr txBox="1">
            <a:spLocks noGrp="1"/>
          </p:cNvSpPr>
          <p:nvPr/>
        </p:nvSpPr>
        <p:spPr bwMode="auto">
          <a:xfrm>
            <a:off x="3851436" y="9429910"/>
            <a:ext cx="2946247" cy="49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03" tIns="44852" rIns="89703" bIns="44852" anchor="b"/>
          <a:lstStyle>
            <a:lvl1pPr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96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C4DB7C0C-D6B6-4F1C-A5AF-13240BFE1908}" type="slidenum">
              <a:rPr lang="en-US" sz="1100">
                <a:latin typeface="Times" pitchFamily="18" charset="0"/>
              </a:rPr>
              <a:pPr algn="r" eaLnBrk="1" hangingPunct="1"/>
              <a:t>10</a:t>
            </a:fld>
            <a:endParaRPr lang="en-US" sz="110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smtClean="0"/>
          </a:p>
        </p:txBody>
      </p:sp>
      <p:sp>
        <p:nvSpPr>
          <p:cNvPr id="1331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381C5B63-7151-48E0-B38B-7A036F284354}" type="slidenum">
              <a:rPr lang="de-CH" smtClean="0"/>
              <a:pPr eaLnBrk="1" hangingPunct="1"/>
              <a:t>13</a:t>
            </a:fld>
            <a:endParaRPr lang="de-C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643313" y="2071678"/>
            <a:ext cx="5072062" cy="3714776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9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699419"/>
                </a:solidFill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10B1A-4067-44B4-ADD5-F2C6D2B65459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3277042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Hamid Akhavan, </a:t>
            </a:r>
            <a:r>
              <a:rPr lang="en-US"/>
              <a:t>NGMN Industry Conference, June </a:t>
            </a:r>
            <a:r>
              <a:rPr lang="en-GB"/>
              <a:t>26</a:t>
            </a:r>
            <a:r>
              <a:rPr lang="en-GB" baseline="30000"/>
              <a:t>th</a:t>
            </a:r>
            <a:r>
              <a:rPr lang="en-US"/>
              <a:t>, 2008			</a:t>
            </a:r>
            <a:fld id="{8ED5D2A3-875E-45F9-AC23-387CA97BB3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87207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712" r:id="rId3"/>
    <p:sldLayoutId id="2147483714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5.png"/><Relationship Id="rId11" Type="http://schemas.openxmlformats.org/officeDocument/2006/relationships/image" Target="../media/image130.png"/><Relationship Id="rId5" Type="http://schemas.openxmlformats.org/officeDocument/2006/relationships/image" Target="../media/image124.png"/><Relationship Id="rId10" Type="http://schemas.openxmlformats.org/officeDocument/2006/relationships/image" Target="../media/image129.png"/><Relationship Id="rId4" Type="http://schemas.openxmlformats.org/officeDocument/2006/relationships/image" Target="../media/image123.png"/><Relationship Id="rId9" Type="http://schemas.openxmlformats.org/officeDocument/2006/relationships/image" Target="../media/image1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13" Type="http://schemas.openxmlformats.org/officeDocument/2006/relationships/image" Target="../media/image149.gif"/><Relationship Id="rId3" Type="http://schemas.openxmlformats.org/officeDocument/2006/relationships/image" Target="../media/image139.jpeg"/><Relationship Id="rId7" Type="http://schemas.openxmlformats.org/officeDocument/2006/relationships/image" Target="../media/image143.jpeg"/><Relationship Id="rId12" Type="http://schemas.openxmlformats.org/officeDocument/2006/relationships/image" Target="../media/image148.gif"/><Relationship Id="rId2" Type="http://schemas.openxmlformats.org/officeDocument/2006/relationships/image" Target="../media/image13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jpeg"/><Relationship Id="rId11" Type="http://schemas.openxmlformats.org/officeDocument/2006/relationships/image" Target="../media/image147.gif"/><Relationship Id="rId5" Type="http://schemas.openxmlformats.org/officeDocument/2006/relationships/image" Target="../media/image141.jpeg"/><Relationship Id="rId10" Type="http://schemas.openxmlformats.org/officeDocument/2006/relationships/image" Target="../media/image146.jpeg"/><Relationship Id="rId4" Type="http://schemas.openxmlformats.org/officeDocument/2006/relationships/image" Target="../media/image140.jpeg"/><Relationship Id="rId9" Type="http://schemas.openxmlformats.org/officeDocument/2006/relationships/image" Target="../media/image14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.png"/><Relationship Id="rId21" Type="http://schemas.openxmlformats.org/officeDocument/2006/relationships/image" Target="../media/image17.png"/><Relationship Id="rId34" Type="http://schemas.openxmlformats.org/officeDocument/2006/relationships/image" Target="../media/image30.png"/><Relationship Id="rId42" Type="http://schemas.openxmlformats.org/officeDocument/2006/relationships/image" Target="../media/image38.png"/><Relationship Id="rId47" Type="http://schemas.openxmlformats.org/officeDocument/2006/relationships/image" Target="../media/image43.png"/><Relationship Id="rId50" Type="http://schemas.openxmlformats.org/officeDocument/2006/relationships/image" Target="../media/image46.png"/><Relationship Id="rId55" Type="http://schemas.openxmlformats.org/officeDocument/2006/relationships/image" Target="../media/image51.png"/><Relationship Id="rId63" Type="http://schemas.openxmlformats.org/officeDocument/2006/relationships/image" Target="../media/image59.png"/><Relationship Id="rId68" Type="http://schemas.openxmlformats.org/officeDocument/2006/relationships/image" Target="../media/image64.png"/><Relationship Id="rId76" Type="http://schemas.openxmlformats.org/officeDocument/2006/relationships/image" Target="../media/image72.png"/><Relationship Id="rId84" Type="http://schemas.openxmlformats.org/officeDocument/2006/relationships/image" Target="../media/image80.png"/><Relationship Id="rId89" Type="http://schemas.openxmlformats.org/officeDocument/2006/relationships/image" Target="../media/image85.png"/><Relationship Id="rId97" Type="http://schemas.openxmlformats.org/officeDocument/2006/relationships/image" Target="../media/image93.png"/><Relationship Id="rId7" Type="http://schemas.openxmlformats.org/officeDocument/2006/relationships/image" Target="../media/image3.png"/><Relationship Id="rId71" Type="http://schemas.openxmlformats.org/officeDocument/2006/relationships/image" Target="../media/image67.png"/><Relationship Id="rId92" Type="http://schemas.openxmlformats.org/officeDocument/2006/relationships/image" Target="../media/image88.png"/><Relationship Id="rId2" Type="http://schemas.openxmlformats.org/officeDocument/2006/relationships/tags" Target="../tags/tag2.xml"/><Relationship Id="rId16" Type="http://schemas.openxmlformats.org/officeDocument/2006/relationships/image" Target="../media/image12.png"/><Relationship Id="rId29" Type="http://schemas.openxmlformats.org/officeDocument/2006/relationships/image" Target="../media/image25.png"/><Relationship Id="rId11" Type="http://schemas.openxmlformats.org/officeDocument/2006/relationships/image" Target="../media/image7.pn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37" Type="http://schemas.openxmlformats.org/officeDocument/2006/relationships/image" Target="../media/image33.png"/><Relationship Id="rId40" Type="http://schemas.openxmlformats.org/officeDocument/2006/relationships/image" Target="../media/image36.png"/><Relationship Id="rId45" Type="http://schemas.openxmlformats.org/officeDocument/2006/relationships/image" Target="../media/image41.png"/><Relationship Id="rId53" Type="http://schemas.openxmlformats.org/officeDocument/2006/relationships/image" Target="../media/image49.png"/><Relationship Id="rId58" Type="http://schemas.openxmlformats.org/officeDocument/2006/relationships/image" Target="../media/image54.png"/><Relationship Id="rId66" Type="http://schemas.openxmlformats.org/officeDocument/2006/relationships/image" Target="../media/image62.png"/><Relationship Id="rId74" Type="http://schemas.openxmlformats.org/officeDocument/2006/relationships/image" Target="../media/image70.png"/><Relationship Id="rId79" Type="http://schemas.openxmlformats.org/officeDocument/2006/relationships/image" Target="../media/image75.png"/><Relationship Id="rId87" Type="http://schemas.openxmlformats.org/officeDocument/2006/relationships/image" Target="../media/image83.png"/><Relationship Id="rId5" Type="http://schemas.openxmlformats.org/officeDocument/2006/relationships/slideLayout" Target="../slideLayouts/slideLayout4.xml"/><Relationship Id="rId61" Type="http://schemas.openxmlformats.org/officeDocument/2006/relationships/image" Target="../media/image57.png"/><Relationship Id="rId82" Type="http://schemas.openxmlformats.org/officeDocument/2006/relationships/image" Target="../media/image78.png"/><Relationship Id="rId90" Type="http://schemas.openxmlformats.org/officeDocument/2006/relationships/image" Target="../media/image86.png"/><Relationship Id="rId95" Type="http://schemas.openxmlformats.org/officeDocument/2006/relationships/image" Target="../media/image91.png"/><Relationship Id="rId19" Type="http://schemas.openxmlformats.org/officeDocument/2006/relationships/image" Target="../media/image1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Relationship Id="rId43" Type="http://schemas.openxmlformats.org/officeDocument/2006/relationships/image" Target="../media/image39.png"/><Relationship Id="rId48" Type="http://schemas.openxmlformats.org/officeDocument/2006/relationships/image" Target="../media/image44.png"/><Relationship Id="rId56" Type="http://schemas.openxmlformats.org/officeDocument/2006/relationships/image" Target="../media/image52.png"/><Relationship Id="rId64" Type="http://schemas.openxmlformats.org/officeDocument/2006/relationships/image" Target="../media/image60.png"/><Relationship Id="rId69" Type="http://schemas.openxmlformats.org/officeDocument/2006/relationships/image" Target="../media/image65.png"/><Relationship Id="rId77" Type="http://schemas.openxmlformats.org/officeDocument/2006/relationships/image" Target="../media/image73.png"/><Relationship Id="rId8" Type="http://schemas.openxmlformats.org/officeDocument/2006/relationships/image" Target="../media/image4.png"/><Relationship Id="rId51" Type="http://schemas.openxmlformats.org/officeDocument/2006/relationships/image" Target="../media/image47.png"/><Relationship Id="rId72" Type="http://schemas.openxmlformats.org/officeDocument/2006/relationships/image" Target="../media/image68.png"/><Relationship Id="rId80" Type="http://schemas.openxmlformats.org/officeDocument/2006/relationships/image" Target="../media/image76.jpeg"/><Relationship Id="rId85" Type="http://schemas.openxmlformats.org/officeDocument/2006/relationships/image" Target="../media/image81.png"/><Relationship Id="rId93" Type="http://schemas.openxmlformats.org/officeDocument/2006/relationships/image" Target="../media/image89.png"/><Relationship Id="rId3" Type="http://schemas.openxmlformats.org/officeDocument/2006/relationships/tags" Target="../tags/tag3.xml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38" Type="http://schemas.openxmlformats.org/officeDocument/2006/relationships/image" Target="../media/image34.png"/><Relationship Id="rId46" Type="http://schemas.openxmlformats.org/officeDocument/2006/relationships/image" Target="../media/image42.png"/><Relationship Id="rId59" Type="http://schemas.openxmlformats.org/officeDocument/2006/relationships/image" Target="../media/image55.png"/><Relationship Id="rId67" Type="http://schemas.openxmlformats.org/officeDocument/2006/relationships/image" Target="../media/image63.png"/><Relationship Id="rId20" Type="http://schemas.openxmlformats.org/officeDocument/2006/relationships/image" Target="../media/image16.png"/><Relationship Id="rId41" Type="http://schemas.openxmlformats.org/officeDocument/2006/relationships/image" Target="../media/image37.png"/><Relationship Id="rId54" Type="http://schemas.openxmlformats.org/officeDocument/2006/relationships/image" Target="../media/image50.png"/><Relationship Id="rId62" Type="http://schemas.openxmlformats.org/officeDocument/2006/relationships/image" Target="../media/image58.png"/><Relationship Id="rId70" Type="http://schemas.openxmlformats.org/officeDocument/2006/relationships/image" Target="../media/image66.png"/><Relationship Id="rId75" Type="http://schemas.openxmlformats.org/officeDocument/2006/relationships/image" Target="../media/image71.png"/><Relationship Id="rId83" Type="http://schemas.openxmlformats.org/officeDocument/2006/relationships/image" Target="../media/image79.png"/><Relationship Id="rId88" Type="http://schemas.openxmlformats.org/officeDocument/2006/relationships/image" Target="../media/image84.png"/><Relationship Id="rId91" Type="http://schemas.openxmlformats.org/officeDocument/2006/relationships/image" Target="../media/image87.png"/><Relationship Id="rId96" Type="http://schemas.openxmlformats.org/officeDocument/2006/relationships/image" Target="../media/image92.png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36" Type="http://schemas.openxmlformats.org/officeDocument/2006/relationships/image" Target="../media/image32.png"/><Relationship Id="rId49" Type="http://schemas.openxmlformats.org/officeDocument/2006/relationships/image" Target="../media/image45.png"/><Relationship Id="rId57" Type="http://schemas.openxmlformats.org/officeDocument/2006/relationships/image" Target="../media/image53.png"/><Relationship Id="rId10" Type="http://schemas.openxmlformats.org/officeDocument/2006/relationships/image" Target="../media/image6.png"/><Relationship Id="rId31" Type="http://schemas.openxmlformats.org/officeDocument/2006/relationships/image" Target="../media/image27.png"/><Relationship Id="rId44" Type="http://schemas.openxmlformats.org/officeDocument/2006/relationships/image" Target="../media/image40.png"/><Relationship Id="rId52" Type="http://schemas.openxmlformats.org/officeDocument/2006/relationships/image" Target="../media/image48.png"/><Relationship Id="rId60" Type="http://schemas.openxmlformats.org/officeDocument/2006/relationships/image" Target="../media/image56.png"/><Relationship Id="rId65" Type="http://schemas.openxmlformats.org/officeDocument/2006/relationships/image" Target="../media/image61.png"/><Relationship Id="rId73" Type="http://schemas.openxmlformats.org/officeDocument/2006/relationships/image" Target="../media/image69.png"/><Relationship Id="rId78" Type="http://schemas.openxmlformats.org/officeDocument/2006/relationships/image" Target="../media/image74.png"/><Relationship Id="rId81" Type="http://schemas.openxmlformats.org/officeDocument/2006/relationships/image" Target="../media/image77.png"/><Relationship Id="rId86" Type="http://schemas.openxmlformats.org/officeDocument/2006/relationships/image" Target="../media/image82.png"/><Relationship Id="rId94" Type="http://schemas.openxmlformats.org/officeDocument/2006/relationships/image" Target="../media/image90.png"/><Relationship Id="rId4" Type="http://schemas.openxmlformats.org/officeDocument/2006/relationships/tags" Target="../tags/tag4.xml"/><Relationship Id="rId9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17" Type="http://schemas.openxmlformats.org/officeDocument/2006/relationships/image" Target="../media/image108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5" Type="http://schemas.openxmlformats.org/officeDocument/2006/relationships/image" Target="../media/image106.jpe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jpeg"/><Relationship Id="rId14" Type="http://schemas.openxmlformats.org/officeDocument/2006/relationships/image" Target="../media/image10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12" Type="http://schemas.openxmlformats.org/officeDocument/2006/relationships/image" Target="../media/image119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11" Type="http://schemas.openxmlformats.org/officeDocument/2006/relationships/image" Target="../media/image118.jpe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png"/><Relationship Id="rId9" Type="http://schemas.openxmlformats.org/officeDocument/2006/relationships/image" Target="../media/image1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121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20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132.png"/><Relationship Id="rId18" Type="http://schemas.openxmlformats.org/officeDocument/2006/relationships/image" Target="../media/image137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12" Type="http://schemas.openxmlformats.org/officeDocument/2006/relationships/image" Target="../media/image131.png"/><Relationship Id="rId17" Type="http://schemas.openxmlformats.org/officeDocument/2006/relationships/image" Target="../media/image13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5.png"/><Relationship Id="rId11" Type="http://schemas.openxmlformats.org/officeDocument/2006/relationships/image" Target="../media/image130.png"/><Relationship Id="rId5" Type="http://schemas.openxmlformats.org/officeDocument/2006/relationships/image" Target="../media/image124.png"/><Relationship Id="rId15" Type="http://schemas.openxmlformats.org/officeDocument/2006/relationships/image" Target="../media/image134.png"/><Relationship Id="rId10" Type="http://schemas.openxmlformats.org/officeDocument/2006/relationships/image" Target="../media/image129.png"/><Relationship Id="rId4" Type="http://schemas.openxmlformats.org/officeDocument/2006/relationships/image" Target="../media/image123.png"/><Relationship Id="rId9" Type="http://schemas.openxmlformats.org/officeDocument/2006/relationships/image" Target="../media/image128.png"/><Relationship Id="rId14" Type="http://schemas.openxmlformats.org/officeDocument/2006/relationships/image" Target="../media/image1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1074738" y="1662113"/>
            <a:ext cx="7612062" cy="1285875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GB" dirty="0"/>
              <a:t>NGMN Alliance </a:t>
            </a:r>
            <a:r>
              <a:rPr lang="en-GB" dirty="0" smtClean="0"/>
              <a:t>Update</a:t>
            </a:r>
            <a:endParaRPr lang="en-US" dirty="0">
              <a:solidFill>
                <a:srgbClr val="468329"/>
              </a:solidFill>
            </a:endParaRP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5292080" y="4005064"/>
            <a:ext cx="3528392" cy="1872208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dirty="0" smtClean="0"/>
              <a:t>Peter Meissner</a:t>
            </a:r>
          </a:p>
          <a:p>
            <a:pPr eaLnBrk="1" hangingPunct="1">
              <a:defRPr/>
            </a:pPr>
            <a:r>
              <a:rPr lang="en-US" sz="2000" b="1" dirty="0" smtClean="0"/>
              <a:t>CEO NGMN Alliance</a:t>
            </a:r>
          </a:p>
          <a:p>
            <a:pPr eaLnBrk="1" hangingPunct="1">
              <a:defRPr/>
            </a:pPr>
            <a:r>
              <a:rPr lang="en-US" sz="2000" b="1" dirty="0" smtClean="0"/>
              <a:t>22</a:t>
            </a:r>
            <a:r>
              <a:rPr lang="en-US" sz="2000" b="1" baseline="30000" dirty="0" smtClean="0"/>
              <a:t>nd</a:t>
            </a:r>
            <a:r>
              <a:rPr lang="en-US" sz="2000" b="1" dirty="0" smtClean="0"/>
              <a:t> October 2015</a:t>
            </a:r>
            <a:endParaRPr lang="en-US" sz="2000" b="1" dirty="0"/>
          </a:p>
          <a:p>
            <a:pPr eaLnBrk="1" hangingPunct="1">
              <a:defRPr/>
            </a:pPr>
            <a:r>
              <a:rPr lang="en-US" sz="2000" b="1" dirty="0" smtClean="0"/>
              <a:t>3GPP PCG#35</a:t>
            </a:r>
          </a:p>
          <a:p>
            <a:pPr eaLnBrk="1" hangingPunct="1">
              <a:defRPr/>
            </a:pPr>
            <a:r>
              <a:rPr lang="en-US" sz="2000" b="1" dirty="0" smtClean="0"/>
              <a:t>Vancouver, Canada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>
          <a:xfrm>
            <a:off x="6804248" y="6165304"/>
            <a:ext cx="2133600" cy="365125"/>
          </a:xfrm>
        </p:spPr>
        <p:txBody>
          <a:bodyPr/>
          <a:lstStyle/>
          <a:p>
            <a:pPr>
              <a:defRPr/>
            </a:pPr>
            <a:fld id="{AC6A58E9-11B2-4A51-90AE-14D5AE04BA6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Textplatzhalter 7"/>
          <p:cNvSpPr txBox="1">
            <a:spLocks/>
          </p:cNvSpPr>
          <p:nvPr/>
        </p:nvSpPr>
        <p:spPr>
          <a:xfrm>
            <a:off x="1115616" y="2780928"/>
            <a:ext cx="9001125" cy="464343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§"/>
              <a:defRPr sz="28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Arial" charset="0"/>
              <a:buChar char="–"/>
              <a:defRPr sz="26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68329"/>
              </a:buClr>
              <a:buFont typeface="Wingdings" pitchFamily="2" charset="2"/>
              <a:buChar char=""/>
              <a:defRPr sz="24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 spc="5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de-DE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3326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PCG35_22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89549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6900863" cy="511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Close co-operation with 3GPP on 5G requirements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80DEC95E-7A0A-4F81-875A-384BF18AFEA6}" type="slidenum">
              <a:rPr lang="en-GB" sz="1100"/>
              <a:pPr algn="r"/>
              <a:t>10</a:t>
            </a:fld>
            <a:endParaRPr lang="en-GB" sz="1100" dirty="0"/>
          </a:p>
        </p:txBody>
      </p:sp>
      <p:cxnSp>
        <p:nvCxnSpPr>
          <p:cNvPr id="33" name="Gewinkelte Verbindung 32"/>
          <p:cNvCxnSpPr/>
          <p:nvPr/>
        </p:nvCxnSpPr>
        <p:spPr>
          <a:xfrm rot="16200000" flipH="1">
            <a:off x="396078" y="4210773"/>
            <a:ext cx="396000" cy="1"/>
          </a:xfrm>
          <a:prstGeom prst="bentConnector3">
            <a:avLst>
              <a:gd name="adj1" fmla="val -201874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69"/>
          <p:cNvCxnSpPr/>
          <p:nvPr/>
        </p:nvCxnSpPr>
        <p:spPr>
          <a:xfrm>
            <a:off x="3968879" y="2585667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2675042" y="2501553"/>
            <a:ext cx="0" cy="1590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winkelte Verbindung 38"/>
          <p:cNvCxnSpPr/>
          <p:nvPr/>
        </p:nvCxnSpPr>
        <p:spPr>
          <a:xfrm rot="10800000" flipV="1">
            <a:off x="759176" y="2668281"/>
            <a:ext cx="1915866" cy="9024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54"/>
          <p:cNvCxnSpPr/>
          <p:nvPr/>
        </p:nvCxnSpPr>
        <p:spPr>
          <a:xfrm flipH="1">
            <a:off x="5292080" y="2501552"/>
            <a:ext cx="0" cy="1590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winkelte Verbindung 55"/>
          <p:cNvCxnSpPr/>
          <p:nvPr/>
        </p:nvCxnSpPr>
        <p:spPr>
          <a:xfrm rot="10800000" flipH="1" flipV="1">
            <a:off x="5292258" y="2668282"/>
            <a:ext cx="1915866" cy="90241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51"/>
          <p:cNvSpPr/>
          <p:nvPr/>
        </p:nvSpPr>
        <p:spPr>
          <a:xfrm>
            <a:off x="338089" y="1947415"/>
            <a:ext cx="7261583" cy="658607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Business Principles Group (BPG)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7" name="Rectangle 87"/>
          <p:cNvSpPr/>
          <p:nvPr/>
        </p:nvSpPr>
        <p:spPr>
          <a:xfrm>
            <a:off x="338089" y="3368033"/>
            <a:ext cx="4705197" cy="681649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Requirements </a:t>
            </a:r>
            <a:r>
              <a:rPr lang="en-CA" sz="1600" b="1" dirty="0">
                <a:solidFill>
                  <a:schemeClr val="bg1"/>
                </a:solidFill>
              </a:rPr>
              <a:t>&amp; </a:t>
            </a:r>
            <a:r>
              <a:rPr lang="en-CA" sz="1600" b="1" dirty="0" smtClean="0">
                <a:solidFill>
                  <a:schemeClr val="bg1"/>
                </a:solidFill>
              </a:rPr>
              <a:t>Architecture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8" name="Rectangle 87"/>
          <p:cNvSpPr/>
          <p:nvPr/>
        </p:nvSpPr>
        <p:spPr>
          <a:xfrm>
            <a:off x="5141013" y="3368033"/>
            <a:ext cx="1180214" cy="1745874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Spectrum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9" name="Rectangle 87"/>
          <p:cNvSpPr/>
          <p:nvPr/>
        </p:nvSpPr>
        <p:spPr>
          <a:xfrm>
            <a:off x="6419458" y="3368034"/>
            <a:ext cx="1180214" cy="1745873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IPR </a:t>
            </a:r>
            <a:r>
              <a:rPr lang="en-CA" sz="1600" b="1" dirty="0">
                <a:solidFill>
                  <a:schemeClr val="bg1"/>
                </a:solidFill>
              </a:rPr>
              <a:t>Forum</a:t>
            </a:r>
          </a:p>
        </p:txBody>
      </p:sp>
      <p:sp>
        <p:nvSpPr>
          <p:cNvPr id="14" name="Rectangle 87"/>
          <p:cNvSpPr/>
          <p:nvPr/>
        </p:nvSpPr>
        <p:spPr>
          <a:xfrm>
            <a:off x="351238" y="4412668"/>
            <a:ext cx="842173" cy="701239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b"/>
          <a:lstStyle/>
          <a:p>
            <a:pPr algn="ctr">
              <a:lnSpc>
                <a:spcPts val="1300"/>
              </a:lnSpc>
            </a:pPr>
            <a:r>
              <a:rPr lang="en-CA" sz="1200" b="1" dirty="0" smtClean="0">
                <a:solidFill>
                  <a:schemeClr val="tx1"/>
                </a:solidFill>
              </a:rPr>
              <a:t>Req. Verticals</a:t>
            </a:r>
            <a:endParaRPr lang="en-CA" sz="1200" b="1" dirty="0">
              <a:solidFill>
                <a:schemeClr val="tx1"/>
              </a:solidFill>
            </a:endParaRPr>
          </a:p>
        </p:txBody>
      </p:sp>
      <p:sp>
        <p:nvSpPr>
          <p:cNvPr id="15" name="Rectangle 87"/>
          <p:cNvSpPr/>
          <p:nvPr/>
        </p:nvSpPr>
        <p:spPr>
          <a:xfrm>
            <a:off x="1414713" y="4412668"/>
            <a:ext cx="842173" cy="701239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 smtClean="0">
                <a:solidFill>
                  <a:schemeClr val="tx1"/>
                </a:solidFill>
              </a:rPr>
              <a:t>Req. BBTS</a:t>
            </a:r>
            <a:endParaRPr lang="en-CA" sz="1200" b="1" dirty="0">
              <a:solidFill>
                <a:schemeClr val="tx1"/>
              </a:solidFill>
            </a:endParaRPr>
          </a:p>
        </p:txBody>
      </p:sp>
      <p:sp>
        <p:nvSpPr>
          <p:cNvPr id="16" name="Rectangle 87"/>
          <p:cNvSpPr/>
          <p:nvPr/>
        </p:nvSpPr>
        <p:spPr>
          <a:xfrm>
            <a:off x="2432499" y="4412669"/>
            <a:ext cx="1619250" cy="206431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CA" sz="1200" b="1" dirty="0" smtClean="0">
                <a:solidFill>
                  <a:schemeClr val="tx1"/>
                </a:solidFill>
              </a:rPr>
              <a:t>Architecture</a:t>
            </a:r>
            <a:endParaRPr lang="en-CA" sz="1200" b="1" dirty="0">
              <a:solidFill>
                <a:schemeClr val="tx1"/>
              </a:solidFill>
            </a:endParaRPr>
          </a:p>
        </p:txBody>
      </p:sp>
      <p:sp>
        <p:nvSpPr>
          <p:cNvPr id="17" name="Rectangle 87"/>
          <p:cNvSpPr/>
          <p:nvPr/>
        </p:nvSpPr>
        <p:spPr>
          <a:xfrm>
            <a:off x="4201112" y="4412669"/>
            <a:ext cx="842173" cy="701238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>
                <a:solidFill>
                  <a:schemeClr val="tx1"/>
                </a:solidFill>
              </a:rPr>
              <a:t>SDO Align.</a:t>
            </a:r>
          </a:p>
        </p:txBody>
      </p:sp>
      <p:pic>
        <p:nvPicPr>
          <p:cNvPr id="21" name="Picture 98" descr="C:\Users\kmoschner\Pictures\Partner Slide\Members\China 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2205" y="4352662"/>
            <a:ext cx="384970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8683" y="1841256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4236" y="4352662"/>
            <a:ext cx="38417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3601" y="3293270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1956" y="3293270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09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8386" y="3293270"/>
            <a:ext cx="385267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Gewinkelte Verbindung 10"/>
          <p:cNvCxnSpPr>
            <a:stCxn id="7" idx="2"/>
            <a:endCxn id="14" idx="0"/>
          </p:cNvCxnSpPr>
          <p:nvPr/>
        </p:nvCxnSpPr>
        <p:spPr>
          <a:xfrm rot="5400000">
            <a:off x="1550014" y="3271994"/>
            <a:ext cx="362986" cy="191836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winkelte Verbindung 18"/>
          <p:cNvCxnSpPr>
            <a:stCxn id="7" idx="2"/>
            <a:endCxn id="15" idx="0"/>
          </p:cNvCxnSpPr>
          <p:nvPr/>
        </p:nvCxnSpPr>
        <p:spPr>
          <a:xfrm rot="5400000">
            <a:off x="2081751" y="3803731"/>
            <a:ext cx="362986" cy="854888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winkelte Verbindung 42"/>
          <p:cNvCxnSpPr>
            <a:stCxn id="7" idx="2"/>
            <a:endCxn id="16" idx="0"/>
          </p:cNvCxnSpPr>
          <p:nvPr/>
        </p:nvCxnSpPr>
        <p:spPr>
          <a:xfrm rot="16200000" flipH="1">
            <a:off x="2784913" y="3955457"/>
            <a:ext cx="362987" cy="551436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winkelte Verbindung 44"/>
          <p:cNvCxnSpPr>
            <a:stCxn id="7" idx="2"/>
            <a:endCxn id="17" idx="0"/>
          </p:cNvCxnSpPr>
          <p:nvPr/>
        </p:nvCxnSpPr>
        <p:spPr>
          <a:xfrm rot="16200000" flipH="1">
            <a:off x="3474950" y="3265419"/>
            <a:ext cx="362987" cy="1931511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91" descr="C:\Users\kmoschner\Pictures\Partner Slide\Members\Veriz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021" y="4449900"/>
            <a:ext cx="384474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4186" y="4352662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191" y="4329972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87"/>
          <p:cNvSpPr/>
          <p:nvPr/>
        </p:nvSpPr>
        <p:spPr>
          <a:xfrm>
            <a:off x="338089" y="2708920"/>
            <a:ext cx="842173" cy="549746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b"/>
          <a:lstStyle/>
          <a:p>
            <a:pPr algn="ctr">
              <a:lnSpc>
                <a:spcPts val="1300"/>
              </a:lnSpc>
            </a:pPr>
            <a:r>
              <a:rPr lang="en-CA" sz="1200" b="1" dirty="0" smtClean="0">
                <a:solidFill>
                  <a:schemeClr val="tx1"/>
                </a:solidFill>
              </a:rPr>
              <a:t>Verticals </a:t>
            </a:r>
            <a:r>
              <a:rPr lang="en-CA" sz="1200" b="1" dirty="0" err="1" smtClean="0">
                <a:solidFill>
                  <a:schemeClr val="tx1"/>
                </a:solidFill>
              </a:rPr>
              <a:t>Engagem</a:t>
            </a:r>
            <a:r>
              <a:rPr lang="en-CA" sz="1200" b="1" dirty="0" smtClean="0">
                <a:solidFill>
                  <a:schemeClr val="tx1"/>
                </a:solidFill>
              </a:rPr>
              <a:t>.</a:t>
            </a:r>
            <a:endParaRPr lang="en-CA" sz="1200" b="1" dirty="0">
              <a:solidFill>
                <a:schemeClr val="tx1"/>
              </a:solidFill>
            </a:endParaRPr>
          </a:p>
        </p:txBody>
      </p:sp>
      <p:pic>
        <p:nvPicPr>
          <p:cNvPr id="48" name="Picture 96" descr="C:\Users\kmoschner\Pictures\Partner Slide\Members\Bel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475" y="2636912"/>
            <a:ext cx="385200" cy="169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85" descr="C:\Users\kmoschner\Pictures\Partner Slide\Members\Singte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688" y="4534500"/>
            <a:ext cx="384473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87"/>
          <p:cNvSpPr/>
          <p:nvPr/>
        </p:nvSpPr>
        <p:spPr>
          <a:xfrm>
            <a:off x="3547793" y="2708920"/>
            <a:ext cx="842173" cy="549746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>
                <a:solidFill>
                  <a:schemeClr val="tx1"/>
                </a:solidFill>
              </a:rPr>
              <a:t>Forward portability</a:t>
            </a:r>
          </a:p>
        </p:txBody>
      </p:sp>
      <p:sp>
        <p:nvSpPr>
          <p:cNvPr id="52" name="Rectangle 87"/>
          <p:cNvSpPr/>
          <p:nvPr/>
        </p:nvSpPr>
        <p:spPr>
          <a:xfrm>
            <a:off x="6742872" y="2708920"/>
            <a:ext cx="856800" cy="549746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>
                <a:solidFill>
                  <a:schemeClr val="tx1"/>
                </a:solidFill>
              </a:rPr>
              <a:t>Capabilities </a:t>
            </a:r>
            <a:r>
              <a:rPr lang="en-CA" sz="1200" b="1" dirty="0" smtClean="0">
                <a:solidFill>
                  <a:schemeClr val="tx1"/>
                </a:solidFill>
              </a:rPr>
              <a:t>/Value </a:t>
            </a:r>
            <a:r>
              <a:rPr lang="en-CA" sz="1200" b="1" dirty="0">
                <a:solidFill>
                  <a:schemeClr val="tx1"/>
                </a:solidFill>
              </a:rPr>
              <a:t>Drivers </a:t>
            </a:r>
          </a:p>
        </p:txBody>
      </p:sp>
      <p:sp>
        <p:nvSpPr>
          <p:cNvPr id="59" name="Rectangle 87"/>
          <p:cNvSpPr/>
          <p:nvPr/>
        </p:nvSpPr>
        <p:spPr>
          <a:xfrm>
            <a:off x="2432499" y="4677157"/>
            <a:ext cx="533907" cy="436751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0" rtlCol="0" anchor="b"/>
          <a:lstStyle/>
          <a:p>
            <a:pPr algn="ctr">
              <a:lnSpc>
                <a:spcPts val="1200"/>
              </a:lnSpc>
            </a:pPr>
            <a:r>
              <a:rPr lang="en-CA" sz="1100" b="1" dirty="0" smtClean="0">
                <a:solidFill>
                  <a:schemeClr val="tx1"/>
                </a:solidFill>
              </a:rPr>
              <a:t>E2E Arch.</a:t>
            </a:r>
            <a:endParaRPr lang="en-CA" sz="1100" b="1" dirty="0">
              <a:solidFill>
                <a:schemeClr val="tx1"/>
              </a:solidFill>
            </a:endParaRPr>
          </a:p>
        </p:txBody>
      </p:sp>
      <p:sp>
        <p:nvSpPr>
          <p:cNvPr id="60" name="Rectangle 87"/>
          <p:cNvSpPr/>
          <p:nvPr/>
        </p:nvSpPr>
        <p:spPr>
          <a:xfrm>
            <a:off x="3001568" y="4677157"/>
            <a:ext cx="481111" cy="436751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b"/>
          <a:lstStyle/>
          <a:p>
            <a:pPr algn="ctr">
              <a:lnSpc>
                <a:spcPts val="1200"/>
              </a:lnSpc>
            </a:pPr>
            <a:r>
              <a:rPr lang="en-CA" sz="1100" b="1" dirty="0" err="1" smtClean="0">
                <a:solidFill>
                  <a:schemeClr val="tx1"/>
                </a:solidFill>
              </a:rPr>
              <a:t>Secur</a:t>
            </a:r>
            <a:r>
              <a:rPr lang="en-CA" sz="1100" b="1" dirty="0" smtClean="0">
                <a:solidFill>
                  <a:schemeClr val="tx1"/>
                </a:solidFill>
              </a:rPr>
              <a:t>.</a:t>
            </a:r>
            <a:endParaRPr lang="en-CA" sz="1100" b="1" dirty="0">
              <a:solidFill>
                <a:schemeClr val="tx1"/>
              </a:solidFill>
            </a:endParaRPr>
          </a:p>
        </p:txBody>
      </p:sp>
      <p:sp>
        <p:nvSpPr>
          <p:cNvPr id="61" name="Rectangle 87"/>
          <p:cNvSpPr/>
          <p:nvPr/>
        </p:nvSpPr>
        <p:spPr>
          <a:xfrm>
            <a:off x="3517842" y="4677157"/>
            <a:ext cx="533907" cy="436751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b"/>
          <a:lstStyle/>
          <a:p>
            <a:pPr algn="ctr">
              <a:lnSpc>
                <a:spcPts val="1200"/>
              </a:lnSpc>
            </a:pPr>
            <a:r>
              <a:rPr lang="en-CA" sz="1100" b="1" dirty="0" smtClean="0">
                <a:solidFill>
                  <a:schemeClr val="tx1"/>
                </a:solidFill>
              </a:rPr>
              <a:t>NWMO</a:t>
            </a:r>
            <a:endParaRPr lang="en-CA" sz="1100" b="1" dirty="0">
              <a:solidFill>
                <a:schemeClr val="tx1"/>
              </a:solidFill>
            </a:endParaRPr>
          </a:p>
        </p:txBody>
      </p:sp>
      <p:pic>
        <p:nvPicPr>
          <p:cNvPr id="72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023" y="4644725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6759" y="4644725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4186" y="4644725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9156" y="2636912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9477" y="2636912"/>
            <a:ext cx="38417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ige Legende 2"/>
          <p:cNvSpPr/>
          <p:nvPr/>
        </p:nvSpPr>
        <p:spPr>
          <a:xfrm>
            <a:off x="137977" y="5817488"/>
            <a:ext cx="1498996" cy="779864"/>
          </a:xfrm>
          <a:prstGeom prst="wedgeRectCallout">
            <a:avLst>
              <a:gd name="adj1" fmla="val 27022"/>
              <a:gd name="adj2" fmla="val -100186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CH" sz="1200" dirty="0" smtClean="0">
                <a:solidFill>
                  <a:schemeClr val="tx1"/>
                </a:solidFill>
              </a:rPr>
              <a:t>Input </a:t>
            </a:r>
            <a:r>
              <a:rPr lang="de-CH" sz="1200" dirty="0" err="1" smtClean="0">
                <a:solidFill>
                  <a:schemeClr val="tx1"/>
                </a:solidFill>
              </a:rPr>
              <a:t>to</a:t>
            </a:r>
            <a:r>
              <a:rPr lang="de-CH" sz="1200" dirty="0" smtClean="0">
                <a:solidFill>
                  <a:schemeClr val="tx1"/>
                </a:solidFill>
              </a:rPr>
              <a:t> 3GPP </a:t>
            </a:r>
            <a:r>
              <a:rPr lang="de-CH" sz="1200" dirty="0">
                <a:solidFill>
                  <a:schemeClr val="tx1"/>
                </a:solidFill>
              </a:rPr>
              <a:t>RAN (</a:t>
            </a:r>
            <a:r>
              <a:rPr lang="de-CH" sz="1200" dirty="0" err="1">
                <a:solidFill>
                  <a:schemeClr val="tx1"/>
                </a:solidFill>
              </a:rPr>
              <a:t>and</a:t>
            </a:r>
            <a:r>
              <a:rPr lang="de-CH" sz="1200" dirty="0">
                <a:solidFill>
                  <a:schemeClr val="tx1"/>
                </a:solidFill>
              </a:rPr>
              <a:t> ITU) </a:t>
            </a:r>
            <a:r>
              <a:rPr lang="de-CH" sz="1200" dirty="0" smtClean="0">
                <a:solidFill>
                  <a:schemeClr val="tx1"/>
                </a:solidFill>
              </a:rPr>
              <a:t>on </a:t>
            </a:r>
            <a:r>
              <a:rPr lang="de-CH" sz="1200" dirty="0" err="1">
                <a:solidFill>
                  <a:schemeClr val="tx1"/>
                </a:solidFill>
              </a:rPr>
              <a:t>scenarios</a:t>
            </a:r>
            <a:r>
              <a:rPr lang="de-CH" sz="1200" dirty="0">
                <a:solidFill>
                  <a:schemeClr val="tx1"/>
                </a:solidFill>
              </a:rPr>
              <a:t>, KPIs / </a:t>
            </a:r>
            <a:r>
              <a:rPr lang="de-CH" sz="1200" dirty="0" err="1">
                <a:solidFill>
                  <a:schemeClr val="tx1"/>
                </a:solidFill>
              </a:rPr>
              <a:t>requirements</a:t>
            </a:r>
            <a:endParaRPr lang="de-CH" sz="1200" dirty="0">
              <a:solidFill>
                <a:schemeClr val="tx1"/>
              </a:solidFill>
            </a:endParaRPr>
          </a:p>
        </p:txBody>
      </p:sp>
      <p:sp>
        <p:nvSpPr>
          <p:cNvPr id="49" name="Rechteckige Legende 48"/>
          <p:cNvSpPr/>
          <p:nvPr/>
        </p:nvSpPr>
        <p:spPr>
          <a:xfrm>
            <a:off x="1727664" y="5339034"/>
            <a:ext cx="1313248" cy="450041"/>
          </a:xfrm>
          <a:prstGeom prst="wedgeRectCallout">
            <a:avLst>
              <a:gd name="adj1" fmla="val 28414"/>
              <a:gd name="adj2" fmla="val -78603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36000" bIns="0" rtlCol="0" anchor="t"/>
          <a:lstStyle/>
          <a:p>
            <a:r>
              <a:rPr lang="de-CH" sz="1200" dirty="0" smtClean="0">
                <a:solidFill>
                  <a:schemeClr val="tx1"/>
                </a:solidFill>
              </a:rPr>
              <a:t>Input </a:t>
            </a:r>
            <a:r>
              <a:rPr lang="de-CH" sz="1200" dirty="0" err="1" smtClean="0">
                <a:solidFill>
                  <a:schemeClr val="tx1"/>
                </a:solidFill>
              </a:rPr>
              <a:t>to</a:t>
            </a:r>
            <a:r>
              <a:rPr lang="de-CH" sz="1200" dirty="0" smtClean="0">
                <a:solidFill>
                  <a:schemeClr val="tx1"/>
                </a:solidFill>
              </a:rPr>
              <a:t> 3GPP SA on </a:t>
            </a:r>
            <a:r>
              <a:rPr lang="de-CH" sz="1200" dirty="0" err="1" smtClean="0">
                <a:solidFill>
                  <a:schemeClr val="tx1"/>
                </a:solidFill>
              </a:rPr>
              <a:t>architecture</a:t>
            </a:r>
            <a:endParaRPr lang="de-CH" sz="1200" dirty="0">
              <a:solidFill>
                <a:schemeClr val="tx1"/>
              </a:solidFill>
            </a:endParaRPr>
          </a:p>
        </p:txBody>
      </p:sp>
      <p:sp>
        <p:nvSpPr>
          <p:cNvPr id="50" name="Rechteckige Legende 49"/>
          <p:cNvSpPr/>
          <p:nvPr/>
        </p:nvSpPr>
        <p:spPr>
          <a:xfrm>
            <a:off x="3671893" y="5339034"/>
            <a:ext cx="1588476" cy="450041"/>
          </a:xfrm>
          <a:prstGeom prst="wedgeRectCallout">
            <a:avLst>
              <a:gd name="adj1" fmla="val -31451"/>
              <a:gd name="adj2" fmla="val -74911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CH" sz="1200" dirty="0" smtClean="0">
                <a:solidFill>
                  <a:schemeClr val="tx1"/>
                </a:solidFill>
              </a:rPr>
              <a:t>Input </a:t>
            </a:r>
            <a:r>
              <a:rPr lang="de-CH" sz="1200" dirty="0" err="1" smtClean="0">
                <a:solidFill>
                  <a:schemeClr val="tx1"/>
                </a:solidFill>
              </a:rPr>
              <a:t>to</a:t>
            </a:r>
            <a:r>
              <a:rPr lang="de-CH" sz="1200" dirty="0" smtClean="0">
                <a:solidFill>
                  <a:schemeClr val="tx1"/>
                </a:solidFill>
              </a:rPr>
              <a:t> 3GPP </a:t>
            </a:r>
            <a:r>
              <a:rPr lang="de-CH" sz="1200" dirty="0">
                <a:solidFill>
                  <a:schemeClr val="tx1"/>
                </a:solidFill>
              </a:rPr>
              <a:t>SA5 </a:t>
            </a:r>
            <a:r>
              <a:rPr lang="de-CH" sz="1200" dirty="0" smtClean="0">
                <a:solidFill>
                  <a:schemeClr val="tx1"/>
                </a:solidFill>
              </a:rPr>
              <a:t>on </a:t>
            </a:r>
            <a:r>
              <a:rPr lang="de-CH" sz="1200" dirty="0">
                <a:solidFill>
                  <a:schemeClr val="tx1"/>
                </a:solidFill>
              </a:rPr>
              <a:t>NW </a:t>
            </a:r>
            <a:r>
              <a:rPr lang="de-CH" sz="1200" dirty="0" err="1">
                <a:solidFill>
                  <a:schemeClr val="tx1"/>
                </a:solidFill>
              </a:rPr>
              <a:t>management</a:t>
            </a:r>
            <a:endParaRPr lang="de-CH" sz="1200" dirty="0">
              <a:solidFill>
                <a:schemeClr val="tx1"/>
              </a:solidFill>
            </a:endParaRPr>
          </a:p>
        </p:txBody>
      </p:sp>
      <p:sp>
        <p:nvSpPr>
          <p:cNvPr id="57" name="Rechteckige Legende 56"/>
          <p:cNvSpPr/>
          <p:nvPr/>
        </p:nvSpPr>
        <p:spPr>
          <a:xfrm>
            <a:off x="4911279" y="5870343"/>
            <a:ext cx="1119834" cy="576064"/>
          </a:xfrm>
          <a:prstGeom prst="wedgeRectCallout">
            <a:avLst>
              <a:gd name="adj1" fmla="val 17020"/>
              <a:gd name="adj2" fmla="val -161660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CH" sz="1200" dirty="0" err="1">
                <a:solidFill>
                  <a:schemeClr val="tx1"/>
                </a:solidFill>
              </a:rPr>
              <a:t>Spectrum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requirements</a:t>
            </a:r>
            <a:r>
              <a:rPr lang="de-CH" sz="1200" dirty="0">
                <a:solidFill>
                  <a:schemeClr val="tx1"/>
                </a:solidFill>
              </a:rPr>
              <a:t> (</a:t>
            </a:r>
            <a:r>
              <a:rPr lang="de-CH" sz="1200" dirty="0" err="1">
                <a:solidFill>
                  <a:schemeClr val="tx1"/>
                </a:solidFill>
              </a:rPr>
              <a:t>focus</a:t>
            </a:r>
            <a:r>
              <a:rPr lang="de-CH" sz="1200" dirty="0">
                <a:solidFill>
                  <a:schemeClr val="tx1"/>
                </a:solidFill>
              </a:rPr>
              <a:t> on ITU)</a:t>
            </a:r>
          </a:p>
        </p:txBody>
      </p:sp>
      <p:sp>
        <p:nvSpPr>
          <p:cNvPr id="58" name="Rechteckige Legende 57"/>
          <p:cNvSpPr/>
          <p:nvPr/>
        </p:nvSpPr>
        <p:spPr>
          <a:xfrm>
            <a:off x="6192466" y="5594328"/>
            <a:ext cx="1893508" cy="576064"/>
          </a:xfrm>
          <a:prstGeom prst="wedgeRectCallout">
            <a:avLst>
              <a:gd name="adj1" fmla="val 3543"/>
              <a:gd name="adj2" fmla="val -113671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CH" sz="1200" dirty="0">
                <a:solidFill>
                  <a:schemeClr val="tx1"/>
                </a:solidFill>
              </a:rPr>
              <a:t>SEP </a:t>
            </a:r>
            <a:r>
              <a:rPr lang="de-CH" sz="1200" dirty="0" err="1">
                <a:solidFill>
                  <a:schemeClr val="tx1"/>
                </a:solidFill>
              </a:rPr>
              <a:t>declarations</a:t>
            </a:r>
            <a:r>
              <a:rPr lang="de-CH" sz="1200" dirty="0">
                <a:solidFill>
                  <a:schemeClr val="tx1"/>
                </a:solidFill>
              </a:rPr>
              <a:t>/ </a:t>
            </a:r>
            <a:r>
              <a:rPr lang="de-CH" sz="1200" dirty="0" err="1">
                <a:solidFill>
                  <a:schemeClr val="tx1"/>
                </a:solidFill>
              </a:rPr>
              <a:t>independent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assessment</a:t>
            </a:r>
            <a:r>
              <a:rPr lang="de-CH" sz="1200" dirty="0">
                <a:solidFill>
                  <a:schemeClr val="tx1"/>
                </a:solidFill>
              </a:rPr>
              <a:t>, 5G patent </a:t>
            </a:r>
            <a:r>
              <a:rPr lang="de-CH" sz="1200" dirty="0" err="1">
                <a:solidFill>
                  <a:schemeClr val="tx1"/>
                </a:solidFill>
              </a:rPr>
              <a:t>pool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2" name="Rechteckige Legende 61"/>
          <p:cNvSpPr/>
          <p:nvPr/>
        </p:nvSpPr>
        <p:spPr>
          <a:xfrm>
            <a:off x="2588023" y="5873704"/>
            <a:ext cx="1119834" cy="576064"/>
          </a:xfrm>
          <a:prstGeom prst="wedgeRectCallout">
            <a:avLst>
              <a:gd name="adj1" fmla="val 7525"/>
              <a:gd name="adj2" fmla="val -156123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CH" sz="1200" dirty="0">
                <a:solidFill>
                  <a:schemeClr val="tx1"/>
                </a:solidFill>
              </a:rPr>
              <a:t>Input </a:t>
            </a:r>
            <a:r>
              <a:rPr lang="de-CH" sz="1200" dirty="0" err="1" smtClean="0">
                <a:solidFill>
                  <a:schemeClr val="tx1"/>
                </a:solidFill>
              </a:rPr>
              <a:t>to</a:t>
            </a:r>
            <a:r>
              <a:rPr lang="de-CH" sz="1200" dirty="0" smtClean="0">
                <a:solidFill>
                  <a:schemeClr val="tx1"/>
                </a:solidFill>
              </a:rPr>
              <a:t> 3GPP </a:t>
            </a:r>
            <a:r>
              <a:rPr lang="de-CH" sz="1200" dirty="0">
                <a:solidFill>
                  <a:schemeClr val="tx1"/>
                </a:solidFill>
              </a:rPr>
              <a:t>on </a:t>
            </a:r>
            <a:r>
              <a:rPr lang="de-CH" sz="1200" dirty="0" err="1">
                <a:solidFill>
                  <a:schemeClr val="tx1"/>
                </a:solidFill>
              </a:rPr>
              <a:t>security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requirements</a:t>
            </a:r>
            <a:endParaRPr lang="de-CH" sz="1200" dirty="0">
              <a:solidFill>
                <a:schemeClr val="tx1"/>
              </a:solidFill>
            </a:endParaRPr>
          </a:p>
        </p:txBody>
      </p:sp>
      <p:sp>
        <p:nvSpPr>
          <p:cNvPr id="13" name="Geschweifte Klammer rechts 12"/>
          <p:cNvSpPr/>
          <p:nvPr/>
        </p:nvSpPr>
        <p:spPr>
          <a:xfrm rot="5400000">
            <a:off x="1220297" y="4333060"/>
            <a:ext cx="162977" cy="1910199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3" name="Rechteckige Legende 62"/>
          <p:cNvSpPr/>
          <p:nvPr/>
        </p:nvSpPr>
        <p:spPr>
          <a:xfrm>
            <a:off x="7884368" y="1723086"/>
            <a:ext cx="1180412" cy="1846361"/>
          </a:xfrm>
          <a:prstGeom prst="wedgeRectCallout">
            <a:avLst>
              <a:gd name="adj1" fmla="val -67616"/>
              <a:gd name="adj2" fmla="val -14962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36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CH" sz="1200" dirty="0">
                <a:solidFill>
                  <a:schemeClr val="tx1"/>
                </a:solidFill>
              </a:rPr>
              <a:t>Business </a:t>
            </a:r>
            <a:r>
              <a:rPr lang="de-CH" sz="1200" dirty="0" err="1">
                <a:solidFill>
                  <a:schemeClr val="tx1"/>
                </a:solidFill>
              </a:rPr>
              <a:t>perspective</a:t>
            </a:r>
            <a:r>
              <a:rPr lang="de-CH" sz="1200" dirty="0">
                <a:solidFill>
                  <a:schemeClr val="tx1"/>
                </a:solidFill>
              </a:rPr>
              <a:t> on 5G: </a:t>
            </a:r>
            <a:r>
              <a:rPr lang="de-CH" sz="1200" dirty="0" err="1">
                <a:solidFill>
                  <a:schemeClr val="tx1"/>
                </a:solidFill>
              </a:rPr>
              <a:t>market</a:t>
            </a:r>
            <a:r>
              <a:rPr lang="de-CH" sz="1200" dirty="0">
                <a:solidFill>
                  <a:schemeClr val="tx1"/>
                </a:solidFill>
              </a:rPr>
              <a:t> potential, </a:t>
            </a:r>
            <a:r>
              <a:rPr lang="de-CH" sz="1200" dirty="0" err="1">
                <a:solidFill>
                  <a:schemeClr val="tx1"/>
                </a:solidFill>
              </a:rPr>
              <a:t>complexity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and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cost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drivers</a:t>
            </a:r>
            <a:r>
              <a:rPr lang="de-CH" sz="1200" dirty="0">
                <a:solidFill>
                  <a:schemeClr val="tx1"/>
                </a:solidFill>
              </a:rPr>
              <a:t>, </a:t>
            </a:r>
            <a:r>
              <a:rPr lang="de-CH" sz="1200" dirty="0" err="1">
                <a:solidFill>
                  <a:schemeClr val="tx1"/>
                </a:solidFill>
              </a:rPr>
              <a:t>priorities</a:t>
            </a:r>
            <a:r>
              <a:rPr lang="de-CH" sz="1200" dirty="0">
                <a:solidFill>
                  <a:schemeClr val="tx1"/>
                </a:solidFill>
              </a:rPr>
              <a:t>, </a:t>
            </a:r>
            <a:r>
              <a:rPr lang="de-CH" sz="1200" dirty="0" err="1">
                <a:solidFill>
                  <a:schemeClr val="tx1"/>
                </a:solidFill>
              </a:rPr>
              <a:t>key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capabilities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and</a:t>
            </a:r>
            <a:r>
              <a:rPr lang="de-CH" sz="1200" dirty="0">
                <a:solidFill>
                  <a:schemeClr val="tx1"/>
                </a:solidFill>
              </a:rPr>
              <a:t> </a:t>
            </a:r>
            <a:r>
              <a:rPr lang="de-CH" sz="1200" dirty="0" err="1">
                <a:solidFill>
                  <a:schemeClr val="tx1"/>
                </a:solidFill>
              </a:rPr>
              <a:t>features</a:t>
            </a:r>
            <a:r>
              <a:rPr lang="de-CH" sz="1200" dirty="0">
                <a:solidFill>
                  <a:schemeClr val="tx1"/>
                </a:solidFill>
              </a:rPr>
              <a:t>, ...</a:t>
            </a:r>
          </a:p>
        </p:txBody>
      </p:sp>
      <p:grpSp>
        <p:nvGrpSpPr>
          <p:cNvPr id="27" name="Gruppieren 26"/>
          <p:cNvGrpSpPr/>
          <p:nvPr/>
        </p:nvGrpSpPr>
        <p:grpSpPr>
          <a:xfrm>
            <a:off x="7783033" y="4149080"/>
            <a:ext cx="1281546" cy="667469"/>
            <a:chOff x="7783033" y="4149080"/>
            <a:chExt cx="1281546" cy="667469"/>
          </a:xfrm>
        </p:grpSpPr>
        <p:sp>
          <p:nvSpPr>
            <p:cNvPr id="26" name="Rechteck 25"/>
            <p:cNvSpPr/>
            <p:nvPr/>
          </p:nvSpPr>
          <p:spPr>
            <a:xfrm>
              <a:off x="7783033" y="4157330"/>
              <a:ext cx="1212111" cy="6592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64" name="Rechteckige Legende 63"/>
            <p:cNvSpPr/>
            <p:nvPr/>
          </p:nvSpPr>
          <p:spPr>
            <a:xfrm>
              <a:off x="7833025" y="4268157"/>
              <a:ext cx="263405" cy="281234"/>
            </a:xfrm>
            <a:prstGeom prst="wedgeRectCallout">
              <a:avLst>
                <a:gd name="adj1" fmla="val 109258"/>
                <a:gd name="adj2" fmla="val -2889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t"/>
            <a:lstStyle/>
            <a:p>
              <a:endParaRPr lang="de-CH" sz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8186065" y="4149080"/>
              <a:ext cx="8785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1200" dirty="0" smtClean="0"/>
                <a:t>= Impact on / </a:t>
              </a:r>
              <a:r>
                <a:rPr lang="de-CH" sz="1200" dirty="0" err="1" smtClean="0"/>
                <a:t>input</a:t>
              </a:r>
              <a:r>
                <a:rPr lang="de-CH" sz="1200" dirty="0" smtClean="0"/>
                <a:t> </a:t>
              </a:r>
              <a:r>
                <a:rPr lang="de-CH" sz="1200" dirty="0" err="1" smtClean="0"/>
                <a:t>to</a:t>
              </a:r>
              <a:r>
                <a:rPr lang="de-CH" sz="1200" dirty="0" smtClean="0"/>
                <a:t> 3GPP</a:t>
              </a:r>
              <a:endParaRPr lang="de-CH" sz="1200" dirty="0"/>
            </a:p>
          </p:txBody>
        </p:sp>
      </p:grpSp>
      <p:sp>
        <p:nvSpPr>
          <p:cNvPr id="65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66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67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68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26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Users\pdeibert.NGMN\Pictures\64966391_smartcar_filo_klein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2204864"/>
            <a:ext cx="1102335" cy="73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5" y="620688"/>
            <a:ext cx="5353105" cy="511175"/>
          </a:xfrm>
        </p:spPr>
        <p:txBody>
          <a:bodyPr/>
          <a:lstStyle/>
          <a:p>
            <a:r>
              <a:rPr lang="de-CH" dirty="0" err="1" smtClean="0"/>
              <a:t>Vertical</a:t>
            </a:r>
            <a:r>
              <a:rPr lang="de-CH" dirty="0" smtClean="0"/>
              <a:t> </a:t>
            </a:r>
            <a:r>
              <a:rPr lang="de-CH" dirty="0" err="1" smtClean="0"/>
              <a:t>industry</a:t>
            </a:r>
            <a:r>
              <a:rPr lang="de-CH" dirty="0" smtClean="0"/>
              <a:t> </a:t>
            </a:r>
            <a:r>
              <a:rPr lang="de-CH" dirty="0" err="1" smtClean="0"/>
              <a:t>requirements</a:t>
            </a:r>
            <a:r>
              <a:rPr lang="de-CH" dirty="0" smtClean="0"/>
              <a:t> </a:t>
            </a:r>
            <a:r>
              <a:rPr lang="de-CH" dirty="0" err="1" smtClean="0"/>
              <a:t>to</a:t>
            </a:r>
            <a:r>
              <a:rPr lang="de-CH" dirty="0" smtClean="0"/>
              <a:t> </a:t>
            </a:r>
            <a:r>
              <a:rPr lang="de-CH" dirty="0" err="1" smtClean="0"/>
              <a:t>be</a:t>
            </a:r>
            <a:r>
              <a:rPr lang="de-CH" dirty="0" smtClean="0"/>
              <a:t> </a:t>
            </a:r>
            <a:r>
              <a:rPr lang="de-CH" dirty="0" err="1" smtClean="0"/>
              <a:t>addressed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8" name="Rechteck 7"/>
          <p:cNvSpPr/>
          <p:nvPr/>
        </p:nvSpPr>
        <p:spPr>
          <a:xfrm>
            <a:off x="191603" y="1736680"/>
            <a:ext cx="1459307" cy="135513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echteck 8"/>
          <p:cNvSpPr/>
          <p:nvPr/>
        </p:nvSpPr>
        <p:spPr>
          <a:xfrm>
            <a:off x="1933385" y="173668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Rechteck 9"/>
          <p:cNvSpPr/>
          <p:nvPr/>
        </p:nvSpPr>
        <p:spPr>
          <a:xfrm>
            <a:off x="3675167" y="173668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Rechteck 10"/>
          <p:cNvSpPr/>
          <p:nvPr/>
        </p:nvSpPr>
        <p:spPr>
          <a:xfrm>
            <a:off x="5416949" y="173668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4" name="Rechteck 13"/>
          <p:cNvSpPr/>
          <p:nvPr/>
        </p:nvSpPr>
        <p:spPr>
          <a:xfrm>
            <a:off x="191603" y="348294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5" name="Rechteck 14"/>
          <p:cNvSpPr/>
          <p:nvPr/>
        </p:nvSpPr>
        <p:spPr>
          <a:xfrm>
            <a:off x="1933385" y="348294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6" name="Rechteck 15"/>
          <p:cNvSpPr/>
          <p:nvPr/>
        </p:nvSpPr>
        <p:spPr>
          <a:xfrm>
            <a:off x="3675167" y="348294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7" name="Rechteck 16"/>
          <p:cNvSpPr/>
          <p:nvPr/>
        </p:nvSpPr>
        <p:spPr>
          <a:xfrm>
            <a:off x="5416949" y="348294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8" name="Rechteck 17"/>
          <p:cNvSpPr/>
          <p:nvPr/>
        </p:nvSpPr>
        <p:spPr>
          <a:xfrm>
            <a:off x="191603" y="522920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feld 5"/>
          <p:cNvSpPr txBox="1"/>
          <p:nvPr/>
        </p:nvSpPr>
        <p:spPr>
          <a:xfrm>
            <a:off x="107504" y="1764870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Automotive</a:t>
            </a:r>
            <a:endParaRPr lang="de-CH" sz="1200" b="1" dirty="0"/>
          </a:p>
        </p:txBody>
      </p:sp>
      <p:sp>
        <p:nvSpPr>
          <p:cNvPr id="23" name="Textfeld 22"/>
          <p:cNvSpPr txBox="1"/>
          <p:nvPr/>
        </p:nvSpPr>
        <p:spPr>
          <a:xfrm>
            <a:off x="1849041" y="1764870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err="1" smtClean="0"/>
              <a:t>Energy</a:t>
            </a:r>
            <a:endParaRPr lang="de-CH" sz="1200" b="1" dirty="0"/>
          </a:p>
        </p:txBody>
      </p:sp>
      <p:sp>
        <p:nvSpPr>
          <p:cNvPr id="24" name="Textfeld 23"/>
          <p:cNvSpPr txBox="1"/>
          <p:nvPr/>
        </p:nvSpPr>
        <p:spPr>
          <a:xfrm>
            <a:off x="3590578" y="1764870"/>
            <a:ext cx="1616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400" b="1" dirty="0" err="1" smtClean="0"/>
              <a:t>Agriculture</a:t>
            </a:r>
            <a:endParaRPr lang="de-CH" sz="1400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5332115" y="1764870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err="1" smtClean="0"/>
              <a:t>Health</a:t>
            </a:r>
            <a:endParaRPr lang="de-CH" sz="1200" b="1" dirty="0"/>
          </a:p>
        </p:txBody>
      </p:sp>
      <p:sp>
        <p:nvSpPr>
          <p:cNvPr id="26" name="Textfeld 25"/>
          <p:cNvSpPr txBox="1"/>
          <p:nvPr/>
        </p:nvSpPr>
        <p:spPr>
          <a:xfrm>
            <a:off x="107504" y="3501008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Transport</a:t>
            </a:r>
            <a:endParaRPr lang="de-CH" sz="1200" b="1" dirty="0"/>
          </a:p>
        </p:txBody>
      </p:sp>
      <p:sp>
        <p:nvSpPr>
          <p:cNvPr id="27" name="Textfeld 26"/>
          <p:cNvSpPr txBox="1"/>
          <p:nvPr/>
        </p:nvSpPr>
        <p:spPr>
          <a:xfrm>
            <a:off x="1835696" y="3501008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Industrial</a:t>
            </a:r>
            <a:endParaRPr lang="de-CH" sz="1200" b="1" dirty="0"/>
          </a:p>
        </p:txBody>
      </p:sp>
      <p:sp>
        <p:nvSpPr>
          <p:cNvPr id="28" name="Textfeld 27"/>
          <p:cNvSpPr txBox="1"/>
          <p:nvPr/>
        </p:nvSpPr>
        <p:spPr>
          <a:xfrm>
            <a:off x="3316445" y="3501008"/>
            <a:ext cx="2191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err="1" smtClean="0"/>
              <a:t>Logistics</a:t>
            </a:r>
            <a:r>
              <a:rPr lang="de-CH" sz="1200" b="1" dirty="0" smtClean="0"/>
              <a:t>, Retail, Advertising</a:t>
            </a:r>
            <a:endParaRPr lang="de-CH" sz="1200" b="1" dirty="0"/>
          </a:p>
        </p:txBody>
      </p:sp>
      <p:sp>
        <p:nvSpPr>
          <p:cNvPr id="29" name="Textfeld 28"/>
          <p:cNvSpPr txBox="1"/>
          <p:nvPr/>
        </p:nvSpPr>
        <p:spPr>
          <a:xfrm>
            <a:off x="5332115" y="3501008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Cities</a:t>
            </a:r>
            <a:endParaRPr lang="de-CH" sz="1200" b="1" dirty="0"/>
          </a:p>
        </p:txBody>
      </p:sp>
      <p:sp>
        <p:nvSpPr>
          <p:cNvPr id="30" name="Textfeld 29"/>
          <p:cNvSpPr txBox="1"/>
          <p:nvPr/>
        </p:nvSpPr>
        <p:spPr>
          <a:xfrm>
            <a:off x="107504" y="5233925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Public Safety</a:t>
            </a:r>
            <a:endParaRPr lang="de-CH" sz="1200" b="1" dirty="0"/>
          </a:p>
        </p:txBody>
      </p:sp>
      <p:pic>
        <p:nvPicPr>
          <p:cNvPr id="35" name="Picture 7" descr="C:\Users\kmoschner\Pictures\Shutterstock\shutterstock_141856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4787" y="2204864"/>
            <a:ext cx="104544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C:\Users\kmoschner\Pictures\Shutterstock\shutterstock_124544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715003"/>
            <a:ext cx="108011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7092280" y="1736680"/>
            <a:ext cx="1977290" cy="48606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Ins="36000" rtlCol="0" anchor="ctr">
            <a:noAutofit/>
          </a:bodyPr>
          <a:lstStyle/>
          <a:p>
            <a:pPr>
              <a:lnSpc>
                <a:spcPts val="1600"/>
              </a:lnSpc>
            </a:pPr>
            <a:r>
              <a:rPr lang="en-US" sz="1400" dirty="0" smtClean="0"/>
              <a:t>NGMN engages </a:t>
            </a:r>
            <a:r>
              <a:rPr lang="en-US" sz="1400" dirty="0"/>
              <a:t>with </a:t>
            </a:r>
            <a:r>
              <a:rPr lang="en-US" sz="1400" dirty="0" smtClean="0"/>
              <a:t>industry </a:t>
            </a:r>
            <a:r>
              <a:rPr lang="en-US" sz="1400" dirty="0"/>
              <a:t>players to </a:t>
            </a:r>
            <a:r>
              <a:rPr lang="en-US" sz="1400" dirty="0" smtClean="0"/>
              <a:t>assess 5G potential, capabilities</a:t>
            </a:r>
            <a:r>
              <a:rPr lang="en-US" sz="1400" dirty="0"/>
              <a:t>, business models and technical </a:t>
            </a:r>
            <a:r>
              <a:rPr lang="en-US" sz="1400" dirty="0" smtClean="0"/>
              <a:t>approaches: </a:t>
            </a:r>
            <a:r>
              <a:rPr lang="en-US" sz="1400" b="1" dirty="0" smtClean="0"/>
              <a:t>To be ensured that </a:t>
            </a:r>
            <a:r>
              <a:rPr lang="en-US" sz="1400" b="1" dirty="0"/>
              <a:t>5G is congruent with market requirements and priorities</a:t>
            </a:r>
          </a:p>
          <a:p>
            <a:pPr>
              <a:lnSpc>
                <a:spcPts val="1600"/>
              </a:lnSpc>
            </a:pPr>
            <a:endParaRPr lang="de-CH" sz="1400" b="1" dirty="0"/>
          </a:p>
          <a:p>
            <a:pPr>
              <a:lnSpc>
                <a:spcPts val="1600"/>
              </a:lnSpc>
            </a:pPr>
            <a:r>
              <a:rPr lang="de-CH" sz="1400" dirty="0" smtClean="0"/>
              <a:t>In </a:t>
            </a:r>
            <a:r>
              <a:rPr lang="de-CH" sz="1400" dirty="0" err="1" smtClean="0"/>
              <a:t>addition</a:t>
            </a:r>
            <a:r>
              <a:rPr lang="de-CH" sz="1400" dirty="0" smtClean="0"/>
              <a:t>, NGMN </a:t>
            </a:r>
            <a:r>
              <a:rPr lang="de-CH" sz="1400" dirty="0" err="1" smtClean="0"/>
              <a:t>derives</a:t>
            </a:r>
            <a:r>
              <a:rPr lang="de-CH" sz="1400" dirty="0" smtClean="0"/>
              <a:t> </a:t>
            </a:r>
            <a:r>
              <a:rPr lang="de-CH" sz="1400" dirty="0" err="1" smtClean="0"/>
              <a:t>vertical</a:t>
            </a:r>
            <a:r>
              <a:rPr lang="de-CH" sz="1400" dirty="0" smtClean="0"/>
              <a:t> 5G </a:t>
            </a:r>
            <a:r>
              <a:rPr lang="de-CH" sz="1400" dirty="0" err="1" smtClean="0"/>
              <a:t>technology</a:t>
            </a:r>
            <a:r>
              <a:rPr lang="de-CH" sz="1400" dirty="0" smtClean="0"/>
              <a:t> </a:t>
            </a:r>
            <a:r>
              <a:rPr lang="de-CH" sz="1400" dirty="0" err="1" smtClean="0"/>
              <a:t>requirements</a:t>
            </a:r>
            <a:r>
              <a:rPr lang="de-CH" sz="1400" dirty="0" smtClean="0"/>
              <a:t>. NGMN Board </a:t>
            </a:r>
            <a:r>
              <a:rPr lang="de-CH" sz="1400" dirty="0" err="1" smtClean="0"/>
              <a:t>highlighted</a:t>
            </a:r>
            <a:r>
              <a:rPr lang="de-CH" sz="1400" dirty="0" smtClean="0"/>
              <a:t> </a:t>
            </a:r>
            <a:r>
              <a:rPr lang="de-CH" sz="1400" dirty="0" err="1" smtClean="0"/>
              <a:t>that</a:t>
            </a:r>
            <a:r>
              <a:rPr lang="de-CH" sz="1400" dirty="0" smtClean="0"/>
              <a:t> </a:t>
            </a:r>
            <a:r>
              <a:rPr lang="de-CH" sz="1400" b="1" dirty="0"/>
              <a:t>5G </a:t>
            </a:r>
            <a:r>
              <a:rPr lang="de-CH" sz="1400" b="1" dirty="0" err="1"/>
              <a:t>needs</a:t>
            </a:r>
            <a:r>
              <a:rPr lang="de-CH" sz="1400" b="1" dirty="0"/>
              <a:t> </a:t>
            </a:r>
            <a:r>
              <a:rPr lang="de-CH" sz="1400" b="1" dirty="0" err="1"/>
              <a:t>to</a:t>
            </a:r>
            <a:r>
              <a:rPr lang="de-CH" sz="1400" b="1" dirty="0"/>
              <a:t> </a:t>
            </a:r>
            <a:r>
              <a:rPr lang="de-CH" sz="1400" b="1" dirty="0" err="1"/>
              <a:t>fullfil</a:t>
            </a:r>
            <a:r>
              <a:rPr lang="de-CH" sz="1400" b="1" dirty="0"/>
              <a:t> </a:t>
            </a:r>
            <a:r>
              <a:rPr lang="de-CH" sz="1400" b="1" dirty="0" err="1"/>
              <a:t>requirements</a:t>
            </a:r>
            <a:r>
              <a:rPr lang="de-CH" sz="1400" b="1" dirty="0"/>
              <a:t> </a:t>
            </a:r>
            <a:r>
              <a:rPr lang="de-CH" sz="1400" b="1" u="sng" dirty="0" err="1"/>
              <a:t>beyond</a:t>
            </a:r>
            <a:r>
              <a:rPr lang="de-CH" sz="1400" b="1" dirty="0"/>
              <a:t> </a:t>
            </a:r>
            <a:r>
              <a:rPr lang="de-CH" sz="1400" b="1" dirty="0" err="1" smtClean="0"/>
              <a:t>eMBB</a:t>
            </a:r>
            <a:r>
              <a:rPr lang="de-CH" sz="1400" b="1" dirty="0" smtClean="0"/>
              <a:t> in </a:t>
            </a:r>
            <a:r>
              <a:rPr lang="de-CH" sz="1400" b="1" dirty="0" err="1" smtClean="0"/>
              <a:t>order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to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enable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countless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future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business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models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and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use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cases</a:t>
            </a:r>
            <a:endParaRPr lang="de-CH" sz="1400" b="1" dirty="0"/>
          </a:p>
        </p:txBody>
      </p:sp>
      <p:sp>
        <p:nvSpPr>
          <p:cNvPr id="20" name="Rechteck 19"/>
          <p:cNvSpPr/>
          <p:nvPr/>
        </p:nvSpPr>
        <p:spPr>
          <a:xfrm>
            <a:off x="1933385" y="522920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2" name="Textfeld 31"/>
          <p:cNvSpPr txBox="1"/>
          <p:nvPr/>
        </p:nvSpPr>
        <p:spPr>
          <a:xfrm>
            <a:off x="1859699" y="5233925"/>
            <a:ext cx="1616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Critical Infrastructure</a:t>
            </a:r>
            <a:endParaRPr lang="de-CH" sz="1200" b="1" dirty="0"/>
          </a:p>
        </p:txBody>
      </p:sp>
      <p:sp>
        <p:nvSpPr>
          <p:cNvPr id="19" name="Rechteck 18"/>
          <p:cNvSpPr/>
          <p:nvPr/>
        </p:nvSpPr>
        <p:spPr>
          <a:xfrm>
            <a:off x="5416949" y="522920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1" name="Textfeld 30"/>
          <p:cNvSpPr txBox="1"/>
          <p:nvPr/>
        </p:nvSpPr>
        <p:spPr>
          <a:xfrm>
            <a:off x="5364088" y="5233925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Others</a:t>
            </a:r>
            <a:endParaRPr lang="de-CH" sz="1200" b="1" dirty="0"/>
          </a:p>
        </p:txBody>
      </p:sp>
      <p:sp>
        <p:nvSpPr>
          <p:cNvPr id="21" name="Rechteck 20"/>
          <p:cNvSpPr/>
          <p:nvPr/>
        </p:nvSpPr>
        <p:spPr>
          <a:xfrm>
            <a:off x="3675167" y="5229200"/>
            <a:ext cx="1459307" cy="1355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3" name="Textfeld 32"/>
          <p:cNvSpPr txBox="1"/>
          <p:nvPr/>
        </p:nvSpPr>
        <p:spPr>
          <a:xfrm>
            <a:off x="3611894" y="5233925"/>
            <a:ext cx="161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b="1" dirty="0" smtClean="0"/>
              <a:t>Education</a:t>
            </a:r>
            <a:endParaRPr lang="de-CH" sz="1200" b="1" dirty="0"/>
          </a:p>
        </p:txBody>
      </p:sp>
      <p:sp>
        <p:nvSpPr>
          <p:cNvPr id="49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4787" y="3933056"/>
            <a:ext cx="1094043" cy="729094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-7313" y="6669940"/>
            <a:ext cx="331644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800" i="1" dirty="0" err="1" smtClean="0"/>
              <a:t>Photos</a:t>
            </a:r>
            <a:r>
              <a:rPr lang="de-CH" sz="800" i="1" dirty="0" smtClean="0"/>
              <a:t>: © </a:t>
            </a:r>
            <a:r>
              <a:rPr lang="de-CH" sz="800" i="1" dirty="0" err="1" smtClean="0"/>
              <a:t>Istockphoto</a:t>
            </a:r>
            <a:endParaRPr lang="de-CH" sz="800" i="1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1313" y="5715003"/>
            <a:ext cx="1074678" cy="716188"/>
          </a:xfrm>
          <a:prstGeom prst="rect">
            <a:avLst/>
          </a:prstGeom>
        </p:spPr>
      </p:pic>
      <p:pic>
        <p:nvPicPr>
          <p:cNvPr id="1026" name="Picture 2" descr="C:\Users\pdeibert.NGMN\Pictures\iStock_000020015652_Small_scanrai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200" y="3933057"/>
            <a:ext cx="1080111" cy="72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deibert.NGMN\Pictures\iStock_000074769835_heibaihui_smartenergy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1105242" cy="73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Grafik 54" descr="C:\Users\kmoschner\Pictures\Shutterstock\shutterstock_142538908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4811" y="5722599"/>
            <a:ext cx="1033993" cy="70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rafik 55" descr="C:\Users\kmoschner\Pictures\Shutterstock\shutterstock_200008676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8859" y="5722599"/>
            <a:ext cx="1080111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Picture 9" descr="C:\Users\pdeibert.NGMN\Pictures\iStock_000066675595_Retail_tupungato_klein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7076" y="3933058"/>
            <a:ext cx="1070396" cy="72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pdeibert.NGMN\Pictures\iStock_000020095858_Agriculture_Cactusoup_small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9653" y="2204864"/>
            <a:ext cx="1105241" cy="73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pdeibert.NGMN\Pictures\60946782_manufacturing_akindo_klein.gif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026"/>
          <a:stretch/>
        </p:blipFill>
        <p:spPr bwMode="auto">
          <a:xfrm>
            <a:off x="2145005" y="3933056"/>
            <a:ext cx="1062688" cy="72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772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7092280" y="1736680"/>
            <a:ext cx="1977290" cy="48606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sz="1400" dirty="0" smtClean="0"/>
              <a:t>NGMN </a:t>
            </a:r>
            <a:r>
              <a:rPr lang="de-DE" sz="1400" dirty="0" smtClean="0"/>
              <a:t>5G </a:t>
            </a:r>
            <a:r>
              <a:rPr lang="de-DE" sz="1400" dirty="0" err="1" smtClean="0"/>
              <a:t>architecture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</a:t>
            </a:r>
            <a:r>
              <a:rPr lang="de-DE" sz="1400" dirty="0" err="1" smtClean="0"/>
              <a:t>be</a:t>
            </a:r>
            <a:r>
              <a:rPr lang="de-DE" sz="1400" dirty="0" smtClean="0"/>
              <a:t> based on slice </a:t>
            </a:r>
            <a:r>
              <a:rPr lang="de-DE" sz="1400" dirty="0" err="1" smtClean="0"/>
              <a:t>concept</a:t>
            </a:r>
            <a:r>
              <a:rPr lang="de-DE" sz="1400" dirty="0" smtClean="0"/>
              <a:t>; P1 „E2E </a:t>
            </a:r>
            <a:r>
              <a:rPr lang="de-DE" sz="1400" dirty="0" err="1" smtClean="0"/>
              <a:t>architecture</a:t>
            </a:r>
            <a:r>
              <a:rPr lang="de-DE" sz="1400" dirty="0" smtClean="0"/>
              <a:t>“ </a:t>
            </a:r>
            <a:r>
              <a:rPr lang="de-DE" sz="1400" dirty="0" err="1" smtClean="0"/>
              <a:t>team</a:t>
            </a:r>
            <a:r>
              <a:rPr lang="de-DE" sz="1400" dirty="0" smtClean="0"/>
              <a:t> </a:t>
            </a:r>
            <a:r>
              <a:rPr lang="de-DE" sz="1400" dirty="0" err="1" smtClean="0"/>
              <a:t>started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</a:t>
            </a:r>
            <a:r>
              <a:rPr lang="de-DE" sz="1400" dirty="0" err="1" smtClean="0"/>
              <a:t>detail</a:t>
            </a:r>
            <a:r>
              <a:rPr lang="de-DE" sz="1400" dirty="0" smtClean="0"/>
              <a:t> </a:t>
            </a:r>
            <a:r>
              <a:rPr lang="de-DE" sz="1400" dirty="0" err="1" smtClean="0"/>
              <a:t>concept</a:t>
            </a:r>
            <a:r>
              <a:rPr lang="de-DE" sz="1400" dirty="0" smtClean="0"/>
              <a:t>. NGMN Board </a:t>
            </a:r>
            <a:r>
              <a:rPr lang="de-DE" sz="1400" dirty="0" err="1" smtClean="0"/>
              <a:t>stated</a:t>
            </a:r>
            <a:r>
              <a:rPr lang="de-DE" sz="1400" dirty="0" smtClean="0"/>
              <a:t> </a:t>
            </a:r>
            <a:r>
              <a:rPr lang="de-DE" sz="1400" dirty="0" err="1" smtClean="0"/>
              <a:t>that</a:t>
            </a:r>
            <a:r>
              <a:rPr lang="de-DE" sz="1400" dirty="0" smtClean="0"/>
              <a:t> </a:t>
            </a:r>
            <a:r>
              <a:rPr lang="de-DE" sz="1400" dirty="0" err="1" smtClean="0"/>
              <a:t>it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b="1" dirty="0" err="1" smtClean="0"/>
              <a:t>of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utmost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importance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to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have</a:t>
            </a:r>
            <a:r>
              <a:rPr lang="de-DE" sz="1400" b="1" dirty="0" smtClean="0"/>
              <a:t> Operator </a:t>
            </a:r>
            <a:r>
              <a:rPr lang="de-DE" sz="1400" b="1" dirty="0" err="1" smtClean="0"/>
              <a:t>viewpoint</a:t>
            </a:r>
            <a:r>
              <a:rPr lang="de-DE" sz="1400" b="1" dirty="0" smtClean="0"/>
              <a:t> on </a:t>
            </a:r>
            <a:r>
              <a:rPr lang="de-DE" sz="1400" b="1" dirty="0" err="1" smtClean="0"/>
              <a:t>the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demand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and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the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scope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reflected</a:t>
            </a:r>
            <a:r>
              <a:rPr lang="de-DE" sz="1400" b="1" dirty="0" smtClean="0"/>
              <a:t> in </a:t>
            </a:r>
            <a:r>
              <a:rPr lang="de-DE" sz="1400" b="1" dirty="0" err="1" smtClean="0"/>
              <a:t>slicing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definition</a:t>
            </a:r>
            <a:endParaRPr lang="de-CH" sz="1400" b="1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DD2CC0B0-B810-44B6-892E-7E6DFDAC870A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12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7505" y="476697"/>
            <a:ext cx="5616624" cy="864071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GB" sz="2400" b="1" kern="0" dirty="0" smtClean="0">
                <a:solidFill>
                  <a:srgbClr val="468329"/>
                </a:solidFill>
                <a:latin typeface="Arial"/>
                <a:cs typeface="Arial"/>
              </a:rPr>
              <a:t>Network Slicing: Operator demand and scope to be reflected</a:t>
            </a:r>
            <a:endParaRPr lang="en-GB" sz="2400" b="1" kern="0" dirty="0">
              <a:solidFill>
                <a:srgbClr val="468329"/>
              </a:solidFill>
              <a:latin typeface="Arial"/>
              <a:cs typeface="Arial"/>
            </a:endParaRPr>
          </a:p>
        </p:txBody>
      </p:sp>
      <p:sp>
        <p:nvSpPr>
          <p:cNvPr id="7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8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261" y="1924783"/>
            <a:ext cx="671220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494319" y="6273694"/>
            <a:ext cx="565877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300" b="1" dirty="0" smtClean="0"/>
              <a:t>NGMN 5G White Paper: </a:t>
            </a:r>
            <a:r>
              <a:rPr lang="de-CH" sz="1300" b="1" dirty="0" err="1" smtClean="0"/>
              <a:t>Examples</a:t>
            </a:r>
            <a:r>
              <a:rPr lang="de-CH" sz="1300" b="1" dirty="0" smtClean="0"/>
              <a:t> </a:t>
            </a:r>
            <a:r>
              <a:rPr lang="de-CH" sz="1300" b="1" dirty="0" err="1" smtClean="0"/>
              <a:t>of</a:t>
            </a:r>
            <a:r>
              <a:rPr lang="de-CH" sz="1300" b="1" dirty="0" smtClean="0"/>
              <a:t> 5G NW </a:t>
            </a:r>
            <a:r>
              <a:rPr lang="de-CH" sz="1300" b="1" dirty="0" err="1" smtClean="0"/>
              <a:t>slices</a:t>
            </a:r>
            <a:r>
              <a:rPr lang="de-CH" sz="1300" b="1" dirty="0" smtClean="0"/>
              <a:t> </a:t>
            </a:r>
            <a:endParaRPr lang="de-CH" sz="1300" b="1" dirty="0"/>
          </a:p>
        </p:txBody>
      </p:sp>
    </p:spTree>
    <p:extLst>
      <p:ext uri="{BB962C8B-B14F-4D97-AF65-F5344CB8AC3E}">
        <p14:creationId xmlns:p14="http://schemas.microsoft.com/office/powerpoint/2010/main" xmlns="" val="373593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2" y="476672"/>
            <a:ext cx="6147221" cy="511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Co-operation with major industry stakeholders – 5G end-to-end view of utmost importance</a:t>
            </a:r>
            <a:endParaRPr lang="en-US" dirty="0"/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C8719127-2D3C-4B4A-9C9B-2A5F6EBB5E28}" type="slidenum">
              <a:rPr lang="en-US" smtClean="0">
                <a:solidFill>
                  <a:srgbClr val="898989"/>
                </a:solidFill>
                <a:cs typeface="Arial" charset="0"/>
              </a:rPr>
              <a:pPr eaLnBrk="1" hangingPunct="1"/>
              <a:t>13</a:t>
            </a:fld>
            <a:endParaRPr lang="en-US" smtClean="0">
              <a:solidFill>
                <a:srgbClr val="898989"/>
              </a:solidFill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4558063" cy="24591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635" y="3674902"/>
            <a:ext cx="4394103" cy="1986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08" y="4632647"/>
            <a:ext cx="5756126" cy="19647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feld 27"/>
          <p:cNvSpPr txBox="1"/>
          <p:nvPr/>
        </p:nvSpPr>
        <p:spPr>
          <a:xfrm>
            <a:off x="6852061" y="1736680"/>
            <a:ext cx="2217509" cy="48606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Ins="36000" rtlCol="0" anchor="ctr">
            <a:noAutofit/>
          </a:bodyPr>
          <a:lstStyle/>
          <a:p>
            <a:r>
              <a:rPr lang="de-DE" sz="1400" dirty="0" smtClean="0"/>
              <a:t>NGMN </a:t>
            </a:r>
            <a:r>
              <a:rPr lang="de-DE" sz="1400" dirty="0" err="1" smtClean="0"/>
              <a:t>co-operations</a:t>
            </a:r>
            <a:r>
              <a:rPr lang="de-DE" sz="1400" dirty="0" smtClean="0"/>
              <a:t> </a:t>
            </a:r>
            <a:r>
              <a:rPr lang="de-DE" sz="1400" dirty="0" err="1" smtClean="0"/>
              <a:t>with</a:t>
            </a:r>
            <a:r>
              <a:rPr lang="de-DE" sz="1400" dirty="0" smtClean="0"/>
              <a:t> all </a:t>
            </a:r>
            <a:r>
              <a:rPr lang="de-DE" sz="1400" dirty="0" err="1" smtClean="0"/>
              <a:t>major</a:t>
            </a:r>
            <a:r>
              <a:rPr lang="de-DE" sz="1400" dirty="0" smtClean="0"/>
              <a:t> SDOs </a:t>
            </a:r>
            <a:r>
              <a:rPr lang="de-DE" sz="1400" dirty="0" err="1" smtClean="0"/>
              <a:t>and</a:t>
            </a:r>
            <a:r>
              <a:rPr lang="de-DE" sz="1400" dirty="0" smtClean="0"/>
              <a:t> </a:t>
            </a:r>
            <a:r>
              <a:rPr lang="de-DE" sz="1400" dirty="0" err="1" smtClean="0"/>
              <a:t>industry</a:t>
            </a:r>
            <a:r>
              <a:rPr lang="de-DE" sz="1400" dirty="0" smtClean="0"/>
              <a:t> </a:t>
            </a:r>
            <a:r>
              <a:rPr lang="de-DE" sz="1400" dirty="0" err="1" smtClean="0"/>
              <a:t>organisations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</a:t>
            </a:r>
            <a:r>
              <a:rPr lang="de-DE" sz="1400" dirty="0" err="1" smtClean="0"/>
              <a:t>provide</a:t>
            </a:r>
            <a:r>
              <a:rPr lang="de-DE" sz="1400" dirty="0" smtClean="0"/>
              <a:t> </a:t>
            </a:r>
            <a:r>
              <a:rPr lang="de-DE" sz="1400" dirty="0" err="1" smtClean="0"/>
              <a:t>guidance</a:t>
            </a:r>
            <a:r>
              <a:rPr lang="de-DE" sz="1400" dirty="0" smtClean="0"/>
              <a:t> on 5G </a:t>
            </a:r>
            <a:r>
              <a:rPr lang="de-DE" sz="1400" dirty="0" err="1" smtClean="0"/>
              <a:t>development</a:t>
            </a:r>
            <a:r>
              <a:rPr lang="de-DE" sz="1400" dirty="0" smtClean="0"/>
              <a:t> – </a:t>
            </a:r>
            <a:r>
              <a:rPr lang="de-DE" sz="1400" dirty="0" err="1" smtClean="0"/>
              <a:t>work-stream</a:t>
            </a:r>
            <a:r>
              <a:rPr lang="de-DE" sz="1400" dirty="0" smtClean="0"/>
              <a:t> „SDO </a:t>
            </a:r>
            <a:r>
              <a:rPr lang="de-DE" sz="1400" dirty="0" err="1" smtClean="0"/>
              <a:t>Alignment</a:t>
            </a:r>
            <a:r>
              <a:rPr lang="de-DE" sz="1400" dirty="0" smtClean="0"/>
              <a:t>“ </a:t>
            </a:r>
            <a:r>
              <a:rPr lang="de-DE" sz="1400" dirty="0" err="1" smtClean="0"/>
              <a:t>develops</a:t>
            </a:r>
            <a:r>
              <a:rPr lang="de-DE" sz="1400" dirty="0" smtClean="0"/>
              <a:t> masterplan </a:t>
            </a:r>
          </a:p>
          <a:p>
            <a:endParaRPr lang="de-DE" sz="1400" dirty="0" smtClean="0"/>
          </a:p>
          <a:p>
            <a:r>
              <a:rPr lang="de-DE" sz="1400" dirty="0" smtClean="0"/>
              <a:t>NGMN </a:t>
            </a:r>
            <a:r>
              <a:rPr lang="de-DE" sz="1400" dirty="0" err="1" smtClean="0"/>
              <a:t>view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b="1" dirty="0" smtClean="0"/>
              <a:t>5G </a:t>
            </a:r>
            <a:r>
              <a:rPr lang="de-DE" sz="1400" b="1" dirty="0" err="1" smtClean="0"/>
              <a:t>as</a:t>
            </a:r>
            <a:r>
              <a:rPr lang="de-DE" sz="1400" b="1" dirty="0" smtClean="0"/>
              <a:t> an end-</a:t>
            </a:r>
            <a:r>
              <a:rPr lang="de-DE" sz="1400" b="1" dirty="0" err="1" smtClean="0"/>
              <a:t>to</a:t>
            </a:r>
            <a:r>
              <a:rPr lang="de-DE" sz="1400" b="1" dirty="0" smtClean="0"/>
              <a:t>-end </a:t>
            </a:r>
            <a:r>
              <a:rPr lang="de-DE" sz="1400" b="1" dirty="0" err="1" smtClean="0"/>
              <a:t>ecosystem</a:t>
            </a:r>
            <a:r>
              <a:rPr lang="de-DE" sz="1400" b="1" dirty="0" smtClean="0"/>
              <a:t> – 5G </a:t>
            </a:r>
            <a:r>
              <a:rPr lang="de-DE" sz="1400" b="1" dirty="0" err="1" smtClean="0"/>
              <a:t>requirements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have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to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cover</a:t>
            </a:r>
            <a:r>
              <a:rPr lang="de-DE" sz="1400" b="1" dirty="0" smtClean="0"/>
              <a:t> end-</a:t>
            </a:r>
            <a:r>
              <a:rPr lang="de-DE" sz="1400" b="1" dirty="0" err="1" smtClean="0"/>
              <a:t>to</a:t>
            </a:r>
            <a:r>
              <a:rPr lang="de-DE" sz="1400" b="1" dirty="0" smtClean="0"/>
              <a:t>-end </a:t>
            </a:r>
            <a:r>
              <a:rPr lang="de-DE" sz="1400" b="1" dirty="0" err="1" smtClean="0"/>
              <a:t>considerations</a:t>
            </a:r>
            <a:r>
              <a:rPr lang="de-DE" sz="1400" b="1" dirty="0" smtClean="0"/>
              <a:t> </a:t>
            </a:r>
            <a:r>
              <a:rPr lang="de-DE" sz="1400" dirty="0" smtClean="0"/>
              <a:t>(</a:t>
            </a:r>
            <a:r>
              <a:rPr lang="de-DE" sz="1400" dirty="0" err="1" smtClean="0"/>
              <a:t>user</a:t>
            </a:r>
            <a:r>
              <a:rPr lang="de-DE" sz="1400" dirty="0" smtClean="0"/>
              <a:t>, </a:t>
            </a:r>
            <a:r>
              <a:rPr lang="de-DE" sz="1400" dirty="0" err="1" smtClean="0"/>
              <a:t>system</a:t>
            </a:r>
            <a:r>
              <a:rPr lang="de-DE" sz="1400" dirty="0" smtClean="0"/>
              <a:t>, </a:t>
            </a:r>
            <a:r>
              <a:rPr lang="de-DE" sz="1400" dirty="0" err="1" smtClean="0"/>
              <a:t>service</a:t>
            </a:r>
            <a:r>
              <a:rPr lang="de-DE" sz="1400" dirty="0" smtClean="0"/>
              <a:t>, </a:t>
            </a:r>
            <a:r>
              <a:rPr lang="de-DE" sz="1400" dirty="0" err="1" smtClean="0"/>
              <a:t>management</a:t>
            </a:r>
            <a:r>
              <a:rPr lang="de-DE" sz="1400" dirty="0"/>
              <a:t> </a:t>
            </a:r>
            <a:r>
              <a:rPr lang="de-DE" sz="1400" dirty="0" smtClean="0"/>
              <a:t>&amp; </a:t>
            </a:r>
            <a:r>
              <a:rPr lang="de-DE" sz="1400" dirty="0" err="1" smtClean="0"/>
              <a:t>operations</a:t>
            </a:r>
            <a:r>
              <a:rPr lang="de-DE" sz="1400" dirty="0" smtClean="0"/>
              <a:t>, </a:t>
            </a:r>
            <a:r>
              <a:rPr lang="de-DE" sz="1400" dirty="0" err="1" smtClean="0"/>
              <a:t>device</a:t>
            </a:r>
            <a:r>
              <a:rPr lang="de-DE" sz="1400" dirty="0" smtClean="0"/>
              <a:t>, </a:t>
            </a:r>
            <a:r>
              <a:rPr lang="de-DE" sz="1400" dirty="0" err="1" smtClean="0"/>
              <a:t>business</a:t>
            </a:r>
            <a:r>
              <a:rPr lang="de-DE" sz="1400" dirty="0" smtClean="0"/>
              <a:t> </a:t>
            </a:r>
            <a:r>
              <a:rPr lang="de-DE" sz="1400" dirty="0" err="1" smtClean="0"/>
              <a:t>model</a:t>
            </a:r>
            <a:r>
              <a:rPr lang="de-DE" sz="1400" dirty="0" smtClean="0"/>
              <a:t>). </a:t>
            </a:r>
            <a:r>
              <a:rPr lang="de-DE" sz="1400" dirty="0" err="1" smtClean="0"/>
              <a:t>Hence</a:t>
            </a:r>
            <a:r>
              <a:rPr lang="de-DE" sz="1400" dirty="0" smtClean="0"/>
              <a:t>, NGMN Board </a:t>
            </a:r>
            <a:r>
              <a:rPr lang="de-DE" sz="1400" dirty="0" err="1" smtClean="0"/>
              <a:t>highlighted</a:t>
            </a:r>
            <a:r>
              <a:rPr lang="de-DE" sz="1400" dirty="0" smtClean="0"/>
              <a:t> </a:t>
            </a:r>
            <a:r>
              <a:rPr lang="de-DE" sz="1400" b="1" dirty="0" err="1" smtClean="0"/>
              <a:t>close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co</a:t>
            </a:r>
            <a:r>
              <a:rPr lang="de-DE" sz="1400" b="1" dirty="0" smtClean="0"/>
              <a:t>-operation </a:t>
            </a:r>
            <a:r>
              <a:rPr lang="de-DE" sz="1400" b="1" dirty="0" err="1" smtClean="0"/>
              <a:t>and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alignment</a:t>
            </a:r>
            <a:r>
              <a:rPr lang="de-DE" sz="1400" b="1" dirty="0" smtClean="0"/>
              <a:t>  </a:t>
            </a:r>
            <a:r>
              <a:rPr lang="de-DE" sz="1400" b="1" dirty="0" err="1" smtClean="0"/>
              <a:t>of</a:t>
            </a:r>
            <a:r>
              <a:rPr lang="de-DE" sz="1400" b="1" dirty="0" smtClean="0"/>
              <a:t> 3GPP RAN </a:t>
            </a:r>
            <a:r>
              <a:rPr lang="de-DE" sz="1400" b="1" dirty="0" err="1" smtClean="0"/>
              <a:t>and</a:t>
            </a:r>
            <a:r>
              <a:rPr lang="de-DE" sz="1400" b="1" dirty="0" smtClean="0"/>
              <a:t> SA </a:t>
            </a:r>
            <a:r>
              <a:rPr lang="de-DE" sz="1400" b="1" dirty="0" err="1" smtClean="0"/>
              <a:t>as</a:t>
            </a:r>
            <a:r>
              <a:rPr lang="de-DE" sz="1400" b="1" dirty="0" smtClean="0"/>
              <a:t> essential </a:t>
            </a:r>
            <a:r>
              <a:rPr lang="de-DE" sz="1400" b="1" dirty="0" err="1" smtClean="0"/>
              <a:t>for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standards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development</a:t>
            </a:r>
            <a:r>
              <a:rPr lang="de-DE" sz="1400" b="1" dirty="0" smtClean="0"/>
              <a:t> </a:t>
            </a:r>
            <a:endParaRPr lang="de-CH" sz="14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634" y="1736679"/>
            <a:ext cx="4394103" cy="14523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0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1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2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962102" y="4797152"/>
            <a:ext cx="1332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dirty="0" smtClean="0"/>
              <a:t>SA</a:t>
            </a:r>
            <a:endParaRPr lang="de-CH" sz="1200" dirty="0"/>
          </a:p>
        </p:txBody>
      </p:sp>
      <p:sp>
        <p:nvSpPr>
          <p:cNvPr id="34" name="Textfeld 33"/>
          <p:cNvSpPr txBox="1"/>
          <p:nvPr/>
        </p:nvSpPr>
        <p:spPr>
          <a:xfrm>
            <a:off x="250008" y="3501008"/>
            <a:ext cx="1332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100" dirty="0" smtClean="0"/>
              <a:t>RAN</a:t>
            </a:r>
            <a:endParaRPr lang="de-CH" sz="1100" dirty="0"/>
          </a:p>
        </p:txBody>
      </p:sp>
    </p:spTree>
    <p:extLst>
      <p:ext uri="{BB962C8B-B14F-4D97-AF65-F5344CB8AC3E}">
        <p14:creationId xmlns:p14="http://schemas.microsoft.com/office/powerpoint/2010/main" xmlns="" val="188594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DD2CC0B0-B810-44B6-892E-7E6DFDAC870A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14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7504" y="548704"/>
            <a:ext cx="6398851" cy="864071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GB" sz="2400" b="1" kern="0" dirty="0" smtClean="0">
                <a:solidFill>
                  <a:srgbClr val="468329"/>
                </a:solidFill>
                <a:latin typeface="Arial"/>
                <a:cs typeface="Arial"/>
              </a:rPr>
              <a:t>Summary – key messages for 3GPP</a:t>
            </a:r>
            <a:endParaRPr lang="en-GB" sz="2400" b="1" kern="0" dirty="0">
              <a:solidFill>
                <a:srgbClr val="468329"/>
              </a:solidFill>
              <a:latin typeface="Arial"/>
              <a:cs typeface="Arial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61208" y="1765801"/>
            <a:ext cx="8731272" cy="474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 smtClean="0"/>
              <a:t>5G Work </a:t>
            </a:r>
            <a:r>
              <a:rPr lang="en-US" sz="1600" dirty="0" err="1" smtClean="0"/>
              <a:t>Programme</a:t>
            </a:r>
            <a:r>
              <a:rPr lang="en-US" sz="1600" dirty="0" smtClean="0"/>
              <a:t> launched: NGMN committed </a:t>
            </a:r>
            <a:r>
              <a:rPr lang="en-US" sz="1600" dirty="0"/>
              <a:t>to guide the industry, based on global end-to-end requirements for </a:t>
            </a:r>
            <a:r>
              <a:rPr lang="en-US" sz="1600" dirty="0" smtClean="0"/>
              <a:t>5G</a:t>
            </a:r>
          </a:p>
          <a:p>
            <a:pPr marL="285750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 smtClean="0"/>
              <a:t>Several deliverables to be developed in the coming months with relevance for the 3GPP work: Business principles, technology requirements, architecture principles</a:t>
            </a:r>
            <a:endParaRPr lang="en-US" sz="1600" dirty="0"/>
          </a:p>
          <a:p>
            <a:pPr marL="285750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 smtClean="0"/>
              <a:t>NGMN Board highlighted the following key aspects: </a:t>
            </a:r>
            <a:endParaRPr lang="en-US" sz="1600" dirty="0"/>
          </a:p>
          <a:p>
            <a:pPr marL="534988" lvl="1" indent="-268288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600" b="1" dirty="0" smtClean="0"/>
              <a:t>Business relevance</a:t>
            </a:r>
            <a:r>
              <a:rPr lang="en-US" sz="1600" b="1" dirty="0"/>
              <a:t>:</a:t>
            </a:r>
            <a:r>
              <a:rPr lang="en-US" sz="1600" b="1" dirty="0" smtClean="0"/>
              <a:t> </a:t>
            </a:r>
            <a:r>
              <a:rPr lang="en-US" sz="1600" dirty="0" smtClean="0"/>
              <a:t>To </a:t>
            </a:r>
            <a:r>
              <a:rPr lang="en-US" sz="1600" dirty="0"/>
              <a:t>be ensured that 5G is congruent with market requirements and </a:t>
            </a:r>
            <a:r>
              <a:rPr lang="en-US" sz="1600" dirty="0" smtClean="0"/>
              <a:t>priorities.</a:t>
            </a:r>
            <a:endParaRPr lang="en-US" sz="1600" dirty="0"/>
          </a:p>
          <a:p>
            <a:pPr marL="534988" lvl="1" indent="-268288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600" b="1" dirty="0"/>
              <a:t>I</a:t>
            </a:r>
            <a:r>
              <a:rPr lang="en-US" sz="1600" b="1" dirty="0" smtClean="0"/>
              <a:t>ndustry verticals: </a:t>
            </a:r>
            <a:r>
              <a:rPr lang="en-US" sz="1600" dirty="0" smtClean="0"/>
              <a:t>Requirements for 5G </a:t>
            </a:r>
            <a:r>
              <a:rPr lang="en-US" sz="1600" dirty="0"/>
              <a:t>to enable countless future business models and use cases and hence, needs to </a:t>
            </a:r>
            <a:r>
              <a:rPr lang="en-US" sz="1600" dirty="0" smtClean="0"/>
              <a:t>fulfill </a:t>
            </a:r>
            <a:r>
              <a:rPr lang="en-US" sz="1600" dirty="0"/>
              <a:t>requirements </a:t>
            </a:r>
            <a:r>
              <a:rPr lang="en-US" sz="1600" u="sng" dirty="0"/>
              <a:t>beyond</a:t>
            </a:r>
            <a:r>
              <a:rPr lang="en-US" sz="1600" dirty="0"/>
              <a:t> </a:t>
            </a:r>
            <a:r>
              <a:rPr lang="en-US" sz="1600" dirty="0" err="1" smtClean="0"/>
              <a:t>eMBB</a:t>
            </a:r>
            <a:r>
              <a:rPr lang="en-US" sz="1600" dirty="0" smtClean="0"/>
              <a:t>.</a:t>
            </a:r>
          </a:p>
          <a:p>
            <a:pPr marL="534988" lvl="1" indent="-268288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600" b="1" dirty="0" smtClean="0"/>
              <a:t>Architecture: </a:t>
            </a:r>
            <a:r>
              <a:rPr lang="en-US" sz="1600" dirty="0" smtClean="0"/>
              <a:t>NGMN </a:t>
            </a:r>
            <a:r>
              <a:rPr lang="en-US" sz="1600" dirty="0"/>
              <a:t>5G architecture </a:t>
            </a:r>
            <a:r>
              <a:rPr lang="en-US" sz="1600" dirty="0" smtClean="0"/>
              <a:t>based </a:t>
            </a:r>
            <a:r>
              <a:rPr lang="en-US" sz="1600" dirty="0"/>
              <a:t>on slice </a:t>
            </a:r>
            <a:r>
              <a:rPr lang="en-US" sz="1600" dirty="0" smtClean="0"/>
              <a:t>concept. Of </a:t>
            </a:r>
            <a:r>
              <a:rPr lang="en-US" sz="1600" dirty="0"/>
              <a:t>utmost importance to have Operator viewpoint on the demand and the scope reflected in </a:t>
            </a:r>
            <a:r>
              <a:rPr lang="en-US" sz="1600" dirty="0" smtClean="0"/>
              <a:t>the slicing definition.</a:t>
            </a:r>
          </a:p>
          <a:p>
            <a:pPr marL="534988" lvl="1" indent="-268288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600" b="1" dirty="0" smtClean="0"/>
              <a:t>End-to-end perspective: </a:t>
            </a:r>
            <a:r>
              <a:rPr lang="en-US" sz="1600" dirty="0" smtClean="0"/>
              <a:t>5G </a:t>
            </a:r>
            <a:r>
              <a:rPr lang="en-US" sz="1600" dirty="0"/>
              <a:t>requirements have to cover end-to-end considerations (user, system, service, management &amp; operations, device, business model). </a:t>
            </a:r>
            <a:r>
              <a:rPr lang="en-US" sz="1600" dirty="0" smtClean="0"/>
              <a:t>Close </a:t>
            </a:r>
            <a:r>
              <a:rPr lang="en-US" sz="1600" dirty="0"/>
              <a:t>co-operation and alignment </a:t>
            </a:r>
            <a:r>
              <a:rPr lang="en-US" sz="1600" dirty="0" smtClean="0"/>
              <a:t>of </a:t>
            </a:r>
            <a:r>
              <a:rPr lang="en-US" sz="1600" dirty="0"/>
              <a:t>3GPP RAN and SA seen as </a:t>
            </a:r>
            <a:r>
              <a:rPr lang="en-US" sz="1600" dirty="0" smtClean="0"/>
              <a:t>essential. </a:t>
            </a:r>
            <a:endParaRPr lang="en-US" sz="1600" dirty="0"/>
          </a:p>
          <a:p>
            <a:pPr marL="285750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endParaRPr lang="en-US" sz="1300" dirty="0" smtClean="0"/>
          </a:p>
          <a:p>
            <a:pPr marL="285750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endParaRPr lang="en-US" sz="1300" dirty="0" smtClean="0"/>
          </a:p>
          <a:p>
            <a:pPr marL="541338" lvl="1" indent="-269875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endParaRPr lang="en-GB" sz="1300" dirty="0" smtClean="0"/>
          </a:p>
        </p:txBody>
      </p:sp>
    </p:spTree>
    <p:extLst>
      <p:ext uri="{BB962C8B-B14F-4D97-AF65-F5344CB8AC3E}">
        <p14:creationId xmlns:p14="http://schemas.microsoft.com/office/powerpoint/2010/main" xmlns="" val="400961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/>
              <a:t>Overview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7" name="Rechteck 6"/>
          <p:cNvSpPr/>
          <p:nvPr/>
        </p:nvSpPr>
        <p:spPr>
          <a:xfrm>
            <a:off x="179512" y="3316902"/>
            <a:ext cx="8640960" cy="472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5" y="1785926"/>
            <a:ext cx="8999538" cy="464347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2000" dirty="0"/>
              <a:t>Update on NGMN Partnership </a:t>
            </a:r>
            <a:r>
              <a:rPr lang="en-GB" sz="2000" dirty="0" smtClean="0"/>
              <a:t>and Co-operations</a:t>
            </a:r>
            <a:endParaRPr lang="en-GB" sz="2000" dirty="0"/>
          </a:p>
          <a:p>
            <a:pPr>
              <a:lnSpc>
                <a:spcPct val="200000"/>
              </a:lnSpc>
            </a:pPr>
            <a:r>
              <a:rPr lang="en-GB" sz="2000" dirty="0" smtClean="0"/>
              <a:t>5G Work Programme Status &amp; Board feedback</a:t>
            </a:r>
          </a:p>
          <a:p>
            <a:pPr>
              <a:lnSpc>
                <a:spcPct val="200000"/>
              </a:lnSpc>
            </a:pPr>
            <a:r>
              <a:rPr lang="en-GB" sz="2000" b="1" dirty="0" smtClean="0"/>
              <a:t>NGMN Industry Conference 2016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Back-up: </a:t>
            </a:r>
          </a:p>
          <a:p>
            <a:pPr>
              <a:buFontTx/>
              <a:buChar char="-"/>
            </a:pPr>
            <a:r>
              <a:rPr lang="en-GB" sz="2000" dirty="0" smtClean="0"/>
              <a:t>Details 5G Work-Programme</a:t>
            </a:r>
          </a:p>
          <a:p>
            <a:pPr>
              <a:buFontTx/>
              <a:buChar char="-"/>
            </a:pPr>
            <a:r>
              <a:rPr lang="en-GB" sz="2000" dirty="0" smtClean="0"/>
              <a:t>Recently published deliverables</a:t>
            </a:r>
          </a:p>
        </p:txBody>
      </p:sp>
    </p:spTree>
    <p:extLst>
      <p:ext uri="{BB962C8B-B14F-4D97-AF65-F5344CB8AC3E}">
        <p14:creationId xmlns:p14="http://schemas.microsoft.com/office/powerpoint/2010/main" xmlns="" val="40987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DD2CC0B0-B810-44B6-892E-7E6DFDAC870A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16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7504" y="548705"/>
            <a:ext cx="7560840" cy="864071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GB" sz="2400" b="1" kern="0" dirty="0" smtClean="0">
                <a:solidFill>
                  <a:srgbClr val="468329"/>
                </a:solidFill>
                <a:latin typeface="Arial"/>
                <a:cs typeface="Arial"/>
              </a:rPr>
              <a:t>NGMN Industry Conference &amp; Exhibition plus </a:t>
            </a:r>
          </a:p>
          <a:p>
            <a:pPr eaLnBrk="0" hangingPunct="0">
              <a:defRPr/>
            </a:pPr>
            <a:r>
              <a:rPr lang="en-GB" sz="2400" b="1" kern="0" dirty="0" smtClean="0">
                <a:solidFill>
                  <a:srgbClr val="468329"/>
                </a:solidFill>
                <a:latin typeface="Arial"/>
                <a:cs typeface="Arial"/>
              </a:rPr>
              <a:t>10 Years </a:t>
            </a:r>
            <a:r>
              <a:rPr lang="en-GB" sz="2400" b="1" kern="0" dirty="0">
                <a:solidFill>
                  <a:srgbClr val="468329"/>
                </a:solidFill>
                <a:latin typeface="Arial"/>
                <a:cs typeface="Arial"/>
              </a:rPr>
              <a:t>A</a:t>
            </a:r>
            <a:r>
              <a:rPr lang="en-GB" sz="2400" b="1" kern="0" dirty="0" smtClean="0">
                <a:solidFill>
                  <a:srgbClr val="468329"/>
                </a:solidFill>
                <a:latin typeface="Arial"/>
                <a:cs typeface="Arial"/>
              </a:rPr>
              <a:t>nniversary Celebration in 2016 </a:t>
            </a:r>
            <a:endParaRPr lang="en-GB" sz="2400" b="1" kern="0" dirty="0">
              <a:solidFill>
                <a:srgbClr val="468329"/>
              </a:solidFill>
              <a:latin typeface="Arial"/>
              <a:cs typeface="Arial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5127" y="1766597"/>
            <a:ext cx="4914848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</a:pPr>
            <a:r>
              <a:rPr lang="en-GB" b="1" dirty="0" smtClean="0"/>
              <a:t>Next year we celebrate our 10 </a:t>
            </a:r>
            <a:r>
              <a:rPr lang="en-GB" b="1" dirty="0"/>
              <a:t>Y</a:t>
            </a:r>
            <a:r>
              <a:rPr lang="en-GB" b="1" dirty="0" smtClean="0"/>
              <a:t>ears Anniversary as part of the NGMN IC&amp;E 2016.</a:t>
            </a:r>
          </a:p>
          <a:p>
            <a:pPr marL="285750" indent="-285750">
              <a:lnSpc>
                <a:spcPts val="1500"/>
              </a:lnSpc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600" b="1" dirty="0" smtClean="0"/>
              <a:t>Date:</a:t>
            </a:r>
          </a:p>
          <a:p>
            <a:pPr marL="541338" lvl="1" indent="-269875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GB" sz="1600" dirty="0" smtClean="0"/>
              <a:t>12-13 October, 2016</a:t>
            </a:r>
          </a:p>
          <a:p>
            <a:pPr marL="285750" indent="-285750">
              <a:lnSpc>
                <a:spcPts val="1500"/>
              </a:lnSpc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600" b="1" dirty="0" smtClean="0"/>
              <a:t>Set-up:</a:t>
            </a:r>
          </a:p>
          <a:p>
            <a:pPr marL="541338" lvl="1" indent="-269875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GB" sz="1600" dirty="0" smtClean="0"/>
              <a:t>Speeches, panels </a:t>
            </a:r>
            <a:r>
              <a:rPr lang="en-GB" sz="1600" dirty="0"/>
              <a:t>on latest NGMN </a:t>
            </a:r>
            <a:r>
              <a:rPr lang="en-GB" sz="1600" dirty="0" smtClean="0"/>
              <a:t>5G work-programme results and on general industry trends &amp; innovations</a:t>
            </a:r>
          </a:p>
          <a:p>
            <a:pPr marL="541338" lvl="1" indent="-269875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GB" sz="1600" dirty="0" smtClean="0"/>
              <a:t>Evening event (dinner, entertainment)</a:t>
            </a:r>
          </a:p>
          <a:p>
            <a:pPr marL="541338" lvl="1" indent="-269875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GB" sz="1600" dirty="0" smtClean="0"/>
              <a:t>Exhibition space for Partners</a:t>
            </a:r>
          </a:p>
          <a:p>
            <a:pPr marL="285750" lvl="1" indent="-285750">
              <a:lnSpc>
                <a:spcPts val="1500"/>
              </a:lnSpc>
              <a:spcBef>
                <a:spcPts val="1200"/>
              </a:spcBef>
              <a:spcAft>
                <a:spcPts val="12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600" b="1" dirty="0" smtClean="0"/>
              <a:t>Location (as in 2006…): </a:t>
            </a:r>
          </a:p>
          <a:p>
            <a:pPr marL="541338" lvl="1" indent="-269875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GB" sz="1500" dirty="0" smtClean="0"/>
              <a:t>Frankfurt (Germany), </a:t>
            </a:r>
            <a:r>
              <a:rPr lang="en-GB" sz="1500" dirty="0" err="1" smtClean="0"/>
              <a:t>Steigenberger</a:t>
            </a:r>
            <a:r>
              <a:rPr lang="en-GB" sz="1500" dirty="0" smtClean="0"/>
              <a:t> Airport Hotel</a:t>
            </a:r>
          </a:p>
        </p:txBody>
      </p:sp>
      <p:pic>
        <p:nvPicPr>
          <p:cNvPr id="11" name="Picture 7" descr="C:\Users\pdeibert.NGMN\Events\2010\1006_IC2010\Photos\USB I Photos\IMG_3968_KLE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46" t="28224" r="7170" b="25111"/>
          <a:stretch>
            <a:fillRect/>
          </a:stretch>
        </p:blipFill>
        <p:spPr bwMode="auto">
          <a:xfrm>
            <a:off x="5324403" y="4241704"/>
            <a:ext cx="3362397" cy="146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4401" y="1743806"/>
            <a:ext cx="3362399" cy="235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72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2729432" y="2431148"/>
            <a:ext cx="2994696" cy="1285884"/>
          </a:xfrm>
        </p:spPr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 smtClean="0"/>
              <a:t>You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83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179512" y="4888684"/>
            <a:ext cx="8640960" cy="4125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/>
              <a:t>Overview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4" y="1785926"/>
            <a:ext cx="8821613" cy="464347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2000" dirty="0"/>
              <a:t>Update on NGMN Partnership and </a:t>
            </a:r>
            <a:r>
              <a:rPr lang="en-GB" sz="2000" dirty="0" smtClean="0"/>
              <a:t>Co-operations</a:t>
            </a:r>
            <a:endParaRPr lang="en-GB" sz="2000" dirty="0"/>
          </a:p>
          <a:p>
            <a:pPr>
              <a:lnSpc>
                <a:spcPct val="200000"/>
              </a:lnSpc>
            </a:pPr>
            <a:r>
              <a:rPr lang="en-GB" sz="2000" dirty="0" smtClean="0"/>
              <a:t>5G </a:t>
            </a:r>
            <a:r>
              <a:rPr lang="en-GB" sz="2000" dirty="0"/>
              <a:t>Work Programme </a:t>
            </a:r>
            <a:r>
              <a:rPr lang="en-GB" sz="2000" dirty="0" smtClean="0"/>
              <a:t>Status &amp; Board feedback</a:t>
            </a:r>
            <a:endParaRPr lang="en-GB" sz="2000" dirty="0"/>
          </a:p>
          <a:p>
            <a:pPr>
              <a:lnSpc>
                <a:spcPct val="200000"/>
              </a:lnSpc>
            </a:pPr>
            <a:r>
              <a:rPr lang="en-GB" sz="2000" dirty="0"/>
              <a:t>NGMN Industry Conference 2016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pPr marL="0" indent="0">
              <a:buNone/>
            </a:pPr>
            <a:r>
              <a:rPr lang="en-GB" sz="2000" dirty="0"/>
              <a:t>Back-up: </a:t>
            </a:r>
          </a:p>
          <a:p>
            <a:pPr>
              <a:buFontTx/>
              <a:buChar char="-"/>
            </a:pPr>
            <a:r>
              <a:rPr lang="en-GB" sz="2000" b="1" dirty="0" smtClean="0"/>
              <a:t>Details </a:t>
            </a:r>
            <a:r>
              <a:rPr lang="en-GB" sz="2000" b="1" dirty="0"/>
              <a:t>5G Work-Programme</a:t>
            </a:r>
          </a:p>
          <a:p>
            <a:pPr>
              <a:buFontTx/>
              <a:buChar char="-"/>
            </a:pPr>
            <a:r>
              <a:rPr lang="en-GB" sz="2000" dirty="0"/>
              <a:t>Recently published </a:t>
            </a:r>
            <a:r>
              <a:rPr lang="en-GB" sz="2000" dirty="0" smtClean="0"/>
              <a:t>deliverables</a:t>
            </a:r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3146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546262" y="2492896"/>
            <a:ext cx="7956971" cy="728475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Business Principles Group BPG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46262" y="3605180"/>
            <a:ext cx="2492047" cy="681649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Requirements &amp; </a:t>
            </a:r>
            <a:r>
              <a:rPr lang="en-CA" sz="1600" b="1" dirty="0" smtClean="0">
                <a:solidFill>
                  <a:schemeClr val="bg1"/>
                </a:solidFill>
              </a:rPr>
              <a:t>Architecture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5G Work Programme</a:t>
            </a:r>
            <a:endParaRPr lang="de-DE" dirty="0"/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7016481" y="6486525"/>
            <a:ext cx="2133600" cy="365125"/>
          </a:xfrm>
        </p:spPr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26" name="Rectangle 87"/>
          <p:cNvSpPr/>
          <p:nvPr/>
        </p:nvSpPr>
        <p:spPr>
          <a:xfrm>
            <a:off x="3278724" y="3605180"/>
            <a:ext cx="2492047" cy="681649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Spectrum</a:t>
            </a:r>
          </a:p>
        </p:txBody>
      </p:sp>
      <p:sp>
        <p:nvSpPr>
          <p:cNvPr id="27" name="Rectangle 87"/>
          <p:cNvSpPr/>
          <p:nvPr/>
        </p:nvSpPr>
        <p:spPr>
          <a:xfrm>
            <a:off x="6011186" y="3605180"/>
            <a:ext cx="2492047" cy="681649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IPR Forum</a:t>
            </a:r>
          </a:p>
        </p:txBody>
      </p:sp>
      <p:pic>
        <p:nvPicPr>
          <p:cNvPr id="28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323033"/>
            <a:ext cx="769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55405"/>
            <a:ext cx="769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09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3356992"/>
            <a:ext cx="769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55404"/>
            <a:ext cx="769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915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5" y="1785926"/>
            <a:ext cx="8999538" cy="464347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2000" dirty="0"/>
              <a:t>Update on NGMN Partnership </a:t>
            </a:r>
            <a:r>
              <a:rPr lang="en-GB" sz="2000" dirty="0" smtClean="0"/>
              <a:t>and </a:t>
            </a:r>
            <a:r>
              <a:rPr lang="en-GB" sz="2000" dirty="0"/>
              <a:t>Co-operations</a:t>
            </a:r>
          </a:p>
          <a:p>
            <a:pPr>
              <a:lnSpc>
                <a:spcPct val="200000"/>
              </a:lnSpc>
            </a:pPr>
            <a:r>
              <a:rPr lang="en-GB" sz="2000" dirty="0" smtClean="0"/>
              <a:t>5G Work Programme Status</a:t>
            </a:r>
            <a:r>
              <a:rPr lang="en-GB" sz="2000" dirty="0"/>
              <a:t> </a:t>
            </a:r>
            <a:r>
              <a:rPr lang="en-GB" sz="2000" dirty="0" smtClean="0"/>
              <a:t>&amp; Board feedback</a:t>
            </a:r>
          </a:p>
          <a:p>
            <a:pPr>
              <a:lnSpc>
                <a:spcPct val="200000"/>
              </a:lnSpc>
            </a:pPr>
            <a:r>
              <a:rPr lang="en-GB" sz="2000" dirty="0" smtClean="0"/>
              <a:t>NGMN Industry Conference 2016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Back-up: </a:t>
            </a:r>
          </a:p>
          <a:p>
            <a:pPr>
              <a:buFontTx/>
              <a:buChar char="-"/>
            </a:pPr>
            <a:r>
              <a:rPr lang="en-GB" sz="2000" dirty="0" smtClean="0"/>
              <a:t>Details 5G Work-Programme</a:t>
            </a:r>
          </a:p>
          <a:p>
            <a:pPr>
              <a:buFontTx/>
              <a:buChar char="-"/>
            </a:pPr>
            <a:r>
              <a:rPr lang="en-GB" sz="2000" dirty="0" smtClean="0"/>
              <a:t>Recently published deliverables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6677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Business </a:t>
            </a:r>
            <a:r>
              <a:rPr lang="de-DE" dirty="0" err="1" smtClean="0"/>
              <a:t>Principles</a:t>
            </a:r>
            <a:r>
              <a:rPr lang="de-DE" dirty="0" smtClean="0"/>
              <a:t> Group </a:t>
            </a:r>
            <a:endParaRPr lang="de-DE" dirty="0"/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7008813" y="6492875"/>
            <a:ext cx="2133600" cy="365125"/>
          </a:xfrm>
        </p:spPr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sp>
        <p:nvSpPr>
          <p:cNvPr id="8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28" name="Textfeld 22"/>
          <p:cNvSpPr txBox="1"/>
          <p:nvPr/>
        </p:nvSpPr>
        <p:spPr>
          <a:xfrm>
            <a:off x="211241" y="1700808"/>
            <a:ext cx="8753247" cy="1069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1400" dirty="0" err="1" smtClean="0"/>
              <a:t>Objectives</a:t>
            </a:r>
            <a:endParaRPr lang="en-US" sz="1400" dirty="0" smtClean="0"/>
          </a:p>
          <a:p>
            <a:pPr marL="351450" indent="-34290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+mj-lt"/>
              <a:buAutoNum type="arabicPeriod"/>
            </a:pPr>
            <a:r>
              <a:rPr lang="en-GB" sz="1400" dirty="0" smtClean="0"/>
              <a:t>Ensuring that 5G is architected and underpinned by solid business principles and congruent with market requirements and priorities</a:t>
            </a:r>
          </a:p>
          <a:p>
            <a:pPr marL="351450" indent="-34290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+mj-lt"/>
              <a:buAutoNum type="arabicPeriod"/>
            </a:pPr>
            <a:r>
              <a:rPr lang="en-GB" sz="1400" dirty="0" smtClean="0"/>
              <a:t>Identifying &amp; modelling elements &amp; capabilities of future business models</a:t>
            </a:r>
          </a:p>
        </p:txBody>
      </p:sp>
      <p:sp>
        <p:nvSpPr>
          <p:cNvPr id="22" name="Textfeld 22"/>
          <p:cNvSpPr txBox="1"/>
          <p:nvPr/>
        </p:nvSpPr>
        <p:spPr>
          <a:xfrm>
            <a:off x="251520" y="5124961"/>
            <a:ext cx="175544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lvl="1" indent="-182563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000" dirty="0"/>
              <a:t>Induct participants &amp; create platform for 5G business related discussions </a:t>
            </a:r>
          </a:p>
          <a:p>
            <a:pPr marL="182563" lvl="1" indent="-182563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000" dirty="0" smtClean="0"/>
              <a:t>Identify</a:t>
            </a:r>
            <a:r>
              <a:rPr lang="en-GB" sz="1000" dirty="0"/>
              <a:t>, agree and prioritise elements from 2/3/4G to be Carried Forward to 5G </a:t>
            </a:r>
            <a:endParaRPr lang="en-US" sz="1000" dirty="0" smtClean="0"/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3405359" y="3573145"/>
            <a:ext cx="10842" cy="49006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scene3d>
            <a:camera prst="orthographicFront">
              <a:rot lat="0" lon="0" rev="0"/>
            </a:camera>
            <a:lightRig rig="threePt" dir="t"/>
          </a:scene3d>
          <a:sp3d extrusionH="31750">
            <a:bevelT w="0" h="0"/>
          </a:sp3d>
          <a:ex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Line 30"/>
          <p:cNvSpPr>
            <a:spLocks noChangeShapeType="1"/>
          </p:cNvSpPr>
          <p:nvPr/>
        </p:nvSpPr>
        <p:spPr bwMode="auto">
          <a:xfrm>
            <a:off x="1115070" y="3891343"/>
            <a:ext cx="0" cy="16912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scene3d>
            <a:camera prst="orthographicFront">
              <a:rot lat="0" lon="0" rev="0"/>
            </a:camera>
            <a:lightRig rig="threePt" dir="t"/>
          </a:scene3d>
          <a:sp3d extrusionH="31750">
            <a:bevelT w="0" h="0"/>
          </a:sp3d>
          <a:ex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907747" y="2932361"/>
            <a:ext cx="2995223" cy="824448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en-GB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BPG – Leadership Team</a:t>
            </a:r>
            <a:endParaRPr lang="en-GB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30"/>
          <p:cNvSpPr>
            <a:spLocks noChangeArrowheads="1"/>
          </p:cNvSpPr>
          <p:nvPr/>
        </p:nvSpPr>
        <p:spPr bwMode="auto">
          <a:xfrm>
            <a:off x="251520" y="4071514"/>
            <a:ext cx="1755443" cy="1061755"/>
          </a:xfrm>
          <a:prstGeom prst="rect">
            <a:avLst/>
          </a:prstGeom>
          <a:solidFill>
            <a:srgbClr val="79A753"/>
          </a:solidFill>
          <a:ln w="12700" algn="ctr">
            <a:solidFill>
              <a:srgbClr val="79A753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en-GB" sz="1400" b="1" dirty="0" smtClean="0">
                <a:solidFill>
                  <a:schemeClr val="bg1"/>
                </a:solidFill>
              </a:rPr>
              <a:t>2/3/4G Forward portability to 5G</a:t>
            </a:r>
          </a:p>
        </p:txBody>
      </p:sp>
      <p:cxnSp>
        <p:nvCxnSpPr>
          <p:cNvPr id="27" name="Straight Connector 19"/>
          <p:cNvCxnSpPr/>
          <p:nvPr/>
        </p:nvCxnSpPr>
        <p:spPr bwMode="auto">
          <a:xfrm>
            <a:off x="1115070" y="3891343"/>
            <a:ext cx="6691480" cy="0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headEnd type="none" w="med" len="med"/>
            <a:tailEnd type="none" w="med" len="med"/>
          </a:ln>
          <a:scene3d>
            <a:camera prst="orthographicFront">
              <a:rot lat="0" lon="0" rev="0"/>
            </a:camera>
            <a:lightRig rig="threePt" dir="t"/>
          </a:scene3d>
          <a:sp3d extrusionH="31750">
            <a:bevelT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2566715" y="4071514"/>
            <a:ext cx="1755443" cy="1061755"/>
          </a:xfrm>
          <a:prstGeom prst="rect">
            <a:avLst/>
          </a:prstGeom>
          <a:solidFill>
            <a:srgbClr val="79A753"/>
          </a:solidFill>
          <a:ln w="12700" algn="ctr">
            <a:solidFill>
              <a:srgbClr val="79A753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en-GB" sz="1400" b="1" dirty="0" smtClean="0">
                <a:solidFill>
                  <a:schemeClr val="bg1"/>
                </a:solidFill>
              </a:rPr>
              <a:t>Capabilities / Value Drivers </a:t>
            </a:r>
          </a:p>
          <a:p>
            <a:pPr marL="95250" lvl="1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en-GB" sz="1400" b="1" dirty="0" smtClean="0">
                <a:solidFill>
                  <a:schemeClr val="bg1"/>
                </a:solidFill>
              </a:rPr>
              <a:t>and Value Chain  Engagement</a:t>
            </a: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4881910" y="4063206"/>
            <a:ext cx="1755443" cy="1061755"/>
          </a:xfrm>
          <a:prstGeom prst="rect">
            <a:avLst/>
          </a:prstGeom>
          <a:solidFill>
            <a:srgbClr val="79A753"/>
          </a:solidFill>
          <a:ln w="12700" algn="ctr">
            <a:solidFill>
              <a:srgbClr val="79A753"/>
            </a:solidFill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en-GB" sz="1400" b="1" dirty="0" smtClean="0">
                <a:solidFill>
                  <a:schemeClr val="bg1"/>
                </a:solidFill>
              </a:rPr>
              <a:t>Verticals Engagement – (with P1)</a:t>
            </a:r>
          </a:p>
        </p:txBody>
      </p:sp>
      <p:sp>
        <p:nvSpPr>
          <p:cNvPr id="35" name="Line 37"/>
          <p:cNvSpPr>
            <a:spLocks noChangeShapeType="1"/>
          </p:cNvSpPr>
          <p:nvPr/>
        </p:nvSpPr>
        <p:spPr bwMode="auto">
          <a:xfrm>
            <a:off x="5759631" y="3891343"/>
            <a:ext cx="0" cy="169079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scene3d>
            <a:camera prst="orthographicFront">
              <a:rot lat="0" lon="0" rev="0"/>
            </a:camera>
            <a:lightRig rig="threePt" dir="t"/>
          </a:scene3d>
          <a:sp3d extrusionH="31750">
            <a:bevelT w="0" h="0"/>
          </a:sp3d>
          <a:ex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6" name="Textfeld 22"/>
          <p:cNvSpPr txBox="1"/>
          <p:nvPr/>
        </p:nvSpPr>
        <p:spPr>
          <a:xfrm>
            <a:off x="2566714" y="5124961"/>
            <a:ext cx="1755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2pPr marL="182563" lvl="1" indent="-182563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  <a:defRPr sz="1000"/>
            </a:lvl2pPr>
          </a:lstStyle>
          <a:p>
            <a:pPr lvl="1"/>
            <a:r>
              <a:rPr lang="en-GB" dirty="0" smtClean="0"/>
              <a:t>Identify</a:t>
            </a:r>
            <a:r>
              <a:rPr lang="en-GB" dirty="0"/>
              <a:t>, model, and prioritise operator Capabilities / Value Drivers </a:t>
            </a:r>
            <a:endParaRPr lang="en-US" dirty="0"/>
          </a:p>
        </p:txBody>
      </p:sp>
      <p:sp>
        <p:nvSpPr>
          <p:cNvPr id="37" name="Textfeld 22"/>
          <p:cNvSpPr txBox="1"/>
          <p:nvPr/>
        </p:nvSpPr>
        <p:spPr>
          <a:xfrm>
            <a:off x="4881911" y="5124961"/>
            <a:ext cx="17554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2pPr marL="182563" lvl="1" indent="-182563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  <a:defRPr sz="1000"/>
            </a:lvl2pPr>
          </a:lstStyle>
          <a:p>
            <a:pPr lvl="1"/>
            <a:r>
              <a:rPr lang="en-GB" dirty="0"/>
              <a:t>Drive Verticals interaction, with P1, to understand market potential, priority, and cost &amp; complexity drivers for capabilities</a:t>
            </a:r>
            <a:endParaRPr lang="en-US" dirty="0"/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6928829" y="4060471"/>
            <a:ext cx="1755443" cy="106175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79A753"/>
            </a:solidFill>
            <a:prstDash val="dash"/>
            <a:miter lim="800000"/>
            <a:headEnd/>
            <a:tailEnd/>
          </a:ln>
        </p:spPr>
        <p:txBody>
          <a:bodyPr lIns="72000" tIns="46800" rIns="72000" anchor="ctr"/>
          <a:lstStyle/>
          <a:p>
            <a:pPr marL="95250" lvl="1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en-GB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Business Models</a:t>
            </a:r>
          </a:p>
        </p:txBody>
      </p:sp>
      <p:sp>
        <p:nvSpPr>
          <p:cNvPr id="39" name="Line 30"/>
          <p:cNvSpPr>
            <a:spLocks noChangeShapeType="1"/>
          </p:cNvSpPr>
          <p:nvPr/>
        </p:nvSpPr>
        <p:spPr bwMode="auto">
          <a:xfrm>
            <a:off x="7812360" y="3891343"/>
            <a:ext cx="0" cy="169128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scene3d>
            <a:camera prst="orthographicFront">
              <a:rot lat="0" lon="0" rev="0"/>
            </a:camera>
            <a:lightRig rig="threePt" dir="t"/>
          </a:scene3d>
          <a:sp3d extrusionH="31750">
            <a:bevelT w="0" h="0"/>
          </a:sp3d>
          <a:ex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54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Requirements</a:t>
            </a:r>
            <a:r>
              <a:rPr lang="de-DE" dirty="0" smtClean="0"/>
              <a:t> &amp; </a:t>
            </a:r>
            <a:r>
              <a:rPr lang="de-DE" dirty="0" err="1" smtClean="0"/>
              <a:t>Architecture</a:t>
            </a:r>
            <a:endParaRPr lang="de-DE" dirty="0"/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6993866" y="6492875"/>
            <a:ext cx="2133600" cy="365125"/>
          </a:xfrm>
        </p:spPr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sp>
        <p:nvSpPr>
          <p:cNvPr id="8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28" name="Textfeld 22"/>
          <p:cNvSpPr txBox="1"/>
          <p:nvPr/>
        </p:nvSpPr>
        <p:spPr>
          <a:xfrm>
            <a:off x="211241" y="1700808"/>
            <a:ext cx="87532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1400" dirty="0" err="1" smtClean="0"/>
              <a:t>Objectives</a:t>
            </a:r>
            <a:endParaRPr lang="de-DE" sz="1400" dirty="0" smtClean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1400" dirty="0" smtClean="0"/>
              <a:t>Providing </a:t>
            </a:r>
            <a:r>
              <a:rPr lang="de-DE" sz="1400" dirty="0" err="1" smtClean="0"/>
              <a:t>timely</a:t>
            </a:r>
            <a:r>
              <a:rPr lang="de-DE" sz="1400" dirty="0" smtClean="0"/>
              <a:t> </a:t>
            </a:r>
            <a:r>
              <a:rPr lang="de-DE" sz="1400" dirty="0" err="1" smtClean="0"/>
              <a:t>guidance</a:t>
            </a:r>
            <a:r>
              <a:rPr lang="de-DE" sz="1400" dirty="0" smtClean="0"/>
              <a:t> on 5G </a:t>
            </a:r>
            <a:r>
              <a:rPr lang="de-DE" sz="1400" dirty="0" err="1" smtClean="0"/>
              <a:t>solutions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all relevant </a:t>
            </a:r>
            <a:r>
              <a:rPr lang="de-DE" sz="1400" dirty="0" err="1" smtClean="0"/>
              <a:t>industry</a:t>
            </a:r>
            <a:r>
              <a:rPr lang="de-DE" sz="1400" dirty="0" smtClean="0"/>
              <a:t> </a:t>
            </a:r>
            <a:r>
              <a:rPr lang="de-DE" sz="1400" dirty="0" err="1" smtClean="0"/>
              <a:t>stakeholders</a:t>
            </a:r>
            <a:r>
              <a:rPr lang="de-DE" sz="1400" dirty="0" smtClean="0"/>
              <a:t>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endParaRPr lang="de-DE" sz="1400" dirty="0" smtClean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Timely</a:t>
            </a:r>
            <a:r>
              <a:rPr lang="en-US" sz="1400" dirty="0"/>
              <a:t>, well informed technical requirements and architectural principles </a:t>
            </a:r>
            <a:r>
              <a:rPr lang="en-US" sz="1400" dirty="0" smtClean="0"/>
              <a:t>to be provided to </a:t>
            </a:r>
            <a:r>
              <a:rPr lang="en-US" sz="1400" dirty="0"/>
              <a:t>the relevant SDOs &amp; ITU-R – building early consensus across the NGMN community and </a:t>
            </a:r>
            <a:r>
              <a:rPr lang="en-US" sz="1400" dirty="0" err="1"/>
              <a:t>maximising</a:t>
            </a:r>
            <a:r>
              <a:rPr lang="en-US" sz="1400" dirty="0"/>
              <a:t> its impact on the outside </a:t>
            </a:r>
            <a:r>
              <a:rPr lang="en-US" sz="1400" dirty="0" smtClean="0"/>
              <a:t>world</a:t>
            </a:r>
            <a:endParaRPr lang="en-US" sz="14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/>
              <a:t>NGMN 5G </a:t>
            </a:r>
            <a:r>
              <a:rPr lang="en-US" sz="1400" dirty="0" smtClean="0"/>
              <a:t>White </a:t>
            </a:r>
            <a:r>
              <a:rPr lang="en-US" sz="1400" dirty="0"/>
              <a:t>Paper serves as the </a:t>
            </a:r>
            <a:r>
              <a:rPr lang="en-US" sz="1400" dirty="0" smtClean="0"/>
              <a:t>foundation. Focus </a:t>
            </a:r>
            <a:r>
              <a:rPr lang="en-US" sz="1400" dirty="0"/>
              <a:t>on end to end system and refining </a:t>
            </a:r>
            <a:r>
              <a:rPr lang="en-US" sz="1400" dirty="0" smtClean="0"/>
              <a:t>and </a:t>
            </a:r>
            <a:r>
              <a:rPr lang="en-US" sz="1400" dirty="0" err="1" smtClean="0"/>
              <a:t>prioritising</a:t>
            </a:r>
            <a:r>
              <a:rPr lang="en-US" sz="1400" dirty="0" smtClean="0"/>
              <a:t> </a:t>
            </a:r>
            <a:r>
              <a:rPr lang="en-US" sz="1400" dirty="0"/>
              <a:t>results from the </a:t>
            </a:r>
            <a:r>
              <a:rPr lang="en-US" sz="1400" dirty="0" smtClean="0"/>
              <a:t>White </a:t>
            </a:r>
            <a:r>
              <a:rPr lang="en-US" sz="1400" dirty="0"/>
              <a:t>Paper. 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Joint activity with partners </a:t>
            </a:r>
            <a:r>
              <a:rPr lang="en-US" sz="1400" dirty="0"/>
              <a:t>from Industry (incl. verticals) &amp; Academia </a:t>
            </a:r>
            <a:r>
              <a:rPr lang="en-US" sz="1400" dirty="0" smtClean="0"/>
              <a:t>to </a:t>
            </a:r>
            <a:r>
              <a:rPr lang="en-US" sz="1400" dirty="0" err="1"/>
              <a:t>maximise</a:t>
            </a:r>
            <a:r>
              <a:rPr lang="en-US" sz="1400" dirty="0"/>
              <a:t> impact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205902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4789165" cy="511175"/>
          </a:xfrm>
        </p:spPr>
        <p:txBody>
          <a:bodyPr/>
          <a:lstStyle/>
          <a:p>
            <a:r>
              <a:rPr lang="de-DE" dirty="0" err="1"/>
              <a:t>Requirements</a:t>
            </a:r>
            <a:r>
              <a:rPr lang="de-DE" dirty="0"/>
              <a:t> &amp; </a:t>
            </a:r>
            <a:r>
              <a:rPr lang="de-DE" dirty="0" err="1" smtClean="0"/>
              <a:t>Architecture</a:t>
            </a:r>
            <a:r>
              <a:rPr lang="de-DE" dirty="0" smtClean="0"/>
              <a:t>: </a:t>
            </a:r>
            <a:r>
              <a:rPr lang="en-GB" dirty="0" smtClean="0"/>
              <a:t>Work Areas Derived From the White Paper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7008813" y="6492875"/>
            <a:ext cx="2133600" cy="365125"/>
          </a:xfrm>
        </p:spPr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66" y="1916832"/>
            <a:ext cx="7361346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82996" y="3068991"/>
            <a:ext cx="8449444" cy="2604132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827584" y="6165304"/>
            <a:ext cx="6408712" cy="432048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131840" y="2132856"/>
            <a:ext cx="1499914" cy="936135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4631754" y="2132855"/>
            <a:ext cx="1499914" cy="936135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962474" y="6184787"/>
            <a:ext cx="210826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b="1" dirty="0" smtClean="0">
                <a:solidFill>
                  <a:srgbClr val="468329"/>
                </a:solidFill>
              </a:rPr>
              <a:t>4: SDO alignment</a:t>
            </a:r>
            <a:endParaRPr lang="en-GB" b="1" dirty="0">
              <a:solidFill>
                <a:srgbClr val="468329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9818" y="3623857"/>
            <a:ext cx="180472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b="1" dirty="0" smtClean="0">
                <a:solidFill>
                  <a:srgbClr val="468329"/>
                </a:solidFill>
              </a:rPr>
              <a:t>1: Architecture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51155" y="1628800"/>
            <a:ext cx="2114681" cy="50398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600"/>
              </a:lnSpc>
              <a:spcAft>
                <a:spcPts val="0"/>
              </a:spcAft>
            </a:pPr>
            <a:r>
              <a:rPr lang="en-GB" b="1" dirty="0">
                <a:solidFill>
                  <a:srgbClr val="468329"/>
                </a:solidFill>
              </a:rPr>
              <a:t>3</a:t>
            </a:r>
            <a:r>
              <a:rPr lang="en-GB" b="1" dirty="0" smtClean="0">
                <a:solidFill>
                  <a:srgbClr val="468329"/>
                </a:solidFill>
              </a:rPr>
              <a:t>: Requirements</a:t>
            </a:r>
            <a:br>
              <a:rPr lang="en-GB" b="1" dirty="0" smtClean="0">
                <a:solidFill>
                  <a:srgbClr val="468329"/>
                </a:solidFill>
              </a:rPr>
            </a:br>
            <a:r>
              <a:rPr lang="en-GB" b="1" dirty="0" smtClean="0">
                <a:solidFill>
                  <a:srgbClr val="468329"/>
                </a:solidFill>
              </a:rPr>
              <a:t>    </a:t>
            </a:r>
            <a:r>
              <a:rPr lang="en-GB" sz="1300" b="1" dirty="0" smtClean="0">
                <a:solidFill>
                  <a:srgbClr val="468329"/>
                </a:solidFill>
              </a:rPr>
              <a:t>Future tech. platform</a:t>
            </a:r>
            <a:endParaRPr lang="en-GB" sz="1300" b="1" dirty="0">
              <a:solidFill>
                <a:srgbClr val="46832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8064" y="1628800"/>
            <a:ext cx="2528256" cy="50398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600"/>
              </a:lnSpc>
              <a:spcAft>
                <a:spcPts val="0"/>
              </a:spcAft>
            </a:pPr>
            <a:r>
              <a:rPr lang="en-GB" b="1" dirty="0">
                <a:solidFill>
                  <a:srgbClr val="468329"/>
                </a:solidFill>
              </a:rPr>
              <a:t>2</a:t>
            </a:r>
            <a:r>
              <a:rPr lang="en-GB" b="1" dirty="0" smtClean="0">
                <a:solidFill>
                  <a:srgbClr val="468329"/>
                </a:solidFill>
              </a:rPr>
              <a:t>: Requirements</a:t>
            </a:r>
            <a:br>
              <a:rPr lang="en-GB" b="1" dirty="0" smtClean="0">
                <a:solidFill>
                  <a:srgbClr val="468329"/>
                </a:solidFill>
              </a:rPr>
            </a:br>
            <a:r>
              <a:rPr lang="en-GB" b="1" dirty="0" smtClean="0">
                <a:solidFill>
                  <a:srgbClr val="468329"/>
                </a:solidFill>
              </a:rPr>
              <a:t>    </a:t>
            </a:r>
            <a:r>
              <a:rPr lang="en-GB" sz="1300" b="1" dirty="0">
                <a:solidFill>
                  <a:srgbClr val="468329"/>
                </a:solidFill>
              </a:rPr>
              <a:t>New industry VERTICALS </a:t>
            </a:r>
          </a:p>
        </p:txBody>
      </p:sp>
      <p:sp>
        <p:nvSpPr>
          <p:cNvPr id="15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6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7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8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9" name="Ellipse 18"/>
          <p:cNvSpPr>
            <a:spLocks noChangeAspect="1"/>
          </p:cNvSpPr>
          <p:nvPr/>
        </p:nvSpPr>
        <p:spPr>
          <a:xfrm>
            <a:off x="5221732" y="1639543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 smtClean="0"/>
              <a:t>2</a:t>
            </a:r>
            <a:endParaRPr lang="de-CH" sz="1600" b="1" dirty="0"/>
          </a:p>
        </p:txBody>
      </p:sp>
      <p:sp>
        <p:nvSpPr>
          <p:cNvPr id="20" name="Ellipse 19"/>
          <p:cNvSpPr>
            <a:spLocks noChangeAspect="1"/>
          </p:cNvSpPr>
          <p:nvPr/>
        </p:nvSpPr>
        <p:spPr>
          <a:xfrm>
            <a:off x="701584" y="3682523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 smtClean="0"/>
              <a:t>1</a:t>
            </a:r>
            <a:endParaRPr lang="de-CH" sz="1600" b="1" dirty="0"/>
          </a:p>
        </p:txBody>
      </p:sp>
      <p:sp>
        <p:nvSpPr>
          <p:cNvPr id="21" name="Ellipse 45"/>
          <p:cNvSpPr>
            <a:spLocks noChangeAspect="1"/>
          </p:cNvSpPr>
          <p:nvPr/>
        </p:nvSpPr>
        <p:spPr>
          <a:xfrm>
            <a:off x="2710474" y="1639543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/>
              <a:t>3</a:t>
            </a:r>
          </a:p>
        </p:txBody>
      </p:sp>
      <p:sp>
        <p:nvSpPr>
          <p:cNvPr id="22" name="Ellipse 21"/>
          <p:cNvSpPr>
            <a:spLocks noChangeAspect="1"/>
          </p:cNvSpPr>
          <p:nvPr/>
        </p:nvSpPr>
        <p:spPr>
          <a:xfrm>
            <a:off x="3005840" y="6255328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 smtClean="0"/>
              <a:t>4</a:t>
            </a:r>
            <a:endParaRPr lang="de-CH" sz="1600" b="1" dirty="0"/>
          </a:p>
        </p:txBody>
      </p:sp>
    </p:spTree>
    <p:extLst>
      <p:ext uri="{BB962C8B-B14F-4D97-AF65-F5344CB8AC3E}">
        <p14:creationId xmlns:p14="http://schemas.microsoft.com/office/powerpoint/2010/main" xmlns="" val="267235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84981" y="2059604"/>
            <a:ext cx="7885043" cy="2593532"/>
          </a:xfrm>
          <a:prstGeom prst="rect">
            <a:avLst/>
          </a:prstGeom>
          <a:solidFill>
            <a:srgbClr val="F7F7F7"/>
          </a:solidFill>
          <a:ln w="28575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6" y="560388"/>
            <a:ext cx="5081530" cy="511175"/>
          </a:xfrm>
        </p:spPr>
        <p:txBody>
          <a:bodyPr/>
          <a:lstStyle/>
          <a:p>
            <a:r>
              <a:rPr lang="de-DE" dirty="0" err="1"/>
              <a:t>Requirements</a:t>
            </a:r>
            <a:r>
              <a:rPr lang="de-DE" dirty="0"/>
              <a:t> &amp; </a:t>
            </a:r>
            <a:r>
              <a:rPr lang="de-DE" dirty="0" err="1" smtClean="0"/>
              <a:t>Architecture</a:t>
            </a:r>
            <a:r>
              <a:rPr lang="de-DE" dirty="0" smtClean="0"/>
              <a:t>: </a:t>
            </a:r>
            <a:r>
              <a:rPr lang="en-GB" dirty="0" err="1" smtClean="0"/>
              <a:t>Workstreams</a:t>
            </a:r>
            <a:r>
              <a:rPr lang="en-GB" dirty="0" smtClean="0"/>
              <a:t> and Deliverables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635307" y="2553934"/>
            <a:ext cx="768341" cy="188317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03176" y="2850178"/>
            <a:ext cx="8724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Better Mobile Broadband</a:t>
            </a:r>
            <a:endParaRPr lang="en-GB" sz="1100" dirty="0"/>
          </a:p>
        </p:txBody>
      </p:sp>
      <p:sp>
        <p:nvSpPr>
          <p:cNvPr id="8" name="Rectangle 7"/>
          <p:cNvSpPr/>
          <p:nvPr/>
        </p:nvSpPr>
        <p:spPr>
          <a:xfrm>
            <a:off x="1556048" y="2564904"/>
            <a:ext cx="768341" cy="187220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604309" y="2895358"/>
            <a:ext cx="720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Telco Services</a:t>
            </a:r>
            <a:endParaRPr lang="en-GB" sz="1100" dirty="0"/>
          </a:p>
        </p:txBody>
      </p:sp>
      <p:sp>
        <p:nvSpPr>
          <p:cNvPr id="10" name="Rectangle 9"/>
          <p:cNvSpPr/>
          <p:nvPr/>
        </p:nvSpPr>
        <p:spPr>
          <a:xfrm>
            <a:off x="323528" y="2233376"/>
            <a:ext cx="2304256" cy="2347751"/>
          </a:xfrm>
          <a:prstGeom prst="rect">
            <a:avLst/>
          </a:prstGeom>
          <a:noFill/>
          <a:ln w="28575">
            <a:solidFill>
              <a:srgbClr val="00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67601" y="2039583"/>
            <a:ext cx="20708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GB" sz="1400" b="1" dirty="0" smtClean="0">
                <a:solidFill>
                  <a:srgbClr val="468329"/>
                </a:solidFill>
              </a:rPr>
              <a:t>REQUIREMENTS</a:t>
            </a:r>
            <a:br>
              <a:rPr lang="en-GB" sz="1400" b="1" dirty="0" smtClean="0">
                <a:solidFill>
                  <a:srgbClr val="468329"/>
                </a:solidFill>
              </a:rPr>
            </a:br>
            <a:r>
              <a:rPr lang="en-GB" sz="1400" b="1" dirty="0" smtClean="0">
                <a:solidFill>
                  <a:srgbClr val="468329"/>
                </a:solidFill>
              </a:rPr>
              <a:t>Future tech. platform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989097" y="2564904"/>
            <a:ext cx="768341" cy="187220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2945412" y="3039146"/>
            <a:ext cx="983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Automotive</a:t>
            </a:r>
            <a:endParaRPr lang="en-GB" sz="1100" dirty="0"/>
          </a:p>
        </p:txBody>
      </p:sp>
      <p:sp>
        <p:nvSpPr>
          <p:cNvPr id="14" name="Rectangle 13"/>
          <p:cNvSpPr/>
          <p:nvPr/>
        </p:nvSpPr>
        <p:spPr>
          <a:xfrm>
            <a:off x="3899936" y="2564904"/>
            <a:ext cx="768341" cy="187220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3923928" y="3039146"/>
            <a:ext cx="983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Logistics</a:t>
            </a:r>
            <a:endParaRPr lang="en-GB" sz="1100" dirty="0"/>
          </a:p>
        </p:txBody>
      </p:sp>
      <p:sp>
        <p:nvSpPr>
          <p:cNvPr id="16" name="Rectangle 15"/>
          <p:cNvSpPr/>
          <p:nvPr/>
        </p:nvSpPr>
        <p:spPr>
          <a:xfrm>
            <a:off x="4840235" y="2564904"/>
            <a:ext cx="768341" cy="187220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4884160" y="3039146"/>
            <a:ext cx="983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Robotics</a:t>
            </a:r>
            <a:endParaRPr lang="en-GB" sz="1100" dirty="0"/>
          </a:p>
        </p:txBody>
      </p:sp>
      <p:sp>
        <p:nvSpPr>
          <p:cNvPr id="18" name="Rectangle 17"/>
          <p:cNvSpPr/>
          <p:nvPr/>
        </p:nvSpPr>
        <p:spPr>
          <a:xfrm>
            <a:off x="5760976" y="2564904"/>
            <a:ext cx="768341" cy="187220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5717291" y="3039146"/>
            <a:ext cx="983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Agriculture</a:t>
            </a:r>
            <a:endParaRPr lang="en-GB" sz="1100" dirty="0"/>
          </a:p>
        </p:txBody>
      </p:sp>
      <p:sp>
        <p:nvSpPr>
          <p:cNvPr id="20" name="Rectangle 19"/>
          <p:cNvSpPr/>
          <p:nvPr/>
        </p:nvSpPr>
        <p:spPr>
          <a:xfrm>
            <a:off x="6681717" y="2564904"/>
            <a:ext cx="768341" cy="1872208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6614898" y="3039146"/>
            <a:ext cx="9839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/>
              <a:t>Manufactur</a:t>
            </a:r>
            <a:r>
              <a:rPr lang="en-GB" sz="1100" dirty="0" smtClean="0"/>
              <a:t>-ring</a:t>
            </a:r>
            <a:endParaRPr lang="en-GB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7450058" y="2780928"/>
            <a:ext cx="862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...</a:t>
            </a:r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2777268" y="2239208"/>
            <a:ext cx="5143988" cy="2341920"/>
          </a:xfrm>
          <a:prstGeom prst="rect">
            <a:avLst/>
          </a:prstGeom>
          <a:noFill/>
          <a:ln w="28575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3341755" y="2039583"/>
            <a:ext cx="376115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GB" sz="1400" b="1" dirty="0" smtClean="0">
                <a:solidFill>
                  <a:srgbClr val="468329"/>
                </a:solidFill>
              </a:rPr>
              <a:t>REQUIREMENTS</a:t>
            </a:r>
            <a:br>
              <a:rPr lang="en-GB" sz="1400" b="1" dirty="0" smtClean="0">
                <a:solidFill>
                  <a:srgbClr val="468329"/>
                </a:solidFill>
              </a:rPr>
            </a:br>
            <a:r>
              <a:rPr lang="en-GB" sz="1400" b="1" dirty="0" smtClean="0">
                <a:solidFill>
                  <a:srgbClr val="468329"/>
                </a:solidFill>
              </a:rPr>
              <a:t>New industry VERTICALS  </a:t>
            </a:r>
            <a:r>
              <a:rPr lang="en-GB" sz="1400" dirty="0" smtClean="0">
                <a:solidFill>
                  <a:srgbClr val="468329"/>
                </a:solidFill>
              </a:rPr>
              <a:t>(illustrative)</a:t>
            </a:r>
            <a:endParaRPr lang="en-GB" sz="1400" dirty="0">
              <a:solidFill>
                <a:srgbClr val="468329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79815" y="3501008"/>
            <a:ext cx="7533181" cy="756948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971600" y="3717032"/>
            <a:ext cx="6409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468329"/>
                </a:solidFill>
              </a:rPr>
              <a:t>ARCHITECTURE</a:t>
            </a:r>
            <a:r>
              <a:rPr lang="en-GB" sz="1400" dirty="0" smtClean="0">
                <a:solidFill>
                  <a:srgbClr val="468329"/>
                </a:solidFill>
              </a:rPr>
              <a:t> </a:t>
            </a:r>
            <a:r>
              <a:rPr lang="en-GB" sz="1400" dirty="0">
                <a:solidFill>
                  <a:srgbClr val="468329"/>
                </a:solidFill>
              </a:rPr>
              <a:t> </a:t>
            </a:r>
            <a:r>
              <a:rPr lang="en-GB" sz="1400" dirty="0" smtClean="0"/>
              <a:t>E2E (incl. principles, relative costs of energy, operations,…)</a:t>
            </a:r>
            <a:endParaRPr lang="en-GB" sz="1400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899592" y="4581128"/>
            <a:ext cx="0" cy="988367"/>
          </a:xfrm>
          <a:prstGeom prst="straightConnector1">
            <a:avLst/>
          </a:prstGeom>
          <a:ln w="22225">
            <a:solidFill>
              <a:srgbClr val="00FF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989098" y="4581128"/>
            <a:ext cx="0" cy="879788"/>
          </a:xfrm>
          <a:prstGeom prst="straightConnector1">
            <a:avLst/>
          </a:prstGeom>
          <a:ln w="25400">
            <a:solidFill>
              <a:schemeClr val="tx2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563888" y="5941448"/>
            <a:ext cx="0" cy="223856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3563888" y="6165304"/>
            <a:ext cx="4662988" cy="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260169" y="5858108"/>
            <a:ext cx="784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accent6">
                    <a:lumMod val="75000"/>
                  </a:schemeClr>
                </a:solidFill>
              </a:rPr>
              <a:t>ITU, 3GPP</a:t>
            </a:r>
            <a:endParaRPr lang="en-GB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323528" y="5445224"/>
            <a:ext cx="6336704" cy="504056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23"/>
          <p:cNvSpPr/>
          <p:nvPr/>
        </p:nvSpPr>
        <p:spPr>
          <a:xfrm>
            <a:off x="8100393" y="2060107"/>
            <a:ext cx="944268" cy="439569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sz="1200" dirty="0" smtClean="0">
              <a:solidFill>
                <a:schemeClr val="tx1"/>
              </a:solidFill>
            </a:endParaRPr>
          </a:p>
          <a:p>
            <a:pPr algn="ctr"/>
            <a:endParaRPr lang="en-GB" sz="1200" dirty="0" smtClean="0">
              <a:solidFill>
                <a:schemeClr val="tx1"/>
              </a:solidFill>
            </a:endParaRPr>
          </a:p>
          <a:p>
            <a:pPr algn="ctr"/>
            <a:endParaRPr lang="en-GB" sz="1200" dirty="0">
              <a:solidFill>
                <a:schemeClr val="tx1"/>
              </a:solidFill>
            </a:endParaRPr>
          </a:p>
          <a:p>
            <a:pPr algn="ctr"/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42" name="TextBox 6"/>
          <p:cNvSpPr txBox="1"/>
          <p:nvPr/>
        </p:nvSpPr>
        <p:spPr>
          <a:xfrm>
            <a:off x="2979060" y="4713935"/>
            <a:ext cx="11761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vertical specific requirements</a:t>
            </a:r>
            <a:endParaRPr lang="en-GB" sz="1200" dirty="0"/>
          </a:p>
        </p:txBody>
      </p:sp>
      <p:sp>
        <p:nvSpPr>
          <p:cNvPr id="44" name="TextBox 6"/>
          <p:cNvSpPr txBox="1"/>
          <p:nvPr/>
        </p:nvSpPr>
        <p:spPr>
          <a:xfrm>
            <a:off x="875138" y="4713935"/>
            <a:ext cx="1084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g</a:t>
            </a:r>
            <a:r>
              <a:rPr lang="en-GB" sz="1200" dirty="0" smtClean="0"/>
              <a:t>eneral requirements</a:t>
            </a:r>
            <a:endParaRPr lang="en-GB" sz="1200" dirty="0"/>
          </a:p>
        </p:txBody>
      </p:sp>
      <p:sp>
        <p:nvSpPr>
          <p:cNvPr id="22" name="Ellipse 21"/>
          <p:cNvSpPr>
            <a:spLocks noChangeAspect="1"/>
          </p:cNvSpPr>
          <p:nvPr/>
        </p:nvSpPr>
        <p:spPr>
          <a:xfrm>
            <a:off x="2732761" y="2128641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 smtClean="0"/>
              <a:t>2</a:t>
            </a:r>
            <a:endParaRPr lang="de-CH" sz="1600" b="1" dirty="0"/>
          </a:p>
        </p:txBody>
      </p:sp>
      <p:sp>
        <p:nvSpPr>
          <p:cNvPr id="46" name="Ellipse 45"/>
          <p:cNvSpPr>
            <a:spLocks noChangeAspect="1"/>
          </p:cNvSpPr>
          <p:nvPr/>
        </p:nvSpPr>
        <p:spPr>
          <a:xfrm>
            <a:off x="644752" y="3741594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 smtClean="0"/>
              <a:t>1</a:t>
            </a:r>
            <a:endParaRPr lang="de-CH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92810" y="5545745"/>
            <a:ext cx="6267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DETAILED REQUIREMENTS, GUIDELINES, PRIORITIES </a:t>
            </a:r>
            <a:r>
              <a:rPr lang="en-GB" sz="1400" dirty="0" smtClean="0"/>
              <a:t>to </a:t>
            </a:r>
            <a:r>
              <a:rPr lang="en-GB" sz="1400" dirty="0"/>
              <a:t>SDOs, ITU 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4904707" y="4713935"/>
            <a:ext cx="0" cy="731289"/>
          </a:xfrm>
          <a:prstGeom prst="straightConnector1">
            <a:avLst/>
          </a:prstGeom>
          <a:ln w="19050">
            <a:solidFill>
              <a:srgbClr val="7030A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932040" y="4713935"/>
            <a:ext cx="11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 smtClean="0">
                <a:solidFill>
                  <a:srgbClr val="7030A0"/>
                </a:solidFill>
              </a:rPr>
              <a:t>Architecture Principles</a:t>
            </a:r>
            <a:endParaRPr lang="en-GB" sz="1200" u="sng" dirty="0">
              <a:solidFill>
                <a:srgbClr val="7030A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62844" y="3645024"/>
            <a:ext cx="8818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468329"/>
                </a:solidFill>
              </a:rPr>
              <a:t>SDO</a:t>
            </a:r>
          </a:p>
          <a:p>
            <a:r>
              <a:rPr lang="en-GB" sz="1400" b="1" dirty="0" smtClean="0">
                <a:solidFill>
                  <a:srgbClr val="468329"/>
                </a:solidFill>
              </a:rPr>
              <a:t>ALIGN-MENT</a:t>
            </a:r>
            <a:endParaRPr lang="en-GB" sz="1400" b="1" dirty="0">
              <a:solidFill>
                <a:srgbClr val="468329"/>
              </a:solidFill>
            </a:endParaRPr>
          </a:p>
        </p:txBody>
      </p:sp>
      <p:sp>
        <p:nvSpPr>
          <p:cNvPr id="57" name="Ellipse 45"/>
          <p:cNvSpPr>
            <a:spLocks noChangeAspect="1"/>
          </p:cNvSpPr>
          <p:nvPr/>
        </p:nvSpPr>
        <p:spPr>
          <a:xfrm>
            <a:off x="214306" y="2107376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/>
              <a:t>3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79815" y="116632"/>
            <a:ext cx="472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 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9" name="Ellipse 21"/>
          <p:cNvSpPr>
            <a:spLocks noChangeAspect="1"/>
          </p:cNvSpPr>
          <p:nvPr/>
        </p:nvSpPr>
        <p:spPr>
          <a:xfrm>
            <a:off x="8042363" y="1955372"/>
            <a:ext cx="252000" cy="252000"/>
          </a:xfrm>
          <a:prstGeom prst="ellips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 smtClean="0"/>
              <a:t>4</a:t>
            </a:r>
            <a:endParaRPr lang="de-CH" sz="1600" b="1" dirty="0"/>
          </a:p>
        </p:txBody>
      </p:sp>
      <p:sp>
        <p:nvSpPr>
          <p:cNvPr id="48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50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53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54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11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3" grpId="0"/>
      <p:bldP spid="24" grpId="0" animBg="1"/>
      <p:bldP spid="25" grpId="0"/>
      <p:bldP spid="26" grpId="0" animBg="1"/>
      <p:bldP spid="27" grpId="0"/>
      <p:bldP spid="43" grpId="0"/>
      <p:bldP spid="39" grpId="0" animBg="1"/>
      <p:bldP spid="42" grpId="0"/>
      <p:bldP spid="22" grpId="0" animBg="1"/>
      <p:bldP spid="46" grpId="0" animBg="1"/>
      <p:bldP spid="30" grpId="0"/>
      <p:bldP spid="32" grpId="0"/>
      <p:bldP spid="57" grpId="0" animBg="1"/>
      <p:bldP spid="4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7008813" y="6496019"/>
            <a:ext cx="2133600" cy="365125"/>
          </a:xfrm>
        </p:spPr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  <p:sp>
        <p:nvSpPr>
          <p:cNvPr id="12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3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4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5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5293221" cy="511175"/>
          </a:xfrm>
        </p:spPr>
        <p:txBody>
          <a:bodyPr/>
          <a:lstStyle/>
          <a:p>
            <a:r>
              <a:rPr lang="de-DE" dirty="0" err="1"/>
              <a:t>Requirements</a:t>
            </a:r>
            <a:r>
              <a:rPr lang="de-DE" dirty="0"/>
              <a:t> &amp; </a:t>
            </a:r>
            <a:r>
              <a:rPr lang="de-DE" dirty="0" err="1" smtClean="0"/>
              <a:t>Architecture</a:t>
            </a:r>
            <a:r>
              <a:rPr lang="de-DE" dirty="0" smtClean="0"/>
              <a:t>: </a:t>
            </a:r>
            <a:r>
              <a:rPr lang="en-GB" dirty="0" err="1" smtClean="0"/>
              <a:t>Workstream</a:t>
            </a:r>
            <a:r>
              <a:rPr lang="en-GB" dirty="0" smtClean="0"/>
              <a:t> Tasks</a:t>
            </a:r>
            <a:endParaRPr lang="en-GB" dirty="0"/>
          </a:p>
        </p:txBody>
      </p:sp>
      <p:sp>
        <p:nvSpPr>
          <p:cNvPr id="17" name="Rectangle 87"/>
          <p:cNvSpPr/>
          <p:nvPr/>
        </p:nvSpPr>
        <p:spPr>
          <a:xfrm>
            <a:off x="248551" y="1840175"/>
            <a:ext cx="1803170" cy="1660446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ARCHITECTURE</a:t>
            </a:r>
          </a:p>
        </p:txBody>
      </p:sp>
      <p:sp>
        <p:nvSpPr>
          <p:cNvPr id="22" name="Ellipse 21"/>
          <p:cNvSpPr>
            <a:spLocks noChangeAspect="1"/>
          </p:cNvSpPr>
          <p:nvPr/>
        </p:nvSpPr>
        <p:spPr>
          <a:xfrm>
            <a:off x="110719" y="1714175"/>
            <a:ext cx="252000" cy="252000"/>
          </a:xfrm>
          <a:prstGeom prst="ellipse">
            <a:avLst/>
          </a:prstGeom>
          <a:solidFill>
            <a:srgbClr val="46832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 smtClean="0"/>
              <a:t>1</a:t>
            </a:r>
            <a:endParaRPr lang="de-CH" sz="1600" b="1" dirty="0"/>
          </a:p>
        </p:txBody>
      </p:sp>
      <p:sp>
        <p:nvSpPr>
          <p:cNvPr id="26" name="Textfeld 22"/>
          <p:cNvSpPr txBox="1"/>
          <p:nvPr/>
        </p:nvSpPr>
        <p:spPr>
          <a:xfrm>
            <a:off x="2123729" y="1848887"/>
            <a:ext cx="6840760" cy="1651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Bef>
                <a:spcPts val="400"/>
              </a:spcBef>
              <a:spcAft>
                <a:spcPts val="4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100" dirty="0" smtClean="0"/>
              <a:t>Development of end-to-end architecture design principles: Translation of WS2/WS3 requirements and BPG input into architectural guidelines; covering subjects as consistent experience across f/m, SDN/NFV, …</a:t>
            </a:r>
          </a:p>
          <a:p>
            <a:pPr marL="180975" indent="-180975">
              <a:spcBef>
                <a:spcPts val="400"/>
              </a:spcBef>
              <a:spcAft>
                <a:spcPts val="4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100" dirty="0" smtClean="0"/>
              <a:t>Definition of network management and orchestration requirements: Addressing 5G operations challenges (increase of NW elements, new architecture, real-time, …), automation / autonomic operations, standardized O&amp;M, …</a:t>
            </a:r>
          </a:p>
          <a:p>
            <a:pPr marL="180975" indent="-180975">
              <a:spcBef>
                <a:spcPts val="400"/>
              </a:spcBef>
              <a:spcAft>
                <a:spcPts val="4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100" dirty="0" smtClean="0"/>
              <a:t>Definition of 5G security requirements: Identification and description of potential new security risks, delivery of functional security requirements  </a:t>
            </a:r>
          </a:p>
        </p:txBody>
      </p:sp>
      <p:sp>
        <p:nvSpPr>
          <p:cNvPr id="27" name="Rectangle 87"/>
          <p:cNvSpPr/>
          <p:nvPr/>
        </p:nvSpPr>
        <p:spPr>
          <a:xfrm>
            <a:off x="227190" y="3683594"/>
            <a:ext cx="1803170" cy="969542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REQUIREMENTS</a:t>
            </a:r>
            <a:br>
              <a:rPr lang="en-US" sz="16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New industry </a:t>
            </a:r>
            <a:r>
              <a:rPr lang="en-US" sz="1400" b="1" dirty="0" smtClean="0">
                <a:solidFill>
                  <a:schemeClr val="bg1"/>
                </a:solidFill>
              </a:rPr>
              <a:t>verticals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Rectangle 87"/>
          <p:cNvSpPr/>
          <p:nvPr/>
        </p:nvSpPr>
        <p:spPr>
          <a:xfrm>
            <a:off x="223453" y="4846339"/>
            <a:ext cx="1803170" cy="748858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REQUIREMENTS</a:t>
            </a:r>
            <a:br>
              <a:rPr lang="en-US" sz="1600" b="1" dirty="0">
                <a:solidFill>
                  <a:schemeClr val="bg1"/>
                </a:solidFill>
              </a:rPr>
            </a:br>
            <a:r>
              <a:rPr lang="en-US" sz="1400" b="1" dirty="0" smtClean="0">
                <a:solidFill>
                  <a:schemeClr val="bg1"/>
                </a:solidFill>
              </a:rPr>
              <a:t>Future technology platform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2" name="Rectangle 87"/>
          <p:cNvSpPr/>
          <p:nvPr/>
        </p:nvSpPr>
        <p:spPr>
          <a:xfrm>
            <a:off x="223453" y="5856316"/>
            <a:ext cx="1803170" cy="748800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SDO</a:t>
            </a:r>
          </a:p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ALIGNMENT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Textfeld 22"/>
          <p:cNvSpPr txBox="1"/>
          <p:nvPr/>
        </p:nvSpPr>
        <p:spPr>
          <a:xfrm>
            <a:off x="2123729" y="3670816"/>
            <a:ext cx="6840760" cy="98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Bef>
                <a:spcPts val="400"/>
              </a:spcBef>
              <a:spcAft>
                <a:spcPts val="4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100" dirty="0" smtClean="0"/>
              <a:t>Identify and validate technology requirements of vertical industries – 5G </a:t>
            </a:r>
            <a:r>
              <a:rPr lang="en-US" sz="1100" dirty="0"/>
              <a:t>to enable countless future business models and use cases and hence, needs to </a:t>
            </a:r>
            <a:r>
              <a:rPr lang="en-US" sz="1100" dirty="0" err="1"/>
              <a:t>fullfil</a:t>
            </a:r>
            <a:r>
              <a:rPr lang="en-US" sz="1100" dirty="0"/>
              <a:t> requirements beyond </a:t>
            </a:r>
            <a:r>
              <a:rPr lang="en-US" sz="1100" dirty="0" smtClean="0"/>
              <a:t>mobile broadband</a:t>
            </a:r>
          </a:p>
          <a:p>
            <a:pPr marL="361950" lvl="1" indent="-180975">
              <a:lnSpc>
                <a:spcPts val="1200"/>
              </a:lnSpc>
              <a:spcBef>
                <a:spcPts val="100"/>
              </a:spcBef>
              <a:spcAft>
                <a:spcPts val="1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100" dirty="0" smtClean="0"/>
              <a:t>Engagement with verticals in different regions, review of BPG vertical industry assessment (business requirements / modeling)</a:t>
            </a:r>
          </a:p>
          <a:p>
            <a:pPr marL="361950" lvl="1" indent="-180975">
              <a:lnSpc>
                <a:spcPts val="1200"/>
              </a:lnSpc>
              <a:spcBef>
                <a:spcPts val="100"/>
              </a:spcBef>
              <a:spcAft>
                <a:spcPts val="1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100" dirty="0" smtClean="0"/>
              <a:t>Analysis of communication service requirements, mobility requirements, traffic characteristics etc.   </a:t>
            </a:r>
          </a:p>
        </p:txBody>
      </p:sp>
      <p:sp>
        <p:nvSpPr>
          <p:cNvPr id="34" name="Textfeld 22"/>
          <p:cNvSpPr txBox="1"/>
          <p:nvPr/>
        </p:nvSpPr>
        <p:spPr>
          <a:xfrm>
            <a:off x="2123729" y="4846339"/>
            <a:ext cx="6840760" cy="813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Bef>
                <a:spcPts val="400"/>
              </a:spcBef>
              <a:spcAft>
                <a:spcPts val="4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100" dirty="0" smtClean="0"/>
              <a:t>Definition of requirements for mobile broadband / core </a:t>
            </a:r>
            <a:r>
              <a:rPr lang="en-US" sz="1100" dirty="0" err="1" smtClean="0"/>
              <a:t>telco</a:t>
            </a:r>
            <a:r>
              <a:rPr lang="en-US" sz="1100" dirty="0" smtClean="0"/>
              <a:t> services: </a:t>
            </a:r>
          </a:p>
          <a:p>
            <a:pPr marL="361950" lvl="1" indent="-180975">
              <a:lnSpc>
                <a:spcPts val="1200"/>
              </a:lnSpc>
              <a:spcBef>
                <a:spcPts val="100"/>
              </a:spcBef>
              <a:spcAft>
                <a:spcPts val="1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100" dirty="0"/>
              <a:t>Identification and refinement 5G requirements (RAN focus)</a:t>
            </a:r>
          </a:p>
          <a:p>
            <a:pPr marL="361950" lvl="1" indent="-180975">
              <a:lnSpc>
                <a:spcPts val="1200"/>
              </a:lnSpc>
              <a:spcBef>
                <a:spcPts val="100"/>
              </a:spcBef>
              <a:spcAft>
                <a:spcPts val="1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100" dirty="0"/>
              <a:t>Provisioning of input to 3GPP (RAN workshop 2015, requirements SI, …), ITU-R WP5D, NGMN </a:t>
            </a:r>
            <a:r>
              <a:rPr lang="en-US" sz="1100" dirty="0" smtClean="0"/>
              <a:t>“</a:t>
            </a:r>
            <a:r>
              <a:rPr lang="en-US" sz="1100" dirty="0"/>
              <a:t>Architecture” </a:t>
            </a:r>
          </a:p>
        </p:txBody>
      </p:sp>
      <p:sp>
        <p:nvSpPr>
          <p:cNvPr id="24" name="Ellipse 45"/>
          <p:cNvSpPr>
            <a:spLocks noChangeAspect="1"/>
          </p:cNvSpPr>
          <p:nvPr/>
        </p:nvSpPr>
        <p:spPr>
          <a:xfrm>
            <a:off x="97453" y="4725144"/>
            <a:ext cx="252000" cy="252000"/>
          </a:xfrm>
          <a:prstGeom prst="ellipse">
            <a:avLst/>
          </a:prstGeom>
          <a:solidFill>
            <a:srgbClr val="46832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/>
              <a:t>3</a:t>
            </a:r>
          </a:p>
        </p:txBody>
      </p:sp>
      <p:sp>
        <p:nvSpPr>
          <p:cNvPr id="21" name="Ellipse 20"/>
          <p:cNvSpPr>
            <a:spLocks noChangeAspect="1"/>
          </p:cNvSpPr>
          <p:nvPr/>
        </p:nvSpPr>
        <p:spPr>
          <a:xfrm>
            <a:off x="97453" y="3572798"/>
            <a:ext cx="252000" cy="252000"/>
          </a:xfrm>
          <a:prstGeom prst="ellipse">
            <a:avLst/>
          </a:prstGeom>
          <a:solidFill>
            <a:srgbClr val="46832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/>
              <a:t>2</a:t>
            </a:r>
          </a:p>
        </p:txBody>
      </p:sp>
      <p:sp>
        <p:nvSpPr>
          <p:cNvPr id="25" name="Ellipse 21"/>
          <p:cNvSpPr>
            <a:spLocks noChangeAspect="1"/>
          </p:cNvSpPr>
          <p:nvPr/>
        </p:nvSpPr>
        <p:spPr>
          <a:xfrm>
            <a:off x="97453" y="5730317"/>
            <a:ext cx="252000" cy="252000"/>
          </a:xfrm>
          <a:prstGeom prst="ellipse">
            <a:avLst/>
          </a:prstGeom>
          <a:solidFill>
            <a:srgbClr val="468329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600" b="1" dirty="0"/>
              <a:t>4</a:t>
            </a:r>
          </a:p>
        </p:txBody>
      </p:sp>
      <p:sp>
        <p:nvSpPr>
          <p:cNvPr id="35" name="Textfeld 22"/>
          <p:cNvSpPr txBox="1"/>
          <p:nvPr/>
        </p:nvSpPr>
        <p:spPr>
          <a:xfrm>
            <a:off x="2123729" y="5856317"/>
            <a:ext cx="6840760" cy="813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Bef>
                <a:spcPts val="400"/>
              </a:spcBef>
              <a:spcAft>
                <a:spcPts val="4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100" dirty="0" smtClean="0"/>
              <a:t>Ensuring delivery of end-to-end requirements to SDOs and other relevant organizations: </a:t>
            </a:r>
          </a:p>
          <a:p>
            <a:pPr marL="361950" lvl="1" indent="-180975">
              <a:lnSpc>
                <a:spcPts val="1200"/>
              </a:lnSpc>
              <a:spcBef>
                <a:spcPts val="100"/>
              </a:spcBef>
              <a:spcAft>
                <a:spcPts val="1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100" dirty="0"/>
              <a:t>Identification of plans and schedules of 3GPP (RAN, SA, …), ITU (IMT-2020, …) and others</a:t>
            </a:r>
          </a:p>
          <a:p>
            <a:pPr marL="361950" lvl="1" indent="-180975">
              <a:lnSpc>
                <a:spcPts val="1200"/>
              </a:lnSpc>
              <a:spcBef>
                <a:spcPts val="100"/>
              </a:spcBef>
              <a:spcAft>
                <a:spcPts val="1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100" dirty="0"/>
              <a:t>Develop time-plan and recommendation to </a:t>
            </a:r>
            <a:r>
              <a:rPr lang="en-US" sz="1100" dirty="0" smtClean="0"/>
              <a:t>NGMN </a:t>
            </a:r>
            <a:r>
              <a:rPr lang="en-US" sz="1100" dirty="0"/>
              <a:t>projects / work-streams on output to be provided to SDOs and other relevant organizations</a:t>
            </a:r>
          </a:p>
        </p:txBody>
      </p:sp>
    </p:spTree>
    <p:extLst>
      <p:ext uri="{BB962C8B-B14F-4D97-AF65-F5344CB8AC3E}">
        <p14:creationId xmlns:p14="http://schemas.microsoft.com/office/powerpoint/2010/main" xmlns="" val="286943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Spectrum</a:t>
            </a:r>
            <a:endParaRPr lang="de-DE" dirty="0"/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7008813" y="6486525"/>
            <a:ext cx="2133600" cy="365125"/>
          </a:xfrm>
        </p:spPr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8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28" name="Textfeld 22"/>
          <p:cNvSpPr txBox="1"/>
          <p:nvPr/>
        </p:nvSpPr>
        <p:spPr>
          <a:xfrm>
            <a:off x="211241" y="1700808"/>
            <a:ext cx="875324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1400" dirty="0" err="1" smtClean="0"/>
              <a:t>Objectives</a:t>
            </a:r>
            <a:endParaRPr lang="de-DE" sz="1400" dirty="0" smtClean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/>
              <a:t>Providing continuous </a:t>
            </a:r>
            <a:r>
              <a:rPr lang="en-US" sz="1400" dirty="0"/>
              <a:t>contributions to international </a:t>
            </a:r>
            <a:r>
              <a:rPr lang="en-US" sz="1400" dirty="0" err="1"/>
              <a:t>fora</a:t>
            </a:r>
            <a:r>
              <a:rPr lang="en-US" sz="1400" dirty="0"/>
              <a:t> and groups regarding NGMN spectrum requirements, in order to ensure the allocation of sufficient spectrum for future 5G services.</a:t>
            </a:r>
            <a:endParaRPr lang="de-DE" sz="1400" dirty="0" smtClean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endParaRPr lang="en-US" sz="1400" dirty="0" smtClean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Development and delivery of </a:t>
            </a:r>
            <a:r>
              <a:rPr lang="en-US" sz="1400" dirty="0"/>
              <a:t>an NGMN spectrum perspective for WRC-15. </a:t>
            </a:r>
            <a:r>
              <a:rPr lang="en-US" sz="1400" dirty="0" smtClean="0"/>
              <a:t>Co-ordinate with GSMA on WRC-15 agenda item for WRC-19 and, if aligned and needed, also on WRC-15 bands.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Leading </a:t>
            </a:r>
            <a:r>
              <a:rPr lang="en-US" sz="1400" dirty="0"/>
              <a:t>up to WRC-19, evaluations and studies on new frequency ranges and bands for 5G </a:t>
            </a:r>
            <a:r>
              <a:rPr lang="en-US" sz="1400" dirty="0" smtClean="0"/>
              <a:t>(including spectrum above 6 GHz) will </a:t>
            </a:r>
            <a:r>
              <a:rPr lang="en-US" sz="1400" dirty="0"/>
              <a:t>be carried out and requirements based on this activity will be delivered in an NGMN 5G Spectrum White Paper</a:t>
            </a:r>
            <a:r>
              <a:rPr lang="en-US" sz="1400" dirty="0" smtClean="0"/>
              <a:t>.</a:t>
            </a:r>
            <a:endParaRPr lang="en-US" sz="1400" dirty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Project </a:t>
            </a:r>
            <a:r>
              <a:rPr lang="en-US" sz="1400" dirty="0"/>
              <a:t>will build on the NGMN 5G White paper and work closely together with the other NGMN 5G projects and </a:t>
            </a:r>
            <a:r>
              <a:rPr lang="en-US" sz="1400" dirty="0" err="1"/>
              <a:t>programmes</a:t>
            </a:r>
            <a:r>
              <a:rPr lang="en-US" sz="1400" dirty="0"/>
              <a:t> </a:t>
            </a:r>
            <a:r>
              <a:rPr lang="en-US" sz="1400" dirty="0" smtClean="0"/>
              <a:t>(BPG, </a:t>
            </a:r>
            <a:r>
              <a:rPr lang="en-US" sz="1400" dirty="0"/>
              <a:t>Requirements &amp; Architecture, IPR). Input on business relevant aspects will be received from </a:t>
            </a:r>
            <a:r>
              <a:rPr lang="en-US" sz="1400" dirty="0" smtClean="0"/>
              <a:t>BPG</a:t>
            </a:r>
          </a:p>
        </p:txBody>
      </p:sp>
    </p:spTree>
    <p:extLst>
      <p:ext uri="{BB962C8B-B14F-4D97-AF65-F5344CB8AC3E}">
        <p14:creationId xmlns:p14="http://schemas.microsoft.com/office/powerpoint/2010/main" xmlns="" val="193539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dirty="0">
                <a:solidFill>
                  <a:srgbClr val="468329"/>
                </a:solidFill>
                <a:latin typeface="+mj-lt"/>
                <a:ea typeface="+mj-ea"/>
                <a:cs typeface="Arial" pitchFamily="34" charset="0"/>
              </a:rPr>
              <a:t>IPR Forum</a:t>
            </a: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7008813" y="6492875"/>
            <a:ext cx="2133600" cy="365125"/>
          </a:xfrm>
        </p:spPr>
        <p:txBody>
          <a:bodyPr/>
          <a:lstStyle/>
          <a:p>
            <a:pPr>
              <a:defRPr/>
            </a:pPr>
            <a:fld id="{5E257AC9-5E10-4AC5-8669-63F12DDDD4F3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  <p:sp>
        <p:nvSpPr>
          <p:cNvPr id="8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28" name="Textfeld 22"/>
          <p:cNvSpPr txBox="1"/>
          <p:nvPr/>
        </p:nvSpPr>
        <p:spPr>
          <a:xfrm>
            <a:off x="211241" y="1700808"/>
            <a:ext cx="8753247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de-DE" sz="1400" dirty="0" err="1" smtClean="0"/>
              <a:t>Objectives</a:t>
            </a:r>
            <a:endParaRPr lang="de-DE" sz="1400" dirty="0" smtClean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/>
              <a:t>Engage with </a:t>
            </a:r>
            <a:r>
              <a:rPr lang="en-US" sz="1400" dirty="0"/>
              <a:t>relevant industry partners to develop implementation plans for the 5G IPR recommendations outlined in the NGMN 5G White Paper. </a:t>
            </a:r>
            <a:endParaRPr lang="en-US" sz="1400" dirty="0" smtClean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endParaRPr lang="en-US" sz="1400" dirty="0" smtClean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Aim </a:t>
            </a:r>
            <a:r>
              <a:rPr lang="en-US" sz="1400" dirty="0"/>
              <a:t>to improve 5G Standard Essential Patent (SEP) </a:t>
            </a:r>
            <a:r>
              <a:rPr lang="en-US" sz="1400" dirty="0" smtClean="0"/>
              <a:t>declarations</a:t>
            </a:r>
            <a:r>
              <a:rPr lang="en-US" sz="1400" dirty="0"/>
              <a:t>.</a:t>
            </a:r>
            <a:r>
              <a:rPr lang="en-US" sz="1400" dirty="0" smtClean="0"/>
              <a:t> 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Establish </a:t>
            </a:r>
            <a:r>
              <a:rPr lang="en-US" sz="1400" dirty="0"/>
              <a:t>independent 5G SEP assessments. </a:t>
            </a:r>
            <a:endParaRPr lang="en-US" sz="1400" dirty="0" smtClean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Explore </a:t>
            </a:r>
            <a:r>
              <a:rPr lang="en-US" sz="1400" dirty="0"/>
              <a:t>and </a:t>
            </a:r>
            <a:r>
              <a:rPr lang="en-US" sz="1400" dirty="0" smtClean="0"/>
              <a:t>establish </a:t>
            </a:r>
            <a:r>
              <a:rPr lang="en-US" sz="1400" dirty="0"/>
              <a:t>an appropriate 5G patent pool framework. </a:t>
            </a:r>
            <a:endParaRPr lang="en-US" sz="1400" dirty="0" smtClean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Address </a:t>
            </a:r>
            <a:r>
              <a:rPr lang="en-US" sz="1400" dirty="0"/>
              <a:t>the emerging need for software licensing in the mobile industry and, in particular, as regards Open </a:t>
            </a:r>
            <a:r>
              <a:rPr lang="en-US" sz="1400" dirty="0" smtClean="0"/>
              <a:t>Source.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 smtClean="0"/>
              <a:t>Work based on the 5G </a:t>
            </a:r>
            <a:r>
              <a:rPr lang="en-US" sz="1400" dirty="0"/>
              <a:t>IPR principles in NGMN White </a:t>
            </a:r>
            <a:r>
              <a:rPr lang="en-US" sz="1400" dirty="0" smtClean="0"/>
              <a:t>Paper:</a:t>
            </a:r>
            <a:endParaRPr lang="en-US" sz="1400" dirty="0"/>
          </a:p>
          <a:p>
            <a:pPr marL="542925" lvl="1" indent="-277813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400" dirty="0"/>
              <a:t>In general support from operators. sponsors and advisors; </a:t>
            </a:r>
          </a:p>
          <a:p>
            <a:pPr marL="542925" lvl="1" indent="-277813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400" dirty="0" smtClean="0"/>
              <a:t>No duplication of work </a:t>
            </a:r>
            <a:r>
              <a:rPr lang="en-US" sz="1400" dirty="0"/>
              <a:t>in other </a:t>
            </a:r>
            <a:r>
              <a:rPr lang="en-US" sz="1400" dirty="0" err="1"/>
              <a:t>foras</a:t>
            </a:r>
            <a:r>
              <a:rPr lang="en-US" sz="1400" dirty="0"/>
              <a:t> (e.g. ETSI, GSMA, ITU);</a:t>
            </a:r>
          </a:p>
          <a:p>
            <a:pPr marL="542925" lvl="1" indent="-277813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400" dirty="0"/>
              <a:t>Learn from experience in vertical sectors;</a:t>
            </a:r>
          </a:p>
          <a:p>
            <a:pPr marL="542925" lvl="1" indent="-277813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Symbol" pitchFamily="18" charset="2"/>
              <a:buChar char="-"/>
            </a:pPr>
            <a:r>
              <a:rPr lang="en-US" sz="1400" dirty="0"/>
              <a:t>Reach out to other non-3GPP SDOs, 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endParaRPr lang="en-US" sz="1400" dirty="0"/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468329"/>
              </a:buClr>
              <a:buFont typeface="Wingdings" pitchFamily="2" charset="2"/>
              <a:buChar char="§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414919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179512" y="5248724"/>
            <a:ext cx="8640960" cy="4125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397545"/>
            <a:ext cx="6900863" cy="511175"/>
          </a:xfrm>
        </p:spPr>
        <p:txBody>
          <a:bodyPr/>
          <a:lstStyle/>
          <a:p>
            <a:r>
              <a:rPr lang="en-GB" dirty="0"/>
              <a:t>Overview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4" y="1785926"/>
            <a:ext cx="8821613" cy="464347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2000" dirty="0"/>
              <a:t>Update on NGMN Partnership and </a:t>
            </a:r>
            <a:r>
              <a:rPr lang="en-GB" sz="2000" dirty="0" smtClean="0"/>
              <a:t>Co-operations</a:t>
            </a:r>
            <a:endParaRPr lang="en-GB" sz="2000" dirty="0"/>
          </a:p>
          <a:p>
            <a:pPr>
              <a:lnSpc>
                <a:spcPct val="200000"/>
              </a:lnSpc>
            </a:pPr>
            <a:r>
              <a:rPr lang="en-GB" sz="2000" dirty="0" smtClean="0"/>
              <a:t>5G </a:t>
            </a:r>
            <a:r>
              <a:rPr lang="en-GB" sz="2000" dirty="0"/>
              <a:t>Work Programme </a:t>
            </a:r>
            <a:r>
              <a:rPr lang="en-GB" sz="2000" dirty="0" smtClean="0"/>
              <a:t>Status &amp; Board feedback</a:t>
            </a:r>
            <a:endParaRPr lang="en-GB" sz="2000" dirty="0"/>
          </a:p>
          <a:p>
            <a:pPr>
              <a:lnSpc>
                <a:spcPct val="200000"/>
              </a:lnSpc>
            </a:pPr>
            <a:r>
              <a:rPr lang="en-GB" sz="2000" dirty="0"/>
              <a:t>NGMN Industry Conference 2016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pPr marL="0" indent="0">
              <a:buNone/>
            </a:pPr>
            <a:r>
              <a:rPr lang="en-GB" sz="2000" dirty="0"/>
              <a:t>Back-up: </a:t>
            </a:r>
          </a:p>
          <a:p>
            <a:pPr>
              <a:buFontTx/>
              <a:buChar char="-"/>
            </a:pPr>
            <a:r>
              <a:rPr lang="en-GB" sz="2000" dirty="0"/>
              <a:t>Details </a:t>
            </a:r>
            <a:r>
              <a:rPr lang="en-GB" sz="2000" dirty="0" smtClean="0"/>
              <a:t>5G </a:t>
            </a:r>
            <a:r>
              <a:rPr lang="en-GB" sz="2000" dirty="0"/>
              <a:t>Work-Programme</a:t>
            </a:r>
          </a:p>
          <a:p>
            <a:pPr>
              <a:buFontTx/>
              <a:buChar char="-"/>
            </a:pPr>
            <a:r>
              <a:rPr lang="en-GB" sz="2000" b="1" dirty="0"/>
              <a:t>Recently published </a:t>
            </a:r>
            <a:r>
              <a:rPr lang="en-GB" sz="2000" b="1" dirty="0" smtClean="0"/>
              <a:t>deliverables</a:t>
            </a:r>
            <a:endParaRPr lang="en-GB" sz="20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2078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NGMN Project Next Generation </a:t>
            </a:r>
            <a:r>
              <a:rPr lang="de-DE" dirty="0" err="1" smtClean="0"/>
              <a:t>Converged</a:t>
            </a:r>
            <a:r>
              <a:rPr lang="de-DE" dirty="0" smtClean="0"/>
              <a:t> </a:t>
            </a:r>
            <a:r>
              <a:rPr lang="de-DE" dirty="0" err="1" smtClean="0"/>
              <a:t>Operations</a:t>
            </a:r>
            <a:r>
              <a:rPr lang="de-DE" dirty="0" smtClean="0"/>
              <a:t> (NGCOR) </a:t>
            </a:r>
            <a:r>
              <a:rPr lang="de-DE" dirty="0" err="1" smtClean="0"/>
              <a:t>Deliverable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142844" y="1124744"/>
            <a:ext cx="7000924" cy="285750"/>
          </a:xfrm>
        </p:spPr>
        <p:txBody>
          <a:bodyPr/>
          <a:lstStyle/>
          <a:p>
            <a:r>
              <a:rPr lang="de-DE" dirty="0" err="1"/>
              <a:t>Published</a:t>
            </a:r>
            <a:r>
              <a:rPr lang="de-DE" dirty="0"/>
              <a:t> in 2015</a:t>
            </a:r>
            <a:endParaRPr lang="en-GB" dirty="0"/>
          </a:p>
        </p:txBody>
      </p:sp>
      <p:sp>
        <p:nvSpPr>
          <p:cNvPr id="8" name="Rechteck 7"/>
          <p:cNvSpPr/>
          <p:nvPr/>
        </p:nvSpPr>
        <p:spPr>
          <a:xfrm>
            <a:off x="251520" y="1772816"/>
            <a:ext cx="8352928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b="1" dirty="0" smtClean="0"/>
              <a:t>Inventory </a:t>
            </a:r>
            <a:r>
              <a:rPr lang="en-GB" b="1" dirty="0"/>
              <a:t>Management Query Summary Report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2000" spc="50" dirty="0" smtClean="0">
                <a:latin typeface="+mn-lt"/>
                <a:cs typeface="Arial" pitchFamily="34" charset="0"/>
              </a:rPr>
              <a:t>Summary </a:t>
            </a:r>
            <a:r>
              <a:rPr lang="en-GB" sz="2000" spc="50" dirty="0">
                <a:latin typeface="+mn-lt"/>
                <a:cs typeface="Arial" pitchFamily="34" charset="0"/>
              </a:rPr>
              <a:t>of a query addressed to OSS vendors in December 2014 about NGCOR requirement implementation status on the Inventory management </a:t>
            </a:r>
            <a:r>
              <a:rPr lang="en-GB" sz="2000" spc="50" dirty="0" smtClean="0">
                <a:latin typeface="+mn-lt"/>
                <a:cs typeface="Arial" pitchFamily="34" charset="0"/>
              </a:rPr>
              <a:t>area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2000" spc="50" dirty="0" smtClean="0">
                <a:latin typeface="+mn-lt"/>
                <a:cs typeface="Arial" pitchFamily="34" charset="0"/>
              </a:rPr>
              <a:t>Not </a:t>
            </a:r>
            <a:r>
              <a:rPr lang="en-GB" sz="2000" spc="50" dirty="0">
                <a:latin typeface="+mn-lt"/>
                <a:cs typeface="Arial" pitchFamily="34" charset="0"/>
              </a:rPr>
              <a:t>representing an NGMN position, but merely a summary of the feedback received from several </a:t>
            </a:r>
            <a:r>
              <a:rPr lang="en-GB" sz="2000" spc="50" dirty="0" smtClean="0">
                <a:latin typeface="+mn-lt"/>
                <a:cs typeface="Arial" pitchFamily="34" charset="0"/>
              </a:rPr>
              <a:t>vendors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2000" spc="50" dirty="0" smtClean="0">
                <a:latin typeface="+mn-lt"/>
                <a:cs typeface="Arial" pitchFamily="34" charset="0"/>
              </a:rPr>
              <a:t>Answers </a:t>
            </a:r>
            <a:r>
              <a:rPr lang="en-GB" sz="2000" spc="50" dirty="0">
                <a:latin typeface="+mn-lt"/>
                <a:cs typeface="Arial" pitchFamily="34" charset="0"/>
              </a:rPr>
              <a:t>in this summary are not weighted in any way.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561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NGMN Project SmallCells </a:t>
            </a:r>
            <a:r>
              <a:rPr lang="de-DE" dirty="0" err="1" smtClean="0"/>
              <a:t>Deliverables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Published</a:t>
            </a:r>
            <a:r>
              <a:rPr lang="de-DE" dirty="0"/>
              <a:t> in 2015</a:t>
            </a:r>
            <a:endParaRPr lang="en-GB" dirty="0"/>
          </a:p>
        </p:txBody>
      </p:sp>
      <p:sp>
        <p:nvSpPr>
          <p:cNvPr id="3" name="Rechteck 2"/>
          <p:cNvSpPr/>
          <p:nvPr/>
        </p:nvSpPr>
        <p:spPr>
          <a:xfrm>
            <a:off x="251520" y="1700808"/>
            <a:ext cx="80648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Backhaul Provisioning for </a:t>
            </a:r>
            <a:r>
              <a:rPr lang="en-GB" b="1" dirty="0" smtClean="0"/>
              <a:t>LTE-Advanced &amp; </a:t>
            </a:r>
            <a:r>
              <a:rPr lang="en-GB" b="1" dirty="0"/>
              <a:t>Small Cells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This </a:t>
            </a:r>
            <a:r>
              <a:rPr lang="en-GB" dirty="0"/>
              <a:t>paper considers transport capacity provisioning in LTE-Advanced (release 10) heterogeneous networks. It builds on the detailed analyses in LTE release 8 homogenous </a:t>
            </a:r>
            <a:r>
              <a:rPr lang="en-GB" dirty="0" err="1"/>
              <a:t>macrocells</a:t>
            </a:r>
            <a:r>
              <a:rPr lang="en-GB" dirty="0"/>
              <a:t> networks presented in NGMN’s “Guidelines for LTE Backhaul Traffic Estimation” , and also in “Small Cell Backhaul Requirements”. </a:t>
            </a:r>
          </a:p>
          <a:p>
            <a:endParaRPr lang="de-DE" dirty="0" smtClean="0"/>
          </a:p>
          <a:p>
            <a:r>
              <a:rPr lang="en-GB" b="1" dirty="0"/>
              <a:t>Test Specification for Multi-Vendor SON Deployment</a:t>
            </a:r>
            <a:endParaRPr lang="de-DE" b="1" dirty="0" smtClean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dirty="0" smtClean="0"/>
              <a:t>Interoperability </a:t>
            </a:r>
            <a:r>
              <a:rPr lang="en-GB" dirty="0"/>
              <a:t>tests that were part of the test programme of second SCF Plugfest.</a:t>
            </a:r>
          </a:p>
          <a:p>
            <a:endParaRPr lang="de-DE" dirty="0" smtClean="0"/>
          </a:p>
          <a:p>
            <a:r>
              <a:rPr lang="en-GB" b="1" dirty="0" smtClean="0"/>
              <a:t>Recommendations for Small Cell Development and Deployment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Contains </a:t>
            </a:r>
            <a:r>
              <a:rPr lang="en-US" dirty="0"/>
              <a:t>recommendations for cost effective small cell deployment and development. </a:t>
            </a:r>
            <a:endParaRPr lang="en-GB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Summary </a:t>
            </a:r>
            <a:r>
              <a:rPr lang="en-US" dirty="0"/>
              <a:t>of the most promising use cases and scenarios for small cell deployment that have been identified among the operators members of NGMN.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6913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79512" y="1948750"/>
            <a:ext cx="8640960" cy="472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/>
              <a:t>Overview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4" y="1785926"/>
            <a:ext cx="8821613" cy="464347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2000" b="1" dirty="0" smtClean="0"/>
              <a:t>Update on NGMN </a:t>
            </a:r>
            <a:r>
              <a:rPr lang="en-GB" sz="2000" b="1" dirty="0"/>
              <a:t>Partnership </a:t>
            </a:r>
            <a:r>
              <a:rPr lang="en-GB" sz="2000" b="1" dirty="0" smtClean="0"/>
              <a:t>and NGMN Co-operations</a:t>
            </a:r>
            <a:endParaRPr lang="en-GB" sz="2000" b="1" dirty="0"/>
          </a:p>
          <a:p>
            <a:pPr>
              <a:lnSpc>
                <a:spcPct val="200000"/>
              </a:lnSpc>
            </a:pPr>
            <a:r>
              <a:rPr lang="en-GB" sz="2000" dirty="0" smtClean="0"/>
              <a:t>5G </a:t>
            </a:r>
            <a:r>
              <a:rPr lang="en-GB" sz="2000" dirty="0"/>
              <a:t>Work Programme </a:t>
            </a:r>
            <a:r>
              <a:rPr lang="en-GB" sz="2000" dirty="0" smtClean="0"/>
              <a:t>Status &amp; Board feedback</a:t>
            </a:r>
            <a:endParaRPr lang="en-GB" sz="2000" dirty="0"/>
          </a:p>
          <a:p>
            <a:pPr>
              <a:lnSpc>
                <a:spcPct val="200000"/>
              </a:lnSpc>
            </a:pPr>
            <a:r>
              <a:rPr lang="en-GB" sz="2000" dirty="0"/>
              <a:t>NGMN Industry Conference 2016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pPr marL="0" indent="0">
              <a:buNone/>
            </a:pPr>
            <a:r>
              <a:rPr lang="en-GB" sz="2000" dirty="0"/>
              <a:t>Back-up: </a:t>
            </a:r>
          </a:p>
          <a:p>
            <a:pPr>
              <a:buFontTx/>
              <a:buChar char="-"/>
            </a:pPr>
            <a:r>
              <a:rPr lang="en-GB" sz="2000" dirty="0"/>
              <a:t>Details </a:t>
            </a:r>
            <a:r>
              <a:rPr lang="en-GB" sz="2000" dirty="0" smtClean="0"/>
              <a:t>5G </a:t>
            </a:r>
            <a:r>
              <a:rPr lang="en-GB" sz="2000" dirty="0"/>
              <a:t>Work-Programme</a:t>
            </a:r>
          </a:p>
          <a:p>
            <a:pPr>
              <a:buFontTx/>
              <a:buChar char="-"/>
            </a:pPr>
            <a:r>
              <a:rPr lang="en-GB" sz="2000" dirty="0"/>
              <a:t>Recently </a:t>
            </a:r>
            <a:r>
              <a:rPr lang="en-GB" sz="2000" dirty="0" smtClean="0"/>
              <a:t>published </a:t>
            </a:r>
            <a:r>
              <a:rPr lang="en-GB" sz="2000" dirty="0"/>
              <a:t>deliverables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6297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liennummernplatzhalter 14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5E50A57A-9AD3-4824-9C1B-842E7D97799E}" type="slidenum">
              <a:rPr lang="de-CH" altLang="de-DE" sz="1000" smtClean="0">
                <a:solidFill>
                  <a:srgbClr val="898989"/>
                </a:solidFill>
                <a:latin typeface="DIN 1451 Com Mittelschrift" pitchFamily="34" charset="0"/>
              </a:rPr>
              <a:pPr/>
              <a:t>4</a:t>
            </a:fld>
            <a:endParaRPr lang="de-CH" altLang="de-DE" sz="1000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7192962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Our Global Partnership</a:t>
            </a:r>
            <a:endParaRPr lang="de-DE" dirty="0"/>
          </a:p>
        </p:txBody>
      </p:sp>
      <p:sp>
        <p:nvSpPr>
          <p:cNvPr id="5124" name="AutoShape 20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76263" y="1644650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charset="0"/>
              </a:rPr>
              <a:t>28 Worldwide Leading Mobile Operators</a:t>
            </a:r>
          </a:p>
        </p:txBody>
      </p:sp>
      <p:sp>
        <p:nvSpPr>
          <p:cNvPr id="5125" name="AutoShape 21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576263" y="3184525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charset="0"/>
              </a:rPr>
              <a:t>35 Worldwide Leading Technology Vendors</a:t>
            </a:r>
          </a:p>
        </p:txBody>
      </p:sp>
      <p:sp>
        <p:nvSpPr>
          <p:cNvPr id="5126" name="AutoShape 2" descr="data:image/jpeg;base64,/9j/4AAQSkZJRgABAQAAAQABAAD/2wCEAAkGBggGEBUSBxEUFBATFxQVFRQWFRYUFhIWFRAWFhMVGBcYHSceFxojGRQWHy8jJCkqLCwvFiA9NTArNSYrLCkBCQoKDgwOGg8PGi4kHiQqKTUuNDQ1MjU1LzUsMCwuNSkwLzE0LCwsLTUpKSopMCksMDUsLDIsNSopKSwsLCksKf/AABEIAJoBRgMBIgACEQEDEQH/xAAbAAEAAgMBAQAAAAAAAAAAAAAABgcDBAUCCP/EAEcQAAIBAwIEAgYECAsJAAAAAAABAgMEEQUSBgchMRNBIlFhcYGRMqHR0hQ1QnJzgpK0FSMzNkNSYpOio7EWJCZEg7KzwfD/xAAaAQEAAgMBAAAAAAAAAAAAAAAAAwQBAgUG/8QAKxEBAAIBAwIEBAcAAAAAAAAAAAECAwQRMQXREpGh8CFBgeETFSJCUWFx/9oADAMBAAIRAxEAPwC8QAAAAAAAAAAAAAAAAAAAAAAAAAAAAAAAAAAAAAAAAAAAAAAAAAAAAAAAAAAAAAAAAAAAAAAAAAAAAAAAAAAAAAAAAAAAAAAAAAAAAAAAAAAAAAAAAAAAAAAAAAAAAAAAAAAAAAAAAAAAAAAAAAAAAAAAAAAAAAAAAAAAAAAAAAAAAAAADna5xBp/DtPxNSqKK64XeU2vKK8/9F5mzfXkLCDnU8uy9b8kVlrnDlnxPVdXVJVZt9l4jjGK8opJdEv/ALqUNVr8Ol2jJz/Szh018sb14c/Xee1Ztx0elGMfKUvTk/h0ivrOTb81uJrh5dXC9Wyl9071Dlrw4u9GT99Wp9p07bgHQaf0aT/vKn3ipTrenvxFvKO7e2jvHOzS0jmlqkGvw6MKi8+myXzj0+osHQ+JrHXV/EPbPzhLv71/WXuI9R4I0Xypv9uf2mzS4S060alb+JGSeU1N9H61ktR1HFPyn39UM4bQlwNezuPGWJP0l39vtNgu0vF6xavCKYmJ2kBztP4h0rVqk6en3FKpUp53whNSlDEtryl26rBu169K1hKdeSjCCcpSbwoxisybfkklk3YZAcy34n0a7ozuLe5pSt6banVU47INJNpyzhPEl80bllfW2pU41bKcalOazGcWpRkvY0BnAAAAAAAAAPNSpCinKo0oxTbb6JJLLbA9A0tJ1rT9dg6mlVoVqae1yhJSSkkm1leeGn8Txq2v6XoMVLVa9Oin23zUXLHfCfV/ADoA5ekcUaNr2VpVzSqtdXGE05Jetx7pfA6gAAAAAAAAAAAAAAAAAAAAAAAAFfce8Z6ZpteNC8q7XGKk1tm+suq+in5Y+ZHafMDh2Pev/l1fukM5t1JVNXuN/k4Je7wo4IecnU9Kxai83vM7z/nZex62+OkUrELto8xeHH0Vd/3dX7p07fjjQ6n0ar/u6n3SgIycXlHZ0/UEu5Hj6Lp6cTb07Nbay8/KF9UOMNHl2q/4J/YZ58W6Q1/K/wCGf2FN2+opeZsS1NestR07HEbbz7+iCc1p+K2bHizTHViqdXq2o42yXd49XrJcfOlrqL8WO19T6KRZw4Iw18NZlre83neVN2P/AAnxXOD6Urvdj1Px4+Iv86DRMOcGrfwXpNZReJV3ChH9d5n/AJcZkW552tTTa1lf2y9KnLY3/ahJVqP1qoYeb98uJ7jTrOxeVX21fhXlGnSl8I+I/iTtXb4X4d0q14cjDiKXh0K8fHqz3bXHxKkZUpZ8mkqXr7En4dq8P8OabCem1l+A04ykqspOSadSW+TeO+9y8vgc/mjRhbaJcQorEYwpRivUlXppL5IjFr/M9/oqv75IMJlecy+FLHb417S9JKS27qnSSym9ie3o/PBs1ePOG6NBV53lHwZNqMt6bk1jMVFek2srKxlZIPyv5f8ADmtaZSr6lbRqVakqu6UpT/JrzjHCUsR6RXYjfL/g/RtU1i9t7+l4lG3dZU4ylLpsuvDjlppyxH1gW9ofG/D/ABHPZpVzCpUSzs9KE2l3ajNJte42b/iXSNKqxo6hcU6dWUXNRnJRzBZzLL6Y9F+fkVHx1oGn8Iavpz0Gn4O+dNyUXLGVcwjnDbxmM2n6za5qWVDUtdsKN2t1OpGhCcctZjK7mpLK6rp6gLHsuO+GtRqqlaXtCVSTxGKmvSfqj5SfsR3iq+ZvLnQNP02pX0qhGjVobJKUHL0o+JGMoyy+vSWU++Uvaa3FXFt9V4Zt6m5+Lc7KFSefSkoqoqrz/a8Fp/nsCd1+YnCttPw6t9QUk8P000n6nJeivmdDVq9K5s606ElKEqNRxlFpqSdKWGmujRUGiaVyxVlCGpXEHdTppzqb6ylTqSjlqKXopRbwlh5x1yb/ACf1KtX0u/oVHmNFTlD2KrRnuS9S3Qb/AFmBv8kLynp+j3FWv9CnWqzl+bC1oyf1IjvA/C1Tmpc17/iWU3SU9qhGTjuljcqal3jThFx7dW5d++drl/u/2Y1HZ3/3n9zpZ+ok/Itwelvb38ern34hj6sBllXJnQ7W7o3GmTq0VRmpypqcpKe3rFKbe+HXGerysrCzkl+ra/pegxUtVr06KfbfNR3Y74T6v4HQKT4S0ehzO1a8uddzUo0HthT3NLDqTjSj067VGm20sZcsvzyYWxo/E+ja/laTc0qrj1cYTTkl63Hul7cDUeKNG0iqqWo3FOlUcHUUZyUfQTeZZfTHov5FTcz+GLXl9Vtr/hmPgtVHFwTbjuUXOOMvopRjOMl2a+OffMm3ttd1zToXCzRr07ZSWWm4TuamVldV0fkBYdpzM4Tvqip0L2nvbwsqcE35JSlFRfzPWo8yOFtLqOnd3lNTTw1HdU2vzTcE0n7GQjmtwHw9oemutpdvGlVjUpJSi5dVKe2SeW89GdHgXlvwxqemW9W9tYzqVaUZTm5TzmXdrEvR+GALC0/UrTVqaq6fUjUpS7Tg1JP19V5+w2SouQFWcVe0svZCdGSXqcvFjJ+9qnH5FugAAAAAAAAAAAAAAAAVRzE5f2mrXzr1p1I+LGP0duMxSi+69i+ZHYcqNOn/AE9b5Q+6XRremLUqeI/Tj1j/AO18fsINHUrKlJxqVqanFtSi5xTTTw003lM8x1TNq8GTfHafDPHZ2NLTBkx/qiN4RVcodPl2uK3yh9h6jygsU+lzW/Zh9hNqV7bS7VIftx+0yRuqH9eP7SOLPU9bH758o7JJ0+H+ETo8p7SP/NVv2YfYZp8q7GK63Nf5U/ukuhe20e9SH7UftPFfV9OgvSr0U/bUh9pD+adQni8+X2QzhxRPCL6TyxsI14NVq0sSXR7MNJ5faPqRbZydDs4xj4j67l6Pufn8TrHtOlxn/Ai2omZtPoo6iaePakfBEObGkfwvpNdRWZUkq8f+k90v8G9fEq/lHRr8SarSq3fpRsrdKPsUIeDRXvxOT/VL9qU4VU41EnFppprKaaw015o1bDRtO0rP8HUKVLdjd4dOFPdjOM7Us4y/mdNXR3mz+J7r82n+8UyKWv8AM9/oqv75ItO7s7fUIOneQjUpy6ShOKlGXXPVPo+qRiWkafGj+DqhS/B8OPhbI+HhvLWzGMZ69gIryc/E1D86v+81CKcsfx/qXvuf35Fs2Vja6dBU7GnCnTjnEIRUIrLbeIrostt/ExWujadY1J1bShShVqZ31I04xnPMtz3SSzLL69QKs5v/AI20z8+H73SNfmxqFHSdcsa91nw6UaNSWFl7YXc5SwvPoi27zRtO1GcJ3tClUqU3mEpwjKUHlPMW1mPVJ9PUVVzKhTq8Q6bGqk1L8HTTw007yaaafdBln5jczdD1rT522iVJVq1w4QUVTqR2rxIyed0VmTxtSWXlnvi/gy9o8N0KMIt1rXw61SC6vqp+Mljvt8WT/ULCsuFdC0+p4tlaW9Or5ThShGS9zS6fA6oYUfw3q3K+ta0/4Zt4wuIwjGonTrz3yUUpTi4ZTUn1+JN+G5cL3Gn3dXhGkoU3GrCo9s4OUoUHJdJ9cJVPrZ3LngThm8m53Fjbym3lvwo9X63hdWdO00ux0+n4VnRp06TzmEIRjB5WHmKWHlAVtyQs6eoaRcUq/wBCpWqwl+bO1oxf1MjfBHFFXlVdV7HiOM1RlJS3xi3tkltVVR7yhOKj26raunfF26dpdjpENmm0adKDe5xpwjCLbSTeIpLOEvkjDq/D+la/FR1ahTrJdt8VJxz32vvH4AROfOXhypcUaNg6tbxpxg5xpyjGnu6J4klKXXHRLtn1YcO4O1m35aareWuut06NaWYVGm44jOcqUnj8mUKjWfJxw/PFq6PwhoWgS3aXa0qc/wCvGK3481ufVL4mbWOHNJ4gSWrW9Oqo/R3xTcc99su6+DAqbmjxLa8f1bXT+GZeNJ1HKU4p7VJxcI4b7qMZTlJ9kkuvfGzxzQjbcQ6XCHaEbWK90bqol/oWbo3C2jcPZek21Ok5dHKMVua9Tk+rXsybNxo2nXlWNa5oUp1qeNlSUIynDDbW2TWVhtvp6wIdzr/FE/0tD/yo7HLb8U2f6GB3b7T7TU4Onf04VKbw3CcVOLaeU8SWOjPdta0LOEYWsIwpxSUYxSjGKXZJLokBUvIP6d/+dQ/7rgt809P0bTtJ3PTqFKk5tOfhwjDe1nDltSz3ff1s3AAAAAAAAAAAAAAAAABCePOV+ncZfxlLFK6S/lEsqeF0VRefv7+/sTYAfL+u8teI9Ab/AAi2lOC/pKa8SDXryuq+OCOuyrJ4dN59W0+wjy6cX3SyB8raPwNruutKytptP8px2xXvk+i+Zb/A3Ju10NqtrW2pWWGqaWYRftf5T9nb3lmAAAAAAAAAAAABhqWdtWkp1acHOPaTinKOHlYbWV1MwAAAAAAAAAAAAAAAAAAAAAAAAAAAAAAAAAAAAAAAAAAAAAAAAAAAAAAAAAAAAAAAAAAAAAAAAAAAAAAAAAAAAAAAAAAAAAAAAAAAAAAAAAAAAAAAAAAAAAAAAAAAAAAAAAAAAAAAAAAAAAAAAAAAAAAAAAAAAAAAAAAAAAAAAAAAAAAAAAAAAAAAAAAAAAAAAAAA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>
              <a:cs typeface="Arial" charset="0"/>
            </a:endParaRPr>
          </a:p>
        </p:txBody>
      </p:sp>
      <p:sp>
        <p:nvSpPr>
          <p:cNvPr id="5127" name="AutoShape 21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76263" y="5129213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charset="0"/>
              </a:rPr>
              <a:t>28 Universities / Research Institutes</a:t>
            </a:r>
          </a:p>
        </p:txBody>
      </p:sp>
      <p:pic>
        <p:nvPicPr>
          <p:cNvPr id="5128" name="Picture 100" descr="C:\Users\kmoschner\Pictures\Partner Slide\AL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088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2" descr="C:\Users\kmoschner\Pictures\Partner Slide\Appl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9738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4" descr="C:\Users\kmoschner\Pictures\Partner Slide\Broadco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425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05" descr="C:\Users\kmoschner\Pictures\Partner Slide\CBN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4800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06" descr="C:\Users\kmoschner\Pictures\Partner Slide\Cerag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6488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07" descr="C:\Users\kmoschner\Pictures\Partner Slide\Cisco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9763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08" descr="C:\Users\kmoschner\Pictures\Partner Slide\CommScop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088" y="3892550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09" descr="C:\Users\kmoschner\Pictures\Partner Slide\Datang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6363" y="38925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10" descr="C:\Users\kmoschner\Pictures\Partner Slide\EdenRock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050" y="38925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11" descr="C:\Users\kmoschner\Pictures\Partner Slide\Ericsson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9738" y="3892550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13" descr="C:\Users\kmoschner\Pictures\Partner Slide\FIH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3013" y="38925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14" descr="C:\Users\kmoschner\Pictures\Partner Slide\Fujitsu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3113" y="3892550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115" descr="C:\Users\kmoschner\Pictures\Partner Slide\Huawei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6388" y="38925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117" descr="C:\Users\kmoschner\Pictures\Partner Slide\Intel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6488" y="38925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119" descr="C:\Users\kmoschner\Pictures\Partner Slide\Juniper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3038" y="38925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120" descr="C:\Users\kmoschner\Pictures\Partner Slide\Kathrein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088" y="4303713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Picture 121" descr="C:\Users\kmoschner\Pictures\Partner Slide\MagnaCom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9738" y="4303713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122" descr="C:\Users\kmoschner\Pictures\Partner Slide\Mediatek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3013" y="4303713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Picture 125" descr="C:\Users\kmoschner\Pictures\Partner Slide\NEC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9938" y="4303713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Picture 126" descr="C:\Users\kmoschner\Pictures\Partner Slide\Nokia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3213" y="4303713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Picture 127" descr="C:\Users\kmoschner\Pictures\Partner Slide\Qualcomm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6013" y="430847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9" name="Picture 128" descr="C:\Users\kmoschner\Pictures\Partner Slide\RF DSP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7700" y="4306888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130" descr="C:\Users\kmoschner\Pictures\Partner Slide\Samsung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13" y="4735513"/>
            <a:ext cx="6969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131" descr="C:\Users\kmoschner\Pictures\Partner Slide\Spinner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5988" y="4735513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94" descr="C:\Users\kmoschner\Pictures\Partner Slide\Members\KPN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4325" y="1914525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3" name="Picture 95" descr="C:\Users\kmoschner\Pictures\Partner Slide\Members\AT&amp;T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38" y="1914525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4" name="Picture 96" descr="C:\Users\kmoschner\Pictures\Partner Slide\Members\Bell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9538" y="1914525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5" name="Picture 97" descr="C:\Users\kmoschner\Pictures\Partner Slide\Members\BT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4400" y="1914525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6" name="Picture 98" descr="C:\Users\kmoschner\Pictures\Partner Slide\Members\China Mobile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914525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7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2638" y="1914525"/>
            <a:ext cx="69373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8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4050" y="1914525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9" name="Picture 103" descr="C:\Users\kmoschner\Pictures\Partner Slide\Members\Ooredoo.pn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4400" y="233997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0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339975"/>
            <a:ext cx="6937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1" name="Picture 105" descr="C:\Users\kmoschner\Pictures\Partner Slide\Members\TeliaSonera.png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13" y="27432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2" name="Picture 106" descr="C:\Users\kmoschner\Pictures\Partner Slide\Members\SKTelecom.png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050" y="2339975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3" name="Picture 107" descr="C:\Users\kmoschner\Pictures\Partner Slide\Members\TA Group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475" y="2743200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4" name="Picture 108" descr="C:\Users\kmoschner\Pictures\Partner Slide\Members\Tele2.png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9188" y="2339975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5" name="Picture 109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2463" y="2339975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6" name="Picture 110" descr="C:\Users\kmoschner\Pictures\Partner Slide\Members\Telefonica.png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7325" y="2339975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7" name="Picture 113" descr="C:\Users\kmoschner\Pictures\Partner Slide\Members\Telus.png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7575" y="2743200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8" name="Picture 114" descr="C:\Users\kmoschner\Pictures\Partner Slide\Members\Turkcell.png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743200"/>
            <a:ext cx="692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9" name="Picture 115" descr="C:\Users\kmoschner\Pictures\Partner Slide\Members\Vimpelcom.png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0" y="2743200"/>
            <a:ext cx="6937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0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9188" y="27432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1" name="Picture 118" descr="C:\Users\kmoschner\Pictures\Partner Slide\Advisors\Seoul National University.png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2638" y="5848350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2" name="Picture 119" descr="C:\Users\kmoschner\Pictures\Partner Slide\Advisors\BUPT.png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6088" y="5438775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3" name="Picture 120" descr="C:\Users\kmoschner\Pictures\Partner Slide\Advisors\Eurecom.png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9363" y="543877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4" name="Picture 121" descr="C:\Users\kmoschner\Pictures\Partner Slide\Advisors\Fraunhofer.png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050" y="5438775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5" name="Picture 124" descr="C:\Users\kmoschner\Pictures\Partner Slide\Advisors\National Taiwan University.png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7800" y="5438775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6" name="Picture 125" descr="C:\Users\kmoschner\Pictures\Partner Slide\Advisors\NCTU.png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9163" y="585152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7" name="Picture 126" descr="C:\Users\kmoschner\Pictures\Partner Slide\Advisors\Peking University.png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9263" y="5851525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8" name="Picture 127" descr="C:\Users\kmoschner\Pictures\Partner Slide\Advisors\RWTH.png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13" y="54419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9" name="Picture 128" descr="C:\Users\kmoschner\Pictures\Partner Slide\Advisors\University Toronto.png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0" y="6235700"/>
            <a:ext cx="6937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0" name="Picture 129" descr="C:\Users\kmoschner\Pictures\Partner Slide\Advisors\TNO.png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6013" y="5848350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1" name="Picture 130" descr="C:\Users\kmoschner\Pictures\Partner Slide\Advisors\Tsinghua.png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9188" y="62357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2" name="Picture 131" descr="C:\Users\kmoschner\Pictures\Partner Slide\Advisors\TU Braunschweig.png"/>
          <p:cNvPicPr>
            <a:picLocks noChangeAspect="1" noChangeArrowheads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9288" y="58483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3" name="Picture 132" descr="C:\Users\kmoschner\Pictures\Partner Slide\Advisors\TU Dresden.png"/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6235700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4" name="Picture 133" descr="C:\Users\kmoschner\Pictures\Partner Slide\Advisors\TU Eindhoven.png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2713" y="62357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5" name="Picture 134" descr="C:\Users\kmoschner\Pictures\Partner Slide\Advisors\University Duisburg.png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4400" y="6235700"/>
            <a:ext cx="6969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6" name="Picture 135" descr="C:\Users\kmoschner\Pictures\Partner Slide\Advisors\University Kassel.png"/>
          <p:cNvPicPr>
            <a:picLocks noChangeAspect="1"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9263" y="62357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7" name="Picture 136" descr="C:\Users\kmoschner\Pictures\Partner Slide\Advisors\University Piraeus.png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2538" y="6235700"/>
            <a:ext cx="6969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8" name="Picture 137" descr="C:\Users\kmoschner\Pictures\Partner Slide\Advisors\University Stuttgart.png"/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7400" y="6235700"/>
            <a:ext cx="6937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9" name="Picture 80" descr="C:\Users\kmoschner\Pictures\Partner Slide\Sponsors\Anritsu.png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4775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0" name="Picture 80" descr="C:\Users\kmoschner\Pictures\Partner Slide\Members\USCellular.png"/>
          <p:cNvPicPr>
            <a:picLocks noChangeAspect="1"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9363" y="27432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1" name="Picture 82" descr="C:\Users\kmoschner\Pictures\Partner Slide\Sponsors\Spirent.png"/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735513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2" name="Picture 82" descr="C:\Users\kmoschner\Pictures\Partner Slide\Sponsors\Lenovo.png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4775" y="4303713"/>
            <a:ext cx="6969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3" name="Picture 83" descr="C:\Users\kmoschner\Pictures\Partner Slide\Advisors\Sejong University.png"/>
          <p:cNvPicPr>
            <a:picLocks noChangeAspect="1"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2538" y="585152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4" name="Picture 84" descr="C:\Users\kmoschner\Pictures\Partner Slide\Members\KT.png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9188" y="191452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5" name="Picture 85" descr="C:\Users\kmoschner\Pictures\Partner Slide\Sponsors\SiBeam.png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5888" y="47307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6" name="Picture 85" descr="C:\Users\kmoschner\Pictures\Partner Slide\Members\Singtel.png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9363" y="233997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7" name="Picture 85" descr="C:\Users\kmoschner\Pictures\Partner Slide\Advisors\Singapore University T and D.png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913" y="58499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8" name="Picture 86" descr="C:\Users\kmoschner\Pictures\Partner Slide\Advisors\ITRI.png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4425" y="54356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9" name="Picture 87" descr="C:\Users\kmoschner\Pictures\Partner Slide\Advisors\ASTRI.png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5988" y="543877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0" name="Picture 88" descr="C:\Users\kmoschner\Pictures\Partner Slide\Advisors\I2R.png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6113" y="54356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1" name="Picture 89" descr="C:\Users\kmoschner\Pictures\Partner Slide\Advisors\TU Darmstadt.jpg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9388" y="5853113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2" name="Picture 90" descr="C:\Users\kmoschner\Pictures\Partner Slide\Sponsors\InterDigital.png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8175" y="38925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3" name="Picture 92" descr="C:\Users\kmoschner\Pictures\Partner Slide\Sponsors\Liberty Global.png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38" y="2339975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4" name="Picture 92" descr="C:\Users\kmoschner\Pictures\Partner Slide\Sponsors\AppComSci.png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6463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5" name="Picture 93" descr="C:\Users\kmoschner\Pictures\Partner Slide\Sponsors\ZTE.png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0950" y="47307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6" name="Picture 94" descr="C:\Users\kmoschner\Pictures\Partner Slide\Sponsors\Cohere.png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3038" y="3475038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7" name="Picture 94" descr="C:\Users\kmoschner\Pictures\Partner Slide\Members\Chunghwa.png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0950" y="1914525"/>
            <a:ext cx="693738" cy="306388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08" name="Picture 95" descr="C:\Users\kmoschner\Pictures\Partner Slide\Sponsors\LG Electronics.png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050" y="4303713"/>
            <a:ext cx="695325" cy="306387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09" name="Picture 95" descr="C:\Users\kmoschner\Pictures\Partner Slide\Members\Hong Kong Telecom.png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7325" y="1914525"/>
            <a:ext cx="695325" cy="306388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10" name="Picture 96" descr="C:\Users\kmoschner\Pictures\Partner Slide\Sponsors\Brocade.png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3113" y="3475038"/>
            <a:ext cx="695325" cy="306387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11" name="Picture 98" descr="C:\Users\kmoschner\Pictures\Partner Slide\Advisors\Academia Sinica.png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438775"/>
            <a:ext cx="695325" cy="306388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12" name="Picture 99" descr="C:\Users\kmoschner\Pictures\Partner Slide\Advisors\New York University.png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851525"/>
            <a:ext cx="698500" cy="306388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13" name="Picture 100" descr="C:\Users\kmoschner\Pictures\Partner Slide\Members\Sprint.png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913" y="2339975"/>
            <a:ext cx="695325" cy="306388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14" name="Picture 101" descr="C:\Users\kmoschner\Pictures\Partner Slide\Advisors\NCHU.png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200" y="5853113"/>
            <a:ext cx="695325" cy="306387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15" name="Picture 102" descr="C:\Users\kmoschner\Pictures\Partner Slide\Members\LightSquared.png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2713" y="2339975"/>
            <a:ext cx="695325" cy="306388"/>
          </a:xfrm>
          <a:prstGeom prst="rect">
            <a:avLst/>
          </a:prstGeom>
          <a:noFill/>
          <a:ln w="158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16" name="Picture 122" descr="C:\Users\kmoschner\Pictures\Partner Slide\Advisors\FTW.png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4325" y="544195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7" name="Picture 99" descr="C:\Users\kmoschner\Pictures\Partner Slide\Members\Verizon.png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050" y="2743200"/>
            <a:ext cx="6953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8" name="Picture 99" descr="C:\Users\kmoschner\Pictures\Partner Slide\Sponsors\Rohde und Schwarz.png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3038" y="4303713"/>
            <a:ext cx="6953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4775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750" y="474663"/>
            <a:ext cx="7011988" cy="7715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dirty="0" smtClean="0"/>
              <a:t>Close Cooperation </a:t>
            </a:r>
            <a:r>
              <a:rPr lang="en-GB" dirty="0"/>
              <a:t>with </a:t>
            </a:r>
            <a:r>
              <a:rPr lang="en-GB" dirty="0" smtClean="0"/>
              <a:t>Key </a:t>
            </a:r>
            <a:r>
              <a:rPr lang="en-GB" dirty="0"/>
              <a:t>I</a:t>
            </a:r>
            <a:r>
              <a:rPr lang="en-GB" dirty="0" smtClean="0"/>
              <a:t>ndustry </a:t>
            </a:r>
            <a:r>
              <a:rPr lang="en-GB" dirty="0"/>
              <a:t>O</a:t>
            </a:r>
            <a:r>
              <a:rPr lang="en-GB" dirty="0" smtClean="0"/>
              <a:t>rganisations </a:t>
            </a:r>
            <a:r>
              <a:rPr lang="en-GB" dirty="0"/>
              <a:t>and </a:t>
            </a:r>
            <a:r>
              <a:rPr lang="en-GB" dirty="0" smtClean="0"/>
              <a:t>Research </a:t>
            </a:r>
            <a:r>
              <a:rPr lang="en-GB" dirty="0"/>
              <a:t>I</a:t>
            </a:r>
            <a:r>
              <a:rPr lang="en-GB" dirty="0" smtClean="0"/>
              <a:t>nitiatives</a:t>
            </a:r>
            <a:endParaRPr lang="en-GB" dirty="0"/>
          </a:p>
        </p:txBody>
      </p:sp>
      <p:sp>
        <p:nvSpPr>
          <p:cNvPr id="14340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/>
          <a:p>
            <a:fld id="{2FF8ECAC-9C8A-47DC-A894-8C8C8EDF7D8C}" type="slidenum">
              <a:rPr lang="en-US">
                <a:solidFill>
                  <a:srgbClr val="898989"/>
                </a:solidFill>
                <a:latin typeface="DIN 1451 Com Mittelschrift" pitchFamily="34" charset="0"/>
              </a:rPr>
              <a:pPr/>
              <a:t>5</a:t>
            </a:fld>
            <a:endParaRPr lang="en-US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pic>
        <p:nvPicPr>
          <p:cNvPr id="14351" name="Picture 17" descr="3gp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2287588"/>
            <a:ext cx="75406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3650" y="3212976"/>
            <a:ext cx="52228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Grafik 51" descr="gcf_front_01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6" t="3123" r="7549" b="3127"/>
          <a:stretch>
            <a:fillRect/>
          </a:stretch>
        </p:blipFill>
        <p:spPr bwMode="auto">
          <a:xfrm>
            <a:off x="4437052" y="5721731"/>
            <a:ext cx="874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31551" b="18919"/>
          <a:stretch>
            <a:fillRect/>
          </a:stretch>
        </p:blipFill>
        <p:spPr bwMode="auto">
          <a:xfrm>
            <a:off x="2244236" y="5322862"/>
            <a:ext cx="1247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9538" y="1952625"/>
            <a:ext cx="39211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4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7608" y="4879404"/>
            <a:ext cx="95091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Grafik 15" descr="etsi2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1764" y="2102644"/>
            <a:ext cx="8572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3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5289" y="3572105"/>
            <a:ext cx="9429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3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5593" y="3068960"/>
            <a:ext cx="143668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3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3723" y="2596812"/>
            <a:ext cx="9144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7" name="Rechteck 2"/>
          <p:cNvSpPr>
            <a:spLocks noChangeArrowheads="1"/>
          </p:cNvSpPr>
          <p:nvPr/>
        </p:nvSpPr>
        <p:spPr bwMode="auto">
          <a:xfrm>
            <a:off x="6245225" y="3244850"/>
            <a:ext cx="24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14368" name="Picture 3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4974" y="2066058"/>
            <a:ext cx="1200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s://encrypted-tbn2.google.com/images?q=tbn:ANd9GcSdXd_vlAVjkcZNunx5omm5JNgw5emy2YmZ9n6FWvmrG06InCcyU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4254" y="4615097"/>
            <a:ext cx="1263530" cy="75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kmoschner\Pictures\ICE 2015\Cooppartner\5G PPP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2888" y="2686925"/>
            <a:ext cx="558176" cy="43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0.gstatic.com/images?q=tbn:ANd9GcRgid4d0mbFpeYDGGkRyoFQTlG-OSo3yLpBkuAteBb98iAyCuGFKpozPY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1540" y="4113531"/>
            <a:ext cx="640953" cy="39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Oval 15"/>
          <p:cNvSpPr>
            <a:spLocks noChangeAspect="1" noChangeArrowheads="1"/>
          </p:cNvSpPr>
          <p:nvPr/>
        </p:nvSpPr>
        <p:spPr bwMode="auto">
          <a:xfrm>
            <a:off x="3346504" y="3439542"/>
            <a:ext cx="1438275" cy="1439862"/>
          </a:xfrm>
          <a:prstGeom prst="ellipse">
            <a:avLst/>
          </a:prstGeom>
          <a:solidFill>
            <a:srgbClr val="699419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lIns="45720" rIns="4572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华文细黑"/>
                <a:ea typeface="SimSun" pitchFamily="2" charset="-122"/>
              </a:rPr>
              <a:t>NGMN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华文细黑"/>
                <a:ea typeface="SimSun" pitchFamily="2" charset="-122"/>
              </a:rPr>
              <a:t>Requirements</a:t>
            </a:r>
          </a:p>
        </p:txBody>
      </p:sp>
      <p:sp>
        <p:nvSpPr>
          <p:cNvPr id="42" name="Pfeil nach rechts 2"/>
          <p:cNvSpPr/>
          <p:nvPr/>
        </p:nvSpPr>
        <p:spPr>
          <a:xfrm rot="5400000" flipH="1">
            <a:off x="2439440" y="3970419"/>
            <a:ext cx="1678785" cy="1427717"/>
          </a:xfrm>
          <a:custGeom>
            <a:avLst/>
            <a:gdLst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5597 h 1433314"/>
              <a:gd name="connsiteX1" fmla="*/ 1087741 w 1474830"/>
              <a:gd name="connsiteY1" fmla="*/ 852680 h 1433314"/>
              <a:gd name="connsiteX2" fmla="*/ 1087741 w 1474830"/>
              <a:gd name="connsiteY2" fmla="*/ 659135 h 1433314"/>
              <a:gd name="connsiteX3" fmla="*/ 1474830 w 1474830"/>
              <a:gd name="connsiteY3" fmla="*/ 1046225 h 1433314"/>
              <a:gd name="connsiteX4" fmla="*/ 1087741 w 1474830"/>
              <a:gd name="connsiteY4" fmla="*/ 1433314 h 1433314"/>
              <a:gd name="connsiteX5" fmla="*/ 1087741 w 1474830"/>
              <a:gd name="connsiteY5" fmla="*/ 1239769 h 1433314"/>
              <a:gd name="connsiteX6" fmla="*/ 0 w 1474830"/>
              <a:gd name="connsiteY6" fmla="*/ 0 h 1433314"/>
              <a:gd name="connsiteX7" fmla="*/ 330978 w 1474830"/>
              <a:gd name="connsiteY7" fmla="*/ 5597 h 1433314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234172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596120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96120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00941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7328 w 1678785"/>
              <a:gd name="connsiteY7" fmla="*/ 171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64324 w 1678785"/>
              <a:gd name="connsiteY7" fmla="*/ 202267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71123 w 1678785"/>
              <a:gd name="connsiteY7" fmla="*/ 2736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3929 w 1678785"/>
              <a:gd name="connsiteY7" fmla="*/ 2770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5" h="1427717">
                <a:moveTo>
                  <a:pt x="500941" y="0"/>
                </a:moveTo>
                <a:cubicBezTo>
                  <a:pt x="523193" y="488054"/>
                  <a:pt x="915316" y="773061"/>
                  <a:pt x="1291696" y="782497"/>
                </a:cubicBezTo>
                <a:lnTo>
                  <a:pt x="1291696" y="653538"/>
                </a:lnTo>
                <a:lnTo>
                  <a:pt x="1678785" y="1040628"/>
                </a:lnTo>
                <a:lnTo>
                  <a:pt x="1291696" y="1427717"/>
                </a:lnTo>
                <a:lnTo>
                  <a:pt x="1291696" y="1305556"/>
                </a:lnTo>
                <a:cubicBezTo>
                  <a:pt x="657040" y="1302751"/>
                  <a:pt x="-15" y="784959"/>
                  <a:pt x="0" y="12"/>
                </a:cubicBezTo>
                <a:lnTo>
                  <a:pt x="250727" y="263454"/>
                </a:lnTo>
                <a:lnTo>
                  <a:pt x="500941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none" lIns="101882" tIns="50941" rIns="101882" bIns="5094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3" name="Pfeil nach rechts 2"/>
          <p:cNvSpPr/>
          <p:nvPr/>
        </p:nvSpPr>
        <p:spPr>
          <a:xfrm flipH="1">
            <a:off x="3784602" y="4231481"/>
            <a:ext cx="1678785" cy="1427717"/>
          </a:xfrm>
          <a:custGeom>
            <a:avLst/>
            <a:gdLst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5597 h 1433314"/>
              <a:gd name="connsiteX1" fmla="*/ 1087741 w 1474830"/>
              <a:gd name="connsiteY1" fmla="*/ 852680 h 1433314"/>
              <a:gd name="connsiteX2" fmla="*/ 1087741 w 1474830"/>
              <a:gd name="connsiteY2" fmla="*/ 659135 h 1433314"/>
              <a:gd name="connsiteX3" fmla="*/ 1474830 w 1474830"/>
              <a:gd name="connsiteY3" fmla="*/ 1046225 h 1433314"/>
              <a:gd name="connsiteX4" fmla="*/ 1087741 w 1474830"/>
              <a:gd name="connsiteY4" fmla="*/ 1433314 h 1433314"/>
              <a:gd name="connsiteX5" fmla="*/ 1087741 w 1474830"/>
              <a:gd name="connsiteY5" fmla="*/ 1239769 h 1433314"/>
              <a:gd name="connsiteX6" fmla="*/ 0 w 1474830"/>
              <a:gd name="connsiteY6" fmla="*/ 0 h 1433314"/>
              <a:gd name="connsiteX7" fmla="*/ 330978 w 1474830"/>
              <a:gd name="connsiteY7" fmla="*/ 5597 h 1433314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234172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596120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96120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00941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7328 w 1678785"/>
              <a:gd name="connsiteY7" fmla="*/ 171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64324 w 1678785"/>
              <a:gd name="connsiteY7" fmla="*/ 202267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71123 w 1678785"/>
              <a:gd name="connsiteY7" fmla="*/ 2736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3929 w 1678785"/>
              <a:gd name="connsiteY7" fmla="*/ 2770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5" h="1427717">
                <a:moveTo>
                  <a:pt x="500941" y="0"/>
                </a:moveTo>
                <a:cubicBezTo>
                  <a:pt x="523193" y="488054"/>
                  <a:pt x="915316" y="773061"/>
                  <a:pt x="1291696" y="782497"/>
                </a:cubicBezTo>
                <a:lnTo>
                  <a:pt x="1291696" y="653538"/>
                </a:lnTo>
                <a:lnTo>
                  <a:pt x="1678785" y="1040628"/>
                </a:lnTo>
                <a:lnTo>
                  <a:pt x="1291696" y="1427717"/>
                </a:lnTo>
                <a:lnTo>
                  <a:pt x="1291696" y="1305556"/>
                </a:lnTo>
                <a:cubicBezTo>
                  <a:pt x="657040" y="1302751"/>
                  <a:pt x="-15" y="784959"/>
                  <a:pt x="0" y="12"/>
                </a:cubicBezTo>
                <a:lnTo>
                  <a:pt x="250727" y="263454"/>
                </a:lnTo>
                <a:lnTo>
                  <a:pt x="500941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none" lIns="101882" tIns="50941" rIns="101882" bIns="5094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4" name="Pfeil nach rechts 2"/>
          <p:cNvSpPr/>
          <p:nvPr/>
        </p:nvSpPr>
        <p:spPr>
          <a:xfrm rot="10800000" flipH="1">
            <a:off x="2704789" y="2630817"/>
            <a:ext cx="1678785" cy="1427717"/>
          </a:xfrm>
          <a:custGeom>
            <a:avLst/>
            <a:gdLst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5597 h 1433314"/>
              <a:gd name="connsiteX1" fmla="*/ 1087741 w 1474830"/>
              <a:gd name="connsiteY1" fmla="*/ 852680 h 1433314"/>
              <a:gd name="connsiteX2" fmla="*/ 1087741 w 1474830"/>
              <a:gd name="connsiteY2" fmla="*/ 659135 h 1433314"/>
              <a:gd name="connsiteX3" fmla="*/ 1474830 w 1474830"/>
              <a:gd name="connsiteY3" fmla="*/ 1046225 h 1433314"/>
              <a:gd name="connsiteX4" fmla="*/ 1087741 w 1474830"/>
              <a:gd name="connsiteY4" fmla="*/ 1433314 h 1433314"/>
              <a:gd name="connsiteX5" fmla="*/ 1087741 w 1474830"/>
              <a:gd name="connsiteY5" fmla="*/ 1239769 h 1433314"/>
              <a:gd name="connsiteX6" fmla="*/ 0 w 1474830"/>
              <a:gd name="connsiteY6" fmla="*/ 0 h 1433314"/>
              <a:gd name="connsiteX7" fmla="*/ 330978 w 1474830"/>
              <a:gd name="connsiteY7" fmla="*/ 5597 h 1433314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234172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596120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96120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00941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7328 w 1678785"/>
              <a:gd name="connsiteY7" fmla="*/ 171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64324 w 1678785"/>
              <a:gd name="connsiteY7" fmla="*/ 202267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71123 w 1678785"/>
              <a:gd name="connsiteY7" fmla="*/ 2736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3929 w 1678785"/>
              <a:gd name="connsiteY7" fmla="*/ 2770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5" h="1427717">
                <a:moveTo>
                  <a:pt x="500941" y="0"/>
                </a:moveTo>
                <a:cubicBezTo>
                  <a:pt x="523193" y="488054"/>
                  <a:pt x="915316" y="773061"/>
                  <a:pt x="1291696" y="782497"/>
                </a:cubicBezTo>
                <a:lnTo>
                  <a:pt x="1291696" y="653538"/>
                </a:lnTo>
                <a:lnTo>
                  <a:pt x="1678785" y="1040628"/>
                </a:lnTo>
                <a:lnTo>
                  <a:pt x="1291696" y="1427717"/>
                </a:lnTo>
                <a:lnTo>
                  <a:pt x="1291696" y="1305556"/>
                </a:lnTo>
                <a:cubicBezTo>
                  <a:pt x="657040" y="1302751"/>
                  <a:pt x="-15" y="784959"/>
                  <a:pt x="0" y="12"/>
                </a:cubicBezTo>
                <a:lnTo>
                  <a:pt x="250727" y="263454"/>
                </a:lnTo>
                <a:lnTo>
                  <a:pt x="5009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wrap="none" lIns="101882" tIns="50941" rIns="101882" bIns="5094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5" name="Pfeil nach rechts 2"/>
          <p:cNvSpPr/>
          <p:nvPr/>
        </p:nvSpPr>
        <p:spPr>
          <a:xfrm rot="16200000" flipH="1">
            <a:off x="4043209" y="2899291"/>
            <a:ext cx="1678785" cy="1427717"/>
          </a:xfrm>
          <a:custGeom>
            <a:avLst/>
            <a:gdLst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0 w 1800200"/>
              <a:gd name="connsiteY0" fmla="*/ 193545 h 774179"/>
              <a:gd name="connsiteX1" fmla="*/ 1413111 w 1800200"/>
              <a:gd name="connsiteY1" fmla="*/ 193545 h 774179"/>
              <a:gd name="connsiteX2" fmla="*/ 1413111 w 1800200"/>
              <a:gd name="connsiteY2" fmla="*/ 0 h 774179"/>
              <a:gd name="connsiteX3" fmla="*/ 1800200 w 1800200"/>
              <a:gd name="connsiteY3" fmla="*/ 387090 h 774179"/>
              <a:gd name="connsiteX4" fmla="*/ 1413111 w 1800200"/>
              <a:gd name="connsiteY4" fmla="*/ 774179 h 774179"/>
              <a:gd name="connsiteX5" fmla="*/ 1413111 w 1800200"/>
              <a:gd name="connsiteY5" fmla="*/ 580634 h 774179"/>
              <a:gd name="connsiteX6" fmla="*/ 0 w 1800200"/>
              <a:gd name="connsiteY6" fmla="*/ 580634 h 774179"/>
              <a:gd name="connsiteX7" fmla="*/ 0 w 1800200"/>
              <a:gd name="connsiteY7" fmla="*/ 193545 h 774179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656348 w 1800200"/>
              <a:gd name="connsiteY0" fmla="*/ 0 h 1427717"/>
              <a:gd name="connsiteX1" fmla="*/ 1413111 w 1800200"/>
              <a:gd name="connsiteY1" fmla="*/ 847083 h 1427717"/>
              <a:gd name="connsiteX2" fmla="*/ 1413111 w 1800200"/>
              <a:gd name="connsiteY2" fmla="*/ 653538 h 1427717"/>
              <a:gd name="connsiteX3" fmla="*/ 1800200 w 1800200"/>
              <a:gd name="connsiteY3" fmla="*/ 1040628 h 1427717"/>
              <a:gd name="connsiteX4" fmla="*/ 1413111 w 1800200"/>
              <a:gd name="connsiteY4" fmla="*/ 1427717 h 1427717"/>
              <a:gd name="connsiteX5" fmla="*/ 1413111 w 1800200"/>
              <a:gd name="connsiteY5" fmla="*/ 1234172 h 1427717"/>
              <a:gd name="connsiteX6" fmla="*/ 0 w 1800200"/>
              <a:gd name="connsiteY6" fmla="*/ 1234172 h 1427717"/>
              <a:gd name="connsiteX7" fmla="*/ 656348 w 180020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5622 h 1427717"/>
              <a:gd name="connsiteX7" fmla="*/ 330978 w 1474830"/>
              <a:gd name="connsiteY7" fmla="*/ 0 h 1427717"/>
              <a:gd name="connsiteX0" fmla="*/ 330978 w 1474830"/>
              <a:gd name="connsiteY0" fmla="*/ 5597 h 1433314"/>
              <a:gd name="connsiteX1" fmla="*/ 1087741 w 1474830"/>
              <a:gd name="connsiteY1" fmla="*/ 852680 h 1433314"/>
              <a:gd name="connsiteX2" fmla="*/ 1087741 w 1474830"/>
              <a:gd name="connsiteY2" fmla="*/ 659135 h 1433314"/>
              <a:gd name="connsiteX3" fmla="*/ 1474830 w 1474830"/>
              <a:gd name="connsiteY3" fmla="*/ 1046225 h 1433314"/>
              <a:gd name="connsiteX4" fmla="*/ 1087741 w 1474830"/>
              <a:gd name="connsiteY4" fmla="*/ 1433314 h 1433314"/>
              <a:gd name="connsiteX5" fmla="*/ 1087741 w 1474830"/>
              <a:gd name="connsiteY5" fmla="*/ 1239769 h 1433314"/>
              <a:gd name="connsiteX6" fmla="*/ 0 w 1474830"/>
              <a:gd name="connsiteY6" fmla="*/ 0 h 1433314"/>
              <a:gd name="connsiteX7" fmla="*/ 330978 w 1474830"/>
              <a:gd name="connsiteY7" fmla="*/ 5597 h 1433314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330978 w 1474830"/>
              <a:gd name="connsiteY0" fmla="*/ 0 h 1427717"/>
              <a:gd name="connsiteX1" fmla="*/ 1087741 w 1474830"/>
              <a:gd name="connsiteY1" fmla="*/ 847083 h 1427717"/>
              <a:gd name="connsiteX2" fmla="*/ 1087741 w 1474830"/>
              <a:gd name="connsiteY2" fmla="*/ 653538 h 1427717"/>
              <a:gd name="connsiteX3" fmla="*/ 1474830 w 1474830"/>
              <a:gd name="connsiteY3" fmla="*/ 1040628 h 1427717"/>
              <a:gd name="connsiteX4" fmla="*/ 1087741 w 1474830"/>
              <a:gd name="connsiteY4" fmla="*/ 1427717 h 1427717"/>
              <a:gd name="connsiteX5" fmla="*/ 1087741 w 1474830"/>
              <a:gd name="connsiteY5" fmla="*/ 1234172 h 1427717"/>
              <a:gd name="connsiteX6" fmla="*/ 0 w 1474830"/>
              <a:gd name="connsiteY6" fmla="*/ 12 h 1427717"/>
              <a:gd name="connsiteX7" fmla="*/ 330978 w 1474830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234172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847083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26157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26157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487344 w 1570009"/>
              <a:gd name="connsiteY0" fmla="*/ 0 h 1427717"/>
              <a:gd name="connsiteX1" fmla="*/ 1182920 w 1570009"/>
              <a:gd name="connsiteY1" fmla="*/ 782497 h 1427717"/>
              <a:gd name="connsiteX2" fmla="*/ 1182920 w 1570009"/>
              <a:gd name="connsiteY2" fmla="*/ 653538 h 1427717"/>
              <a:gd name="connsiteX3" fmla="*/ 1570009 w 1570009"/>
              <a:gd name="connsiteY3" fmla="*/ 1040628 h 1427717"/>
              <a:gd name="connsiteX4" fmla="*/ 1182920 w 1570009"/>
              <a:gd name="connsiteY4" fmla="*/ 1427717 h 1427717"/>
              <a:gd name="connsiteX5" fmla="*/ 1182920 w 1570009"/>
              <a:gd name="connsiteY5" fmla="*/ 1305556 h 1427717"/>
              <a:gd name="connsiteX6" fmla="*/ 0 w 1570009"/>
              <a:gd name="connsiteY6" fmla="*/ 3411 h 1427717"/>
              <a:gd name="connsiteX7" fmla="*/ 487344 w 1570009"/>
              <a:gd name="connsiteY7" fmla="*/ 0 h 1427717"/>
              <a:gd name="connsiteX0" fmla="*/ 596120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96120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500941 w 1678785"/>
              <a:gd name="connsiteY7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7328 w 1678785"/>
              <a:gd name="connsiteY7" fmla="*/ 171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64324 w 1678785"/>
              <a:gd name="connsiteY7" fmla="*/ 202267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71123 w 1678785"/>
              <a:gd name="connsiteY7" fmla="*/ 2736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43929 w 1678785"/>
              <a:gd name="connsiteY7" fmla="*/ 277051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  <a:gd name="connsiteX0" fmla="*/ 500941 w 1678785"/>
              <a:gd name="connsiteY0" fmla="*/ 0 h 1427717"/>
              <a:gd name="connsiteX1" fmla="*/ 1291696 w 1678785"/>
              <a:gd name="connsiteY1" fmla="*/ 782497 h 1427717"/>
              <a:gd name="connsiteX2" fmla="*/ 1291696 w 1678785"/>
              <a:gd name="connsiteY2" fmla="*/ 653538 h 1427717"/>
              <a:gd name="connsiteX3" fmla="*/ 1678785 w 1678785"/>
              <a:gd name="connsiteY3" fmla="*/ 1040628 h 1427717"/>
              <a:gd name="connsiteX4" fmla="*/ 1291696 w 1678785"/>
              <a:gd name="connsiteY4" fmla="*/ 1427717 h 1427717"/>
              <a:gd name="connsiteX5" fmla="*/ 1291696 w 1678785"/>
              <a:gd name="connsiteY5" fmla="*/ 1305556 h 1427717"/>
              <a:gd name="connsiteX6" fmla="*/ 0 w 1678785"/>
              <a:gd name="connsiteY6" fmla="*/ 12 h 1427717"/>
              <a:gd name="connsiteX7" fmla="*/ 250727 w 1678785"/>
              <a:gd name="connsiteY7" fmla="*/ 263454 h 1427717"/>
              <a:gd name="connsiteX8" fmla="*/ 500941 w 1678785"/>
              <a:gd name="connsiteY8" fmla="*/ 0 h 142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5" h="1427717">
                <a:moveTo>
                  <a:pt x="500941" y="0"/>
                </a:moveTo>
                <a:cubicBezTo>
                  <a:pt x="523193" y="488054"/>
                  <a:pt x="915316" y="773061"/>
                  <a:pt x="1291696" y="782497"/>
                </a:cubicBezTo>
                <a:lnTo>
                  <a:pt x="1291696" y="653538"/>
                </a:lnTo>
                <a:lnTo>
                  <a:pt x="1678785" y="1040628"/>
                </a:lnTo>
                <a:lnTo>
                  <a:pt x="1291696" y="1427717"/>
                </a:lnTo>
                <a:lnTo>
                  <a:pt x="1291696" y="1305556"/>
                </a:lnTo>
                <a:cubicBezTo>
                  <a:pt x="657040" y="1302751"/>
                  <a:pt x="-15" y="784959"/>
                  <a:pt x="0" y="12"/>
                </a:cubicBezTo>
                <a:lnTo>
                  <a:pt x="250727" y="263454"/>
                </a:lnTo>
                <a:lnTo>
                  <a:pt x="500941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wrap="none" lIns="101882" tIns="50941" rIns="101882" bIns="5094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 rot="19131554">
            <a:off x="2648528" y="2910669"/>
            <a:ext cx="14430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华文细黑"/>
                <a:ea typeface="SimSun" pitchFamily="2" charset="-122"/>
              </a:rPr>
              <a:t>Market, Regulation, Spectrum</a:t>
            </a: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 rot="2958742">
            <a:off x="4439469" y="3203004"/>
            <a:ext cx="10414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华文细黑"/>
                <a:ea typeface="SimSun" pitchFamily="2" charset="-122"/>
              </a:rPr>
              <a:t>Standards,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华文细黑"/>
                <a:ea typeface="SimSun" pitchFamily="2" charset="-122"/>
              </a:rPr>
              <a:t>Research</a:t>
            </a:r>
          </a:p>
        </p:txBody>
      </p:sp>
      <p:sp>
        <p:nvSpPr>
          <p:cNvPr id="14349" name="Text Box 12"/>
          <p:cNvSpPr txBox="1">
            <a:spLocks noChangeArrowheads="1"/>
          </p:cNvSpPr>
          <p:nvPr/>
        </p:nvSpPr>
        <p:spPr bwMode="auto">
          <a:xfrm rot="2902121">
            <a:off x="2473594" y="4564292"/>
            <a:ext cx="1357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华文细黑"/>
                <a:ea typeface="SimSun" pitchFamily="2" charset="-122"/>
              </a:rPr>
              <a:t>Deployment, Operations</a:t>
            </a:r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 rot="19205185">
            <a:off x="4230958" y="4725790"/>
            <a:ext cx="1212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chemeClr val="bg1"/>
                </a:solidFill>
                <a:latin typeface="华文细黑"/>
                <a:ea typeface="SimSun" pitchFamily="2" charset="-122"/>
              </a:rPr>
              <a:t>Development, Certification        </a:t>
            </a:r>
          </a:p>
        </p:txBody>
      </p:sp>
      <p:sp>
        <p:nvSpPr>
          <p:cNvPr id="3" name="AutoShape 2" descr="Bildergebnis für atis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Bildergebnis für atis lo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6" descr="http://www.atis.org/img/logo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1776" y="3931923"/>
            <a:ext cx="1023008" cy="53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/>
          <p:cNvSpPr/>
          <p:nvPr/>
        </p:nvSpPr>
        <p:spPr>
          <a:xfrm>
            <a:off x="1475656" y="3988583"/>
            <a:ext cx="853476" cy="350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300019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/>
              <a:t>Overview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C058FF-660D-4781-A436-A0B5790C1C58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7" name="Rechteck 6"/>
          <p:cNvSpPr/>
          <p:nvPr/>
        </p:nvSpPr>
        <p:spPr>
          <a:xfrm>
            <a:off x="179512" y="2636912"/>
            <a:ext cx="8640960" cy="472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142875" y="1785926"/>
            <a:ext cx="8999538" cy="464347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2000" dirty="0"/>
              <a:t>Update on NGMN Partnership and </a:t>
            </a:r>
            <a:r>
              <a:rPr lang="en-GB" sz="2000" dirty="0" smtClean="0"/>
              <a:t>Co-operations</a:t>
            </a:r>
            <a:endParaRPr lang="en-GB" sz="2000" dirty="0"/>
          </a:p>
          <a:p>
            <a:pPr>
              <a:lnSpc>
                <a:spcPct val="200000"/>
              </a:lnSpc>
            </a:pPr>
            <a:r>
              <a:rPr lang="en-GB" sz="2000" b="1" dirty="0" smtClean="0"/>
              <a:t>5G </a:t>
            </a:r>
            <a:r>
              <a:rPr lang="en-GB" sz="2000" b="1" dirty="0"/>
              <a:t>Work Programme </a:t>
            </a:r>
            <a:r>
              <a:rPr lang="en-GB" sz="2000" b="1" dirty="0" smtClean="0"/>
              <a:t>Status &amp; Board feedback </a:t>
            </a:r>
          </a:p>
          <a:p>
            <a:pPr>
              <a:lnSpc>
                <a:spcPct val="200000"/>
              </a:lnSpc>
            </a:pPr>
            <a:r>
              <a:rPr lang="en-GB" sz="2000" dirty="0" smtClean="0"/>
              <a:t>NGMN </a:t>
            </a:r>
            <a:r>
              <a:rPr lang="en-GB" sz="2000" dirty="0"/>
              <a:t>Industry Conference 2016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Back-up: </a:t>
            </a:r>
          </a:p>
          <a:p>
            <a:pPr>
              <a:buFontTx/>
              <a:buChar char="-"/>
            </a:pPr>
            <a:r>
              <a:rPr lang="en-GB" sz="2000" dirty="0" smtClean="0"/>
              <a:t>Details 5G Work-Programme</a:t>
            </a:r>
          </a:p>
          <a:p>
            <a:pPr>
              <a:buFontTx/>
              <a:buChar char="-"/>
            </a:pPr>
            <a:r>
              <a:rPr lang="en-GB" sz="2000" dirty="0" smtClean="0"/>
              <a:t>Recently published deliverables</a:t>
            </a:r>
          </a:p>
        </p:txBody>
      </p:sp>
    </p:spTree>
    <p:extLst>
      <p:ext uri="{BB962C8B-B14F-4D97-AF65-F5344CB8AC3E}">
        <p14:creationId xmlns:p14="http://schemas.microsoft.com/office/powerpoint/2010/main" xmlns="" val="279122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23"/>
          <p:cNvSpPr/>
          <p:nvPr/>
        </p:nvSpPr>
        <p:spPr>
          <a:xfrm>
            <a:off x="6411913" y="4081463"/>
            <a:ext cx="2624137" cy="490537"/>
          </a:xfrm>
          <a:prstGeom prst="rect">
            <a:avLst/>
          </a:prstGeom>
          <a:solidFill>
            <a:schemeClr val="bg1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/>
          </a:p>
        </p:txBody>
      </p:sp>
      <p:sp>
        <p:nvSpPr>
          <p:cNvPr id="25" name="Rechteck 24"/>
          <p:cNvSpPr/>
          <p:nvPr/>
        </p:nvSpPr>
        <p:spPr>
          <a:xfrm>
            <a:off x="6411913" y="5146675"/>
            <a:ext cx="2624137" cy="490538"/>
          </a:xfrm>
          <a:prstGeom prst="rect">
            <a:avLst/>
          </a:prstGeom>
          <a:solidFill>
            <a:schemeClr val="bg1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/>
          </a:p>
        </p:txBody>
      </p:sp>
      <p:sp>
        <p:nvSpPr>
          <p:cNvPr id="2" name="Rechteck 1"/>
          <p:cNvSpPr/>
          <p:nvPr/>
        </p:nvSpPr>
        <p:spPr>
          <a:xfrm>
            <a:off x="6411913" y="3227388"/>
            <a:ext cx="2624137" cy="490537"/>
          </a:xfrm>
          <a:prstGeom prst="rect">
            <a:avLst/>
          </a:prstGeom>
          <a:solidFill>
            <a:schemeClr val="bg1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107950" y="549275"/>
            <a:ext cx="6948488" cy="5111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NGMN 5G White Paper successfully delivered and positioned</a:t>
            </a:r>
            <a:endParaRPr lang="en-GB" dirty="0"/>
          </a:p>
        </p:txBody>
      </p:sp>
      <p:sp>
        <p:nvSpPr>
          <p:cNvPr id="6150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53020AA4-3643-408C-B34D-5F8E3D239394}" type="slidenum">
              <a:rPr lang="en-GB" smtClean="0">
                <a:solidFill>
                  <a:srgbClr val="898989"/>
                </a:solidFill>
                <a:latin typeface="DIN 1451 Com Mittelschrift" pitchFamily="34" charset="0"/>
                <a:cs typeface="Arial" charset="0"/>
              </a:rPr>
              <a:pPr eaLnBrk="1" hangingPunct="1"/>
              <a:t>7</a:t>
            </a:fld>
            <a:endParaRPr lang="en-GB" smtClean="0">
              <a:solidFill>
                <a:srgbClr val="898989"/>
              </a:solidFill>
              <a:latin typeface="DIN 1451 Com Mittelschrift" pitchFamily="34" charset="0"/>
              <a:cs typeface="Arial" charset="0"/>
            </a:endParaRPr>
          </a:p>
        </p:txBody>
      </p:sp>
      <p:grpSp>
        <p:nvGrpSpPr>
          <p:cNvPr id="6151" name="Gruppieren 4"/>
          <p:cNvGrpSpPr>
            <a:grpSpLocks/>
          </p:cNvGrpSpPr>
          <p:nvPr/>
        </p:nvGrpSpPr>
        <p:grpSpPr bwMode="auto">
          <a:xfrm>
            <a:off x="112713" y="2411413"/>
            <a:ext cx="2800350" cy="3760787"/>
            <a:chOff x="176213" y="1997075"/>
            <a:chExt cx="3198812" cy="4100513"/>
          </a:xfrm>
        </p:grpSpPr>
        <p:sp>
          <p:nvSpPr>
            <p:cNvPr id="9" name="Rechteck 8"/>
            <p:cNvSpPr/>
            <p:nvPr/>
          </p:nvSpPr>
          <p:spPr>
            <a:xfrm>
              <a:off x="277763" y="1997075"/>
              <a:ext cx="3097262" cy="40330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CH">
                <a:solidFill>
                  <a:srgbClr val="FFFFFF"/>
                </a:solidFill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226988" y="2036885"/>
              <a:ext cx="3097262" cy="403127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CH">
                <a:solidFill>
                  <a:srgbClr val="FFFFFF"/>
                </a:solidFill>
              </a:endParaRPr>
            </a:p>
          </p:txBody>
        </p:sp>
        <p:sp>
          <p:nvSpPr>
            <p:cNvPr id="3" name="Rechteck 2"/>
            <p:cNvSpPr/>
            <p:nvPr/>
          </p:nvSpPr>
          <p:spPr>
            <a:xfrm>
              <a:off x="176213" y="2064580"/>
              <a:ext cx="3097262" cy="40330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CH">
                <a:solidFill>
                  <a:srgbClr val="FFFFFF"/>
                </a:solidFill>
              </a:endParaRPr>
            </a:p>
          </p:txBody>
        </p:sp>
      </p:grpSp>
      <p:pic>
        <p:nvPicPr>
          <p:cNvPr id="6152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7550" y="2566988"/>
            <a:ext cx="801688" cy="446087"/>
          </a:xfrm>
          <a:prstGeom prst="rect">
            <a:avLst/>
          </a:prstGeom>
          <a:solidFill>
            <a:schemeClr val="bg1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Rechteck 9"/>
          <p:cNvSpPr>
            <a:spLocks noChangeArrowheads="1"/>
          </p:cNvSpPr>
          <p:nvPr/>
        </p:nvSpPr>
        <p:spPr bwMode="auto">
          <a:xfrm>
            <a:off x="77788" y="5883275"/>
            <a:ext cx="30749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800">
                <a:solidFill>
                  <a:srgbClr val="7F7F7F"/>
                </a:solidFill>
              </a:rPr>
              <a:t>NGMN 5G White Paper,</a:t>
            </a:r>
            <a:br>
              <a:rPr lang="en-US" sz="800">
                <a:solidFill>
                  <a:srgbClr val="7F7F7F"/>
                </a:solidFill>
              </a:rPr>
            </a:br>
            <a:r>
              <a:rPr lang="en-US" sz="800">
                <a:solidFill>
                  <a:srgbClr val="7F7F7F"/>
                </a:solidFill>
              </a:rPr>
              <a:t>Version 1.0, 17-February-2015</a:t>
            </a:r>
            <a:endParaRPr lang="de-DE" sz="800">
              <a:solidFill>
                <a:srgbClr val="7F7F7F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63513" y="3127375"/>
            <a:ext cx="2430462" cy="290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b="1" dirty="0">
                <a:solidFill>
                  <a:srgbClr val="000000"/>
                </a:solidFill>
                <a:latin typeface="Arial" pitchFamily="34" charset="0"/>
              </a:rPr>
              <a:t>NGMN 5G White Paper</a:t>
            </a:r>
          </a:p>
          <a:p>
            <a:pPr>
              <a:defRPr/>
            </a:pPr>
            <a:endParaRPr lang="en-GB" sz="300" dirty="0">
              <a:solidFill>
                <a:srgbClr val="000000"/>
              </a:solidFill>
              <a:latin typeface="Arial" pitchFamily="34" charset="0"/>
            </a:endParaRPr>
          </a:p>
          <a:p>
            <a:pPr>
              <a:defRPr/>
            </a:pPr>
            <a:endParaRPr lang="en-GB" sz="1400" dirty="0">
              <a:solidFill>
                <a:srgbClr val="000000"/>
              </a:solidFill>
              <a:latin typeface="Arial" pitchFamily="34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Executive Summary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Introduction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5G Outlook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Requirements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Technology &amp; Architecture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Spectrum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IPR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GB" sz="1200" dirty="0">
                <a:solidFill>
                  <a:srgbClr val="000000"/>
                </a:solidFill>
                <a:latin typeface="Arial" pitchFamily="34" charset="0"/>
              </a:rPr>
              <a:t>Way Forward</a:t>
            </a:r>
          </a:p>
          <a:p>
            <a:pPr>
              <a:defRPr/>
            </a:pPr>
            <a:endParaRPr lang="en-GB" sz="1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155" name="Rechteck 62"/>
          <p:cNvSpPr>
            <a:spLocks noChangeArrowheads="1"/>
          </p:cNvSpPr>
          <p:nvPr/>
        </p:nvSpPr>
        <p:spPr bwMode="auto">
          <a:xfrm>
            <a:off x="6229350" y="1752600"/>
            <a:ext cx="2843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 b="1"/>
              <a:t>Internationally recognized and appreciated as guidance</a:t>
            </a:r>
          </a:p>
        </p:txBody>
      </p:sp>
      <p:sp>
        <p:nvSpPr>
          <p:cNvPr id="39" name="Rechteck 52"/>
          <p:cNvSpPr>
            <a:spLocks noChangeArrowheads="1"/>
          </p:cNvSpPr>
          <p:nvPr/>
        </p:nvSpPr>
        <p:spPr bwMode="auto">
          <a:xfrm>
            <a:off x="6191250" y="2962275"/>
            <a:ext cx="3038475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lvl="1" indent="-171450"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GB" sz="1400" b="1" dirty="0">
                <a:latin typeface="Arial" pitchFamily="34" charset="0"/>
              </a:rPr>
              <a:t>in Vendor publications </a:t>
            </a:r>
          </a:p>
          <a:p>
            <a:pPr marL="0" lvl="1"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defRPr/>
            </a:pPr>
            <a:endParaRPr lang="en-GB" sz="1400" dirty="0">
              <a:latin typeface="Arial" pitchFamily="34" charset="0"/>
            </a:endParaRPr>
          </a:p>
          <a:p>
            <a:pPr marL="171450" lvl="1" indent="-171450"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GB" sz="1400" b="1" dirty="0">
                <a:latin typeface="Arial" pitchFamily="34" charset="0"/>
              </a:rPr>
              <a:t>by SDOs, industry associations </a:t>
            </a:r>
          </a:p>
          <a:p>
            <a:pPr marL="171450" lvl="1" indent="-171450"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endParaRPr lang="en-GB" sz="1400" dirty="0">
              <a:latin typeface="Arial" pitchFamily="34" charset="0"/>
            </a:endParaRPr>
          </a:p>
          <a:p>
            <a:pPr marL="171450" lvl="1" indent="-171450"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GB" sz="1400" b="1" dirty="0">
                <a:latin typeface="Arial" pitchFamily="34" charset="0"/>
              </a:rPr>
              <a:t>by analysts, press and other public sources</a:t>
            </a:r>
          </a:p>
        </p:txBody>
      </p:sp>
      <p:sp>
        <p:nvSpPr>
          <p:cNvPr id="40" name="Gleichschenkliges Dreieck 39"/>
          <p:cNvSpPr/>
          <p:nvPr/>
        </p:nvSpPr>
        <p:spPr>
          <a:xfrm rot="5400000">
            <a:off x="4247357" y="4112418"/>
            <a:ext cx="3168650" cy="36036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/>
          </a:p>
        </p:txBody>
      </p:sp>
      <p:pic>
        <p:nvPicPr>
          <p:cNvPr id="615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0150" y="4287838"/>
            <a:ext cx="3730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5450" y="4183063"/>
            <a:ext cx="639763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Grafi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513" y="3281363"/>
            <a:ext cx="890587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Grafik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813" b="32951"/>
          <a:stretch>
            <a:fillRect/>
          </a:stretch>
        </p:blipFill>
        <p:spPr bwMode="auto">
          <a:xfrm>
            <a:off x="6694488" y="3482975"/>
            <a:ext cx="8096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Grafik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4138" y="3352800"/>
            <a:ext cx="9667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Grafik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1313" y="5175250"/>
            <a:ext cx="1025525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Grafik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6588" y="5456238"/>
            <a:ext cx="1128712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Grafik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9275" y="5189538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Grafik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09" t="29070" r="11583" b="28064"/>
          <a:stretch>
            <a:fillRect/>
          </a:stretch>
        </p:blipFill>
        <p:spPr bwMode="auto">
          <a:xfrm>
            <a:off x="7991475" y="4132263"/>
            <a:ext cx="717550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7" name="Rechteck 52"/>
          <p:cNvSpPr>
            <a:spLocks noChangeArrowheads="1"/>
          </p:cNvSpPr>
          <p:nvPr/>
        </p:nvSpPr>
        <p:spPr bwMode="auto">
          <a:xfrm>
            <a:off x="6176963" y="2708275"/>
            <a:ext cx="3038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</a:pPr>
            <a:r>
              <a:rPr lang="en-GB" sz="1400"/>
              <a:t>Referenced</a:t>
            </a:r>
          </a:p>
        </p:txBody>
      </p:sp>
      <p:sp>
        <p:nvSpPr>
          <p:cNvPr id="28" name="Rechteck 1"/>
          <p:cNvSpPr>
            <a:spLocks noChangeArrowheads="1"/>
          </p:cNvSpPr>
          <p:nvPr/>
        </p:nvSpPr>
        <p:spPr bwMode="auto">
          <a:xfrm>
            <a:off x="2994025" y="2527300"/>
            <a:ext cx="2503488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lvl="1" indent="-171450">
              <a:lnSpc>
                <a:spcPts val="1900"/>
              </a:lnSpc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GB" sz="1500" dirty="0">
                <a:latin typeface="Arial" pitchFamily="34" charset="0"/>
              </a:rPr>
              <a:t>Press conference MWC </a:t>
            </a:r>
          </a:p>
          <a:p>
            <a:pPr marL="171450" lvl="1" indent="-171450">
              <a:lnSpc>
                <a:spcPts val="1900"/>
              </a:lnSpc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endParaRPr lang="en-GB" sz="1500" dirty="0">
              <a:latin typeface="Arial" pitchFamily="34" charset="0"/>
            </a:endParaRPr>
          </a:p>
          <a:p>
            <a:pPr marL="171450" lvl="1" indent="-171450">
              <a:lnSpc>
                <a:spcPts val="1900"/>
              </a:lnSpc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endParaRPr lang="en-GB" sz="1500" dirty="0">
              <a:latin typeface="Arial" pitchFamily="34" charset="0"/>
            </a:endParaRPr>
          </a:p>
          <a:p>
            <a:pPr marL="0" lvl="1">
              <a:lnSpc>
                <a:spcPts val="1900"/>
              </a:lnSpc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defRPr/>
            </a:pPr>
            <a:endParaRPr lang="en-GB" sz="1500" dirty="0">
              <a:latin typeface="Arial" pitchFamily="34" charset="0"/>
            </a:endParaRPr>
          </a:p>
          <a:p>
            <a:pPr marL="171450" lvl="1" indent="-171450">
              <a:lnSpc>
                <a:spcPts val="1900"/>
              </a:lnSpc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GB" sz="1500" dirty="0">
                <a:latin typeface="Arial" pitchFamily="34" charset="0"/>
              </a:rPr>
              <a:t>NGMN Industry Conference </a:t>
            </a:r>
          </a:p>
          <a:p>
            <a:pPr marL="171450" lvl="1" indent="-171450">
              <a:lnSpc>
                <a:spcPts val="1900"/>
              </a:lnSpc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GB" sz="1500" dirty="0">
                <a:latin typeface="Arial" pitchFamily="34" charset="0"/>
              </a:rPr>
              <a:t>NGMN Forum and 5G workshops</a:t>
            </a:r>
          </a:p>
          <a:p>
            <a:pPr marL="171450" lvl="1" indent="-171450">
              <a:lnSpc>
                <a:spcPts val="1900"/>
              </a:lnSpc>
              <a:spcBef>
                <a:spcPts val="800"/>
              </a:spcBef>
              <a:spcAft>
                <a:spcPts val="8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GB" sz="1500" dirty="0">
                <a:latin typeface="Arial" pitchFamily="34" charset="0"/>
              </a:rPr>
              <a:t>Press releases, twitter, </a:t>
            </a:r>
            <a:r>
              <a:rPr lang="en-GB" sz="1500" dirty="0" err="1">
                <a:latin typeface="Arial" pitchFamily="34" charset="0"/>
              </a:rPr>
              <a:t>linkedin</a:t>
            </a:r>
            <a:r>
              <a:rPr lang="en-GB" sz="1500" dirty="0">
                <a:latin typeface="Arial" pitchFamily="34" charset="0"/>
              </a:rPr>
              <a:t> </a:t>
            </a:r>
          </a:p>
        </p:txBody>
      </p:sp>
      <p:pic>
        <p:nvPicPr>
          <p:cNvPr id="6169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84"/>
          <a:stretch>
            <a:fillRect/>
          </a:stretch>
        </p:blipFill>
        <p:spPr bwMode="auto">
          <a:xfrm>
            <a:off x="3203575" y="2924175"/>
            <a:ext cx="2073275" cy="124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70" name="Rechteck 62"/>
          <p:cNvSpPr>
            <a:spLocks noChangeArrowheads="1"/>
          </p:cNvSpPr>
          <p:nvPr/>
        </p:nvSpPr>
        <p:spPr bwMode="auto">
          <a:xfrm>
            <a:off x="2711450" y="1752600"/>
            <a:ext cx="2843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 b="1"/>
              <a:t>Communicated and presented</a:t>
            </a:r>
          </a:p>
        </p:txBody>
      </p:sp>
    </p:spTree>
    <p:extLst>
      <p:ext uri="{BB962C8B-B14F-4D97-AF65-F5344CB8AC3E}">
        <p14:creationId xmlns:p14="http://schemas.microsoft.com/office/powerpoint/2010/main" xmlns="" val="297709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feil nach rechts 4"/>
          <p:cNvSpPr/>
          <p:nvPr/>
        </p:nvSpPr>
        <p:spPr>
          <a:xfrm rot="19613282">
            <a:off x="3222625" y="3255963"/>
            <a:ext cx="2438400" cy="1465262"/>
          </a:xfrm>
          <a:prstGeom prst="rightArrow">
            <a:avLst>
              <a:gd name="adj1" fmla="val 63064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3" y="612775"/>
            <a:ext cx="6900862" cy="511175"/>
          </a:xfrm>
        </p:spPr>
        <p:txBody>
          <a:bodyPr/>
          <a:lstStyle/>
          <a:p>
            <a:pPr>
              <a:defRPr/>
            </a:pPr>
            <a:r>
              <a:rPr lang="en-US" sz="2600" dirty="0" smtClean="0"/>
              <a:t>5G Work </a:t>
            </a:r>
            <a:r>
              <a:rPr lang="en-US" sz="2600" dirty="0" err="1" smtClean="0"/>
              <a:t>Programme</a:t>
            </a:r>
            <a:r>
              <a:rPr lang="en-US" sz="2600" dirty="0" smtClean="0"/>
              <a:t> launched</a:t>
            </a:r>
            <a:endParaRPr lang="en-US" sz="2600" dirty="0"/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fld id="{C8719127-2D3C-4B4A-9C9B-2A5F6EBB5E28}" type="slidenum">
              <a:rPr lang="en-US" smtClean="0">
                <a:solidFill>
                  <a:srgbClr val="898989"/>
                </a:solidFill>
                <a:cs typeface="Arial" charset="0"/>
              </a:rPr>
              <a:pPr eaLnBrk="1" hangingPunct="1"/>
              <a:t>8</a:t>
            </a:fld>
            <a:endParaRPr lang="en-US" smtClean="0">
              <a:solidFill>
                <a:srgbClr val="898989"/>
              </a:solidFill>
              <a:cs typeface="Arial" charset="0"/>
            </a:endParaRPr>
          </a:p>
        </p:txBody>
      </p:sp>
      <p:sp>
        <p:nvSpPr>
          <p:cNvPr id="7173" name="TextBox 21"/>
          <p:cNvSpPr txBox="1">
            <a:spLocks noChangeArrowheads="1"/>
          </p:cNvSpPr>
          <p:nvPr/>
        </p:nvSpPr>
        <p:spPr bwMode="auto">
          <a:xfrm>
            <a:off x="425450" y="4502150"/>
            <a:ext cx="1443038" cy="1001713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>
                <a:solidFill>
                  <a:schemeClr val="bg1"/>
                </a:solidFill>
              </a:rPr>
              <a:t>Use cases</a:t>
            </a:r>
          </a:p>
        </p:txBody>
      </p:sp>
      <p:sp>
        <p:nvSpPr>
          <p:cNvPr id="7174" name="TextBox 21"/>
          <p:cNvSpPr txBox="1">
            <a:spLocks noChangeArrowheads="1"/>
          </p:cNvSpPr>
          <p:nvPr/>
        </p:nvSpPr>
        <p:spPr bwMode="auto">
          <a:xfrm>
            <a:off x="425450" y="5640388"/>
            <a:ext cx="1443038" cy="1001712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>
                <a:solidFill>
                  <a:schemeClr val="bg1"/>
                </a:solidFill>
              </a:rPr>
              <a:t>Business models &amp; Value creation</a:t>
            </a:r>
          </a:p>
        </p:txBody>
      </p:sp>
      <p:sp>
        <p:nvSpPr>
          <p:cNvPr id="7175" name="TextBox 21"/>
          <p:cNvSpPr txBox="1">
            <a:spLocks noChangeArrowheads="1"/>
          </p:cNvSpPr>
          <p:nvPr/>
        </p:nvSpPr>
        <p:spPr bwMode="auto">
          <a:xfrm>
            <a:off x="2012950" y="4502150"/>
            <a:ext cx="1443038" cy="1001713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>
                <a:solidFill>
                  <a:schemeClr val="bg1"/>
                </a:solidFill>
              </a:rPr>
              <a:t>Performance targets</a:t>
            </a:r>
          </a:p>
        </p:txBody>
      </p:sp>
      <p:sp>
        <p:nvSpPr>
          <p:cNvPr id="7176" name="TextBox 21"/>
          <p:cNvSpPr txBox="1">
            <a:spLocks noChangeArrowheads="1"/>
          </p:cNvSpPr>
          <p:nvPr/>
        </p:nvSpPr>
        <p:spPr bwMode="auto">
          <a:xfrm>
            <a:off x="2012950" y="5640388"/>
            <a:ext cx="1443038" cy="1001712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>
                <a:solidFill>
                  <a:schemeClr val="bg1"/>
                </a:solidFill>
              </a:rPr>
              <a:t>Design principles</a:t>
            </a:r>
          </a:p>
        </p:txBody>
      </p:sp>
      <p:grpSp>
        <p:nvGrpSpPr>
          <p:cNvPr id="7177" name="Gruppieren 60"/>
          <p:cNvGrpSpPr>
            <a:grpSpLocks/>
          </p:cNvGrpSpPr>
          <p:nvPr/>
        </p:nvGrpSpPr>
        <p:grpSpPr bwMode="auto">
          <a:xfrm rot="1080461">
            <a:off x="1592263" y="5068888"/>
            <a:ext cx="676275" cy="860425"/>
            <a:chOff x="571500" y="2357438"/>
            <a:chExt cx="1344613" cy="1857375"/>
          </a:xfrm>
        </p:grpSpPr>
        <p:sp>
          <p:nvSpPr>
            <p:cNvPr id="26" name="Rechteck 25"/>
            <p:cNvSpPr/>
            <p:nvPr>
              <p:custDataLst>
                <p:tags r:id="rId1"/>
              </p:custDataLst>
            </p:nvPr>
          </p:nvSpPr>
          <p:spPr>
            <a:xfrm>
              <a:off x="647051" y="2432284"/>
              <a:ext cx="1268860" cy="1781983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27" name="Rechteck 26"/>
            <p:cNvSpPr/>
            <p:nvPr>
              <p:custDataLst>
                <p:tags r:id="rId2"/>
              </p:custDataLst>
            </p:nvPr>
          </p:nvSpPr>
          <p:spPr>
            <a:xfrm>
              <a:off x="580896" y="2394640"/>
              <a:ext cx="1268860" cy="1792263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prstClr val="white"/>
                </a:solidFill>
                <a:latin typeface="Arial"/>
              </a:endParaRPr>
            </a:p>
          </p:txBody>
        </p:sp>
        <p:pic>
          <p:nvPicPr>
            <p:cNvPr id="7190" name="Picture 4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58" t="9892" r="24654" b="555"/>
            <a:stretch>
              <a:fillRect/>
            </a:stretch>
          </p:blipFill>
          <p:spPr bwMode="auto">
            <a:xfrm>
              <a:off x="571500" y="2357438"/>
              <a:ext cx="1271588" cy="180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8" name="TextBox 21"/>
          <p:cNvSpPr txBox="1">
            <a:spLocks noChangeArrowheads="1"/>
          </p:cNvSpPr>
          <p:nvPr/>
        </p:nvSpPr>
        <p:spPr bwMode="auto">
          <a:xfrm>
            <a:off x="5724525" y="2500313"/>
            <a:ext cx="3189288" cy="288925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9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>
                <a:solidFill>
                  <a:schemeClr val="bg1"/>
                </a:solidFill>
              </a:rPr>
              <a:t>Business Principles</a:t>
            </a:r>
          </a:p>
        </p:txBody>
      </p:sp>
      <p:sp>
        <p:nvSpPr>
          <p:cNvPr id="7179" name="TextBox 21"/>
          <p:cNvSpPr txBox="1">
            <a:spLocks noChangeArrowheads="1"/>
          </p:cNvSpPr>
          <p:nvPr/>
        </p:nvSpPr>
        <p:spPr bwMode="auto">
          <a:xfrm>
            <a:off x="5724525" y="2835275"/>
            <a:ext cx="982663" cy="392113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lIns="0" tIns="72000" rIns="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4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>
                <a:solidFill>
                  <a:schemeClr val="bg1"/>
                </a:solidFill>
              </a:rPr>
              <a:t>E2E Req. &amp; Architect.</a:t>
            </a:r>
          </a:p>
        </p:txBody>
      </p:sp>
      <p:sp>
        <p:nvSpPr>
          <p:cNvPr id="7180" name="TextBox 21"/>
          <p:cNvSpPr txBox="1">
            <a:spLocks noChangeArrowheads="1"/>
          </p:cNvSpPr>
          <p:nvPr/>
        </p:nvSpPr>
        <p:spPr bwMode="auto">
          <a:xfrm>
            <a:off x="6826250" y="2835275"/>
            <a:ext cx="985838" cy="392113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lIns="0" tIns="72000" rIns="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4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 dirty="0">
                <a:solidFill>
                  <a:schemeClr val="bg1"/>
                </a:solidFill>
              </a:rPr>
              <a:t>Spectrum</a:t>
            </a:r>
          </a:p>
        </p:txBody>
      </p:sp>
      <p:sp>
        <p:nvSpPr>
          <p:cNvPr id="7181" name="TextBox 21"/>
          <p:cNvSpPr txBox="1">
            <a:spLocks noChangeArrowheads="1"/>
          </p:cNvSpPr>
          <p:nvPr/>
        </p:nvSpPr>
        <p:spPr bwMode="auto">
          <a:xfrm>
            <a:off x="7931150" y="2838450"/>
            <a:ext cx="982663" cy="392113"/>
          </a:xfrm>
          <a:prstGeom prst="rect">
            <a:avLst/>
          </a:prstGeom>
          <a:solidFill>
            <a:srgbClr val="468329"/>
          </a:solidFill>
          <a:ln w="9525" algn="ctr">
            <a:solidFill>
              <a:srgbClr val="468329"/>
            </a:solidFill>
            <a:miter lim="800000"/>
            <a:headEnd/>
            <a:tailEnd/>
          </a:ln>
        </p:spPr>
        <p:txBody>
          <a:bodyPr lIns="0" tIns="72000" rIns="0" bIns="720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lnSpc>
                <a:spcPts val="14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r>
              <a:rPr lang="en-US" sz="1400" b="1">
                <a:solidFill>
                  <a:schemeClr val="bg1"/>
                </a:solidFill>
              </a:rPr>
              <a:t>IPR Forum</a:t>
            </a:r>
          </a:p>
        </p:txBody>
      </p:sp>
      <p:sp>
        <p:nvSpPr>
          <p:cNvPr id="7182" name="Rechteck 62"/>
          <p:cNvSpPr>
            <a:spLocks noChangeArrowheads="1"/>
          </p:cNvSpPr>
          <p:nvPr/>
        </p:nvSpPr>
        <p:spPr bwMode="auto">
          <a:xfrm>
            <a:off x="5522913" y="1668463"/>
            <a:ext cx="35369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 b="1" dirty="0"/>
              <a:t>NGMN 5G Work Programme: </a:t>
            </a:r>
            <a:r>
              <a:rPr lang="de-CH" sz="1600" b="1" dirty="0"/>
              <a:t>E2E </a:t>
            </a:r>
            <a:r>
              <a:rPr lang="de-CH" sz="1600" b="1" dirty="0" err="1"/>
              <a:t>guidance</a:t>
            </a:r>
            <a:r>
              <a:rPr lang="de-CH" sz="1600" b="1" dirty="0"/>
              <a:t> </a:t>
            </a:r>
            <a:r>
              <a:rPr lang="de-CH" sz="1600" b="1" dirty="0" err="1"/>
              <a:t>to</a:t>
            </a:r>
            <a:r>
              <a:rPr lang="de-CH" sz="1600" b="1" dirty="0"/>
              <a:t> </a:t>
            </a:r>
            <a:r>
              <a:rPr lang="de-CH" sz="1600" b="1" dirty="0" err="1"/>
              <a:t>the</a:t>
            </a:r>
            <a:r>
              <a:rPr lang="de-CH" sz="1600" b="1" dirty="0"/>
              <a:t> </a:t>
            </a:r>
            <a:r>
              <a:rPr lang="de-CH" sz="1600" b="1" dirty="0" err="1"/>
              <a:t>industry</a:t>
            </a:r>
            <a:r>
              <a:rPr lang="de-CH" sz="1600" b="1" dirty="0"/>
              <a:t> </a:t>
            </a:r>
            <a:r>
              <a:rPr lang="de-CH" sz="1600" b="1" dirty="0" err="1"/>
              <a:t>for</a:t>
            </a:r>
            <a:r>
              <a:rPr lang="de-CH" sz="1600" b="1" dirty="0"/>
              <a:t> </a:t>
            </a:r>
            <a:r>
              <a:rPr lang="de-CH" sz="1600" b="1" dirty="0" err="1"/>
              <a:t>the</a:t>
            </a:r>
            <a:r>
              <a:rPr lang="de-CH" sz="1600" b="1" dirty="0"/>
              <a:t> </a:t>
            </a:r>
            <a:r>
              <a:rPr lang="de-CH" sz="1600" b="1" dirty="0" err="1"/>
              <a:t>coming</a:t>
            </a:r>
            <a:r>
              <a:rPr lang="de-CH" sz="1600" b="1" dirty="0"/>
              <a:t> </a:t>
            </a:r>
            <a:r>
              <a:rPr lang="de-CH" sz="1600" b="1" dirty="0" err="1"/>
              <a:t>years</a:t>
            </a:r>
            <a:endParaRPr lang="de-CH" sz="1600" b="1" dirty="0"/>
          </a:p>
          <a:p>
            <a:pPr algn="ctr"/>
            <a:endParaRPr lang="en-GB" sz="1600" b="1" dirty="0"/>
          </a:p>
        </p:txBody>
      </p:sp>
      <p:sp>
        <p:nvSpPr>
          <p:cNvPr id="7183" name="Rechteck 62"/>
          <p:cNvSpPr>
            <a:spLocks noChangeArrowheads="1"/>
          </p:cNvSpPr>
          <p:nvPr/>
        </p:nvSpPr>
        <p:spPr bwMode="auto">
          <a:xfrm>
            <a:off x="185738" y="4068763"/>
            <a:ext cx="3536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1600" b="1"/>
              <a:t>NGMN 5G White Paper</a:t>
            </a:r>
          </a:p>
        </p:txBody>
      </p:sp>
      <p:pic>
        <p:nvPicPr>
          <p:cNvPr id="7184" name="Picture 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584"/>
          <a:stretch>
            <a:fillRect/>
          </a:stretch>
        </p:blipFill>
        <p:spPr bwMode="auto">
          <a:xfrm>
            <a:off x="5740400" y="3297238"/>
            <a:ext cx="3173413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85" name="Textfeld 2"/>
          <p:cNvSpPr txBox="1">
            <a:spLocks noChangeArrowheads="1"/>
          </p:cNvSpPr>
          <p:nvPr/>
        </p:nvSpPr>
        <p:spPr bwMode="auto">
          <a:xfrm>
            <a:off x="5662613" y="4855405"/>
            <a:ext cx="3251200" cy="1975344"/>
          </a:xfrm>
          <a:prstGeom prst="rect">
            <a:avLst/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rIns="7200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ts val="1300"/>
              </a:lnSpc>
              <a:spcBef>
                <a:spcPts val="100"/>
              </a:spcBef>
              <a:spcAft>
                <a:spcPts val="100"/>
              </a:spcAft>
            </a:pPr>
            <a:r>
              <a:rPr lang="de-CH" b="1" dirty="0" err="1"/>
              <a:t>Intial</a:t>
            </a:r>
            <a:r>
              <a:rPr lang="de-CH" b="1" dirty="0"/>
              <a:t> </a:t>
            </a:r>
            <a:r>
              <a:rPr lang="de-CH" b="1" dirty="0" err="1"/>
              <a:t>results</a:t>
            </a:r>
            <a:r>
              <a:rPr lang="de-CH" sz="1600" dirty="0"/>
              <a:t>: </a:t>
            </a:r>
            <a:endParaRPr lang="de-CH" sz="1600" dirty="0" smtClean="0"/>
          </a:p>
          <a:p>
            <a:pPr marL="285750" indent="-285750" eaLnBrk="1" hangingPunct="1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de-CH" sz="1600" dirty="0"/>
              <a:t>I</a:t>
            </a:r>
            <a:r>
              <a:rPr lang="de-CH" sz="1600" dirty="0" smtClean="0"/>
              <a:t>nput </a:t>
            </a:r>
            <a:r>
              <a:rPr lang="de-CH" sz="1600" dirty="0" err="1"/>
              <a:t>to</a:t>
            </a:r>
            <a:r>
              <a:rPr lang="de-CH" sz="1600" dirty="0"/>
              <a:t> </a:t>
            </a:r>
            <a:r>
              <a:rPr lang="de-CH" sz="1600" dirty="0" smtClean="0"/>
              <a:t>3GPP RAN WS, </a:t>
            </a:r>
          </a:p>
          <a:p>
            <a:pPr marL="285750" indent="-285750" eaLnBrk="1" hangingPunct="1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de-CH" sz="1600" dirty="0" err="1" smtClean="0"/>
              <a:t>Spectrum</a:t>
            </a:r>
            <a:r>
              <a:rPr lang="de-CH" sz="1600" dirty="0" smtClean="0"/>
              <a:t> </a:t>
            </a:r>
            <a:r>
              <a:rPr lang="de-CH" sz="1600" dirty="0"/>
              <a:t>press </a:t>
            </a:r>
            <a:r>
              <a:rPr lang="de-CH" sz="1600" dirty="0" err="1"/>
              <a:t>release</a:t>
            </a:r>
            <a:r>
              <a:rPr lang="de-CH" sz="1600" dirty="0"/>
              <a:t>, </a:t>
            </a:r>
            <a:endParaRPr lang="de-CH" sz="1600" dirty="0" smtClean="0"/>
          </a:p>
          <a:p>
            <a:pPr marL="285750" indent="-285750" eaLnBrk="1" hangingPunct="1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de-CH" sz="1600" dirty="0" smtClean="0"/>
              <a:t>IPR </a:t>
            </a:r>
            <a:r>
              <a:rPr lang="de-CH" sz="1600" dirty="0"/>
              <a:t>Forum </a:t>
            </a:r>
            <a:r>
              <a:rPr lang="de-CH" sz="1600" dirty="0" err="1"/>
              <a:t>meetings</a:t>
            </a:r>
            <a:r>
              <a:rPr lang="de-CH" sz="1600" dirty="0"/>
              <a:t>, </a:t>
            </a:r>
            <a:endParaRPr lang="de-CH" sz="1600" dirty="0" smtClean="0"/>
          </a:p>
          <a:p>
            <a:pPr marL="285750" indent="-285750" eaLnBrk="1" hangingPunct="1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de-CH" sz="1600" dirty="0" smtClean="0"/>
              <a:t>GSMA </a:t>
            </a:r>
            <a:r>
              <a:rPr lang="de-CH" sz="1600" dirty="0" err="1" smtClean="0"/>
              <a:t>liaison</a:t>
            </a:r>
            <a:r>
              <a:rPr lang="de-CH" sz="1600" dirty="0" smtClean="0"/>
              <a:t> </a:t>
            </a:r>
            <a:r>
              <a:rPr lang="de-CH" sz="1600" dirty="0" err="1" smtClean="0"/>
              <a:t>by</a:t>
            </a:r>
            <a:r>
              <a:rPr lang="de-CH" sz="1600" dirty="0" smtClean="0"/>
              <a:t> BP Group </a:t>
            </a:r>
          </a:p>
          <a:p>
            <a:pPr eaLnBrk="1" hangingPunct="1">
              <a:lnSpc>
                <a:spcPts val="1300"/>
              </a:lnSpc>
              <a:spcBef>
                <a:spcPts val="100"/>
              </a:spcBef>
              <a:spcAft>
                <a:spcPts val="100"/>
              </a:spcAft>
            </a:pPr>
            <a:endParaRPr lang="de-CH" sz="1600" dirty="0"/>
          </a:p>
        </p:txBody>
      </p:sp>
      <p:sp>
        <p:nvSpPr>
          <p:cNvPr id="7186" name="Textfeld 24"/>
          <p:cNvSpPr txBox="1">
            <a:spLocks noChangeArrowheads="1"/>
          </p:cNvSpPr>
          <p:nvPr/>
        </p:nvSpPr>
        <p:spPr bwMode="auto">
          <a:xfrm>
            <a:off x="5922963" y="3946525"/>
            <a:ext cx="2876550" cy="430213"/>
          </a:xfrm>
          <a:prstGeom prst="rect">
            <a:avLst/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CH" sz="1400" b="1"/>
              <a:t>&gt; 500 experts</a:t>
            </a:r>
          </a:p>
          <a:p>
            <a:pPr eaLnBrk="1" hangingPunct="1"/>
            <a:r>
              <a:rPr lang="de-CH" sz="1400" b="1"/>
              <a:t>&gt; 60 conference calls, meetings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20"/>
          </p:nvPr>
        </p:nvSpPr>
        <p:spPr>
          <a:xfrm rot="19615448">
            <a:off x="3416300" y="3441700"/>
            <a:ext cx="2220913" cy="603250"/>
          </a:xfrm>
        </p:spPr>
        <p:txBody>
          <a:bodyPr/>
          <a:lstStyle/>
          <a:p>
            <a:pPr marL="265113" lvl="2" indent="-265113">
              <a:lnSpc>
                <a:spcPts val="1500"/>
              </a:lnSpc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§"/>
              <a:defRPr/>
            </a:pPr>
            <a:r>
              <a:rPr lang="de-DE" sz="1400" dirty="0" smtClean="0"/>
              <a:t>Detail</a:t>
            </a:r>
          </a:p>
          <a:p>
            <a:pPr marL="265113" lvl="2" indent="-265113">
              <a:lnSpc>
                <a:spcPts val="1500"/>
              </a:lnSpc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§"/>
              <a:defRPr/>
            </a:pPr>
            <a:r>
              <a:rPr lang="de-DE" sz="1400" dirty="0" smtClean="0"/>
              <a:t>Close </a:t>
            </a:r>
            <a:r>
              <a:rPr lang="de-DE" sz="1400" dirty="0" err="1" smtClean="0"/>
              <a:t>gaps</a:t>
            </a:r>
            <a:endParaRPr lang="de-DE" sz="1400" dirty="0" smtClean="0"/>
          </a:p>
          <a:p>
            <a:pPr marL="265113" lvl="2" indent="-265113">
              <a:lnSpc>
                <a:spcPts val="1500"/>
              </a:lnSpc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§"/>
              <a:defRPr/>
            </a:pPr>
            <a:r>
              <a:rPr lang="de-DE" sz="1400" dirty="0" err="1"/>
              <a:t>Evaluate</a:t>
            </a:r>
            <a:r>
              <a:rPr lang="de-DE" sz="1400" dirty="0"/>
              <a:t> </a:t>
            </a:r>
          </a:p>
          <a:p>
            <a:pPr marL="265113" lvl="2" indent="-265113">
              <a:lnSpc>
                <a:spcPts val="1500"/>
              </a:lnSpc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§"/>
              <a:defRPr/>
            </a:pPr>
            <a:r>
              <a:rPr lang="de-DE" sz="1400" dirty="0" err="1"/>
              <a:t>Enhance</a:t>
            </a:r>
            <a:endParaRPr lang="de-DE" sz="1400" dirty="0"/>
          </a:p>
          <a:p>
            <a:pPr marL="265113" lvl="2" indent="-265113">
              <a:lnSpc>
                <a:spcPts val="1500"/>
              </a:lnSpc>
              <a:spcBef>
                <a:spcPts val="100"/>
              </a:spcBef>
              <a:spcAft>
                <a:spcPts val="100"/>
              </a:spcAft>
              <a:buFont typeface="Wingdings" pitchFamily="2" charset="2"/>
              <a:buChar char="§"/>
              <a:defRPr/>
            </a:pPr>
            <a:endParaRPr lang="de-DE" sz="1400" dirty="0" smtClean="0"/>
          </a:p>
          <a:p>
            <a:pPr marL="0" lvl="2" indent="0">
              <a:lnSpc>
                <a:spcPts val="1500"/>
              </a:lnSpc>
              <a:spcBef>
                <a:spcPts val="100"/>
              </a:spcBef>
              <a:spcAft>
                <a:spcPts val="100"/>
              </a:spcAft>
              <a:buFont typeface="Arial" pitchFamily="34" charset="0"/>
              <a:buNone/>
              <a:defRPr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xmlns="" val="145768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Gewinkelte Verbindung 32"/>
          <p:cNvCxnSpPr/>
          <p:nvPr/>
        </p:nvCxnSpPr>
        <p:spPr>
          <a:xfrm rot="16200000" flipH="1">
            <a:off x="382929" y="4209771"/>
            <a:ext cx="396000" cy="1"/>
          </a:xfrm>
          <a:prstGeom prst="bentConnector3">
            <a:avLst>
              <a:gd name="adj1" fmla="val -201874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 Verbindung 69"/>
          <p:cNvCxnSpPr/>
          <p:nvPr/>
        </p:nvCxnSpPr>
        <p:spPr>
          <a:xfrm>
            <a:off x="3955730" y="2465849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/>
          <p:cNvGrpSpPr/>
          <p:nvPr/>
        </p:nvGrpSpPr>
        <p:grpSpPr>
          <a:xfrm>
            <a:off x="746026" y="2385640"/>
            <a:ext cx="1918216" cy="260456"/>
            <a:chOff x="4702164" y="6294295"/>
            <a:chExt cx="1918216" cy="260456"/>
          </a:xfrm>
        </p:grpSpPr>
        <p:cxnSp>
          <p:nvCxnSpPr>
            <p:cNvPr id="18" name="Gerade Verbindung 17"/>
            <p:cNvCxnSpPr/>
            <p:nvPr/>
          </p:nvCxnSpPr>
          <p:spPr>
            <a:xfrm>
              <a:off x="6620380" y="6294295"/>
              <a:ext cx="0" cy="1590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winkelte Verbindung 38"/>
            <p:cNvCxnSpPr>
              <a:endCxn id="54" idx="0"/>
            </p:cNvCxnSpPr>
            <p:nvPr/>
          </p:nvCxnSpPr>
          <p:spPr>
            <a:xfrm rot="10800000" flipV="1">
              <a:off x="4702164" y="6464510"/>
              <a:ext cx="1915866" cy="90241"/>
            </a:xfrm>
            <a:prstGeom prst="bentConnector2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uppieren 52"/>
          <p:cNvGrpSpPr/>
          <p:nvPr/>
        </p:nvGrpSpPr>
        <p:grpSpPr>
          <a:xfrm flipH="1">
            <a:off x="5247220" y="2384027"/>
            <a:ext cx="1918216" cy="261290"/>
            <a:chOff x="746027" y="2357471"/>
            <a:chExt cx="1918216" cy="261290"/>
          </a:xfrm>
        </p:grpSpPr>
        <p:cxnSp>
          <p:nvCxnSpPr>
            <p:cNvPr id="55" name="Gerade Verbindung 54"/>
            <p:cNvCxnSpPr/>
            <p:nvPr/>
          </p:nvCxnSpPr>
          <p:spPr>
            <a:xfrm>
              <a:off x="2664243" y="2357471"/>
              <a:ext cx="0" cy="1590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winkelte Verbindung 55"/>
            <p:cNvCxnSpPr/>
            <p:nvPr/>
          </p:nvCxnSpPr>
          <p:spPr>
            <a:xfrm rot="10800000" flipV="1">
              <a:off x="746027" y="2528520"/>
              <a:ext cx="1915866" cy="90241"/>
            </a:xfrm>
            <a:prstGeom prst="bentConnector2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6900863" cy="511175"/>
          </a:xfrm>
        </p:spPr>
        <p:txBody>
          <a:bodyPr/>
          <a:lstStyle/>
          <a:p>
            <a:pPr>
              <a:defRPr/>
            </a:pPr>
            <a:r>
              <a:rPr lang="en-US" dirty="0"/>
              <a:t>5G </a:t>
            </a:r>
            <a:r>
              <a:rPr lang="en-US" dirty="0" smtClean="0"/>
              <a:t>Work </a:t>
            </a:r>
            <a:r>
              <a:rPr lang="en-US" dirty="0" err="1" smtClean="0"/>
              <a:t>Programme</a:t>
            </a:r>
            <a:r>
              <a:rPr lang="en-US" dirty="0" smtClean="0"/>
              <a:t> </a:t>
            </a:r>
            <a:r>
              <a:rPr lang="en-US" dirty="0"/>
              <a:t>O</a:t>
            </a:r>
            <a:r>
              <a:rPr lang="en-US" dirty="0" smtClean="0"/>
              <a:t>verview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80DEC95E-7A0A-4F81-875A-384BF18AFEA6}" type="slidenum">
              <a:rPr lang="en-GB" sz="1100"/>
              <a:pPr algn="r"/>
              <a:t>9</a:t>
            </a:fld>
            <a:endParaRPr lang="en-GB" sz="1100" dirty="0"/>
          </a:p>
        </p:txBody>
      </p:sp>
      <p:sp>
        <p:nvSpPr>
          <p:cNvPr id="5" name="Rectangle 51"/>
          <p:cNvSpPr/>
          <p:nvPr/>
        </p:nvSpPr>
        <p:spPr>
          <a:xfrm>
            <a:off x="324940" y="1827597"/>
            <a:ext cx="7261583" cy="658607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Business Principles Group (BPG)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7" name="Rectangle 87"/>
          <p:cNvSpPr/>
          <p:nvPr/>
        </p:nvSpPr>
        <p:spPr>
          <a:xfrm>
            <a:off x="324940" y="3367031"/>
            <a:ext cx="4705197" cy="681649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 Requirements </a:t>
            </a:r>
            <a:r>
              <a:rPr lang="en-CA" sz="1600" b="1" dirty="0">
                <a:solidFill>
                  <a:schemeClr val="bg1"/>
                </a:solidFill>
              </a:rPr>
              <a:t>&amp; </a:t>
            </a:r>
            <a:r>
              <a:rPr lang="en-CA" sz="1600" b="1" dirty="0" smtClean="0">
                <a:solidFill>
                  <a:schemeClr val="bg1"/>
                </a:solidFill>
              </a:rPr>
              <a:t>Architecture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8" name="Rectangle 87"/>
          <p:cNvSpPr/>
          <p:nvPr/>
        </p:nvSpPr>
        <p:spPr>
          <a:xfrm>
            <a:off x="5127864" y="3367031"/>
            <a:ext cx="1180214" cy="2078192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 Spectrum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9" name="Rectangle 87"/>
          <p:cNvSpPr/>
          <p:nvPr/>
        </p:nvSpPr>
        <p:spPr>
          <a:xfrm>
            <a:off x="6406309" y="3367032"/>
            <a:ext cx="1180214" cy="2078191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IPR </a:t>
            </a:r>
            <a:r>
              <a:rPr lang="en-CA" sz="1600" b="1" dirty="0">
                <a:solidFill>
                  <a:schemeClr val="bg1"/>
                </a:solidFill>
              </a:rPr>
              <a:t>Forum</a:t>
            </a:r>
          </a:p>
        </p:txBody>
      </p:sp>
      <p:sp>
        <p:nvSpPr>
          <p:cNvPr id="14" name="Rectangle 87"/>
          <p:cNvSpPr/>
          <p:nvPr/>
        </p:nvSpPr>
        <p:spPr>
          <a:xfrm>
            <a:off x="338089" y="4411666"/>
            <a:ext cx="1065559" cy="1033558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b"/>
          <a:lstStyle/>
          <a:p>
            <a:pPr algn="ctr">
              <a:lnSpc>
                <a:spcPts val="1300"/>
              </a:lnSpc>
            </a:pPr>
            <a:r>
              <a:rPr lang="en-CA" sz="1200" b="1" dirty="0" smtClean="0">
                <a:solidFill>
                  <a:schemeClr val="tx1"/>
                </a:solidFill>
              </a:rPr>
              <a:t>Req. Verticals</a:t>
            </a:r>
            <a:endParaRPr lang="en-CA" sz="1200" b="1" dirty="0">
              <a:solidFill>
                <a:schemeClr val="tx1"/>
              </a:solidFill>
            </a:endParaRPr>
          </a:p>
        </p:txBody>
      </p:sp>
      <p:sp>
        <p:nvSpPr>
          <p:cNvPr id="15" name="Rectangle 87"/>
          <p:cNvSpPr/>
          <p:nvPr/>
        </p:nvSpPr>
        <p:spPr>
          <a:xfrm>
            <a:off x="1503165" y="4411666"/>
            <a:ext cx="842173" cy="1033558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 smtClean="0">
                <a:solidFill>
                  <a:schemeClr val="tx1"/>
                </a:solidFill>
              </a:rPr>
              <a:t>Req. BBTS</a:t>
            </a:r>
            <a:endParaRPr lang="en-CA" sz="1200" b="1" dirty="0">
              <a:solidFill>
                <a:schemeClr val="tx1"/>
              </a:solidFill>
            </a:endParaRPr>
          </a:p>
        </p:txBody>
      </p:sp>
      <p:sp>
        <p:nvSpPr>
          <p:cNvPr id="16" name="Rectangle 87"/>
          <p:cNvSpPr/>
          <p:nvPr/>
        </p:nvSpPr>
        <p:spPr>
          <a:xfrm>
            <a:off x="2419350" y="4411667"/>
            <a:ext cx="1619250" cy="308907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CA" sz="1200" b="1" dirty="0" smtClean="0">
                <a:solidFill>
                  <a:schemeClr val="tx1"/>
                </a:solidFill>
              </a:rPr>
              <a:t>Architecture</a:t>
            </a:r>
            <a:endParaRPr lang="en-CA" sz="1200" b="1" dirty="0">
              <a:solidFill>
                <a:schemeClr val="tx1"/>
              </a:solidFill>
            </a:endParaRPr>
          </a:p>
        </p:txBody>
      </p:sp>
      <p:sp>
        <p:nvSpPr>
          <p:cNvPr id="17" name="Rectangle 87"/>
          <p:cNvSpPr/>
          <p:nvPr/>
        </p:nvSpPr>
        <p:spPr>
          <a:xfrm>
            <a:off x="4187963" y="4411666"/>
            <a:ext cx="842173" cy="1033557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>
                <a:solidFill>
                  <a:schemeClr val="tx1"/>
                </a:solidFill>
              </a:rPr>
              <a:t>SDO Align.</a:t>
            </a:r>
          </a:p>
        </p:txBody>
      </p:sp>
      <p:pic>
        <p:nvPicPr>
          <p:cNvPr id="21" name="Picture 98" descr="C:\Users\kmoschner\Pictures\Partner Slide\Members\China 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0657" y="4351660"/>
            <a:ext cx="384970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5534" y="1721438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1087" y="4351660"/>
            <a:ext cx="38417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0452" y="3292268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8807" y="3292268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09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5237" y="3292268"/>
            <a:ext cx="385267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Gewinkelte Verbindung 10"/>
          <p:cNvCxnSpPr>
            <a:stCxn id="7" idx="2"/>
            <a:endCxn id="14" idx="0"/>
          </p:cNvCxnSpPr>
          <p:nvPr/>
        </p:nvCxnSpPr>
        <p:spPr>
          <a:xfrm rot="5400000">
            <a:off x="1592711" y="3326838"/>
            <a:ext cx="362986" cy="180667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winkelte Verbindung 18"/>
          <p:cNvCxnSpPr>
            <a:stCxn id="7" idx="2"/>
            <a:endCxn id="15" idx="0"/>
          </p:cNvCxnSpPr>
          <p:nvPr/>
        </p:nvCxnSpPr>
        <p:spPr>
          <a:xfrm rot="5400000">
            <a:off x="2119403" y="3853530"/>
            <a:ext cx="362986" cy="753287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winkelte Verbindung 42"/>
          <p:cNvCxnSpPr>
            <a:stCxn id="7" idx="2"/>
            <a:endCxn id="16" idx="0"/>
          </p:cNvCxnSpPr>
          <p:nvPr/>
        </p:nvCxnSpPr>
        <p:spPr>
          <a:xfrm rot="16200000" flipH="1">
            <a:off x="2771764" y="3954455"/>
            <a:ext cx="362987" cy="551436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winkelte Verbindung 44"/>
          <p:cNvCxnSpPr>
            <a:stCxn id="7" idx="2"/>
            <a:endCxn id="17" idx="0"/>
          </p:cNvCxnSpPr>
          <p:nvPr/>
        </p:nvCxnSpPr>
        <p:spPr>
          <a:xfrm rot="16200000" flipH="1">
            <a:off x="3461801" y="3264417"/>
            <a:ext cx="362986" cy="1931511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91" descr="C:\Users\kmoschner\Pictures\Partner Slide\Members\Veriz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271" y="4351660"/>
            <a:ext cx="384474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1037" y="4351660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03" y="4351660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87"/>
          <p:cNvSpPr/>
          <p:nvPr/>
        </p:nvSpPr>
        <p:spPr>
          <a:xfrm>
            <a:off x="324940" y="2645318"/>
            <a:ext cx="842173" cy="549746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b"/>
          <a:lstStyle/>
          <a:p>
            <a:pPr algn="ctr">
              <a:lnSpc>
                <a:spcPts val="1300"/>
              </a:lnSpc>
            </a:pPr>
            <a:r>
              <a:rPr lang="en-CA" sz="1200" b="1" dirty="0" smtClean="0">
                <a:solidFill>
                  <a:schemeClr val="tx1"/>
                </a:solidFill>
              </a:rPr>
              <a:t>Verticals </a:t>
            </a:r>
            <a:r>
              <a:rPr lang="en-CA" sz="1200" b="1" dirty="0" err="1" smtClean="0">
                <a:solidFill>
                  <a:schemeClr val="tx1"/>
                </a:solidFill>
              </a:rPr>
              <a:t>Engagem</a:t>
            </a:r>
            <a:r>
              <a:rPr lang="en-CA" sz="1200" b="1" dirty="0" smtClean="0">
                <a:solidFill>
                  <a:schemeClr val="tx1"/>
                </a:solidFill>
              </a:rPr>
              <a:t>.</a:t>
            </a:r>
            <a:endParaRPr lang="en-CA" sz="1200" b="1" dirty="0">
              <a:solidFill>
                <a:schemeClr val="tx1"/>
              </a:solidFill>
            </a:endParaRPr>
          </a:p>
        </p:txBody>
      </p:sp>
      <p:pic>
        <p:nvPicPr>
          <p:cNvPr id="48" name="Picture 96" descr="C:\Users\kmoschner\Pictures\Partner Slide\Members\Bel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4326" y="2596917"/>
            <a:ext cx="385200" cy="169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85" descr="C:\Users\kmoschner\Pictures\Partner Slide\Members\Singte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7231" y="4351660"/>
            <a:ext cx="384473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87"/>
          <p:cNvSpPr/>
          <p:nvPr/>
        </p:nvSpPr>
        <p:spPr>
          <a:xfrm>
            <a:off x="3534644" y="2645318"/>
            <a:ext cx="842173" cy="549746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>
                <a:solidFill>
                  <a:schemeClr val="tx1"/>
                </a:solidFill>
              </a:rPr>
              <a:t>Forward portability</a:t>
            </a:r>
          </a:p>
        </p:txBody>
      </p:sp>
      <p:sp>
        <p:nvSpPr>
          <p:cNvPr id="52" name="Rectangle 87"/>
          <p:cNvSpPr/>
          <p:nvPr/>
        </p:nvSpPr>
        <p:spPr>
          <a:xfrm>
            <a:off x="6729723" y="2645318"/>
            <a:ext cx="856800" cy="549746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ctr"/>
          <a:lstStyle/>
          <a:p>
            <a:pPr algn="ctr">
              <a:lnSpc>
                <a:spcPts val="1200"/>
              </a:lnSpc>
            </a:pPr>
            <a:r>
              <a:rPr lang="en-CA" sz="1200" b="1" dirty="0">
                <a:solidFill>
                  <a:schemeClr val="tx1"/>
                </a:solidFill>
              </a:rPr>
              <a:t>Capabilities </a:t>
            </a:r>
            <a:r>
              <a:rPr lang="en-CA" sz="1200" b="1" dirty="0" smtClean="0">
                <a:solidFill>
                  <a:schemeClr val="tx1"/>
                </a:solidFill>
              </a:rPr>
              <a:t>/Value </a:t>
            </a:r>
            <a:r>
              <a:rPr lang="en-CA" sz="1200" b="1" dirty="0">
                <a:solidFill>
                  <a:schemeClr val="tx1"/>
                </a:solidFill>
              </a:rPr>
              <a:t>Drivers </a:t>
            </a:r>
          </a:p>
        </p:txBody>
      </p:sp>
      <p:sp>
        <p:nvSpPr>
          <p:cNvPr id="59" name="Rectangle 87"/>
          <p:cNvSpPr/>
          <p:nvPr/>
        </p:nvSpPr>
        <p:spPr>
          <a:xfrm>
            <a:off x="2419350" y="4834201"/>
            <a:ext cx="533907" cy="611023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0" rtlCol="0" anchor="b"/>
          <a:lstStyle/>
          <a:p>
            <a:pPr algn="ctr">
              <a:lnSpc>
                <a:spcPts val="1200"/>
              </a:lnSpc>
            </a:pPr>
            <a:r>
              <a:rPr lang="en-CA" sz="1100" b="1" dirty="0" smtClean="0">
                <a:solidFill>
                  <a:schemeClr val="tx1"/>
                </a:solidFill>
              </a:rPr>
              <a:t>E2E Arch.</a:t>
            </a:r>
            <a:endParaRPr lang="en-CA" sz="1100" b="1" dirty="0">
              <a:solidFill>
                <a:schemeClr val="tx1"/>
              </a:solidFill>
            </a:endParaRPr>
          </a:p>
        </p:txBody>
      </p:sp>
      <p:sp>
        <p:nvSpPr>
          <p:cNvPr id="60" name="Rectangle 87"/>
          <p:cNvSpPr/>
          <p:nvPr/>
        </p:nvSpPr>
        <p:spPr>
          <a:xfrm>
            <a:off x="2988419" y="4834201"/>
            <a:ext cx="481111" cy="611023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b"/>
          <a:lstStyle/>
          <a:p>
            <a:pPr algn="ctr">
              <a:lnSpc>
                <a:spcPts val="1200"/>
              </a:lnSpc>
            </a:pPr>
            <a:r>
              <a:rPr lang="en-CA" sz="1100" b="1" dirty="0" err="1" smtClean="0">
                <a:solidFill>
                  <a:schemeClr val="tx1"/>
                </a:solidFill>
              </a:rPr>
              <a:t>Secur</a:t>
            </a:r>
            <a:r>
              <a:rPr lang="en-CA" sz="1100" b="1" dirty="0" smtClean="0">
                <a:solidFill>
                  <a:schemeClr val="tx1"/>
                </a:solidFill>
              </a:rPr>
              <a:t>.</a:t>
            </a:r>
            <a:endParaRPr lang="en-CA" sz="1100" b="1" dirty="0">
              <a:solidFill>
                <a:schemeClr val="tx1"/>
              </a:solidFill>
            </a:endParaRPr>
          </a:p>
        </p:txBody>
      </p:sp>
      <p:sp>
        <p:nvSpPr>
          <p:cNvPr id="61" name="Rectangle 87"/>
          <p:cNvSpPr/>
          <p:nvPr/>
        </p:nvSpPr>
        <p:spPr>
          <a:xfrm>
            <a:off x="3504693" y="4834201"/>
            <a:ext cx="533907" cy="611023"/>
          </a:xfrm>
          <a:prstGeom prst="rect">
            <a:avLst/>
          </a:prstGeom>
          <a:solidFill>
            <a:srgbClr val="95D476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b"/>
          <a:lstStyle/>
          <a:p>
            <a:pPr algn="ctr">
              <a:lnSpc>
                <a:spcPts val="1200"/>
              </a:lnSpc>
            </a:pPr>
            <a:r>
              <a:rPr lang="en-CA" sz="1100" b="1" dirty="0" smtClean="0">
                <a:solidFill>
                  <a:schemeClr val="tx1"/>
                </a:solidFill>
              </a:rPr>
              <a:t>NWMO</a:t>
            </a:r>
            <a:endParaRPr lang="en-CA" sz="1100" b="1" dirty="0">
              <a:solidFill>
                <a:schemeClr val="tx1"/>
              </a:solidFill>
            </a:endParaRPr>
          </a:p>
        </p:txBody>
      </p:sp>
      <p:pic>
        <p:nvPicPr>
          <p:cNvPr id="72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874" y="4801769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3610" y="4801769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1037" y="4801769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6007" y="2596917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6328" y="2596917"/>
            <a:ext cx="38417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2916" y="4962583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07" descr="C:\Users\kmoschner\Pictures\Partner Slide\Cisco.png"/>
          <p:cNvPicPr preferRelativeResize="0"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807" y="4971632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11" descr="C:\Users\kmoschner\Pictures\Partner Slide\Ericsson.png"/>
          <p:cNvPicPr preferRelativeResize="0"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273" y="4520729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17" descr="C:\Users\kmoschner\Pictures\Partner Slide\Intel.png"/>
          <p:cNvPicPr preferRelativeResize="0"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45" y="4521523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80" descr="C:\Users\kmoschner\Pictures\Partner Slide\Members\USCellular.png"/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874" y="4951150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115" descr="C:\Users\kmoschner\Pictures\Partner Slide\Huawei.png"/>
          <p:cNvPicPr preferRelativeResize="0"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7231" y="4521523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0657" y="4521523"/>
            <a:ext cx="38417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26" descr="C:\Users\kmoschner\Pictures\Partner Slide\Nokia.png"/>
          <p:cNvPicPr preferRelativeResize="0"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1087" y="4521523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97" descr="C:\Users\kmoschner\Pictures\Partner Slide\Members\BT.png"/>
          <p:cNvPicPr preferRelativeResize="0">
            <a:picLocks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8807" y="3458211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6328" y="3457548"/>
            <a:ext cx="38497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117" descr="C:\Users\kmoschner\Pictures\Partner Slide\Intel.png"/>
          <p:cNvPicPr preferRelativeResize="0"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6328" y="3627411"/>
            <a:ext cx="385200" cy="1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Rectangle 51"/>
          <p:cNvSpPr/>
          <p:nvPr/>
        </p:nvSpPr>
        <p:spPr>
          <a:xfrm>
            <a:off x="5899869" y="476672"/>
            <a:ext cx="1028960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76" name="Rectangle 51"/>
          <p:cNvSpPr/>
          <p:nvPr/>
        </p:nvSpPr>
        <p:spPr>
          <a:xfrm>
            <a:off x="5899869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77" name="Rectangle 51"/>
          <p:cNvSpPr/>
          <p:nvPr/>
        </p:nvSpPr>
        <p:spPr>
          <a:xfrm>
            <a:off x="6250191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78" name="Rectangle 51"/>
          <p:cNvSpPr/>
          <p:nvPr/>
        </p:nvSpPr>
        <p:spPr>
          <a:xfrm>
            <a:off x="6600514" y="717360"/>
            <a:ext cx="328315" cy="200445"/>
          </a:xfrm>
          <a:prstGeom prst="rect">
            <a:avLst/>
          </a:prstGeom>
          <a:solidFill>
            <a:srgbClr val="468329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2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Xen24kbUSkmqsZ6d_Mr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SKBDMhXEuO9.syp0Gyt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q74EsuEUeUdd4YqRpXKw"/>
</p:tagLst>
</file>

<file path=ppt/theme/theme1.xml><?xml version="1.0" encoding="utf-8"?>
<a:theme xmlns:a="http://schemas.openxmlformats.org/drawingml/2006/main" name="NGMN slides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 slides</Template>
  <TotalTime>2</TotalTime>
  <Words>2132</Words>
  <Application>Microsoft Office PowerPoint</Application>
  <PresentationFormat>On-screen Show (4:3)</PresentationFormat>
  <Paragraphs>397</Paragraphs>
  <Slides>29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NGMN slides</vt:lpstr>
      <vt:lpstr>NGMN Alliance Update</vt:lpstr>
      <vt:lpstr>Overview</vt:lpstr>
      <vt:lpstr>Overview</vt:lpstr>
      <vt:lpstr>Our Global Partnership</vt:lpstr>
      <vt:lpstr>Close Cooperation with Key Industry Organisations and Research Initiatives</vt:lpstr>
      <vt:lpstr>Overview</vt:lpstr>
      <vt:lpstr>NGMN 5G White Paper successfully delivered and positioned</vt:lpstr>
      <vt:lpstr>5G Work Programme launched</vt:lpstr>
      <vt:lpstr>5G Work Programme Overview</vt:lpstr>
      <vt:lpstr>Close co-operation with 3GPP on 5G requirements</vt:lpstr>
      <vt:lpstr>Vertical industry requirements to be addressed</vt:lpstr>
      <vt:lpstr>Slide 12</vt:lpstr>
      <vt:lpstr>Co-operation with major industry stakeholders – 5G end-to-end view of utmost importance</vt:lpstr>
      <vt:lpstr>Slide 14</vt:lpstr>
      <vt:lpstr>Overview</vt:lpstr>
      <vt:lpstr>Slide 16</vt:lpstr>
      <vt:lpstr>Thank You</vt:lpstr>
      <vt:lpstr>Overview</vt:lpstr>
      <vt:lpstr>5G Work Programme</vt:lpstr>
      <vt:lpstr>Business Principles Group </vt:lpstr>
      <vt:lpstr>Requirements &amp; Architecture</vt:lpstr>
      <vt:lpstr>Requirements &amp; Architecture: Work Areas Derived From the White Paper</vt:lpstr>
      <vt:lpstr>Requirements &amp; Architecture: Workstreams and Deliverables</vt:lpstr>
      <vt:lpstr>Requirements &amp; Architecture: Workstream Tasks</vt:lpstr>
      <vt:lpstr>Spectrum</vt:lpstr>
      <vt:lpstr>IPR Forum</vt:lpstr>
      <vt:lpstr>Overview</vt:lpstr>
      <vt:lpstr>NGMN Project Next Generation Converged Operations (NGCOR) Deliverable</vt:lpstr>
      <vt:lpstr>NGMN Project SmallCells Deliverables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NGMN Report for PCG#32</dc:title>
  <dc:creator>Klaus Moschner</dc:creator>
  <cp:lastModifiedBy>scrase</cp:lastModifiedBy>
  <cp:revision>301</cp:revision>
  <cp:lastPrinted>2013-01-28T12:12:34Z</cp:lastPrinted>
  <dcterms:created xsi:type="dcterms:W3CDTF">2012-06-19T13:54:04Z</dcterms:created>
  <dcterms:modified xsi:type="dcterms:W3CDTF">2015-10-21T12:20:47Z</dcterms:modified>
</cp:coreProperties>
</file>