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3"/>
  </p:notesMasterIdLst>
  <p:handoutMasterIdLst>
    <p:handoutMasterId r:id="rId14"/>
  </p:handoutMasterIdLst>
  <p:sldIdLst>
    <p:sldId id="311" r:id="rId9"/>
    <p:sldId id="365" r:id="rId10"/>
    <p:sldId id="364" r:id="rId11"/>
    <p:sldId id="366" r:id="rId12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98" autoAdjust="0"/>
    <p:restoredTop sz="96327" autoAdjust="0"/>
  </p:normalViewPr>
  <p:slideViewPr>
    <p:cSldViewPr snapToGrid="0">
      <p:cViewPr varScale="1">
        <p:scale>
          <a:sx n="123" d="100"/>
          <a:sy n="123" d="100"/>
        </p:scale>
        <p:origin x="845" y="9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2022-03-07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2022-03-07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meeting formats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Draft conclusions for </a:t>
            </a:r>
            <a:br>
              <a:rPr lang="en-GB" sz="3600" i="1" dirty="0">
                <a:ea typeface="ヒラギノ角ゴ Pro W3"/>
                <a:cs typeface="ヒラギノ角ゴ Pro W3"/>
              </a:rPr>
            </a:br>
            <a:r>
              <a:rPr lang="en-GB" sz="3600" i="1" dirty="0">
                <a:ea typeface="ヒラギノ角ゴ Pro W3"/>
                <a:cs typeface="ヒラギノ角ゴ Pro W3"/>
              </a:rPr>
              <a:t>email discussion until 22/March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95892"/>
            <a:ext cx="8227648" cy="3828730"/>
          </a:xfrm>
        </p:spPr>
        <p:txBody>
          <a:bodyPr/>
          <a:lstStyle/>
          <a:p>
            <a:r>
              <a:rPr lang="en-US" sz="1400" dirty="0"/>
              <a:t>Mixed calendar</a:t>
            </a:r>
          </a:p>
          <a:p>
            <a:pPr lvl="1"/>
            <a:r>
              <a:rPr lang="en-US" sz="1050" dirty="0"/>
              <a:t>Recommend as a preferred way forward for 3GPP for the transition period</a:t>
            </a:r>
          </a:p>
          <a:p>
            <a:r>
              <a:rPr lang="en-US" sz="1400" dirty="0"/>
              <a:t>Multi hub</a:t>
            </a:r>
          </a:p>
          <a:p>
            <a:pPr lvl="1"/>
            <a:r>
              <a:rPr lang="en-US" sz="1050" dirty="0"/>
              <a:t>More than 2 hubs is not practically possible with current technology and shall not be considered</a:t>
            </a:r>
          </a:p>
          <a:p>
            <a:pPr lvl="1"/>
            <a:r>
              <a:rPr lang="en-US" sz="1050" dirty="0"/>
              <a:t>Dual hub is possible, but not a desirable meeting setup</a:t>
            </a:r>
          </a:p>
          <a:p>
            <a:pPr lvl="1"/>
            <a:r>
              <a:rPr lang="en-US" sz="1050" dirty="0"/>
              <a:t>Only in case travel hardship continues, consider a possible trial of dual hub at a later stage</a:t>
            </a:r>
          </a:p>
          <a:p>
            <a:pPr lvl="1"/>
            <a:r>
              <a:rPr lang="en-US" sz="1050" dirty="0"/>
              <a:t>Check if dual hub runs into any WP passages (</a:t>
            </a:r>
            <a:r>
              <a:rPr lang="en-US" sz="1050" dirty="0" err="1"/>
              <a:t>StephenH</a:t>
            </a:r>
            <a:r>
              <a:rPr lang="en-US" sz="1050" dirty="0"/>
              <a:t>)</a:t>
            </a:r>
          </a:p>
          <a:p>
            <a:pPr lvl="2"/>
            <a:r>
              <a:rPr lang="en-US" sz="1000" dirty="0"/>
              <a:t>Current understanding is that no changes are needed in WP for dual hub</a:t>
            </a:r>
          </a:p>
          <a:p>
            <a:r>
              <a:rPr lang="en-US" sz="1400" dirty="0"/>
              <a:t>Delegate friendly E-meetings</a:t>
            </a:r>
          </a:p>
          <a:p>
            <a:pPr lvl="1"/>
            <a:r>
              <a:rPr lang="en-US" sz="1050" dirty="0"/>
              <a:t>Define practical and useful meeting day limit</a:t>
            </a:r>
          </a:p>
          <a:p>
            <a:pPr lvl="2"/>
            <a:r>
              <a:rPr lang="en-US" sz="1000" dirty="0"/>
              <a:t>E-only quarter: 16 days</a:t>
            </a:r>
          </a:p>
          <a:p>
            <a:pPr lvl="2"/>
            <a:r>
              <a:rPr lang="en-US" sz="1000" dirty="0"/>
              <a:t>Mixed quarter: 13 days</a:t>
            </a:r>
          </a:p>
          <a:p>
            <a:pPr lvl="2"/>
            <a:r>
              <a:rPr lang="en-US" sz="1000" dirty="0"/>
              <a:t>F2F-only quarter: 10 days</a:t>
            </a:r>
          </a:p>
          <a:p>
            <a:pPr lvl="1"/>
            <a:r>
              <a:rPr lang="en-US" sz="1050" dirty="0"/>
              <a:t>Mandate a break period of at least 5 consecutive working days between E-meetings.</a:t>
            </a:r>
          </a:p>
          <a:p>
            <a:r>
              <a:rPr lang="en-US" sz="1400" dirty="0"/>
              <a:t>These are strong guidelines. If broken, please report to parent TSG and to PCG to justify</a:t>
            </a:r>
          </a:p>
          <a:p>
            <a:r>
              <a:rPr lang="en-US" sz="1400" dirty="0"/>
              <a:t>Applicability of Mixed Calendar and Multi Hub post Annex-I is for future discussion and decision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Draft high level conclusions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924391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r>
              <a:rPr lang="en-US" sz="1600" dirty="0"/>
              <a:t>Email discussion on draft conclusions shown in the previous slide to run until 22</a:t>
            </a:r>
            <a:r>
              <a:rPr lang="en-US" sz="1600" baseline="30000" dirty="0"/>
              <a:t>nd</a:t>
            </a:r>
            <a:r>
              <a:rPr lang="en-US" sz="1600" dirty="0"/>
              <a:t> March </a:t>
            </a:r>
          </a:p>
          <a:p>
            <a:pPr lvl="1"/>
            <a:r>
              <a:rPr lang="en-US" sz="1400" dirty="0"/>
              <a:t>Contribute these draft conclusions to MHSG#29 after email discussion</a:t>
            </a:r>
          </a:p>
          <a:p>
            <a:pPr lvl="1"/>
            <a:endParaRPr lang="en-US" sz="1400" dirty="0"/>
          </a:p>
          <a:p>
            <a:r>
              <a:rPr lang="en-US" sz="1600" dirty="0"/>
              <a:t>MHSG#29: 25th March (Friday) 13-15h UTC: Compile recommendations</a:t>
            </a:r>
          </a:p>
          <a:p>
            <a:pPr lvl="1"/>
            <a:r>
              <a:rPr lang="en-US" sz="1400" dirty="0"/>
              <a:t>Finetune meeting format descriptions, as needed</a:t>
            </a:r>
          </a:p>
          <a:p>
            <a:pPr lvl="1"/>
            <a:r>
              <a:rPr lang="en-US" sz="1400" dirty="0"/>
              <a:t>Conceptual agreement on the overall conclusions and recommendations</a:t>
            </a:r>
          </a:p>
          <a:p>
            <a:endParaRPr lang="en-US" sz="1600" dirty="0"/>
          </a:p>
          <a:p>
            <a:r>
              <a:rPr lang="en-US" sz="1600" dirty="0"/>
              <a:t>MHSG#30: 12th April (Tuesday) 13-15h UTC: Finalize recommendations, finalize study.</a:t>
            </a:r>
          </a:p>
          <a:p>
            <a:pPr lvl="1"/>
            <a:r>
              <a:rPr lang="en-US" sz="1400" dirty="0"/>
              <a:t>Finalize text on conclusions and recommendations</a:t>
            </a:r>
          </a:p>
          <a:p>
            <a:pPr lvl="1"/>
            <a:r>
              <a:rPr lang="en-US" sz="1400" dirty="0"/>
              <a:t>Finalize Study for submission to PCG/OP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MHSG Meeting plan – working towards finalization of the study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8a721af7-6211-45bb-a226-4c61e052e8c0"/>
    <ds:schemaRef ds:uri="http://schemas.microsoft.com/office/2006/documentManagement/types"/>
    <ds:schemaRef ds:uri="http://schemas.microsoft.com/office/2006/metadata/properties"/>
    <ds:schemaRef ds:uri="71c5aaf6-e6ce-465b-b873-5148d2a4c105"/>
    <ds:schemaRef ds:uri="http://purl.org/dc/elements/1.1/"/>
    <ds:schemaRef ds:uri="http://schemas.microsoft.com/office/infopath/2007/PartnerControls"/>
    <ds:schemaRef ds:uri="3b34c8f0-1ef5-4d1e-bb66-517ce7fe735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173</TotalTime>
  <Words>276</Words>
  <Application>Microsoft Office PowerPoint</Application>
  <PresentationFormat>On-screen Show (16:9)</PresentationFormat>
  <Paragraphs>32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Draft high level conclusions</vt:lpstr>
      <vt:lpstr>MHSG Meeting plan – working towards finalization of the study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Bertenyi, Balazs (Nokia - HU/Budapest)</cp:lastModifiedBy>
  <cp:revision>68</cp:revision>
  <dcterms:created xsi:type="dcterms:W3CDTF">2021-04-28T06:02:25Z</dcterms:created>
  <dcterms:modified xsi:type="dcterms:W3CDTF">2022-03-07T10:34:14Z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