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64" r:id="rId7"/>
    <p:sldId id="383" r:id="rId8"/>
    <p:sldId id="368" r:id="rId9"/>
    <p:sldId id="379" r:id="rId10"/>
    <p:sldId id="380" r:id="rId11"/>
    <p:sldId id="378" r:id="rId12"/>
    <p:sldId id="376" r:id="rId13"/>
    <p:sldId id="377" r:id="rId14"/>
    <p:sldId id="381" r:id="rId15"/>
    <p:sldId id="382" r:id="rId16"/>
    <p:sldId id="373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 autoAdjust="0"/>
    <p:restoredTop sz="94694" autoAdjust="0"/>
  </p:normalViewPr>
  <p:slideViewPr>
    <p:cSldViewPr snapToGrid="0">
      <p:cViewPr varScale="1">
        <p:scale>
          <a:sx n="121" d="100"/>
          <a:sy n="121" d="100"/>
        </p:scale>
        <p:origin x="140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MHPG#11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21</a:t>
            </a:r>
            <a:r>
              <a:rPr lang="en-US" altLang="en-US" sz="1200" b="1" baseline="30000" noProof="0" dirty="0">
                <a:latin typeface="Arial "/>
              </a:rPr>
              <a:t>st</a:t>
            </a:r>
            <a:r>
              <a:rPr lang="en-US" altLang="en-US" sz="1200" b="1" noProof="0" dirty="0">
                <a:latin typeface="Arial "/>
              </a:rPr>
              <a:t> February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OPmp240006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5359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31AEBC-78C2-BBD9-C17A-211CE9C4C56B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US" altLang="ja-JP" sz="4000" dirty="0"/>
              <a:t>[Ref.]</a:t>
            </a:r>
            <a:r>
              <a:rPr lang="en-GB" altLang="en-US" sz="4000" dirty="0"/>
              <a:t>Overall blueprint 2026 onwards</a:t>
            </a:r>
            <a:r>
              <a:rPr lang="en-US" altLang="ja-JP" sz="4000" dirty="0"/>
              <a:t>(I&amp;J)</a:t>
            </a:r>
            <a:endParaRPr lang="en-GB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Europe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sz="1800" dirty="0"/>
              <a:t>	Europe</a:t>
            </a:r>
          </a:p>
          <a:p>
            <a:r>
              <a:rPr lang="en-US" altLang="ja-JP" sz="1800" dirty="0"/>
              <a:t>Feb CT SA WGs					F2F in 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altLang="ja-JP" sz="1800" dirty="0"/>
              <a:t>	Europe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Korea</a:t>
            </a:r>
          </a:p>
          <a:p>
            <a:r>
              <a:rPr lang="en-US" altLang="ja-JP" sz="1800" dirty="0"/>
              <a:t>Oct SA2/3/4/5/6 and CT1/3/4 WGs:			F2F in 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 Europe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6EDD2E-B72B-D2C0-8621-C6327BF54256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255435571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US" altLang="ja-JP" sz="3600" dirty="0"/>
              <a:t>[Ref.] </a:t>
            </a:r>
            <a:r>
              <a:rPr lang="en-GB" altLang="en-US" sz="3600" dirty="0"/>
              <a:t>Overall blueprint 2026 onwards</a:t>
            </a:r>
            <a:r>
              <a:rPr lang="en-US" altLang="ja-JP" sz="3600" dirty="0"/>
              <a:t>(I,J&amp;K)</a:t>
            </a:r>
            <a:endParaRPr lang="en-GB" altLang="en-US" sz="36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</a:t>
            </a:r>
            <a:r>
              <a:rPr lang="en-US" sz="1800" dirty="0">
                <a:highlight>
                  <a:srgbClr val="FFFF00"/>
                </a:highlight>
              </a:rPr>
              <a:t>Europe</a:t>
            </a:r>
            <a:r>
              <a:rPr lang="en-US" sz="1800" dirty="0"/>
              <a:t>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 Korea</a:t>
            </a:r>
            <a:endParaRPr lang="en-US" sz="1800" dirty="0">
              <a:solidFill>
                <a:srgbClr val="0070C0"/>
              </a:solidFill>
            </a:endParaRPr>
          </a:p>
          <a:p>
            <a:r>
              <a:rPr lang="en-US" altLang="ja-JP" sz="1800" dirty="0"/>
              <a:t>Feb CT SA WGs					F2F in 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Korea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India</a:t>
            </a: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</a:t>
            </a:r>
            <a:r>
              <a:rPr lang="en-US" altLang="ja-JP" sz="1800" dirty="0">
                <a:highlight>
                  <a:srgbClr val="FFFF00"/>
                </a:highlight>
              </a:rPr>
              <a:t>Korea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 Europe</a:t>
            </a:r>
          </a:p>
          <a:p>
            <a:r>
              <a:rPr lang="en-US" altLang="ja-JP" sz="1800" dirty="0"/>
              <a:t>Oct SA2/3/4/5/6 and CT1/3/4 WGs:			F2F in </a:t>
            </a:r>
            <a:r>
              <a:rPr lang="en-US" altLang="ja-JP" sz="1800" dirty="0">
                <a:solidFill>
                  <a:schemeClr val="accent6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0070C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</a:t>
            </a:r>
            <a:r>
              <a:rPr lang="en-US" altLang="ja-JP" sz="1800" dirty="0">
                <a:solidFill>
                  <a:schemeClr val="accent6"/>
                </a:solidFill>
              </a:rPr>
              <a:t> Europe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91D13C-98DD-4742-F293-3F7E19B5F64C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Example blueprint 2026 onwards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1A39F6-2C7F-0A1F-64B2-517907FF4673}"/>
              </a:ext>
            </a:extLst>
          </p:cNvPr>
          <p:cNvGraphicFramePr>
            <a:graphicFrameLocks noGrp="1"/>
          </p:cNvGraphicFramePr>
          <p:nvPr/>
        </p:nvGraphicFramePr>
        <p:xfrm>
          <a:off x="877455" y="1958109"/>
          <a:ext cx="10104582" cy="4304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1827">
                  <a:extLst>
                    <a:ext uri="{9D8B030D-6E8A-4147-A177-3AD203B41FA5}">
                      <a16:colId xmlns:a16="http://schemas.microsoft.com/office/drawing/2014/main" val="1940291829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423889872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1683503550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208084473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495591167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2482562941"/>
                    </a:ext>
                  </a:extLst>
                </a:gridCol>
              </a:tblGrid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2025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2027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2028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2029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45959758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Feb WG RAN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015646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Feb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51116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Mar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692602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3095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617297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69160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29553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Jun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49542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955635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82609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Sep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504204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13971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493785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13950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93384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Dec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4811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1EFBCAA-458A-CAF7-573C-7618C0FAD56C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389183634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55A1F0-6085-817C-6EB9-0F3D53B28B9B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</a:t>
            </a:r>
          </a:p>
          <a:p>
            <a:endParaRPr lang="en-US" altLang="en-US" dirty="0"/>
          </a:p>
          <a:p>
            <a:r>
              <a:rPr lang="en-US" altLang="en-US" dirty="0"/>
              <a:t> Remote access principles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 Finalizing 3GPP meeting locations for 2025</a:t>
            </a:r>
          </a:p>
          <a:p>
            <a:endParaRPr lang="en-US" altLang="en-US" dirty="0"/>
          </a:p>
          <a:p>
            <a:r>
              <a:rPr lang="en-US" altLang="en-US" dirty="0"/>
              <a:t> Draft 3GPP meeting </a:t>
            </a:r>
            <a:r>
              <a:rPr lang="en-US" altLang="en-US" dirty="0" err="1"/>
              <a:t>rota</a:t>
            </a:r>
            <a:r>
              <a:rPr lang="en-US" altLang="en-US" dirty="0"/>
              <a:t> blueprint 2026 and beyond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170369-53B5-4E63-4269-4D2C459AE0FD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MHPG#10:	20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December 13-15h UTC</a:t>
            </a:r>
          </a:p>
          <a:p>
            <a:r>
              <a:rPr lang="en-US" altLang="en-US" sz="2400" dirty="0"/>
              <a:t> MHPG#11: 21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Feb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r>
              <a:rPr lang="en-US" altLang="en-US" sz="2400" dirty="0"/>
              <a:t> MHPG#12: 27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March (Wed) 13-15h UTC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</a:p>
          <a:p>
            <a:pPr marL="0" indent="0">
              <a:buNone/>
            </a:pPr>
            <a:r>
              <a:rPr lang="en-US" altLang="en-US" sz="2400" dirty="0"/>
              <a:t>____________ PCG#52/OP#51 ____________</a:t>
            </a:r>
          </a:p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post PCG#52/OP#51 </a:t>
            </a:r>
            <a:r>
              <a:rPr lang="en-US" altLang="en-US" sz="2400" dirty="0">
                <a:highlight>
                  <a:srgbClr val="00FF00"/>
                </a:highlight>
              </a:rPr>
              <a:t>- agreed</a:t>
            </a: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Target 1 MHPG electronic meeting per year, in early October, to nail down the 3GPP calendar and hosts for year (N+2).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B4003E-E064-2E3E-5BE8-89022F78C8BD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043"/>
            <a:ext cx="10515600" cy="1325563"/>
          </a:xfrm>
        </p:spPr>
        <p:txBody>
          <a:bodyPr/>
          <a:lstStyle/>
          <a:p>
            <a:r>
              <a:rPr lang="en-GB" altLang="en-US" dirty="0"/>
              <a:t>Remote access principles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400" dirty="0"/>
          </a:p>
          <a:p>
            <a:r>
              <a:rPr lang="en-US" altLang="en-US" sz="2400" dirty="0"/>
              <a:t> One Way remote access is to be provided for all sessions that make formal decisions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  <a:br>
              <a:rPr lang="en-US" altLang="en-US" sz="2400" dirty="0">
                <a:highlight>
                  <a:srgbClr val="00FF00"/>
                </a:highlight>
              </a:rPr>
            </a:br>
            <a:br>
              <a:rPr lang="en-US" altLang="en-US" sz="2400" dirty="0">
                <a:highlight>
                  <a:srgbClr val="00FF00"/>
                </a:highlight>
              </a:rPr>
            </a:br>
            <a:r>
              <a:rPr lang="en-US" altLang="en-US" sz="2400" i="1" dirty="0"/>
              <a:t>Note-</a:t>
            </a:r>
            <a:r>
              <a:rPr lang="en-US" altLang="en-US" sz="2400" i="1" dirty="0" err="1"/>
              <a:t>i</a:t>
            </a:r>
            <a:r>
              <a:rPr lang="en-US" altLang="en-US" sz="2400" i="1" dirty="0"/>
              <a:t>: In general, any remote access is provided on a best effort basis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Note-ii: information on remote access requirements for a given group shall be communicated to the host as early as possible, preferably at the same time with general room requirement information.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020F44-4DA8-A60F-22C3-EE9B5B86BEB8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34938893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/>
          <a:lstStyle/>
          <a:p>
            <a:r>
              <a:rPr lang="en-US" sz="1600" b="0" dirty="0">
                <a:highlight>
                  <a:srgbClr val="00FF00"/>
                </a:highlight>
              </a:rPr>
              <a:t>Feb 17-21  CT WGs, SA WGs, RAN WGs: 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March 10-14 TSGs:	 			F2F in Korea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April </a:t>
            </a:r>
            <a:r>
              <a:rPr lang="en-US" sz="1600" dirty="0">
                <a:highlight>
                  <a:srgbClr val="00FF00"/>
                </a:highlight>
              </a:rPr>
              <a:t>7-11</a:t>
            </a:r>
            <a:r>
              <a:rPr lang="en-US" sz="1600" baseline="30000" dirty="0">
                <a:highlight>
                  <a:srgbClr val="00FF00"/>
                </a:highlight>
              </a:rPr>
              <a:t>th</a:t>
            </a:r>
            <a:r>
              <a:rPr lang="en-US" sz="1600" dirty="0">
                <a:highlight>
                  <a:srgbClr val="00FF00"/>
                </a:highlight>
              </a:rPr>
              <a:t> </a:t>
            </a:r>
            <a:r>
              <a:rPr lang="en-US" sz="1600" baseline="30000" dirty="0">
                <a:highlight>
                  <a:srgbClr val="00FF00"/>
                </a:highlight>
              </a:rPr>
              <a:t> </a:t>
            </a:r>
            <a:r>
              <a:rPr lang="en-US" sz="1600" b="0" dirty="0">
                <a:highlight>
                  <a:srgbClr val="00FF00"/>
                </a:highlight>
              </a:rPr>
              <a:t>CT1/3/4, RAN1/2/3/4 WGs: 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April 7-11</a:t>
            </a:r>
            <a:r>
              <a:rPr lang="en-US" sz="1600" b="0" baseline="30000" dirty="0">
                <a:highlight>
                  <a:srgbClr val="00FF00"/>
                </a:highlight>
              </a:rPr>
              <a:t>th</a:t>
            </a:r>
            <a:r>
              <a:rPr lang="en-US" sz="1600" b="0" dirty="0">
                <a:highlight>
                  <a:srgbClr val="00FF00"/>
                </a:highlight>
              </a:rPr>
              <a:t>  SA2/3/4/5/6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RAN and CT WGs:			F2F in </a:t>
            </a:r>
            <a:r>
              <a:rPr lang="en-US" sz="1600" dirty="0">
                <a:highlight>
                  <a:srgbClr val="00FF00"/>
                </a:highlight>
              </a:rPr>
              <a:t>Europe (Confirmed by Johannes on 11/Jan – thank you!)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SA WGs:			F2F in Japan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June 9-13 TSGs:				F2F in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August 25-29 CT WGs, SA WGs:		F2F in Europe 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August 25-29 RAN WGs:			F2F in </a:t>
            </a:r>
            <a:r>
              <a:rPr lang="en-US" sz="1600" dirty="0">
                <a:highlight>
                  <a:srgbClr val="00FF00"/>
                </a:highlight>
              </a:rPr>
              <a:t>India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September 15-19 TSGs:	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RAN1/2/3/4 WGs: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SA2/3/4/5/6 and CT1/3/4 WGs:	</a:t>
            </a:r>
            <a:r>
              <a:rPr lang="en-US" sz="1600" dirty="0">
                <a:highlight>
                  <a:srgbClr val="00FF00"/>
                </a:highlight>
              </a:rPr>
              <a:t>F2F SA WGs China, CT WGs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dirty="0">
                <a:highlight>
                  <a:srgbClr val="FFFF00"/>
                </a:highlight>
              </a:rPr>
              <a:t>November 17-21 CT WGs, SA WGs, RAN WGs:	F2F in NA (check back on accessibility of meeting location)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Dec 8-12 TSGs:				F2F in </a:t>
            </a:r>
            <a:r>
              <a:rPr lang="en-US" sz="1600" dirty="0">
                <a:highlight>
                  <a:srgbClr val="00FF00"/>
                </a:highlight>
              </a:rPr>
              <a:t>NA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FBCE89-DE99-270A-F228-76AD997AFCC3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00FF00"/>
                </a:highlight>
              </a:rPr>
              <a:t>Principles confirmed at MHPG#11 (Feb/2024)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767711-5E0A-C91A-4321-DE3C88C54A53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3121573"/>
            <a:ext cx="7886700" cy="1030999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Example blueprints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4938F6-7B31-D004-693F-7AD3EF83C7C4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60499710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Example blueprint 2026 onwards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725"/>
            <a:ext cx="10515600" cy="478880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CT WGs, SA WGs, RAN WGs: 			F2F in Europe	Europe	Europe	Europe</a:t>
            </a:r>
          </a:p>
          <a:p>
            <a:r>
              <a:rPr lang="en-US" sz="1800" b="1" u="sng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sz="1800" dirty="0"/>
              <a:t>May  RAN WGs 					</a:t>
            </a:r>
            <a:r>
              <a:rPr lang="en-US" altLang="ja-JP" sz="1800" dirty="0"/>
              <a:t>F2F in China	Japan	China	</a:t>
            </a:r>
            <a:r>
              <a:rPr lang="ja-JP" altLang="en-US" sz="1800" dirty="0"/>
              <a:t> </a:t>
            </a:r>
            <a:r>
              <a:rPr lang="en-US" altLang="ja-JP" sz="1800" dirty="0"/>
              <a:t>China</a:t>
            </a:r>
          </a:p>
          <a:p>
            <a:r>
              <a:rPr lang="en-US" altLang="ja-JP" sz="1800" dirty="0"/>
              <a:t>May  CT SA WGs</a:t>
            </a:r>
            <a:r>
              <a:rPr lang="en-US" sz="1800" dirty="0"/>
              <a:t>					F2F in </a:t>
            </a:r>
            <a:r>
              <a:rPr lang="en-US" altLang="ja-JP" sz="1800" dirty="0"/>
              <a:t>China </a:t>
            </a:r>
            <a:r>
              <a:rPr lang="en-US" sz="1800" dirty="0"/>
              <a:t>	</a:t>
            </a:r>
            <a:r>
              <a:rPr lang="en-US" altLang="ja-JP" sz="1800" dirty="0"/>
              <a:t>China</a:t>
            </a:r>
            <a:r>
              <a:rPr lang="en-US" sz="1800" dirty="0"/>
              <a:t>	Japan	</a:t>
            </a:r>
            <a:r>
              <a:rPr lang="en-US" altLang="ja-JP" sz="1800" dirty="0"/>
              <a:t> China </a:t>
            </a:r>
          </a:p>
          <a:p>
            <a:r>
              <a:rPr lang="en-US" sz="1800" b="1" u="sng" dirty="0"/>
              <a:t>June TSGs:					F2F in </a:t>
            </a:r>
            <a:r>
              <a:rPr lang="en-US" altLang="ja-JP" sz="1800" b="1" u="sng" dirty="0"/>
              <a:t>China	China	China	China</a:t>
            </a:r>
            <a:endParaRPr lang="en-US" sz="1800" b="1" u="sng" dirty="0"/>
          </a:p>
          <a:p>
            <a:r>
              <a:rPr lang="en-US" sz="1800" dirty="0"/>
              <a:t>August RAN SA CT WGs:				F2F in Europe 	Europe	Europe	Europe</a:t>
            </a:r>
          </a:p>
          <a:p>
            <a:r>
              <a:rPr lang="en-US" sz="1800" b="1" u="sng" dirty="0"/>
              <a:t>September TSGs:				F2F in Europe	Europe	Europe	Europe</a:t>
            </a:r>
          </a:p>
          <a:p>
            <a:r>
              <a:rPr lang="en-US" altLang="ja-JP" sz="1800" dirty="0"/>
              <a:t>Oct RAN1/2/3/4 WGs:				F2F in Korea	China	India	Korea</a:t>
            </a:r>
          </a:p>
          <a:p>
            <a:r>
              <a:rPr lang="en-US" altLang="ja-JP" sz="1800" dirty="0"/>
              <a:t> Oct SA2/3/4/5/6 and CT1/3/4 WGs:			F2F in India 	Korea	China	India</a:t>
            </a: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b="1" u="sng" dirty="0"/>
              <a:t>Dec TSGs:					F2F in NA		NA	NA	NA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A58921-1331-84C3-C074-B910CFC57814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17327838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sz="4000" dirty="0"/>
              <a:t>Example blueprint 2026 onwards</a:t>
            </a:r>
            <a:r>
              <a:rPr lang="en-US" altLang="ja-JP" sz="4000" dirty="0"/>
              <a:t>(J</a:t>
            </a:r>
            <a:r>
              <a:rPr lang="ja-JP" altLang="en-US" sz="4000" dirty="0"/>
              <a:t> </a:t>
            </a:r>
            <a:r>
              <a:rPr lang="en-US" altLang="ja-JP" sz="4000" dirty="0"/>
              <a:t>Only)</a:t>
            </a:r>
            <a:endParaRPr lang="en-GB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870"/>
            <a:ext cx="10515600" cy="454364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						</a:t>
            </a:r>
            <a:r>
              <a:rPr lang="en-US" sz="1800" u="sng" dirty="0"/>
              <a:t>2026</a:t>
            </a:r>
            <a:r>
              <a:rPr lang="en-US" sz="1800" dirty="0"/>
              <a:t>		</a:t>
            </a:r>
            <a:r>
              <a:rPr lang="en-US" sz="1800" u="sng" dirty="0"/>
              <a:t>2027</a:t>
            </a:r>
            <a:r>
              <a:rPr lang="en-US" sz="1800" dirty="0"/>
              <a:t>	</a:t>
            </a:r>
            <a:r>
              <a:rPr lang="en-US" sz="1800" u="sng" dirty="0"/>
              <a:t>2028</a:t>
            </a:r>
            <a:r>
              <a:rPr lang="en-US" sz="1800" dirty="0"/>
              <a:t>	</a:t>
            </a:r>
            <a:r>
              <a:rPr lang="en-US" sz="1800" u="sng" dirty="0"/>
              <a:t>2029</a:t>
            </a:r>
          </a:p>
          <a:p>
            <a:r>
              <a:rPr lang="en-US" sz="1800" dirty="0"/>
              <a:t>Feb RAN WGs: 					F2F in Europe	</a:t>
            </a:r>
            <a:r>
              <a:rPr lang="en-US" sz="1800" dirty="0">
                <a:solidFill>
                  <a:srgbClr val="FF0000"/>
                </a:solidFill>
              </a:rPr>
              <a:t>Japan</a:t>
            </a:r>
            <a:r>
              <a:rPr lang="en-US" sz="1800" dirty="0"/>
              <a:t>	Europe	Europe</a:t>
            </a:r>
          </a:p>
          <a:p>
            <a:r>
              <a:rPr lang="en-US" altLang="ja-JP" sz="1800" dirty="0"/>
              <a:t>Feb CT SA WGs					F2F in Europe	Europe	</a:t>
            </a:r>
            <a:r>
              <a:rPr lang="en-US" altLang="ja-JP" sz="1800" dirty="0">
                <a:solidFill>
                  <a:srgbClr val="FF0000"/>
                </a:solidFill>
              </a:rPr>
              <a:t>Japan</a:t>
            </a:r>
            <a:r>
              <a:rPr lang="en-US" altLang="ja-JP" sz="1800" dirty="0"/>
              <a:t>	Europe</a:t>
            </a:r>
            <a:endParaRPr lang="en-US" altLang="ja-JP" sz="1800" dirty="0">
              <a:solidFill>
                <a:srgbClr val="FF0000"/>
              </a:solidFill>
            </a:endParaRPr>
          </a:p>
          <a:p>
            <a:r>
              <a:rPr lang="en-US" sz="1800" dirty="0"/>
              <a:t>March TSGs:	 				F2F in Japan	India 	Korea	Japan</a:t>
            </a:r>
          </a:p>
          <a:p>
            <a:r>
              <a:rPr lang="en-US" sz="1800" dirty="0"/>
              <a:t>April CT1/3/4, SA2/3/4/5/6, RAN1/2/3/4 WGs: 	F2F in Europe	Europe	Europe	Europe</a:t>
            </a:r>
          </a:p>
          <a:p>
            <a:r>
              <a:rPr lang="en-US" altLang="ja-JP" sz="1800" dirty="0"/>
              <a:t>May RAN CT SA WGs:				F2F in China	China	China	China</a:t>
            </a:r>
          </a:p>
          <a:p>
            <a:r>
              <a:rPr lang="en-US" sz="1800" dirty="0"/>
              <a:t>June TSGs:					F2F in </a:t>
            </a:r>
            <a:r>
              <a:rPr lang="en-US" altLang="ja-JP" sz="1800" dirty="0"/>
              <a:t>China	China	China	China</a:t>
            </a:r>
            <a:endParaRPr lang="en-US" sz="1800" dirty="0"/>
          </a:p>
          <a:p>
            <a:r>
              <a:rPr lang="en-US" altLang="ja-JP" sz="1800" dirty="0"/>
              <a:t>Aug RAN WGs: 					F2F in Europe	Europe 	Europe 	Europe</a:t>
            </a:r>
          </a:p>
          <a:p>
            <a:r>
              <a:rPr lang="en-US" altLang="ja-JP" sz="1800" dirty="0"/>
              <a:t>Aug CT SA WGs					F2F in Europe 	Europe	Europe	Europe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September TSGs:					F2F in Europe	Europe	Europe	Europe</a:t>
            </a:r>
          </a:p>
          <a:p>
            <a:r>
              <a:rPr lang="en-US" altLang="ja-JP" sz="1800" dirty="0"/>
              <a:t>Oct RAN1/2/3/4 WGs:				F2F in 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India 	Korea</a:t>
            </a:r>
          </a:p>
          <a:p>
            <a:r>
              <a:rPr lang="en-US" altLang="ja-JP" sz="1800" dirty="0"/>
              <a:t>Oct SA2/3/4/5/6 and CT1/3/4 WGs:			F2F in India	Korea	</a:t>
            </a:r>
            <a:r>
              <a:rPr lang="en-US" altLang="ja-JP" sz="1800" dirty="0">
                <a:solidFill>
                  <a:srgbClr val="FF0000"/>
                </a:solidFill>
              </a:rPr>
              <a:t>Europe</a:t>
            </a:r>
            <a:r>
              <a:rPr lang="en-US" altLang="ja-JP" sz="1800" dirty="0"/>
              <a:t>	India</a:t>
            </a:r>
            <a:endParaRPr lang="en-US" altLang="ja-JP" sz="1800" dirty="0">
              <a:solidFill>
                <a:srgbClr val="0070C0"/>
              </a:solidFill>
            </a:endParaRPr>
          </a:p>
          <a:p>
            <a:r>
              <a:rPr lang="en-US" sz="1800" dirty="0"/>
              <a:t>November CT WGs, SA WGs, RAN WGs:		F2F in NA		NA	NA	NA</a:t>
            </a:r>
          </a:p>
          <a:p>
            <a:r>
              <a:rPr lang="en-US" sz="1800" dirty="0"/>
              <a:t>Dec TSGs:					F2F in NA		NA	NA	NA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159950-650F-D2A6-80DE-594DAC21685E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343241822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280d8efa-eff2-4910-88d2-79ca146720c4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metadata/properties"/>
    <ds:schemaRef ds:uri="679a257e-872f-4c98-9e8a-0a9c104f72cd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16754</TotalTime>
  <Words>1724</Words>
  <Application>Microsoft Macintosh PowerPoint</Application>
  <PresentationFormat>Widescreen</PresentationFormat>
  <Paragraphs>205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3GPP meeting plan</vt:lpstr>
      <vt:lpstr>Outline</vt:lpstr>
      <vt:lpstr>MHPG meetings and MoO</vt:lpstr>
      <vt:lpstr>Remote access principles</vt:lpstr>
      <vt:lpstr>2025 plan for ordinary F2F meetings</vt:lpstr>
      <vt:lpstr>Location rota principles 2026 onwards</vt:lpstr>
      <vt:lpstr>Example blueprints</vt:lpstr>
      <vt:lpstr>Example blueprint 2026 onwards</vt:lpstr>
      <vt:lpstr>Example blueprint 2026 onwards(J Only)</vt:lpstr>
      <vt:lpstr>[Ref.]Overall blueprint 2026 onwards(I&amp;J)</vt:lpstr>
      <vt:lpstr>[Ref.] Overall blueprint 2026 onwards(I,J&amp;K)</vt:lpstr>
      <vt:lpstr>Example blueprint 2026 onwards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Bertenyi, Balazs (Nokia - HU/Budapest)</cp:lastModifiedBy>
  <cp:revision>624</cp:revision>
  <dcterms:created xsi:type="dcterms:W3CDTF">2010-02-05T13:52:04Z</dcterms:created>
  <dcterms:modified xsi:type="dcterms:W3CDTF">2024-02-21T14:13:58Z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