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4" r:id="rId7"/>
    <p:sldId id="383" r:id="rId8"/>
    <p:sldId id="368" r:id="rId9"/>
    <p:sldId id="379" r:id="rId10"/>
    <p:sldId id="380" r:id="rId11"/>
    <p:sldId id="378" r:id="rId12"/>
    <p:sldId id="376" r:id="rId13"/>
    <p:sldId id="377" r:id="rId14"/>
    <p:sldId id="381" r:id="rId15"/>
    <p:sldId id="382" r:id="rId16"/>
    <p:sldId id="373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4694" autoAdjust="0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MHPG#10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20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December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OPmp230077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MHPG#10 outcome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4000" dirty="0"/>
              <a:t>[Ref.]</a:t>
            </a:r>
            <a:r>
              <a:rPr lang="en-GB" altLang="en-US" sz="4000" dirty="0"/>
              <a:t>Overall blueprint 2026 onwards</a:t>
            </a:r>
            <a:r>
              <a:rPr lang="en-US" altLang="ja-JP" sz="4000" dirty="0"/>
              <a:t>(I&amp;J)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Europe</a:t>
            </a: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255435571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3600" dirty="0"/>
              <a:t>[Ref.] </a:t>
            </a:r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</a:t>
            </a:r>
            <a:r>
              <a:rPr lang="en-US" sz="1800" dirty="0">
                <a:highlight>
                  <a:srgbClr val="FFFF00"/>
                </a:highlight>
              </a:rPr>
              <a:t>Europe</a:t>
            </a:r>
            <a:r>
              <a:rPr lang="en-US" sz="1800" dirty="0"/>
              <a:t>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Korea</a:t>
            </a:r>
            <a:endParaRPr lang="en-US" sz="1800" dirty="0">
              <a:solidFill>
                <a:srgbClr val="0070C0"/>
              </a:solidFill>
            </a:endParaRP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</a:t>
            </a:r>
            <a:r>
              <a:rPr lang="en-US" altLang="ja-JP" sz="1800" dirty="0">
                <a:highlight>
                  <a:srgbClr val="FFFF00"/>
                </a:highlight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Europe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Example blueprint 2026 onwards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1A39F6-2C7F-0A1F-64B2-517907FF4673}"/>
              </a:ext>
            </a:extLst>
          </p:cNvPr>
          <p:cNvGraphicFramePr>
            <a:graphicFrameLocks noGrp="1"/>
          </p:cNvGraphicFramePr>
          <p:nvPr/>
        </p:nvGraphicFramePr>
        <p:xfrm>
          <a:off x="877455" y="1958109"/>
          <a:ext cx="10104582" cy="4304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1827">
                  <a:extLst>
                    <a:ext uri="{9D8B030D-6E8A-4147-A177-3AD203B41FA5}">
                      <a16:colId xmlns:a16="http://schemas.microsoft.com/office/drawing/2014/main" val="1940291829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423889872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1683503550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208084473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495591167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2482562941"/>
                    </a:ext>
                  </a:extLst>
                </a:gridCol>
              </a:tblGrid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2025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2027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2029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5959758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Feb WG RAN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015646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Feb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51116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Mar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692602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3095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17297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69160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29553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Jun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49542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55635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82609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Sep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504204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13971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493785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13950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93384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Dec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48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83634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Finalizing 3GPP meeting locations for 2025</a:t>
            </a:r>
          </a:p>
          <a:p>
            <a:endParaRPr lang="en-US" altLang="en-US" dirty="0"/>
          </a:p>
          <a:p>
            <a:r>
              <a:rPr lang="en-US" altLang="en-US" dirty="0"/>
              <a:t> Draft 3GPP meeting </a:t>
            </a:r>
            <a:r>
              <a:rPr lang="en-US" altLang="en-US" dirty="0" err="1"/>
              <a:t>rota</a:t>
            </a:r>
            <a:r>
              <a:rPr lang="en-US" altLang="en-US" dirty="0"/>
              <a:t> blueprint 2026 and beyond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21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Feb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r>
              <a:rPr lang="en-US" altLang="en-US" sz="2400" dirty="0"/>
              <a:t> MHPG#12: 27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March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pPr marL="0" indent="0">
              <a:buNone/>
            </a:pPr>
            <a:r>
              <a:rPr lang="en-US" altLang="en-US" sz="2400" dirty="0"/>
              <a:t>____________ PCG#52/OP#51 ____________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 </a:t>
            </a:r>
            <a:r>
              <a:rPr lang="en-US" altLang="en-US" sz="2400" dirty="0">
                <a:highlight>
                  <a:srgbClr val="00FF00"/>
                </a:highlight>
              </a:rPr>
              <a:t>- agreed</a:t>
            </a: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Feb 17-21  CT WGs, SA WGs, RAN WGs: 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March 10-14 TSGs:	 			F2F in Korea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April </a:t>
            </a:r>
            <a:r>
              <a:rPr lang="en-US" sz="1600" dirty="0">
                <a:highlight>
                  <a:srgbClr val="00FF00"/>
                </a:highlight>
              </a:rPr>
              <a:t>7-11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</a:t>
            </a:r>
            <a:r>
              <a:rPr lang="en-US" sz="1600" baseline="30000" dirty="0">
                <a:highlight>
                  <a:srgbClr val="00FF00"/>
                </a:highlight>
              </a:rPr>
              <a:t> </a:t>
            </a:r>
            <a:r>
              <a:rPr lang="en-US" sz="1600" b="0" dirty="0">
                <a:highlight>
                  <a:srgbClr val="00FF00"/>
                </a:highlight>
              </a:rPr>
              <a:t>CT1/3/4, RAN1/2/3/4 WGs: 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April 7-11</a:t>
            </a:r>
            <a:r>
              <a:rPr lang="en-US" sz="1600" b="0" baseline="30000" dirty="0">
                <a:highlight>
                  <a:srgbClr val="00FF00"/>
                </a:highlight>
              </a:rPr>
              <a:t>th</a:t>
            </a:r>
            <a:r>
              <a:rPr lang="en-US" sz="1600" b="0" dirty="0">
                <a:highlight>
                  <a:srgbClr val="00FF00"/>
                </a:highlight>
              </a:rPr>
              <a:t>  SA2/3/4/5/6			F2F in Europe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May 19-23 RAN and CT WGs:			F2F in </a:t>
            </a:r>
            <a:r>
              <a:rPr lang="en-US" sz="1600" dirty="0">
                <a:highlight>
                  <a:srgbClr val="FFFF00"/>
                </a:highlight>
              </a:rPr>
              <a:t>Europe (TBC by January 15th)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SA WGs:			F2F in Japan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June 9-13 TSGs:				F2F in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August 25-29 CT WGs, SA WGs:		F2F in 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August 25-29 RAN WGs:			F2F in </a:t>
            </a:r>
            <a:r>
              <a:rPr lang="en-US" sz="1600" dirty="0">
                <a:highlight>
                  <a:srgbClr val="00FF00"/>
                </a:highlight>
              </a:rPr>
              <a:t>India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September 15-19 TSGs:			F2F in </a:t>
            </a:r>
            <a:r>
              <a:rPr lang="en-US" sz="1600" dirty="0">
                <a:highlight>
                  <a:srgbClr val="FFFF00"/>
                </a:highlight>
              </a:rPr>
              <a:t>[China TBC in Feb/2024]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RAN1/2/3/4 WGs:			F2F in Europe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Oct 13-17 SA2/3/4/5/6 and CT1/3/4 WGs:	</a:t>
            </a:r>
            <a:r>
              <a:rPr lang="en-US" sz="1600" dirty="0">
                <a:highlight>
                  <a:srgbClr val="FFFF00"/>
                </a:highlight>
              </a:rPr>
              <a:t>F2F [SA WGs China, CT WGs </a:t>
            </a:r>
            <a:r>
              <a:rPr lang="en-US" sz="1600" dirty="0">
                <a:highlight>
                  <a:srgbClr val="FFFF00"/>
                </a:highlight>
                <a:sym typeface="Wingdings" pitchFamily="2" charset="2"/>
              </a:rPr>
              <a:t>Europe,  TBC in Feb/24]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sz="1600" dirty="0">
                <a:highlight>
                  <a:srgbClr val="FFFF00"/>
                </a:highlight>
              </a:rPr>
              <a:t>November 17-21 CT WGs, SA WGs, RAN WGs:	F2F in [NA TBC in Feb/24]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Dec 8-12 TSGs:				F2F in </a:t>
            </a:r>
            <a:r>
              <a:rPr lang="en-US" sz="1600" dirty="0">
                <a:highlight>
                  <a:srgbClr val="FFFF00"/>
                </a:highlight>
              </a:rPr>
              <a:t>[NA – TBC in Feb/2024]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FFFF00"/>
                </a:highlight>
              </a:rPr>
              <a:t>Principles to be confirmed in Feb/2024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3121573"/>
            <a:ext cx="7886700" cy="1030999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Example blueprints</a:t>
            </a:r>
          </a:p>
        </p:txBody>
      </p:sp>
    </p:spTree>
    <p:extLst>
      <p:ext uri="{BB962C8B-B14F-4D97-AF65-F5344CB8AC3E}">
        <p14:creationId xmlns:p14="http://schemas.microsoft.com/office/powerpoint/2010/main" val="60499710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Example blueprint 2026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725"/>
            <a:ext cx="10515600" cy="478880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CT WGs, SA WGs, RAN WGs: 			F2F in Europe	Europe	Europe	Europe</a:t>
            </a:r>
          </a:p>
          <a:p>
            <a:r>
              <a:rPr lang="en-US" sz="1800" b="1" u="sng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sz="1800" dirty="0"/>
              <a:t>May  RAN WGs 					</a:t>
            </a:r>
            <a:r>
              <a:rPr lang="en-US" altLang="ja-JP" sz="1800" dirty="0"/>
              <a:t>F2F in China	Japan	China	</a:t>
            </a:r>
            <a:r>
              <a:rPr lang="ja-JP" altLang="en-US" sz="1800" dirty="0"/>
              <a:t> </a:t>
            </a:r>
            <a:r>
              <a:rPr lang="en-US" altLang="ja-JP" sz="1800" dirty="0"/>
              <a:t>China</a:t>
            </a:r>
          </a:p>
          <a:p>
            <a:r>
              <a:rPr lang="en-US" altLang="ja-JP" sz="1800" dirty="0"/>
              <a:t>May  CT SA WGs</a:t>
            </a:r>
            <a:r>
              <a:rPr lang="en-US" sz="1800" dirty="0"/>
              <a:t>					F2F in </a:t>
            </a:r>
            <a:r>
              <a:rPr lang="en-US" altLang="ja-JP" sz="1800" dirty="0"/>
              <a:t>China </a:t>
            </a:r>
            <a:r>
              <a:rPr lang="en-US" sz="1800" dirty="0"/>
              <a:t>	</a:t>
            </a:r>
            <a:r>
              <a:rPr lang="en-US" altLang="ja-JP" sz="1800" dirty="0"/>
              <a:t>China</a:t>
            </a:r>
            <a:r>
              <a:rPr lang="en-US" sz="1800" dirty="0"/>
              <a:t>	Japan	</a:t>
            </a:r>
            <a:r>
              <a:rPr lang="en-US" altLang="ja-JP" sz="1800" dirty="0"/>
              <a:t> China </a:t>
            </a:r>
          </a:p>
          <a:p>
            <a:r>
              <a:rPr lang="en-US" sz="1800" b="1" u="sng" dirty="0"/>
              <a:t>June TSGs:					F2F in </a:t>
            </a:r>
            <a:r>
              <a:rPr lang="en-US" altLang="ja-JP" sz="1800" b="1" u="sng" dirty="0"/>
              <a:t>China	China	China	China</a:t>
            </a:r>
            <a:endParaRPr lang="en-US" sz="1800" b="1" u="sng" dirty="0"/>
          </a:p>
          <a:p>
            <a:r>
              <a:rPr lang="en-US" sz="1800" dirty="0"/>
              <a:t>August RAN SA CT WGs:				F2F in Europe 	Europe	Europe	Europe</a:t>
            </a:r>
          </a:p>
          <a:p>
            <a:r>
              <a:rPr lang="en-US" sz="1800" b="1" u="sng" dirty="0"/>
              <a:t>September TSGs:				F2F in Europe	Europe	Europe	Europe</a:t>
            </a:r>
          </a:p>
          <a:p>
            <a:r>
              <a:rPr lang="en-US" altLang="ja-JP" sz="1800" dirty="0"/>
              <a:t>Oct RAN1/2/3/4 WGs:				F2F in Korea	China	India	Korea</a:t>
            </a:r>
          </a:p>
          <a:p>
            <a:r>
              <a:rPr lang="en-US" altLang="ja-JP" sz="1800" dirty="0"/>
              <a:t> Oct SA2/3/4/5/6 and CT1/3/4 WGs:			F2F in India 	Korea	China	India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b="1" u="sng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17327838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4000" dirty="0"/>
              <a:t>Example blueprint 2026 onwards</a:t>
            </a:r>
            <a:r>
              <a:rPr lang="en-US" altLang="ja-JP" sz="4000" dirty="0"/>
              <a:t>(J</a:t>
            </a:r>
            <a:r>
              <a:rPr lang="ja-JP" altLang="en-US" sz="4000" dirty="0"/>
              <a:t> </a:t>
            </a:r>
            <a:r>
              <a:rPr lang="en-US" altLang="ja-JP" sz="4000" dirty="0"/>
              <a:t>Only)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Europe	Europe</a:t>
            </a:r>
          </a:p>
          <a:p>
            <a:r>
              <a:rPr lang="en-US" altLang="ja-JP" sz="1800" dirty="0"/>
              <a:t>Feb CT SA WGs					F2F in Europe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Europe</a:t>
            </a:r>
            <a:endParaRPr lang="en-US" altLang="ja-JP" sz="1800" dirty="0">
              <a:solidFill>
                <a:srgbClr val="FF0000"/>
              </a:solidFill>
            </a:endParaRP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 	Korea</a:t>
            </a:r>
          </a:p>
          <a:p>
            <a:r>
              <a:rPr lang="en-US" altLang="ja-JP" sz="1800" dirty="0"/>
              <a:t>Oct SA2/3/4/5/6 and CT1/3/4 WGs:			F2F in India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3432418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679a257e-872f-4c98-9e8a-0a9c104f72cd"/>
    <ds:schemaRef ds:uri="http://schemas.microsoft.com/office/2006/documentManagement/types"/>
    <ds:schemaRef ds:uri="280d8efa-eff2-4910-88d2-79ca146720c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16718</TotalTime>
  <Words>1724</Words>
  <Application>Microsoft Macintosh PowerPoint</Application>
  <PresentationFormat>Widescreen</PresentationFormat>
  <Paragraphs>192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MHPG#10 outcome</vt:lpstr>
      <vt:lpstr>Outline</vt:lpstr>
      <vt:lpstr>MHPG meetings and MoO</vt:lpstr>
      <vt:lpstr>Remote access principles</vt:lpstr>
      <vt:lpstr>2025 plan for ordinary F2F meetings</vt:lpstr>
      <vt:lpstr>Location rota principles 2026 onwards</vt:lpstr>
      <vt:lpstr>Example blueprints</vt:lpstr>
      <vt:lpstr>Example blueprint 2026 onwards</vt:lpstr>
      <vt:lpstr>Example blueprint 2026 onwards(J Only)</vt:lpstr>
      <vt:lpstr>[Ref.]Overall blueprint 2026 onwards(I&amp;J)</vt:lpstr>
      <vt:lpstr>[Ref.] Overall blueprint 2026 onwards(I,J&amp;K)</vt:lpstr>
      <vt:lpstr>Example blueprint 2026 onwards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Bertenyi, Balazs (Nokia - HU/Budapest)</cp:lastModifiedBy>
  <cp:revision>618</cp:revision>
  <dcterms:created xsi:type="dcterms:W3CDTF">2010-02-05T13:52:04Z</dcterms:created>
  <dcterms:modified xsi:type="dcterms:W3CDTF">2023-12-21T10:31:09Z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