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100" d="100"/>
          <a:sy n="100" d="100"/>
        </p:scale>
        <p:origin x="552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8/29/2022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8/29/2022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Outcome from DM#4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OPf220046</a:t>
            </a:r>
          </a:p>
          <a:p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= OPf220041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3606813"/>
          </a:xfrm>
        </p:spPr>
        <p:txBody>
          <a:bodyPr/>
          <a:lstStyle/>
          <a:p>
            <a:r>
              <a:rPr lang="en-US" dirty="0"/>
              <a:t>Agreements from DM#3bis</a:t>
            </a:r>
          </a:p>
          <a:p>
            <a:pPr lvl="1"/>
            <a:r>
              <a:rPr lang="en-US" dirty="0"/>
              <a:t>November WGs confirmed as F2F, and to be hosted in Canada</a:t>
            </a:r>
          </a:p>
          <a:p>
            <a:pPr lvl="1"/>
            <a:r>
              <a:rPr lang="en-US" dirty="0"/>
              <a:t>TSG chairs to work on best practices for 2-way remote access</a:t>
            </a:r>
          </a:p>
          <a:p>
            <a:pPr lvl="1"/>
            <a:r>
              <a:rPr lang="en-US" dirty="0"/>
              <a:t>If pandemic-related travel hardship does not fundamentally and substantially degrade, OPs will not veto the November meeting to go ahead F2F </a:t>
            </a:r>
          </a:p>
          <a:p>
            <a:pPr lvl="1"/>
            <a:r>
              <a:rPr lang="en-US" dirty="0"/>
              <a:t>Strongly encourage F2F participation, 2-way remote access primarily meant for folks under </a:t>
            </a:r>
            <a:r>
              <a:rPr lang="en-US" u="sng" dirty="0"/>
              <a:t>severe pandemic-related hardship</a:t>
            </a:r>
            <a:endParaRPr lang="en-US" dirty="0"/>
          </a:p>
          <a:p>
            <a:endParaRPr lang="en-US" dirty="0"/>
          </a:p>
          <a:p>
            <a:r>
              <a:rPr lang="en-US" dirty="0"/>
              <a:t>Decision from DM#4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Re-locate November WG meetings to Europe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EF3 to seek suitable location(s), and provide information by 29</a:t>
            </a:r>
            <a:r>
              <a:rPr lang="en-US" baseline="30000" dirty="0">
                <a:highlight>
                  <a:srgbClr val="00FF00"/>
                </a:highlight>
              </a:rPr>
              <a:t>th</a:t>
            </a:r>
            <a:r>
              <a:rPr lang="en-US" dirty="0">
                <a:highlight>
                  <a:srgbClr val="00FF00"/>
                </a:highlight>
              </a:rPr>
              <a:t> August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Goal is for EF3 to have signed contract(s) and provide meeting invitations by end of August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Note that NAF3 will stop efforts and negotiations on hosting the November WGs</a:t>
            </a:r>
          </a:p>
          <a:p>
            <a:pPr marL="458788" lvl="2" indent="0">
              <a:buNone/>
            </a:pP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It is decided to </a:t>
            </a:r>
            <a:r>
              <a:rPr lang="en-US" u="sng" dirty="0">
                <a:highlight>
                  <a:srgbClr val="00FF00"/>
                </a:highlight>
              </a:rPr>
              <a:t>pursue Option A</a:t>
            </a:r>
            <a:endParaRPr lang="en-US" b="0" u="sng" dirty="0">
              <a:highlight>
                <a:srgbClr val="00FF00"/>
              </a:highlight>
            </a:endParaRPr>
          </a:p>
          <a:p>
            <a:pPr lvl="1"/>
            <a:r>
              <a:rPr lang="en-US" b="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TBD (SA/CT)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</a:t>
            </a:r>
            <a:r>
              <a:rPr lang="en-US" dirty="0"/>
              <a:t>SA/CT in </a:t>
            </a:r>
            <a:r>
              <a:rPr lang="en-US" dirty="0">
                <a:highlight>
                  <a:srgbClr val="FFFF00"/>
                </a:highlight>
              </a:rPr>
              <a:t>[Europe?])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</a:t>
            </a:r>
            <a:r>
              <a:rPr lang="en-US" dirty="0">
                <a:highlight>
                  <a:srgbClr val="FFFF00"/>
                </a:highlight>
              </a:rPr>
              <a:t>[Europe?]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</a:t>
            </a:r>
            <a:r>
              <a:rPr lang="en-US" dirty="0">
                <a:highlight>
                  <a:srgbClr val="FFFF00"/>
                </a:highlight>
              </a:rPr>
              <a:t> [NA?]</a:t>
            </a:r>
          </a:p>
          <a:p>
            <a:pPr lvl="1"/>
            <a:r>
              <a:rPr lang="en-US" b="0" dirty="0"/>
              <a:t>December TSGs:	</a:t>
            </a:r>
            <a:r>
              <a:rPr lang="en-US" b="0" dirty="0">
                <a:highlight>
                  <a:srgbClr val="FFFF00"/>
                </a:highlight>
              </a:rPr>
              <a:t>[Electronic?]</a:t>
            </a:r>
          </a:p>
          <a:p>
            <a:r>
              <a:rPr lang="en-US" dirty="0"/>
              <a:t>TSDSI indicated willingness to host a TSG or SA/</a:t>
            </a:r>
            <a:r>
              <a:rPr lang="en-US"/>
              <a:t>CT WG meeting </a:t>
            </a:r>
            <a:r>
              <a:rPr lang="en-US" dirty="0"/>
              <a:t>in 2023 </a:t>
            </a:r>
          </a:p>
          <a:p>
            <a:pPr lvl="1"/>
            <a:r>
              <a:rPr lang="en-US" dirty="0"/>
              <a:t>How to utilize this offer is TBD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Follow up F2F_DM#4bis on 29/August 12:30-15:30h UTC</a:t>
            </a:r>
          </a:p>
          <a:p>
            <a:pPr lvl="1"/>
            <a:r>
              <a:rPr lang="en-US" dirty="0"/>
              <a:t>Confirm November/2022 details</a:t>
            </a:r>
          </a:p>
          <a:p>
            <a:pPr lvl="1"/>
            <a:r>
              <a:rPr lang="en-US" dirty="0"/>
              <a:t>Confirm pending issues in 2023 plan</a:t>
            </a:r>
          </a:p>
          <a:p>
            <a:pPr lvl="1"/>
            <a:r>
              <a:rPr lang="en-US" dirty="0"/>
              <a:t>Initial distribution of hosts for 2024 meeting calendar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006C09-D9AD-49CD-95D4-E9B4D315244F}">
  <ds:schemaRefs>
    <ds:schemaRef ds:uri="http://purl.org/dc/elements/1.1/"/>
    <ds:schemaRef ds:uri="http://purl.org/dc/dcmitype/"/>
    <ds:schemaRef ds:uri="3b34c8f0-1ef5-4d1e-bb66-517ce7fe7356"/>
    <ds:schemaRef ds:uri="http://www.w3.org/XML/1998/namespace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1375</TotalTime>
  <Words>515</Words>
  <Application>Microsoft Office PowerPoint</Application>
  <PresentationFormat>On-screen Show (16:9)</PresentationFormat>
  <Paragraphs>49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Proposed 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Comments</cp:lastModifiedBy>
  <cp:revision>86</cp:revision>
  <dcterms:created xsi:type="dcterms:W3CDTF">2021-04-28T06:02:25Z</dcterms:created>
  <dcterms:modified xsi:type="dcterms:W3CDTF">2022-08-29T08:55:02Z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