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6"/>
    <p:sldMasterId id="2147483798" r:id="rId7"/>
    <p:sldMasterId id="2147483812" r:id="rId8"/>
  </p:sldMasterIdLst>
  <p:notesMasterIdLst>
    <p:notesMasterId r:id="rId14"/>
  </p:notesMasterIdLst>
  <p:handoutMasterIdLst>
    <p:handoutMasterId r:id="rId15"/>
  </p:handoutMasterIdLst>
  <p:sldIdLst>
    <p:sldId id="311" r:id="rId9"/>
    <p:sldId id="362" r:id="rId10"/>
    <p:sldId id="364" r:id="rId11"/>
    <p:sldId id="365" r:id="rId12"/>
    <p:sldId id="366" r:id="rId13"/>
  </p:sldIdLst>
  <p:sldSz cx="9144000" cy="5143500" type="screen16x9"/>
  <p:notesSz cx="6858000" cy="9144000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24192"/>
    <a:srgbClr val="000000"/>
    <a:srgbClr val="68717A"/>
    <a:srgbClr val="A8BB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916" autoAdjust="0"/>
    <p:restoredTop sz="96327" autoAdjust="0"/>
  </p:normalViewPr>
  <p:slideViewPr>
    <p:cSldViewPr snapToGrid="0">
      <p:cViewPr varScale="1">
        <p:scale>
          <a:sx n="100" d="100"/>
          <a:sy n="100" d="100"/>
        </p:scale>
        <p:origin x="900" y="7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8" d="100"/>
          <a:sy n="88" d="100"/>
        </p:scale>
        <p:origin x="-3870" y="-12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3.xml"/><Relationship Id="rId13" Type="http://schemas.openxmlformats.org/officeDocument/2006/relationships/slide" Target="slides/slide5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2.xml"/><Relationship Id="rId12" Type="http://schemas.openxmlformats.org/officeDocument/2006/relationships/slide" Target="slides/slide4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3.xml"/><Relationship Id="rId5" Type="http://schemas.openxmlformats.org/officeDocument/2006/relationships/customXml" Target="../customXml/item5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2.xml"/><Relationship Id="rId19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slide" Target="slides/slide1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3A1A956-FBA6-4D44-9717-88B588F88EA2}" type="datetimeFigureOut">
              <a:rPr lang="en-US"/>
              <a:pPr>
                <a:defRPr/>
              </a:pPr>
              <a:t>2/28/2022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EB7DA75-3119-461F-BBD9-15CADFA283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59862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2CF6B7E-5EE0-4686-A335-20EF82FA6D28}" type="datetimeFigureOut">
              <a:rPr lang="en-US"/>
              <a:pPr>
                <a:defRPr/>
              </a:pPr>
              <a:t>2/28/2022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6C2616F-011D-47B3-A2C1-4E16F11993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99247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>
              <a:ea typeface="ヒラギノ角ゴ Pro W3"/>
              <a:cs typeface="ヒラギノ角ゴ Pro W3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CF1E334-DD0D-44F1-B379-F6C65B92AF59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0054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8966216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 Singl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6B3FE214-5976-44EB-8D69-829839140B4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765280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E8159A76-98DF-40D7-AAA6-3C6EFC62A79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260000"/>
            <a:ext cx="40104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tx2"/>
                </a:solidFill>
                <a:latin typeface="+mn-lt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tx2"/>
                </a:solidFill>
                <a:latin typeface="+mn-lt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3749A47C-F045-4720-B44F-ABE91F832CB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16000" y="1260000"/>
            <a:ext cx="40104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tx2"/>
                </a:solidFill>
                <a:latin typeface="+mn-lt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tx2"/>
                </a:solidFill>
                <a:latin typeface="+mn-lt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42">
            <a:extLst>
              <a:ext uri="{FF2B5EF4-FFF2-40B4-BE49-F238E27FC236}">
                <a16:creationId xmlns:a16="http://schemas.microsoft.com/office/drawing/2014/main" id="{84798BF3-AC17-43DB-9543-A1154429A1E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1" name="Text Placeholder 42">
            <a:extLst>
              <a:ext uri="{FF2B5EF4-FFF2-40B4-BE49-F238E27FC236}">
                <a16:creationId xmlns:a16="http://schemas.microsoft.com/office/drawing/2014/main" id="{A3E6F846-F43A-474F-AF8A-489219A597E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6830014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able Placeholder 2">
            <a:extLst>
              <a:ext uri="{FF2B5EF4-FFF2-40B4-BE49-F238E27FC236}">
                <a16:creationId xmlns:a16="http://schemas.microsoft.com/office/drawing/2014/main" id="{1CF4B30C-BC0A-4BED-8EEF-4DDEF7B9FABC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0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6746ED1-96F6-4AE8-9D3A-0266CB4B738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5DE51B3D-110F-4884-81C0-0C6A2D17AF2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A48031C6-8898-401E-BAC3-BF0FF9C7801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7557691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martArt Placeholder 2">
            <a:extLst>
              <a:ext uri="{FF2B5EF4-FFF2-40B4-BE49-F238E27FC236}">
                <a16:creationId xmlns:a16="http://schemas.microsoft.com/office/drawing/2014/main" id="{9E969AE7-D418-4354-A166-2D9EC9AFFBD5}"/>
              </a:ext>
            </a:extLst>
          </p:cNvPr>
          <p:cNvSpPr>
            <a:spLocks noGrp="1"/>
          </p:cNvSpPr>
          <p:nvPr>
            <p:ph type="dgm" sz="quarter" idx="14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B72D45-B478-45D6-BC5D-D958ACDFA9E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9272C944-84CC-4AB8-82D5-9695E2FD536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050D1CE3-F30D-40A8-93F6-C618AFBE27C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4857378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3_Single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D5DDEE8-FF3C-4742-BB8C-B09BB2526AC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– Nokia Confidential</a:t>
            </a:r>
            <a:endParaRPr lang="en-US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B4B383DF-E841-4958-AC70-1FE077578D0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6D425CB6-0BAB-4AB6-ADCE-D68F0C1DF88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087D8427-6029-4956-BF93-C47F0DB8797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698922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.4 Gray divi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B5196263-821B-4B0A-B8F0-F314EF3ADF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6817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Nokia internal use</a:t>
            </a:r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9111955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180000"/>
            <a:ext cx="8244000" cy="2253600"/>
          </a:xfrm>
        </p:spPr>
        <p:txBody>
          <a:bodyPr/>
          <a:lstStyle>
            <a:lvl1pPr marL="0" indent="0">
              <a:buNone/>
              <a:defRPr sz="6600">
                <a:solidFill>
                  <a:schemeClr val="tx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17600" y="2217675"/>
            <a:ext cx="8244000" cy="2030400"/>
          </a:xfrm>
        </p:spPr>
        <p:txBody>
          <a:bodyPr/>
          <a:lstStyle>
            <a:lvl1pPr marL="324000" indent="-324000">
              <a:buFont typeface="Arial" pitchFamily="34" charset="0"/>
              <a:buChar char="•"/>
              <a:tabLst/>
              <a:defRPr>
                <a:latin typeface="+mn-lt"/>
              </a:defRPr>
            </a:lvl1pPr>
            <a:lvl2pPr marL="230188" indent="0">
              <a:buNone/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17600" y="288000"/>
            <a:ext cx="8244000" cy="2253600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4400" baseline="0">
                <a:solidFill>
                  <a:schemeClr val="tx2"/>
                </a:solidFill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kia Blue Sepa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18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 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543A0E-70E6-46DB-8F7C-06A0214599E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86081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 dirty="0">
              <a:latin typeface="+mj-l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defRPr/>
            </a:pPr>
            <a:r>
              <a:rPr lang="en-US" sz="1000" dirty="0">
                <a:solidFill>
                  <a:schemeClr val="tx2"/>
                </a:solidFill>
                <a:latin typeface="+mn-l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background</a:t>
            </a: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GB" sz="800" smtClean="0">
                <a:solidFill>
                  <a:schemeClr val="bg2"/>
                </a:solidFill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chemeClr val="bg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 dirty="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 dirty="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04" r:id="rId2"/>
    <p:sldLayoutId id="2147483803" r:id="rId3"/>
  </p:sldLayoutIdLst>
  <p:hf sldNum="0" hdr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300"/>
        </a:spcAft>
        <a:buFont typeface="Arial" charset="0"/>
        <a:buChar char="•"/>
        <a:defRPr sz="1800" b="1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300"/>
        </a:spcAft>
        <a:buFont typeface="Lucida Grande"/>
        <a:buChar char="-"/>
        <a:defRPr sz="16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300"/>
        </a:spcAft>
        <a:buFont typeface="Arial" charset="0"/>
        <a:buChar char="•"/>
        <a:defRPr sz="1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300"/>
        </a:spcAft>
        <a:buFont typeface="Lucida Grande"/>
        <a:buChar char="-"/>
        <a:defRPr sz="12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300"/>
        </a:spcAft>
        <a:buFont typeface="Arial" charset="0"/>
        <a:buChar char="•"/>
        <a:defRPr sz="12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6155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880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15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defRPr/>
            </a:pPr>
            <a:r>
              <a:rPr lang="en-US" sz="1000" dirty="0">
                <a:solidFill>
                  <a:schemeClr val="tx2"/>
                </a:solidFill>
                <a:latin typeface="+mn-l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Core and background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 dirty="0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latin typeface="+mn-lt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09" r:id="rId3"/>
    <p:sldLayoutId id="2147483810" r:id="rId4"/>
    <p:sldLayoutId id="2147483811" r:id="rId5"/>
  </p:sldLayoutIdLst>
  <p:hf sldNum="0" hdr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1800" b="1" kern="1200">
          <a:solidFill>
            <a:schemeClr val="tx2"/>
          </a:solidFill>
          <a:latin typeface="+mj-lt"/>
          <a:ea typeface="ヒラギノ角ゴ Pro W3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300"/>
        </a:spcAft>
        <a:buFont typeface="Arial" charset="0"/>
        <a:buChar char="•"/>
        <a:defRPr sz="1800" b="1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300"/>
        </a:spcAft>
        <a:buFont typeface="Lucida Grande"/>
        <a:buChar char="-"/>
        <a:defRPr sz="16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300"/>
        </a:spcAft>
        <a:buFont typeface="Arial" charset="0"/>
        <a:buChar char="•"/>
        <a:defRPr sz="1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300"/>
        </a:spcAft>
        <a:buFont typeface="Lucida Grande"/>
        <a:buChar char="-"/>
        <a:defRPr sz="12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300"/>
        </a:spcAft>
        <a:buFont typeface="Arial" charset="0"/>
        <a:buChar char="•"/>
        <a:defRPr sz="12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7920C8E0-2BA3-45B9-8A9F-1B9E5915743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86466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  <p:sldLayoutId id="2147483814" r:id="rId2"/>
    <p:sldLayoutId id="2147483815" r:id="rId3"/>
    <p:sldLayoutId id="2147483816" r:id="rId4"/>
    <p:sldLayoutId id="2147483817" r:id="rId5"/>
    <p:sldLayoutId id="2147483818" r:id="rId6"/>
    <p:sldLayoutId id="2147483819" r:id="rId7"/>
    <p:sldLayoutId id="2147483820" r:id="rId8"/>
    <p:sldLayoutId id="2147483821" r:id="rId9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17600" y="724749"/>
            <a:ext cx="8244000" cy="1733106"/>
          </a:xfrm>
        </p:spPr>
        <p:txBody>
          <a:bodyPr/>
          <a:lstStyle/>
          <a:p>
            <a:pPr eaLnBrk="1" hangingPunct="1"/>
            <a:r>
              <a:rPr lang="en-GB" sz="5400" dirty="0">
                <a:ea typeface="ヒラギノ角ゴ Pro W3"/>
                <a:cs typeface="ヒラギノ角ゴ Pro W3"/>
              </a:rPr>
              <a:t>3GPP F2F return</a:t>
            </a:r>
          </a:p>
          <a:p>
            <a:pPr eaLnBrk="1" hangingPunct="1"/>
            <a:r>
              <a:rPr lang="en-GB" sz="3600" i="1" dirty="0">
                <a:ea typeface="ヒラギノ角ゴ Pro W3"/>
                <a:cs typeface="ヒラギノ角ゴ Pro W3"/>
              </a:rPr>
              <a:t>Overall plan</a:t>
            </a:r>
          </a:p>
          <a:p>
            <a:pPr eaLnBrk="1" hangingPunct="1"/>
            <a:r>
              <a:rPr lang="en-GB" sz="3600" i="1" dirty="0">
                <a:ea typeface="ヒラギノ角ゴ Pro W3"/>
                <a:cs typeface="ヒラギノ角ゴ Pro W3"/>
              </a:rPr>
              <a:t>F2F DM #2 – 02/March/2022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BCEFC73-7333-4A8A-BC6B-28D4FC2CC7E4}"/>
              </a:ext>
            </a:extLst>
          </p:cNvPr>
          <p:cNvSpPr txBox="1"/>
          <p:nvPr/>
        </p:nvSpPr>
        <p:spPr>
          <a:xfrm>
            <a:off x="7391400" y="203017"/>
            <a:ext cx="146208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OPf220011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7DE68D43-3A6D-49DB-BD25-F328CA187A43}"/>
              </a:ext>
            </a:extLst>
          </p:cNvPr>
          <p:cNvSpPr/>
          <p:nvPr/>
        </p:nvSpPr>
        <p:spPr>
          <a:xfrm>
            <a:off x="538223" y="2960226"/>
            <a:ext cx="8339559" cy="111117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chemeClr val="accent4"/>
              </a:solidFill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CCFDC995-51BD-4090-B707-82BE707127C4}"/>
              </a:ext>
            </a:extLst>
          </p:cNvPr>
          <p:cNvSpPr/>
          <p:nvPr/>
        </p:nvSpPr>
        <p:spPr>
          <a:xfrm>
            <a:off x="538223" y="1192192"/>
            <a:ext cx="8339559" cy="1643605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chemeClr val="accent4"/>
              </a:solidFill>
            </a:endParaRPr>
          </a:p>
        </p:txBody>
      </p:sp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2434FD6E-26C1-7648-B8F0-7455CD3E6E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8120" y="657385"/>
            <a:ext cx="8227648" cy="3828730"/>
          </a:xfrm>
        </p:spPr>
        <p:txBody>
          <a:bodyPr/>
          <a:lstStyle/>
          <a:p>
            <a:r>
              <a:rPr lang="en-US" sz="1200" dirty="0"/>
              <a:t>Based on the current covid-related travel and quarantine policies it is proposed to target the following general plan for 2022:</a:t>
            </a:r>
          </a:p>
          <a:p>
            <a:pPr lvl="1"/>
            <a:endParaRPr lang="en-US" sz="1100" dirty="0">
              <a:solidFill>
                <a:srgbClr val="FF0000"/>
              </a:solidFill>
            </a:endParaRPr>
          </a:p>
          <a:p>
            <a:pPr lvl="1"/>
            <a:r>
              <a:rPr lang="en-US" sz="1100" dirty="0">
                <a:solidFill>
                  <a:srgbClr val="FF0000"/>
                </a:solidFill>
              </a:rPr>
              <a:t>All 3GPP meetings until end of May are to be held as E-meetings</a:t>
            </a:r>
          </a:p>
          <a:p>
            <a:pPr lvl="1"/>
            <a:r>
              <a:rPr lang="en-US" sz="1100" dirty="0">
                <a:solidFill>
                  <a:srgbClr val="00B050"/>
                </a:solidFill>
              </a:rPr>
              <a:t>TSG#96 in June to be held F2F in Budapest/HU</a:t>
            </a:r>
          </a:p>
          <a:p>
            <a:pPr lvl="1"/>
            <a:r>
              <a:rPr lang="en-US" sz="1100" dirty="0">
                <a:solidFill>
                  <a:srgbClr val="FF0000"/>
                </a:solidFill>
              </a:rPr>
              <a:t>All July WG meetings to be held as E-meetings</a:t>
            </a:r>
          </a:p>
          <a:p>
            <a:pPr lvl="1"/>
            <a:r>
              <a:rPr lang="en-US" sz="1100" dirty="0">
                <a:solidFill>
                  <a:srgbClr val="00B050"/>
                </a:solidFill>
              </a:rPr>
              <a:t>RAN WGs in August to be held F2F in Toulouse/FR</a:t>
            </a:r>
          </a:p>
          <a:p>
            <a:pPr lvl="1"/>
            <a:r>
              <a:rPr lang="en-US" sz="1100" dirty="0">
                <a:solidFill>
                  <a:srgbClr val="00B050"/>
                </a:solidFill>
              </a:rPr>
              <a:t>SA and CT WGs in August to be held F2F in Gothenburg/Sweden</a:t>
            </a:r>
          </a:p>
          <a:p>
            <a:pPr lvl="2"/>
            <a:r>
              <a:rPr lang="en-US" sz="900" dirty="0">
                <a:solidFill>
                  <a:srgbClr val="00B050"/>
                </a:solidFill>
              </a:rPr>
              <a:t>Some smaller groups are hosted in Malaga/SP, Wroclaw/PL, Bath/UK</a:t>
            </a:r>
          </a:p>
          <a:p>
            <a:pPr lvl="1"/>
            <a:endParaRPr lang="en-US" sz="1100" dirty="0">
              <a:solidFill>
                <a:srgbClr val="FF0000"/>
              </a:solidFill>
            </a:endParaRPr>
          </a:p>
          <a:p>
            <a:pPr lvl="1"/>
            <a:r>
              <a:rPr lang="en-US" sz="1100" dirty="0">
                <a:solidFill>
                  <a:srgbClr val="FF0000"/>
                </a:solidFill>
              </a:rPr>
              <a:t>TSG#97 in September to be held as E-meeting (originally NA)</a:t>
            </a:r>
          </a:p>
          <a:p>
            <a:pPr lvl="1"/>
            <a:r>
              <a:rPr lang="en-US" sz="1100" dirty="0">
                <a:solidFill>
                  <a:srgbClr val="FF0000"/>
                </a:solidFill>
              </a:rPr>
              <a:t>All WG meetings in October to be held as E-meetings (originally India and China)</a:t>
            </a:r>
          </a:p>
          <a:p>
            <a:pPr lvl="1"/>
            <a:r>
              <a:rPr lang="en-US" sz="1100" dirty="0">
                <a:solidFill>
                  <a:srgbClr val="00B050"/>
                </a:solidFill>
              </a:rPr>
              <a:t>All WG meetings in November to be held F2F</a:t>
            </a:r>
          </a:p>
          <a:p>
            <a:pPr lvl="1"/>
            <a:r>
              <a:rPr lang="en-US" sz="1100" dirty="0">
                <a:solidFill>
                  <a:srgbClr val="00B050"/>
                </a:solidFill>
              </a:rPr>
              <a:t>TSG#98 in December: proposal to hold this as F2F meeting in Seville/SP</a:t>
            </a:r>
            <a:endParaRPr lang="en-US" sz="900" dirty="0">
              <a:solidFill>
                <a:srgbClr val="00B050"/>
              </a:solidFill>
              <a:highlight>
                <a:srgbClr val="FFFF00"/>
              </a:highlight>
            </a:endParaRPr>
          </a:p>
          <a:p>
            <a:endParaRPr lang="en-US" sz="1200" dirty="0"/>
          </a:p>
          <a:p>
            <a:r>
              <a:rPr lang="en-US" sz="1200" dirty="0"/>
              <a:t>In case return-quarantine restrictions entirely disappear, moving even more meetings to F2F in 2022 can be considered</a:t>
            </a:r>
          </a:p>
          <a:p>
            <a:pPr lvl="1"/>
            <a:r>
              <a:rPr lang="en-US" sz="1100" dirty="0"/>
              <a:t>A minimum of 6 months lead time is needed for the host to find location, sign contract, </a:t>
            </a:r>
            <a:r>
              <a:rPr lang="en-US" sz="1100" dirty="0" err="1"/>
              <a:t>etc</a:t>
            </a:r>
            <a:r>
              <a:rPr lang="en-US" sz="1100" dirty="0"/>
              <a:t>…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BCD709D-A882-C24C-90A3-3E61B93CE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ea typeface="ヒラギノ角ゴ Pro W3"/>
                <a:cs typeface="ヒラギノ角ゴ Pro W3"/>
              </a:rPr>
              <a:t>Overall plan</a:t>
            </a:r>
            <a:br>
              <a:rPr lang="en-GB" dirty="0">
                <a:ea typeface="ヒラギノ角ゴ Pro W3"/>
                <a:cs typeface="ヒラギノ角ゴ Pro W3"/>
              </a:rPr>
            </a:br>
            <a:endParaRPr lang="en-JP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CBEE9B3-C5ED-4949-ACC2-5E880B6AF559}"/>
              </a:ext>
            </a:extLst>
          </p:cNvPr>
          <p:cNvSpPr txBox="1"/>
          <p:nvPr/>
        </p:nvSpPr>
        <p:spPr>
          <a:xfrm>
            <a:off x="6015942" y="1724628"/>
            <a:ext cx="21082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Already confirmed </a:t>
            </a:r>
            <a:br>
              <a:rPr lang="en-US" dirty="0"/>
            </a:br>
            <a:r>
              <a:rPr lang="en-US" dirty="0"/>
              <a:t>target plan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D2F3C7C-EBDE-4D9B-959A-641B16F71A69}"/>
              </a:ext>
            </a:extLst>
          </p:cNvPr>
          <p:cNvSpPr txBox="1"/>
          <p:nvPr/>
        </p:nvSpPr>
        <p:spPr>
          <a:xfrm>
            <a:off x="6015942" y="3192645"/>
            <a:ext cx="22365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Proposal to confirm </a:t>
            </a:r>
          </a:p>
          <a:p>
            <a:r>
              <a:rPr lang="en-US" dirty="0"/>
              <a:t>target plan now</a:t>
            </a:r>
          </a:p>
        </p:txBody>
      </p:sp>
    </p:spTree>
    <p:extLst>
      <p:ext uri="{BB962C8B-B14F-4D97-AF65-F5344CB8AC3E}">
        <p14:creationId xmlns:p14="http://schemas.microsoft.com/office/powerpoint/2010/main" val="2444807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2434FD6E-26C1-7648-B8F0-7455CD3E6E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8120" y="801636"/>
            <a:ext cx="8227648" cy="3828730"/>
          </a:xfrm>
        </p:spPr>
        <p:txBody>
          <a:bodyPr/>
          <a:lstStyle/>
          <a:p>
            <a:r>
              <a:rPr lang="en-US" sz="1400" dirty="0"/>
              <a:t>Review the status of June and August meetings – see separate contributions</a:t>
            </a:r>
          </a:p>
          <a:p>
            <a:endParaRPr lang="en-US" sz="1400" dirty="0"/>
          </a:p>
          <a:p>
            <a:r>
              <a:rPr lang="en-US" sz="1400" dirty="0"/>
              <a:t>November WG planning (14-18/Nov)</a:t>
            </a:r>
          </a:p>
          <a:p>
            <a:pPr lvl="1"/>
            <a:r>
              <a:rPr lang="en-US" sz="1200" dirty="0"/>
              <a:t>Planned to be hosted in North America</a:t>
            </a:r>
          </a:p>
          <a:p>
            <a:pPr lvl="1"/>
            <a:r>
              <a:rPr lang="en-US" sz="1200" dirty="0"/>
              <a:t>ATIS to seek a suitable location (considering the impact on delegates of all Covid-19 rules and visa issues) and present information at this meeting</a:t>
            </a:r>
          </a:p>
          <a:p>
            <a:pPr lvl="1"/>
            <a:r>
              <a:rPr lang="en-US" sz="1200" dirty="0"/>
              <a:t>Present F2F_DM#2 to confirm, or re-consider November WG meeting location if suitable North American location is not identified</a:t>
            </a:r>
          </a:p>
          <a:p>
            <a:pPr lvl="1"/>
            <a:r>
              <a:rPr lang="en-US" sz="1200" dirty="0"/>
              <a:t>To be evaluated and re-checked at F2F_DM#3 10</a:t>
            </a:r>
            <a:r>
              <a:rPr lang="en-US" sz="1200" baseline="30000" dirty="0"/>
              <a:t>th</a:t>
            </a:r>
            <a:r>
              <a:rPr lang="en-US" sz="1200" dirty="0"/>
              <a:t> of May</a:t>
            </a:r>
          </a:p>
          <a:p>
            <a:pPr lvl="2"/>
            <a:r>
              <a:rPr lang="en-US" sz="1000" dirty="0"/>
              <a:t>ATIS to provide detailed location information and contractual terms to F2F_DM#4</a:t>
            </a:r>
          </a:p>
          <a:p>
            <a:pPr lvl="2"/>
            <a:endParaRPr lang="en-US" sz="1400" dirty="0"/>
          </a:p>
          <a:p>
            <a:r>
              <a:rPr lang="en-US" sz="1400" dirty="0"/>
              <a:t>December TSG planning (12-16/Dec)</a:t>
            </a:r>
          </a:p>
          <a:p>
            <a:pPr lvl="1"/>
            <a:r>
              <a:rPr lang="en-US" sz="1200" dirty="0"/>
              <a:t>EF3 has signed contract (from earlier postponement) for Seville/SP</a:t>
            </a:r>
          </a:p>
          <a:p>
            <a:pPr lvl="1"/>
            <a:r>
              <a:rPr lang="en-US" sz="1200" dirty="0"/>
              <a:t>Proposal to confirm target as F2F at this F2F_DM#2 meeting</a:t>
            </a:r>
          </a:p>
          <a:p>
            <a:pPr lvl="1"/>
            <a:r>
              <a:rPr lang="en-US" sz="1200" dirty="0"/>
              <a:t>Formal decision to be taken at F2F_DM#4 on 16</a:t>
            </a:r>
            <a:r>
              <a:rPr lang="en-US" sz="1200" baseline="30000" dirty="0"/>
              <a:t>th</a:t>
            </a:r>
            <a:r>
              <a:rPr lang="en-US" sz="1200" dirty="0"/>
              <a:t> August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BCD709D-A882-C24C-90A3-3E61B93CE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Detailed considerations</a:t>
            </a:r>
            <a:endParaRPr lang="en-JP" dirty="0"/>
          </a:p>
        </p:txBody>
      </p:sp>
    </p:spTree>
    <p:extLst>
      <p:ext uri="{BB962C8B-B14F-4D97-AF65-F5344CB8AC3E}">
        <p14:creationId xmlns:p14="http://schemas.microsoft.com/office/powerpoint/2010/main" val="7158540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2434FD6E-26C1-7648-B8F0-7455CD3E6E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8120" y="801636"/>
            <a:ext cx="8227648" cy="3828730"/>
          </a:xfrm>
        </p:spPr>
        <p:txBody>
          <a:bodyPr/>
          <a:lstStyle/>
          <a:p>
            <a:r>
              <a:rPr lang="en-US" sz="1200" dirty="0"/>
              <a:t>F2F_DM#2: </a:t>
            </a:r>
            <a:r>
              <a:rPr lang="en-US" sz="1200" u="sng" dirty="0"/>
              <a:t>2</a:t>
            </a:r>
            <a:r>
              <a:rPr lang="en-US" sz="1200" u="sng" baseline="30000" dirty="0"/>
              <a:t>nd</a:t>
            </a:r>
            <a:r>
              <a:rPr lang="en-US" sz="1200" u="sng" dirty="0"/>
              <a:t> March (Wednesday)</a:t>
            </a:r>
            <a:r>
              <a:rPr lang="en-US" sz="1200" dirty="0"/>
              <a:t> 13-15h UTC (this meeting)</a:t>
            </a:r>
          </a:p>
          <a:p>
            <a:pPr lvl="1"/>
            <a:r>
              <a:rPr lang="en-US" sz="1100" dirty="0"/>
              <a:t>Confirm target plan for Sept-Dec/2022</a:t>
            </a:r>
          </a:p>
          <a:p>
            <a:pPr lvl="1"/>
            <a:r>
              <a:rPr lang="en-US" sz="1100" dirty="0"/>
              <a:t>Make formal decision on June TSGs as F2F</a:t>
            </a:r>
          </a:p>
          <a:p>
            <a:pPr lvl="1"/>
            <a:r>
              <a:rPr lang="en-US" sz="1100" dirty="0"/>
              <a:t>Make formal decision on September TSGs as Electronic</a:t>
            </a:r>
          </a:p>
          <a:p>
            <a:pPr lvl="1"/>
            <a:r>
              <a:rPr lang="en-US" sz="1100" dirty="0"/>
              <a:t>Review planning status for August and Nov F2F meetings</a:t>
            </a:r>
          </a:p>
          <a:p>
            <a:pPr marL="230188" lvl="1" indent="0">
              <a:buNone/>
            </a:pPr>
            <a:endParaRPr lang="en-US" sz="1100" dirty="0"/>
          </a:p>
          <a:p>
            <a:r>
              <a:rPr lang="en-US" sz="1200" i="1" dirty="0"/>
              <a:t>[MHSG#28: 3</a:t>
            </a:r>
            <a:r>
              <a:rPr lang="en-US" sz="1200" i="1" baseline="30000" dirty="0"/>
              <a:t>rd</a:t>
            </a:r>
            <a:r>
              <a:rPr lang="en-US" sz="1200" i="1" dirty="0"/>
              <a:t> March (Thursday) 13-15h UTC</a:t>
            </a:r>
          </a:p>
          <a:p>
            <a:pPr lvl="1"/>
            <a:r>
              <a:rPr lang="en-US" sz="1100" i="1" dirty="0"/>
              <a:t>Update F2F resumption study on key criteria to cover Omicron policies]</a:t>
            </a:r>
            <a:endParaRPr lang="en-US" sz="1300" dirty="0"/>
          </a:p>
          <a:p>
            <a:endParaRPr lang="en-US" sz="1200" dirty="0"/>
          </a:p>
          <a:p>
            <a:r>
              <a:rPr lang="en-US" sz="1200" dirty="0"/>
              <a:t>F2F_DM#3: </a:t>
            </a:r>
            <a:r>
              <a:rPr lang="en-US" sz="1200" u="sng" dirty="0"/>
              <a:t>10</a:t>
            </a:r>
            <a:r>
              <a:rPr lang="en-US" sz="1200" u="sng" baseline="30000" dirty="0"/>
              <a:t>th</a:t>
            </a:r>
            <a:r>
              <a:rPr lang="en-US" sz="1200" u="sng" dirty="0"/>
              <a:t>  May (Tuesday)</a:t>
            </a:r>
            <a:r>
              <a:rPr lang="en-US" sz="1200" dirty="0"/>
              <a:t> 13-15h UTC</a:t>
            </a:r>
          </a:p>
          <a:p>
            <a:pPr lvl="1"/>
            <a:r>
              <a:rPr lang="en-US" sz="1100" dirty="0"/>
              <a:t>Formal decision on August WGs (as F2F)</a:t>
            </a:r>
          </a:p>
          <a:p>
            <a:pPr lvl="1"/>
            <a:r>
              <a:rPr lang="en-US" sz="1100" dirty="0"/>
              <a:t>Formal decision on Oct WGs (as Electronic)</a:t>
            </a:r>
          </a:p>
          <a:p>
            <a:r>
              <a:rPr lang="en-US" sz="1200" dirty="0"/>
              <a:t>F2F_DM#4: </a:t>
            </a:r>
            <a:r>
              <a:rPr lang="en-US" sz="1200" u="sng" dirty="0"/>
              <a:t>16 August (Tuesday)</a:t>
            </a:r>
            <a:r>
              <a:rPr lang="en-US" sz="1200" dirty="0"/>
              <a:t> 13-15h UTC</a:t>
            </a:r>
          </a:p>
          <a:p>
            <a:pPr lvl="1"/>
            <a:r>
              <a:rPr lang="en-US" sz="1100" dirty="0"/>
              <a:t>Formal decision on November WGs and December TSGs (both as F2F)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BCD709D-A882-C24C-90A3-3E61B93CE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F2F Decision Meeting plan</a:t>
            </a:r>
            <a:endParaRPr lang="en-JP" dirty="0"/>
          </a:p>
        </p:txBody>
      </p:sp>
    </p:spTree>
    <p:extLst>
      <p:ext uri="{BB962C8B-B14F-4D97-AF65-F5344CB8AC3E}">
        <p14:creationId xmlns:p14="http://schemas.microsoft.com/office/powerpoint/2010/main" val="29243914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09F89B6-47C0-40AE-8D5C-1F44E1D971A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17600" y="2154418"/>
            <a:ext cx="8244000" cy="791339"/>
          </a:xfrm>
        </p:spPr>
        <p:txBody>
          <a:bodyPr/>
          <a:lstStyle/>
          <a:p>
            <a:pPr algn="ctr"/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3149109521"/>
      </p:ext>
    </p:extLst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Nokia PowerPoint Template Nokia Pure v9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ormal.potm" id="{2981A54F-6E51-6442-8C1E-8E028386F7E1}" vid="{947BB1F7-0F6A-9E48-B7D7-3FC59AFF3104}"/>
    </a:ext>
  </a:extLst>
</a:theme>
</file>

<file path=ppt/theme/theme2.xml><?xml version="1.0" encoding="utf-8"?>
<a:theme xmlns:a="http://schemas.openxmlformats.org/drawingml/2006/main" name="Nokia Master Blue Background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dpi="0" rotWithShape="1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ormal.potm" id="{2981A54F-6E51-6442-8C1E-8E028386F7E1}" vid="{EFEBCF1D-7277-104B-BDFB-302CF3CA7A17}"/>
    </a:ext>
  </a:extLst>
</a:theme>
</file>

<file path=ppt/theme/theme3.xml><?xml version="1.0" encoding="utf-8"?>
<a:theme xmlns:a="http://schemas.openxmlformats.org/drawingml/2006/main" name="1. White master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- Pure PowerPoint template 2021 v1.3" id="{83E57FD3-4D1E-4396-8750-91CCF5D75450}" vid="{B1A42757-A18C-4C6C-9F92-263C02514E64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864148B02D26846BD61137C6AECB1F3" ma:contentTypeVersion="6" ma:contentTypeDescription="Create a new document." ma:contentTypeScope="" ma:versionID="925f2f0b7ad0230d1a7887eca87f5fd6">
  <xsd:schema xmlns:xsd="http://www.w3.org/2001/XMLSchema" xmlns:xs="http://www.w3.org/2001/XMLSchema" xmlns:p="http://schemas.microsoft.com/office/2006/metadata/properties" xmlns:ns2="71c5aaf6-e6ce-465b-b873-5148d2a4c105" xmlns:ns3="8a721af7-6211-45bb-a226-4c61e052e8c0" xmlns:ns4="3b34c8f0-1ef5-4d1e-bb66-517ce7fe7356" targetNamespace="http://schemas.microsoft.com/office/2006/metadata/properties" ma:root="true" ma:fieldsID="935477c40a3ffeee3e30f20ca353cfe2" ns2:_="" ns3:_="" ns4:_="">
    <xsd:import namespace="71c5aaf6-e6ce-465b-b873-5148d2a4c105"/>
    <xsd:import namespace="8a721af7-6211-45bb-a226-4c61e052e8c0"/>
    <xsd:import namespace="3b34c8f0-1ef5-4d1e-bb66-517ce7fe7356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721af7-6211-45bb-a226-4c61e052e8c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34c8f0-1ef5-4d1e-bb66-517ce7fe7356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haredContentType xmlns="Microsoft.SharePoint.Taxonomy.ContentTypeSync" SourceId="34c87397-5fc1-491e-85e7-d6110dbe9cbd" ContentTypeId="0x0101" PreviousValue="false"/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  <_dlc_DocId xmlns="71c5aaf6-e6ce-465b-b873-5148d2a4c105">TOIBPU4I3N5A-1139849574-111</_dlc_DocId>
    <_dlc_DocIdUrl xmlns="71c5aaf6-e6ce-465b-b873-5148d2a4c105">
      <Url>https://nokia.sharepoint.com/sites/5GstdWr/virtualwarroom8/_layouts/15/DocIdRedir.aspx?ID=TOIBPU4I3N5A-1139849574-111</Url>
      <Description>TOIBPU4I3N5A-1139849574-111</Description>
    </_dlc_DocIdUrl>
  </documentManagement>
</p:properties>
</file>

<file path=customXml/itemProps1.xml><?xml version="1.0" encoding="utf-8"?>
<ds:datastoreItem xmlns:ds="http://schemas.openxmlformats.org/officeDocument/2006/customXml" ds:itemID="{FA39EB7F-AA02-4BC7-996F-3B3DF256950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8a721af7-6211-45bb-a226-4c61e052e8c0"/>
    <ds:schemaRef ds:uri="3b34c8f0-1ef5-4d1e-bb66-517ce7fe735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52102D8-93F9-4600-B95F-C05EEE9FF92B}">
  <ds:schemaRefs>
    <ds:schemaRef ds:uri="Microsoft.SharePoint.Taxonomy.ContentTypeSync"/>
  </ds:schemaRefs>
</ds:datastoreItem>
</file>

<file path=customXml/itemProps3.xml><?xml version="1.0" encoding="utf-8"?>
<ds:datastoreItem xmlns:ds="http://schemas.openxmlformats.org/officeDocument/2006/customXml" ds:itemID="{3B98F740-4CA2-4E93-955F-EFA031EA1E45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4DC85CB9-A2B8-4A3E-A5A2-8DB4B0336A29}">
  <ds:schemaRefs>
    <ds:schemaRef ds:uri="http://schemas.microsoft.com/sharepoint/v3/contenttype/forms"/>
  </ds:schemaRefs>
</ds:datastoreItem>
</file>

<file path=customXml/itemProps5.xml><?xml version="1.0" encoding="utf-8"?>
<ds:datastoreItem xmlns:ds="http://schemas.openxmlformats.org/officeDocument/2006/customXml" ds:itemID="{C2006C09-D9AD-49CD-95D4-E9B4D315244F}">
  <ds:schemaRefs>
    <ds:schemaRef ds:uri="http://schemas.openxmlformats.org/package/2006/metadata/core-properties"/>
    <ds:schemaRef ds:uri="http://purl.org/dc/terms/"/>
    <ds:schemaRef ds:uri="8a721af7-6211-45bb-a226-4c61e052e8c0"/>
    <ds:schemaRef ds:uri="http://schemas.microsoft.com/office/2006/documentManagement/types"/>
    <ds:schemaRef ds:uri="http://schemas.microsoft.com/office/2006/metadata/properties"/>
    <ds:schemaRef ds:uri="71c5aaf6-e6ce-465b-b873-5148d2a4c105"/>
    <ds:schemaRef ds:uri="http://purl.org/dc/elements/1.1/"/>
    <ds:schemaRef ds:uri="http://schemas.microsoft.com/office/infopath/2007/PartnerControls"/>
    <ds:schemaRef ds:uri="3b34c8f0-1ef5-4d1e-bb66-517ce7fe7356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Nokia PowerPoint Template Nokia Pure v9</Template>
  <TotalTime>160</TotalTime>
  <Words>518</Words>
  <Application>Microsoft Office PowerPoint</Application>
  <PresentationFormat>On-screen Show (16:9)</PresentationFormat>
  <Paragraphs>55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5</vt:i4>
      </vt:variant>
    </vt:vector>
  </HeadingPairs>
  <TitlesOfParts>
    <vt:vector size="15" baseType="lpstr">
      <vt:lpstr>Arial</vt:lpstr>
      <vt:lpstr>Calibri</vt:lpstr>
      <vt:lpstr>Lucida Grande</vt:lpstr>
      <vt:lpstr>Nokia Pure Headline Light</vt:lpstr>
      <vt:lpstr>Nokia Pure Headline Ultra Light</vt:lpstr>
      <vt:lpstr>Nokia Pure Text</vt:lpstr>
      <vt:lpstr>Nokia Pure Text Light</vt:lpstr>
      <vt:lpstr>Nokia PowerPoint Template Nokia Pure v9</vt:lpstr>
      <vt:lpstr>Nokia Master Blue Background</vt:lpstr>
      <vt:lpstr>1. White master</vt:lpstr>
      <vt:lpstr>PowerPoint Presentation</vt:lpstr>
      <vt:lpstr>Overall plan </vt:lpstr>
      <vt:lpstr>Detailed considerations</vt:lpstr>
      <vt:lpstr>F2F Decision Meeting plan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Sebire, Benoist (Nokia - JP/Tokyo)</dc:creator>
  <cp:lastModifiedBy>SA WG5 Chair changes</cp:lastModifiedBy>
  <cp:revision>62</cp:revision>
  <dcterms:created xsi:type="dcterms:W3CDTF">2021-04-28T06:02:25Z</dcterms:created>
  <dcterms:modified xsi:type="dcterms:W3CDTF">2022-02-28T12:42:28Z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0x0101006864148B02D26846BD61137C6AECB1F3</vt:lpwstr>
  </property>
  <property fmtid="{D5CDD505-2E9C-101B-9397-08002B2CF9AE}" pid="3" name="_dlc_DocIdItemGuid">
    <vt:lpwstr>c1cff2d6-7d98-4ef3-942f-df605015776f</vt:lpwstr>
  </property>
</Properties>
</file>