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41" r:id="rId2"/>
    <p:sldId id="364" r:id="rId3"/>
    <p:sldId id="379" r:id="rId4"/>
    <p:sldId id="368" r:id="rId5"/>
    <p:sldId id="384" r:id="rId6"/>
    <p:sldId id="373" r:id="rId7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4694"/>
  </p:normalViewPr>
  <p:slideViewPr>
    <p:cSldViewPr snapToGrid="0">
      <p:cViewPr varScale="1">
        <p:scale>
          <a:sx n="121" d="100"/>
          <a:sy n="121" d="100"/>
        </p:scale>
        <p:origin x="14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25889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3875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2155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OP#52 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14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November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OP52_07	</a:t>
            </a:r>
          </a:p>
        </p:txBody>
      </p:sp>
    </p:spTree>
    <p:extLst>
      <p:ext uri="{BB962C8B-B14F-4D97-AF65-F5344CB8AC3E}">
        <p14:creationId xmlns:p14="http://schemas.microsoft.com/office/powerpoint/2010/main" val="4034715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Report from OP_MHPG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B769E31-1109-3020-A1A3-65E716013D12}"/>
              </a:ext>
            </a:extLst>
          </p:cNvPr>
          <p:cNvSpPr txBox="1">
            <a:spLocks/>
          </p:cNvSpPr>
          <p:nvPr/>
        </p:nvSpPr>
        <p:spPr bwMode="auto">
          <a:xfrm>
            <a:off x="1853598" y="4589463"/>
            <a:ext cx="78867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r>
              <a:rPr lang="en-GB" altLang="en-US"/>
              <a:t>Convenor (Balazs Bertenyi)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/>
              <a:t>Proposed MHPG Mode of Operation and </a:t>
            </a:r>
            <a:r>
              <a:rPr lang="en-US" altLang="en-US" sz="2400" dirty="0" err="1"/>
              <a:t>ToR</a:t>
            </a:r>
            <a:r>
              <a:rPr lang="en-US" altLang="en-US" sz="2400" dirty="0"/>
              <a:t> as endorsed by PCG#52/OP#51</a:t>
            </a:r>
            <a:endParaRPr lang="en-US" altLang="en-US" sz="2400" dirty="0">
              <a:highlight>
                <a:srgbClr val="00FF00"/>
              </a:highlight>
            </a:endParaRPr>
          </a:p>
          <a:p>
            <a:pPr lvl="1"/>
            <a:r>
              <a:rPr lang="en-US" altLang="en-US" sz="2000" dirty="0"/>
              <a:t> MHPG to continue as a standing group with a streamlined focus on compiling the 3GPP calendar of meetings and their hosts (location </a:t>
            </a:r>
            <a:r>
              <a:rPr lang="en-US" altLang="en-US" sz="2000" dirty="0" err="1"/>
              <a:t>rota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 Target 1 MHPG electronic meeting per year, in early October,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00FF00"/>
                </a:highlight>
              </a:rPr>
              <a:t>Principles already confirmed at OP#51(April/2024)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10" y="365125"/>
            <a:ext cx="9682655" cy="1325563"/>
          </a:xfrm>
        </p:spPr>
        <p:txBody>
          <a:bodyPr/>
          <a:lstStyle/>
          <a:p>
            <a:r>
              <a:rPr lang="en-GB" altLang="en-US" sz="4000" dirty="0"/>
              <a:t>Proposed 2026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6812"/>
            <a:ext cx="10515600" cy="4300209"/>
          </a:xfrm>
        </p:spPr>
        <p:txBody>
          <a:bodyPr/>
          <a:lstStyle/>
          <a:p>
            <a:r>
              <a:rPr lang="en-US" sz="1600" b="0" dirty="0"/>
              <a:t>Feb 9-13</a:t>
            </a:r>
            <a:r>
              <a:rPr lang="en-US" sz="1600" dirty="0"/>
              <a:t> </a:t>
            </a:r>
            <a:r>
              <a:rPr lang="en-US" sz="1600" b="0" dirty="0"/>
              <a:t>RAN WGs: 			Europe</a:t>
            </a:r>
          </a:p>
          <a:p>
            <a:r>
              <a:rPr lang="en-US" sz="1600" dirty="0"/>
              <a:t>Feb 9-13  SA and CT WGs			India</a:t>
            </a:r>
            <a:endParaRPr lang="en-US" sz="1600" b="0" dirty="0"/>
          </a:p>
          <a:p>
            <a:r>
              <a:rPr lang="en-US" sz="1600" b="0" dirty="0"/>
              <a:t>March  9-13 TSGs:	 			</a:t>
            </a:r>
            <a:r>
              <a:rPr lang="en-US" sz="1600" dirty="0"/>
              <a:t>Japan</a:t>
            </a:r>
            <a:endParaRPr lang="en-US" sz="1600" b="0" dirty="0"/>
          </a:p>
          <a:p>
            <a:r>
              <a:rPr lang="en-US" sz="1600" b="0" dirty="0"/>
              <a:t>April 13-17 CT1/3/4, RAN1/2/3/4 WGs</a:t>
            </a:r>
            <a:r>
              <a:rPr lang="en-US" sz="1600" dirty="0"/>
              <a:t> </a:t>
            </a:r>
            <a:r>
              <a:rPr lang="en-US" sz="1600" b="0" dirty="0"/>
              <a:t>SA2/3/5/6 	Europe</a:t>
            </a:r>
          </a:p>
          <a:p>
            <a:r>
              <a:rPr lang="en-US" sz="1600" b="0" dirty="0"/>
              <a:t>May 18-22 RAN, SA and CT WGs:		China</a:t>
            </a:r>
            <a:r>
              <a:rPr lang="en-US" sz="1600" dirty="0"/>
              <a:t> (SA4 in Montreal May 11-15)</a:t>
            </a:r>
          </a:p>
          <a:p>
            <a:r>
              <a:rPr lang="en-US" sz="1600" b="0" dirty="0"/>
              <a:t>June 8-12 TSGs:				</a:t>
            </a:r>
            <a:r>
              <a:rPr lang="en-US" sz="1600" b="0" dirty="0">
                <a:sym typeface="Wingdings" pitchFamily="2" charset="2"/>
              </a:rPr>
              <a:t>Singapore</a:t>
            </a:r>
            <a:endParaRPr lang="en-US" sz="1600" dirty="0"/>
          </a:p>
          <a:p>
            <a:r>
              <a:rPr lang="en-US" sz="1600" b="0" dirty="0"/>
              <a:t>August 24-28 </a:t>
            </a:r>
            <a:r>
              <a:rPr lang="en-US" sz="1600" dirty="0"/>
              <a:t>RAN, </a:t>
            </a:r>
            <a:r>
              <a:rPr lang="en-US" sz="1600" b="0" dirty="0"/>
              <a:t>CT WGs, SA WGs:		Europe (SA4 E-meeting)</a:t>
            </a:r>
          </a:p>
          <a:p>
            <a:r>
              <a:rPr lang="en-US" sz="1600" b="0" dirty="0"/>
              <a:t>September 14-18 TSGs:			</a:t>
            </a:r>
            <a:r>
              <a:rPr lang="en-US" sz="1600" dirty="0"/>
              <a:t>Europe</a:t>
            </a:r>
          </a:p>
          <a:p>
            <a:r>
              <a:rPr lang="en-US" sz="1600" b="0" dirty="0"/>
              <a:t>Oct 12-16 RAN1/2/3/4 WGs:			Korea</a:t>
            </a:r>
          </a:p>
          <a:p>
            <a:r>
              <a:rPr lang="en-US" sz="1600" b="0" dirty="0"/>
              <a:t>Oct 12-16 SA2/3/5/6 and CT1/3/4 WGs:		</a:t>
            </a:r>
            <a:r>
              <a:rPr lang="en-US" sz="1600" dirty="0"/>
              <a:t>Europe (SA4 E-meeting)</a:t>
            </a:r>
          </a:p>
          <a:p>
            <a:r>
              <a:rPr lang="en-US" sz="1600" dirty="0"/>
              <a:t>November 16-20 CT WGs, SA WGs, RAN WGs:	North America</a:t>
            </a:r>
          </a:p>
          <a:p>
            <a:r>
              <a:rPr lang="en-US" sz="1600" b="0" dirty="0"/>
              <a:t>Dec 7-11 TSGs:				North America</a:t>
            </a:r>
            <a:endParaRPr lang="en-US" sz="1600" dirty="0"/>
          </a:p>
          <a:p>
            <a:endParaRPr lang="en-US" sz="2100" b="0" dirty="0"/>
          </a:p>
          <a:p>
            <a:endParaRPr lang="en-US" altLang="en-US" sz="21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2DB08A-3D38-31B4-A40F-D33E6F11E535}"/>
              </a:ext>
            </a:extLst>
          </p:cNvPr>
          <p:cNvSpPr txBox="1"/>
          <p:nvPr/>
        </p:nvSpPr>
        <p:spPr>
          <a:xfrm>
            <a:off x="649013" y="6058479"/>
            <a:ext cx="96826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en-US" sz="1800" dirty="0">
                <a:highlight>
                  <a:srgbClr val="FFFF00"/>
                </a:highlight>
              </a:rPr>
              <a:t>Full 2026 meeting plan above confirmed at MHPG#13 (Oct/2024), seeking confirmation from OP#52</a:t>
            </a:r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E2966-936E-C042-B1B7-9B8D8E881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Proposal to OP#52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25004-C697-9F8C-A643-AE24DA2E91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4301"/>
            <a:ext cx="10515600" cy="4081189"/>
          </a:xfrm>
        </p:spPr>
        <p:txBody>
          <a:bodyPr/>
          <a:lstStyle/>
          <a:p>
            <a:r>
              <a:rPr lang="en-HU" dirty="0"/>
              <a:t> Endorse 2026 meeting plan as per slide 4</a:t>
            </a:r>
          </a:p>
        </p:txBody>
      </p:sp>
    </p:spTree>
    <p:extLst>
      <p:ext uri="{BB962C8B-B14F-4D97-AF65-F5344CB8AC3E}">
        <p14:creationId xmlns:p14="http://schemas.microsoft.com/office/powerpoint/2010/main" val="243318401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390</Words>
  <Application>Microsoft Macintosh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Wingdings</vt:lpstr>
      <vt:lpstr>1_Office Theme</vt:lpstr>
      <vt:lpstr>Report from OP_MHPG</vt:lpstr>
      <vt:lpstr>MHPG meetings and MoO</vt:lpstr>
      <vt:lpstr>Location rota principles 2026 onwards</vt:lpstr>
      <vt:lpstr>Proposed 2026 plan for ordinary F2F meetings</vt:lpstr>
      <vt:lpstr>Proposal to OP#52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Bertenyi, Balazs (Nokia - HU/Budapest)</dc:creator>
  <cp:lastModifiedBy>Bertenyi, Balazs (Nokia - HU/Budapest)</cp:lastModifiedBy>
  <cp:revision>8</cp:revision>
  <dcterms:created xsi:type="dcterms:W3CDTF">2024-09-12T01:15:54Z</dcterms:created>
  <dcterms:modified xsi:type="dcterms:W3CDTF">2024-11-12T12:58:40Z</dcterms:modified>
</cp:coreProperties>
</file>