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7"/>
  </p:notesMasterIdLst>
  <p:handoutMasterIdLst>
    <p:handoutMasterId r:id="rId18"/>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66" r:id="rId16"/>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8DC14EF-F97C-2107-999E-25D1F4EDF43E}" name="Issam Toufik" initials="Issam" userId="Issam Toufik"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9CC5E0-B4CF-4D59-9AD4-3C7ED4CFEE55}" v="2" dt="2024-09-10T09:06:38.8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76" d="100"/>
          <a:sy n="76" d="100"/>
        </p:scale>
        <p:origin x="652"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46" d="100"/>
          <a:sy n="46" d="100"/>
        </p:scale>
        <p:origin x="2808" y="36"/>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écile Vasseur" userId="0801844d-c963-48f9-92d4-577f1fa76c9c" providerId="ADAL" clId="{799CC5E0-B4CF-4D59-9AD4-3C7ED4CFEE55}"/>
    <pc:docChg chg="undo custSel modSld">
      <pc:chgData name="Cécile Vasseur" userId="0801844d-c963-48f9-92d4-577f1fa76c9c" providerId="ADAL" clId="{799CC5E0-B4CF-4D59-9AD4-3C7ED4CFEE55}" dt="2024-09-10T09:06:38.815" v="40"/>
      <pc:docMkLst>
        <pc:docMk/>
      </pc:docMkLst>
      <pc:sldChg chg="modSp mod">
        <pc:chgData name="Cécile Vasseur" userId="0801844d-c963-48f9-92d4-577f1fa76c9c" providerId="ADAL" clId="{799CC5E0-B4CF-4D59-9AD4-3C7ED4CFEE55}" dt="2024-09-10T09:04:52.949" v="1" actId="20577"/>
        <pc:sldMkLst>
          <pc:docMk/>
          <pc:sldMk cId="0" sldId="303"/>
        </pc:sldMkLst>
        <pc:spChg chg="mod">
          <ac:chgData name="Cécile Vasseur" userId="0801844d-c963-48f9-92d4-577f1fa76c9c" providerId="ADAL" clId="{799CC5E0-B4CF-4D59-9AD4-3C7ED4CFEE55}" dt="2024-09-10T09:04:52.949" v="1" actId="20577"/>
          <ac:spMkLst>
            <pc:docMk/>
            <pc:sldMk cId="0" sldId="303"/>
            <ac:spMk id="2" creationId="{00000000-0000-0000-0000-000000000000}"/>
          </ac:spMkLst>
        </pc:spChg>
      </pc:sldChg>
      <pc:sldChg chg="modSp mod">
        <pc:chgData name="Cécile Vasseur" userId="0801844d-c963-48f9-92d4-577f1fa76c9c" providerId="ADAL" clId="{799CC5E0-B4CF-4D59-9AD4-3C7ED4CFEE55}" dt="2024-09-10T09:06:38.815" v="40"/>
        <pc:sldMkLst>
          <pc:docMk/>
          <pc:sldMk cId="0" sldId="540"/>
        </pc:sldMkLst>
        <pc:spChg chg="mod">
          <ac:chgData name="Cécile Vasseur" userId="0801844d-c963-48f9-92d4-577f1fa76c9c" providerId="ADAL" clId="{799CC5E0-B4CF-4D59-9AD4-3C7ED4CFEE55}" dt="2024-09-10T09:06:10.893" v="27" actId="20577"/>
          <ac:spMkLst>
            <pc:docMk/>
            <pc:sldMk cId="0" sldId="540"/>
            <ac:spMk id="5" creationId="{00000000-0000-0000-0000-000000000000}"/>
          </ac:spMkLst>
        </pc:spChg>
        <pc:graphicFrameChg chg="mod modGraphic">
          <ac:chgData name="Cécile Vasseur" userId="0801844d-c963-48f9-92d4-577f1fa76c9c" providerId="ADAL" clId="{799CC5E0-B4CF-4D59-9AD4-3C7ED4CFEE55}" dt="2024-09-10T09:06:38.815" v="40"/>
          <ac:graphicFrameMkLst>
            <pc:docMk/>
            <pc:sldMk cId="0" sldId="540"/>
            <ac:graphicFrameMk id="6" creationId="{D4A273CC-E300-0E6E-540D-A9C6CDDCE1B8}"/>
          </ac:graphicFrameMkLst>
        </pc:graphicFrameChg>
      </pc:sldChg>
      <pc:sldChg chg="modSp mod">
        <pc:chgData name="Cécile Vasseur" userId="0801844d-c963-48f9-92d4-577f1fa76c9c" providerId="ADAL" clId="{799CC5E0-B4CF-4D59-9AD4-3C7ED4CFEE55}" dt="2024-09-10T09:05:54.552" v="20" actId="207"/>
        <pc:sldMkLst>
          <pc:docMk/>
          <pc:sldMk cId="0" sldId="554"/>
        </pc:sldMkLst>
        <pc:spChg chg="mod">
          <ac:chgData name="Cécile Vasseur" userId="0801844d-c963-48f9-92d4-577f1fa76c9c" providerId="ADAL" clId="{799CC5E0-B4CF-4D59-9AD4-3C7ED4CFEE55}" dt="2024-09-10T09:05:54.552" v="20" actId="207"/>
          <ac:spMkLst>
            <pc:docMk/>
            <pc:sldMk cId="0" sldId="554"/>
            <ac:spMk id="9" creationId="{737227D7-5D1C-4F27-A235-27E41315B803}"/>
          </ac:spMkLst>
        </pc:spChg>
      </pc:sldChg>
      <pc:sldChg chg="modSp mod">
        <pc:chgData name="Cécile Vasseur" userId="0801844d-c963-48f9-92d4-577f1fa76c9c" providerId="ADAL" clId="{799CC5E0-B4CF-4D59-9AD4-3C7ED4CFEE55}" dt="2024-09-10T09:05:34.031" v="19" actId="207"/>
        <pc:sldMkLst>
          <pc:docMk/>
          <pc:sldMk cId="2096894941" sldId="566"/>
        </pc:sldMkLst>
        <pc:graphicFrameChg chg="modGraphic">
          <ac:chgData name="Cécile Vasseur" userId="0801844d-c963-48f9-92d4-577f1fa76c9c" providerId="ADAL" clId="{799CC5E0-B4CF-4D59-9AD4-3C7ED4CFEE55}" dt="2024-09-10T09:05:34.031" v="19" actId="207"/>
          <ac:graphicFrameMkLst>
            <pc:docMk/>
            <pc:sldMk cId="2096894941" sldId="566"/>
            <ac:graphicFrameMk id="5" creationId="{C07ABC6A-F6FF-03E3-BBBF-A22900ADD697}"/>
          </ac:graphicFrameMkLst>
        </pc:graphicFrameChg>
      </pc:sldChg>
    </pc:docChg>
  </pc:docChgLst>
  <pc:docChgLst>
    <pc:chgData name="Cécile Vasseur" userId="0801844d-c963-48f9-92d4-577f1fa76c9c" providerId="ADAL" clId="{75BFD1B3-0E92-410D-BDAC-4A324DD54F50}"/>
    <pc:docChg chg="undo custSel modSld">
      <pc:chgData name="Cécile Vasseur" userId="0801844d-c963-48f9-92d4-577f1fa76c9c" providerId="ADAL" clId="{75BFD1B3-0E92-410D-BDAC-4A324DD54F50}" dt="2024-09-10T07:51:44.135" v="58" actId="20577"/>
      <pc:docMkLst>
        <pc:docMk/>
      </pc:docMkLst>
      <pc:sldChg chg="modSp mod">
        <pc:chgData name="Cécile Vasseur" userId="0801844d-c963-48f9-92d4-577f1fa76c9c" providerId="ADAL" clId="{75BFD1B3-0E92-410D-BDAC-4A324DD54F50}" dt="2024-09-10T07:51:44.135" v="58" actId="20577"/>
        <pc:sldMkLst>
          <pc:docMk/>
          <pc:sldMk cId="0" sldId="303"/>
        </pc:sldMkLst>
        <pc:spChg chg="mod">
          <ac:chgData name="Cécile Vasseur" userId="0801844d-c963-48f9-92d4-577f1fa76c9c" providerId="ADAL" clId="{75BFD1B3-0E92-410D-BDAC-4A324DD54F50}" dt="2024-09-10T07:51:44.135" v="58" actId="20577"/>
          <ac:spMkLst>
            <pc:docMk/>
            <pc:sldMk cId="0" sldId="303"/>
            <ac:spMk id="2" creationId="{00000000-0000-0000-0000-000000000000}"/>
          </ac:spMkLst>
        </pc:spChg>
      </pc:sldChg>
      <pc:sldChg chg="modSp mod">
        <pc:chgData name="Cécile Vasseur" userId="0801844d-c963-48f9-92d4-577f1fa76c9c" providerId="ADAL" clId="{75BFD1B3-0E92-410D-BDAC-4A324DD54F50}" dt="2024-09-06T09:00:07.378" v="57" actId="207"/>
        <pc:sldMkLst>
          <pc:docMk/>
          <pc:sldMk cId="0" sldId="554"/>
        </pc:sldMkLst>
        <pc:spChg chg="mod">
          <ac:chgData name="Cécile Vasseur" userId="0801844d-c963-48f9-92d4-577f1fa76c9c" providerId="ADAL" clId="{75BFD1B3-0E92-410D-BDAC-4A324DD54F50}" dt="2024-09-06T09:00:07.378" v="57" actId="207"/>
          <ac:spMkLst>
            <pc:docMk/>
            <pc:sldMk cId="0" sldId="554"/>
            <ac:spMk id="9" creationId="{737227D7-5D1C-4F27-A235-27E41315B80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9/10/2024</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‹N°›</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9/10/2024</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‹N°›</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#52– Virtual Meeting</a:t>
            </a: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‹N°›</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2024 H1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dirty="0"/>
              <a:t>OP#52(24)05</a:t>
            </a:r>
            <a:endParaRPr lang="en-GB" sz="1600" dirty="0">
              <a:solidFill>
                <a:srgbClr val="FF0000"/>
              </a:solidFill>
            </a:endParaRPr>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478173" y="1181103"/>
            <a:ext cx="11000654" cy="2132547"/>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The expenditure on promotion and marketing materials at the end of H1 2024 was 16,4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Given the confirmed orders, the entire promotion and marketing budget should be consumed by the year end. </a:t>
            </a: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550415" y="1181103"/>
            <a:ext cx="10928411" cy="162877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No trainings were delivered in H1 2024, but three training sessions are planned in H2. </a:t>
            </a:r>
          </a:p>
          <a:p>
            <a:pPr>
              <a:spcBef>
                <a:spcPct val="20000"/>
              </a:spcBef>
              <a:defRPr/>
            </a:pPr>
            <a:endParaRPr lang="en-GB" sz="1800" kern="0" dirty="0">
              <a:latin typeface="+mn-lt"/>
            </a:endParaRPr>
          </a:p>
          <a:p>
            <a:pPr>
              <a:spcBef>
                <a:spcPct val="20000"/>
              </a:spcBef>
              <a:defRPr/>
            </a:pPr>
            <a:r>
              <a:rPr lang="en-GB" sz="1800" kern="0" dirty="0">
                <a:latin typeface="+mn-lt"/>
              </a:rPr>
              <a:t>It is therefore predicted that the training budget of 20 </a:t>
            </a:r>
            <a:r>
              <a:rPr lang="en-GB" sz="1800" kern="0" dirty="0" err="1">
                <a:latin typeface="+mn-lt"/>
              </a:rPr>
              <a:t>kEUR</a:t>
            </a:r>
            <a:r>
              <a:rPr lang="en-GB" sz="1800" kern="0" dirty="0">
                <a:latin typeface="+mn-lt"/>
              </a:rPr>
              <a:t> will be fully consumed by the end of the year.</a:t>
            </a:r>
          </a:p>
          <a:p>
            <a:pPr lvl="1">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550415" y="1181103"/>
            <a:ext cx="10928411" cy="4438461"/>
          </a:xfrm>
          <a:prstGeom prst="rect">
            <a:avLst/>
          </a:prstGeom>
          <a:noFill/>
          <a:ln w="9525">
            <a:noFill/>
            <a:miter lim="800000"/>
            <a:headEnd/>
            <a:tailEnd/>
          </a:ln>
        </p:spPr>
        <p:txBody>
          <a:bodyPr/>
          <a:lstStyle/>
          <a:p>
            <a:pPr algn="just">
              <a:spcAft>
                <a:spcPts val="1200"/>
              </a:spcAft>
              <a:tabLst>
                <a:tab pos="900430" algn="l"/>
                <a:tab pos="2970530" algn="l"/>
                <a:tab pos="3780790" algn="l"/>
                <a:tab pos="4500880" algn="l"/>
              </a:tabLst>
            </a:pPr>
            <a:r>
              <a:rPr lang="en-GB" sz="1800" kern="0" dirty="0">
                <a:latin typeface="+mn-lt"/>
              </a:rPr>
              <a:t>The overhead charges include accommodation, administration, and provision of general IT services. They are proportional to the </a:t>
            </a:r>
            <a:r>
              <a:rPr lang="en-AU" sz="1800" kern="0" dirty="0">
                <a:latin typeface="+mn-lt"/>
              </a:rPr>
              <a:t>Support Staff </a:t>
            </a:r>
            <a:r>
              <a:rPr lang="en-GB" sz="1800" kern="0" dirty="0">
                <a:latin typeface="+mn-lt"/>
              </a:rPr>
              <a:t>costs, including Task Forces and secondees. </a:t>
            </a:r>
          </a:p>
          <a:p>
            <a:pPr algn="just">
              <a:spcAft>
                <a:spcPts val="1200"/>
              </a:spcAft>
              <a:tabLst>
                <a:tab pos="900430" algn="l"/>
                <a:tab pos="2970530" algn="l"/>
                <a:tab pos="3780790" algn="l"/>
                <a:tab pos="4500880" algn="l"/>
              </a:tabLst>
            </a:pPr>
            <a:r>
              <a:rPr lang="en-GB" sz="1800" kern="0" dirty="0">
                <a:latin typeface="+mn-lt"/>
              </a:rPr>
              <a:t>This proportion has been stable for many years at 39%, except during the pandemic, when it was reduced to 36%. Based on the 2023 actuals, it was reviewed to 37%. This figure is confirmed annually by external auditors.</a:t>
            </a:r>
          </a:p>
          <a:p>
            <a:pPr algn="just">
              <a:spcAft>
                <a:spcPts val="1200"/>
              </a:spcAft>
              <a:tabLst>
                <a:tab pos="900430" algn="l"/>
                <a:tab pos="2970530" algn="l"/>
                <a:tab pos="3780790" algn="l"/>
                <a:tab pos="4500880" algn="l"/>
              </a:tabLst>
            </a:pPr>
            <a:r>
              <a:rPr lang="en-GB" sz="1800" kern="0" dirty="0">
                <a:latin typeface="+mn-lt"/>
              </a:rPr>
              <a:t>The 2024 Budget was built with a rate of 39% for a total of 1,508 </a:t>
            </a:r>
            <a:r>
              <a:rPr lang="en-GB" sz="1800" kern="0" dirty="0" err="1">
                <a:latin typeface="+mn-lt"/>
              </a:rPr>
              <a:t>kEUR</a:t>
            </a:r>
            <a:endParaRPr lang="en-GB" sz="1800" kern="0" dirty="0">
              <a:latin typeface="+mn-lt"/>
            </a:endParaRPr>
          </a:p>
          <a:p>
            <a:pPr algn="just">
              <a:spcAft>
                <a:spcPts val="1200"/>
              </a:spcAft>
              <a:tabLst>
                <a:tab pos="900430" algn="l"/>
                <a:tab pos="2970530" algn="l"/>
                <a:tab pos="3780790" algn="l"/>
                <a:tab pos="4500880" algn="l"/>
              </a:tabLst>
            </a:pPr>
            <a:r>
              <a:rPr lang="en-GB" sz="1800" kern="0" dirty="0">
                <a:latin typeface="+mn-lt"/>
              </a:rPr>
              <a:t>The 2025 Budget proposal is built with a rate of 37%.</a:t>
            </a:r>
          </a:p>
          <a:p>
            <a:pPr algn="just">
              <a:spcAft>
                <a:spcPts val="1200"/>
              </a:spcAft>
              <a:tabLst>
                <a:tab pos="900430" algn="l"/>
                <a:tab pos="2970530" algn="l"/>
                <a:tab pos="3780790" algn="l"/>
                <a:tab pos="4500880" algn="l"/>
              </a:tabLst>
            </a:pPr>
            <a:r>
              <a:rPr lang="en-GB" sz="1800" dirty="0">
                <a:effectLst/>
                <a:latin typeface="Aptos" panose="020B0004020202020204" pitchFamily="34" charset="0"/>
                <a:ea typeface="Calibri" panose="020F0502020204030204" pitchFamily="34" charset="0"/>
                <a:cs typeface="Calibri" panose="020F0502020204030204" pitchFamily="34" charset="0"/>
              </a:rPr>
              <a:t>If we consider applying this reevaluated rate of 37% </a:t>
            </a:r>
            <a:r>
              <a:rPr lang="en-GB" sz="1800" dirty="0">
                <a:latin typeface="Aptos" panose="020B0004020202020204" pitchFamily="34" charset="0"/>
                <a:ea typeface="Calibri" panose="020F0502020204030204" pitchFamily="34" charset="0"/>
                <a:cs typeface="Calibri" panose="020F0502020204030204" pitchFamily="34" charset="0"/>
              </a:rPr>
              <a:t>to the year-end forecast </a:t>
            </a:r>
            <a:r>
              <a:rPr lang="en-GB" sz="1800" dirty="0">
                <a:effectLst/>
                <a:latin typeface="Aptos" panose="020B0004020202020204" pitchFamily="34" charset="0"/>
                <a:ea typeface="Calibri" panose="020F0502020204030204" pitchFamily="34" charset="0"/>
                <a:cs typeface="Calibri" panose="020F0502020204030204" pitchFamily="34" charset="0"/>
              </a:rPr>
              <a:t>2024</a:t>
            </a:r>
            <a:r>
              <a:rPr lang="en-GB" sz="1800" kern="0" dirty="0">
                <a:latin typeface="+mn-lt"/>
              </a:rPr>
              <a:t>, the overhead costs will end to 1,430 </a:t>
            </a:r>
            <a:r>
              <a:rPr lang="en-GB" sz="1800" kern="0" dirty="0" err="1">
                <a:latin typeface="+mn-lt"/>
              </a:rPr>
              <a:t>kEUR</a:t>
            </a:r>
            <a:r>
              <a:rPr lang="en-GB" sz="1800" kern="0" dirty="0">
                <a:latin typeface="+mn-lt"/>
              </a:rPr>
              <a:t>, which represents and underspent of 78 </a:t>
            </a:r>
            <a:r>
              <a:rPr lang="en-GB" sz="1800" kern="0" dirty="0" err="1">
                <a:latin typeface="+mn-lt"/>
              </a:rPr>
              <a:t>kEUR</a:t>
            </a:r>
            <a:r>
              <a:rPr lang="en-GB" sz="1800" kern="0" dirty="0">
                <a:latin typeface="+mn-lt"/>
              </a:rPr>
              <a:t> (to be confirmed at year-end)</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p:txBody>
      </p:sp>
      <p:graphicFrame>
        <p:nvGraphicFramePr>
          <p:cNvPr id="2" name="Tableau 1">
            <a:extLst>
              <a:ext uri="{FF2B5EF4-FFF2-40B4-BE49-F238E27FC236}">
                <a16:creationId xmlns:a16="http://schemas.microsoft.com/office/drawing/2014/main" id="{989416C7-EB40-8DA4-1CA9-6D7958A69985}"/>
              </a:ext>
            </a:extLst>
          </p:cNvPr>
          <p:cNvGraphicFramePr>
            <a:graphicFrameLocks noGrp="1"/>
          </p:cNvGraphicFramePr>
          <p:nvPr>
            <p:extLst>
              <p:ext uri="{D42A27DB-BD31-4B8C-83A1-F6EECF244321}">
                <p14:modId xmlns:p14="http://schemas.microsoft.com/office/powerpoint/2010/main" val="2670133104"/>
              </p:ext>
            </p:extLst>
          </p:nvPr>
        </p:nvGraphicFramePr>
        <p:xfrm>
          <a:off x="1188000" y="4223262"/>
          <a:ext cx="8443569" cy="1774882"/>
        </p:xfrm>
        <a:graphic>
          <a:graphicData uri="http://schemas.openxmlformats.org/drawingml/2006/table">
            <a:tbl>
              <a:tblPr firstRow="1" bandRow="1">
                <a:tableStyleId>{5C22544A-7EE6-4342-B048-85BDC9FD1C3A}</a:tableStyleId>
              </a:tblPr>
              <a:tblGrid>
                <a:gridCol w="1434164">
                  <a:extLst>
                    <a:ext uri="{9D8B030D-6E8A-4147-A177-3AD203B41FA5}">
                      <a16:colId xmlns:a16="http://schemas.microsoft.com/office/drawing/2014/main" val="1667372825"/>
                    </a:ext>
                  </a:extLst>
                </a:gridCol>
                <a:gridCol w="2396691">
                  <a:extLst>
                    <a:ext uri="{9D8B030D-6E8A-4147-A177-3AD203B41FA5}">
                      <a16:colId xmlns:a16="http://schemas.microsoft.com/office/drawing/2014/main" val="2620316037"/>
                    </a:ext>
                  </a:extLst>
                </a:gridCol>
                <a:gridCol w="2465035">
                  <a:extLst>
                    <a:ext uri="{9D8B030D-6E8A-4147-A177-3AD203B41FA5}">
                      <a16:colId xmlns:a16="http://schemas.microsoft.com/office/drawing/2014/main" val="2521242520"/>
                    </a:ext>
                  </a:extLst>
                </a:gridCol>
                <a:gridCol w="2147679">
                  <a:extLst>
                    <a:ext uri="{9D8B030D-6E8A-4147-A177-3AD203B41FA5}">
                      <a16:colId xmlns:a16="http://schemas.microsoft.com/office/drawing/2014/main" val="3646612121"/>
                    </a:ext>
                  </a:extLst>
                </a:gridCol>
              </a:tblGrid>
              <a:tr h="0">
                <a:tc>
                  <a:txBody>
                    <a:bodyPr/>
                    <a:lstStyle/>
                    <a:p>
                      <a:pPr algn="ctr"/>
                      <a:r>
                        <a:rPr lang="fr-FR" sz="1400" dirty="0" err="1">
                          <a:latin typeface="Arial" panose="020B0604020202020204" pitchFamily="34" charset="0"/>
                          <a:cs typeface="Arial" panose="020B0604020202020204" pitchFamily="34" charset="0"/>
                        </a:rPr>
                        <a:t>Overhead</a:t>
                      </a:r>
                      <a:r>
                        <a:rPr lang="fr-FR" sz="1400" dirty="0">
                          <a:latin typeface="Arial" panose="020B0604020202020204" pitchFamily="34" charset="0"/>
                          <a:cs typeface="Arial" panose="020B0604020202020204" pitchFamily="34" charset="0"/>
                        </a:rPr>
                        <a:t> rate </a:t>
                      </a:r>
                      <a:endParaRPr lang="en-GB" sz="1400" dirty="0">
                        <a:latin typeface="Arial" panose="020B0604020202020204" pitchFamily="34" charset="0"/>
                        <a:cs typeface="Arial" panose="020B0604020202020204" pitchFamily="34" charset="0"/>
                      </a:endParaRPr>
                    </a:p>
                  </a:txBody>
                  <a:tcPr/>
                </a:tc>
                <a:tc>
                  <a:txBody>
                    <a:bodyPr/>
                    <a:lstStyle/>
                    <a:p>
                      <a:pPr algn="ctr"/>
                      <a:r>
                        <a:rPr lang="fr-FR" sz="1400" dirty="0" err="1">
                          <a:latin typeface="Arial" panose="020B0604020202020204" pitchFamily="34" charset="0"/>
                          <a:cs typeface="Arial" panose="020B0604020202020204" pitchFamily="34" charset="0"/>
                        </a:rPr>
                        <a:t>Overhead</a:t>
                      </a:r>
                      <a:r>
                        <a:rPr lang="fr-FR" sz="1400" dirty="0">
                          <a:latin typeface="Arial" panose="020B0604020202020204" pitchFamily="34" charset="0"/>
                          <a:cs typeface="Arial" panose="020B0604020202020204" pitchFamily="34" charset="0"/>
                        </a:rPr>
                        <a:t> </a:t>
                      </a:r>
                      <a:r>
                        <a:rPr lang="fr-FR" sz="1400" dirty="0" err="1">
                          <a:latin typeface="Arial" panose="020B0604020202020204" pitchFamily="34" charset="0"/>
                          <a:cs typeface="Arial" panose="020B0604020202020204" pitchFamily="34" charset="0"/>
                        </a:rPr>
                        <a:t>costs</a:t>
                      </a:r>
                      <a:r>
                        <a:rPr lang="fr-FR" sz="1400" dirty="0">
                          <a:latin typeface="Arial" panose="020B0604020202020204" pitchFamily="34" charset="0"/>
                          <a:cs typeface="Arial" panose="020B0604020202020204" pitchFamily="34" charset="0"/>
                        </a:rPr>
                        <a:t> budget 2024 in </a:t>
                      </a:r>
                      <a:r>
                        <a:rPr lang="fr-FR" sz="1400" dirty="0" err="1">
                          <a:latin typeface="Arial" panose="020B0604020202020204" pitchFamily="34" charset="0"/>
                          <a:cs typeface="Arial" panose="020B0604020202020204" pitchFamily="34" charset="0"/>
                        </a:rPr>
                        <a:t>kEUR</a:t>
                      </a:r>
                      <a:endParaRPr lang="en-GB" sz="14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dirty="0" err="1">
                          <a:latin typeface="Arial" panose="020B0604020202020204" pitchFamily="34" charset="0"/>
                          <a:cs typeface="Arial" panose="020B0604020202020204" pitchFamily="34" charset="0"/>
                        </a:rPr>
                        <a:t>Overhead</a:t>
                      </a:r>
                      <a:r>
                        <a:rPr lang="fr-FR" sz="1400" dirty="0">
                          <a:latin typeface="Arial" panose="020B0604020202020204" pitchFamily="34" charset="0"/>
                          <a:cs typeface="Arial" panose="020B0604020202020204" pitchFamily="34" charset="0"/>
                        </a:rPr>
                        <a:t> </a:t>
                      </a:r>
                      <a:r>
                        <a:rPr lang="fr-FR" sz="1400" dirty="0" err="1">
                          <a:latin typeface="Arial" panose="020B0604020202020204" pitchFamily="34" charset="0"/>
                          <a:cs typeface="Arial" panose="020B0604020202020204" pitchFamily="34" charset="0"/>
                        </a:rPr>
                        <a:t>costs</a:t>
                      </a:r>
                      <a:r>
                        <a:rPr lang="fr-FR" sz="1400" dirty="0">
                          <a:latin typeface="Arial" panose="020B0604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dirty="0">
                          <a:latin typeface="Arial" panose="020B0604020202020204" pitchFamily="34" charset="0"/>
                          <a:cs typeface="Arial" panose="020B0604020202020204" pitchFamily="34" charset="0"/>
                        </a:rPr>
                        <a:t>H1 2024 in </a:t>
                      </a:r>
                      <a:r>
                        <a:rPr lang="fr-FR" sz="1400" dirty="0" err="1">
                          <a:latin typeface="Arial" panose="020B0604020202020204" pitchFamily="34" charset="0"/>
                          <a:cs typeface="Arial" panose="020B0604020202020204" pitchFamily="34" charset="0"/>
                        </a:rPr>
                        <a:t>kEUR</a:t>
                      </a:r>
                      <a:endParaRPr lang="en-GB" sz="1400" dirty="0">
                        <a:latin typeface="Arial" panose="020B0604020202020204" pitchFamily="34" charset="0"/>
                        <a:cs typeface="Arial" panose="020B0604020202020204" pitchFamily="34" charset="0"/>
                      </a:endParaRPr>
                    </a:p>
                    <a:p>
                      <a:pPr algn="ctr"/>
                      <a:endParaRPr lang="en-GB" sz="14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dirty="0" err="1">
                          <a:latin typeface="Arial" panose="020B0604020202020204" pitchFamily="34" charset="0"/>
                          <a:cs typeface="Arial" panose="020B0604020202020204" pitchFamily="34" charset="0"/>
                        </a:rPr>
                        <a:t>Overhead</a:t>
                      </a:r>
                      <a:r>
                        <a:rPr lang="fr-FR" sz="1400" dirty="0">
                          <a:latin typeface="Arial" panose="020B0604020202020204" pitchFamily="34" charset="0"/>
                          <a:cs typeface="Arial" panose="020B0604020202020204" pitchFamily="34" charset="0"/>
                        </a:rPr>
                        <a:t> </a:t>
                      </a:r>
                      <a:r>
                        <a:rPr lang="fr-FR" sz="1400" dirty="0" err="1">
                          <a:latin typeface="Arial" panose="020B0604020202020204" pitchFamily="34" charset="0"/>
                          <a:cs typeface="Arial" panose="020B0604020202020204" pitchFamily="34" charset="0"/>
                        </a:rPr>
                        <a:t>costs</a:t>
                      </a:r>
                      <a:endParaRPr lang="fr-FR" sz="1400" dirty="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dirty="0">
                          <a:latin typeface="Arial" panose="020B0604020202020204" pitchFamily="34" charset="0"/>
                          <a:cs typeface="Arial" panose="020B0604020202020204" pitchFamily="34" charset="0"/>
                        </a:rPr>
                        <a:t>YEF</a:t>
                      </a:r>
                      <a:r>
                        <a:rPr lang="fr-FR" sz="1400" baseline="0" dirty="0">
                          <a:latin typeface="Arial" panose="020B0604020202020204" pitchFamily="34" charset="0"/>
                          <a:cs typeface="Arial" panose="020B0604020202020204" pitchFamily="34" charset="0"/>
                        </a:rPr>
                        <a:t> 2024 in </a:t>
                      </a:r>
                      <a:r>
                        <a:rPr lang="fr-FR" sz="1400" baseline="0" dirty="0" err="1">
                          <a:latin typeface="Arial" panose="020B0604020202020204" pitchFamily="34" charset="0"/>
                          <a:cs typeface="Arial" panose="020B0604020202020204" pitchFamily="34" charset="0"/>
                        </a:rPr>
                        <a:t>kEUR</a:t>
                      </a:r>
                      <a:endParaRPr lang="en-GB"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4921507"/>
                  </a:ext>
                </a:extLst>
              </a:tr>
              <a:tr h="370840">
                <a:tc>
                  <a:txBody>
                    <a:bodyPr/>
                    <a:lstStyle/>
                    <a:p>
                      <a:pPr algn="ctr"/>
                      <a:r>
                        <a:rPr lang="fr-FR" sz="1400" b="0" dirty="0">
                          <a:latin typeface="Arial" panose="020B0604020202020204" pitchFamily="34" charset="0"/>
                          <a:cs typeface="Arial" panose="020B0604020202020204" pitchFamily="34" charset="0"/>
                        </a:rPr>
                        <a:t>39%</a:t>
                      </a:r>
                      <a:endParaRPr lang="en-GB" sz="1400" b="0" dirty="0">
                        <a:latin typeface="Arial" panose="020B0604020202020204" pitchFamily="34" charset="0"/>
                        <a:cs typeface="Arial" panose="020B0604020202020204" pitchFamily="34" charset="0"/>
                      </a:endParaRPr>
                    </a:p>
                  </a:txBody>
                  <a:tcPr anchor="ctr"/>
                </a:tc>
                <a:tc>
                  <a:txBody>
                    <a:bodyPr/>
                    <a:lstStyle/>
                    <a:p>
                      <a:pPr marL="0" algn="ctr" defTabSz="914400" rtl="0" eaLnBrk="1" fontAlgn="b" latinLnBrk="0" hangingPunct="1"/>
                      <a:r>
                        <a:rPr lang="en-GB" sz="1400" b="0" kern="1200" dirty="0">
                          <a:solidFill>
                            <a:schemeClr val="dk1"/>
                          </a:solidFill>
                          <a:latin typeface="Arial" panose="020B0604020202020204" pitchFamily="34" charset="0"/>
                          <a:ea typeface="+mn-ea"/>
                          <a:cs typeface="Arial" panose="020B0604020202020204" pitchFamily="34" charset="0"/>
                        </a:rPr>
                        <a:t>                   1 508 </a:t>
                      </a:r>
                    </a:p>
                  </a:txBody>
                  <a:tcPr marL="6350" marR="6350" marT="6350" marB="0" anchor="ctr"/>
                </a:tc>
                <a:tc>
                  <a:txBody>
                    <a:bodyPr/>
                    <a:lstStyle/>
                    <a:p>
                      <a:pPr algn="ctr" rtl="0" fontAlgn="b"/>
                      <a:r>
                        <a:rPr lang="en-GB" sz="1400" b="0" i="0" u="none" strike="noStrike" dirty="0">
                          <a:solidFill>
                            <a:srgbClr val="000000"/>
                          </a:solidFill>
                          <a:effectLst/>
                          <a:latin typeface="Arial" panose="020B0604020202020204" pitchFamily="34" charset="0"/>
                        </a:rPr>
                        <a:t>                     696 </a:t>
                      </a:r>
                    </a:p>
                  </a:txBody>
                  <a:tcPr marL="6350" marR="6350" marT="6350" marB="0" anchor="ctr"/>
                </a:tc>
                <a:tc>
                  <a:txBody>
                    <a:bodyPr/>
                    <a:lstStyle/>
                    <a:p>
                      <a:pPr algn="ctr" rtl="0" fontAlgn="b"/>
                      <a:r>
                        <a:rPr lang="en-GB" sz="1400" b="0" i="0" u="none" strike="noStrike" dirty="0">
                          <a:solidFill>
                            <a:srgbClr val="000000"/>
                          </a:solidFill>
                          <a:effectLst/>
                          <a:latin typeface="Arial" panose="020B0604020202020204" pitchFamily="34" charset="0"/>
                        </a:rPr>
                        <a:t>                   1 508 </a:t>
                      </a:r>
                    </a:p>
                  </a:txBody>
                  <a:tcPr marL="6350" marR="6350" marT="6350" marB="0" anchor="ctr"/>
                </a:tc>
                <a:extLst>
                  <a:ext uri="{0D108BD9-81ED-4DB2-BD59-A6C34878D82A}">
                    <a16:rowId xmlns:a16="http://schemas.microsoft.com/office/drawing/2014/main" val="697481468"/>
                  </a:ext>
                </a:extLst>
              </a:tr>
              <a:tr h="367722">
                <a:tc>
                  <a:txBody>
                    <a:bodyPr/>
                    <a:lstStyle/>
                    <a:p>
                      <a:pPr algn="ctr"/>
                      <a:r>
                        <a:rPr lang="fr-FR" sz="1400" b="0" dirty="0">
                          <a:latin typeface="Arial" panose="020B0604020202020204" pitchFamily="34" charset="0"/>
                          <a:cs typeface="Arial" panose="020B0604020202020204" pitchFamily="34" charset="0"/>
                        </a:rPr>
                        <a:t>37%</a:t>
                      </a:r>
                      <a:endParaRPr lang="en-GB" sz="1400" b="0" dirty="0">
                        <a:latin typeface="Arial" panose="020B0604020202020204" pitchFamily="34" charset="0"/>
                        <a:cs typeface="Arial" panose="020B0604020202020204" pitchFamily="34" charset="0"/>
                      </a:endParaRPr>
                    </a:p>
                  </a:txBody>
                  <a:tcPr anchor="ctr"/>
                </a:tc>
                <a:tc>
                  <a:txBody>
                    <a:bodyPr/>
                    <a:lstStyle/>
                    <a:p>
                      <a:pPr algn="ctr"/>
                      <a:endParaRPr lang="en-GB" sz="1400" b="0" dirty="0">
                        <a:latin typeface="Arial" panose="020B0604020202020204" pitchFamily="34" charset="0"/>
                        <a:cs typeface="Arial" panose="020B0604020202020204" pitchFamily="34" charset="0"/>
                      </a:endParaRPr>
                    </a:p>
                  </a:txBody>
                  <a:tcPr anchor="ctr">
                    <a:blipFill>
                      <a:blip r:embed="rId2"/>
                      <a:tile tx="0" ty="0" sx="100000" sy="100000" flip="none" algn="tl"/>
                    </a:blipFill>
                  </a:tcPr>
                </a:tc>
                <a:tc>
                  <a:txBody>
                    <a:bodyPr/>
                    <a:lstStyle/>
                    <a:p>
                      <a:pPr algn="ctr" rtl="0" fontAlgn="b"/>
                      <a:r>
                        <a:rPr lang="en-GB" sz="1400" b="0" i="0" u="none" strike="noStrike" dirty="0">
                          <a:solidFill>
                            <a:srgbClr val="000000"/>
                          </a:solidFill>
                          <a:effectLst/>
                          <a:latin typeface="Arial" panose="020B0604020202020204" pitchFamily="34" charset="0"/>
                        </a:rPr>
                        <a:t>                     660 </a:t>
                      </a:r>
                    </a:p>
                  </a:txBody>
                  <a:tcPr marL="6350" marR="6350" marT="6350" marB="0" anchor="ctr"/>
                </a:tc>
                <a:tc>
                  <a:txBody>
                    <a:bodyPr/>
                    <a:lstStyle/>
                    <a:p>
                      <a:pPr algn="ctr" rtl="0" fontAlgn="b"/>
                      <a:r>
                        <a:rPr lang="en-GB" sz="1400" b="0" i="0" u="none" strike="noStrike" dirty="0">
                          <a:solidFill>
                            <a:srgbClr val="000000"/>
                          </a:solidFill>
                          <a:effectLst/>
                          <a:latin typeface="Arial" panose="020B0604020202020204" pitchFamily="34" charset="0"/>
                        </a:rPr>
                        <a:t>                   1 430 </a:t>
                      </a:r>
                    </a:p>
                  </a:txBody>
                  <a:tcPr marL="6350" marR="6350" marT="6350" marB="0" anchor="ctr"/>
                </a:tc>
                <a:extLst>
                  <a:ext uri="{0D108BD9-81ED-4DB2-BD59-A6C34878D82A}">
                    <a16:rowId xmlns:a16="http://schemas.microsoft.com/office/drawing/2014/main" val="3475034517"/>
                  </a:ext>
                </a:extLst>
              </a:tr>
              <a:tr h="280737">
                <a:tc>
                  <a:txBody>
                    <a:bodyPr/>
                    <a:lstStyle/>
                    <a:p>
                      <a:pPr algn="ctr"/>
                      <a:r>
                        <a:rPr lang="fr-FR" sz="1400" b="0" dirty="0">
                          <a:latin typeface="Arial" panose="020B0604020202020204" pitchFamily="34" charset="0"/>
                          <a:cs typeface="Arial" panose="020B0604020202020204" pitchFamily="34" charset="0"/>
                        </a:rPr>
                        <a:t>Variance</a:t>
                      </a:r>
                      <a:endParaRPr lang="en-GB" sz="1400" b="0" dirty="0">
                        <a:latin typeface="Arial" panose="020B0604020202020204" pitchFamily="34" charset="0"/>
                        <a:cs typeface="Arial" panose="020B0604020202020204" pitchFamily="34" charset="0"/>
                      </a:endParaRPr>
                    </a:p>
                  </a:txBody>
                  <a:tcPr anchor="ctr"/>
                </a:tc>
                <a:tc>
                  <a:txBody>
                    <a:bodyPr/>
                    <a:lstStyle/>
                    <a:p>
                      <a:pPr algn="ctr"/>
                      <a:endParaRPr lang="en-GB" sz="1400" b="0" dirty="0">
                        <a:latin typeface="Arial" panose="020B0604020202020204" pitchFamily="34" charset="0"/>
                        <a:cs typeface="Arial" panose="020B0604020202020204" pitchFamily="34" charset="0"/>
                      </a:endParaRPr>
                    </a:p>
                  </a:txBody>
                  <a:tcPr anchor="ctr">
                    <a:blipFill>
                      <a:blip r:embed="rId2"/>
                      <a:tile tx="0" ty="0" sx="100000" sy="100000" flip="none" algn="tl"/>
                    </a:blipFill>
                  </a:tcPr>
                </a:tc>
                <a:tc>
                  <a:txBody>
                    <a:bodyPr/>
                    <a:lstStyle/>
                    <a:p>
                      <a:pPr algn="ctr" rtl="0" fontAlgn="b"/>
                      <a:r>
                        <a:rPr lang="en-GB" sz="1400" b="0" i="0" u="none" strike="noStrike" dirty="0">
                          <a:solidFill>
                            <a:srgbClr val="000000"/>
                          </a:solidFill>
                          <a:effectLst/>
                          <a:latin typeface="Arial" panose="020B0604020202020204" pitchFamily="34" charset="0"/>
                        </a:rPr>
                        <a:t>-                      36 </a:t>
                      </a:r>
                    </a:p>
                  </a:txBody>
                  <a:tcPr marL="6350" marR="6350" marT="6350" marB="0" anchor="ctr"/>
                </a:tc>
                <a:tc>
                  <a:txBody>
                    <a:bodyPr/>
                    <a:lstStyle/>
                    <a:p>
                      <a:pPr algn="ctr" rtl="0" fontAlgn="b"/>
                      <a:r>
                        <a:rPr lang="en-GB" sz="1400" b="0" i="0" u="none" strike="noStrike" dirty="0">
                          <a:solidFill>
                            <a:srgbClr val="000000"/>
                          </a:solidFill>
                          <a:effectLst/>
                          <a:latin typeface="Arial" panose="020B0604020202020204" pitchFamily="34" charset="0"/>
                        </a:rPr>
                        <a:t>-                      78 </a:t>
                      </a:r>
                    </a:p>
                  </a:txBody>
                  <a:tcPr marL="6350" marR="6350" marT="6350" marB="0" anchor="ctr"/>
                </a:tc>
                <a:extLst>
                  <a:ext uri="{0D108BD9-81ED-4DB2-BD59-A6C34878D82A}">
                    <a16:rowId xmlns:a16="http://schemas.microsoft.com/office/drawing/2014/main" val="3329014296"/>
                  </a:ext>
                </a:extLst>
              </a:tr>
            </a:tbl>
          </a:graphicData>
        </a:graphic>
      </p:graphicFrame>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19091" y="1207737"/>
            <a:ext cx="10928411" cy="3126138"/>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2024.</a:t>
            </a:r>
            <a:r>
              <a:rPr lang="en-GB" sz="1800" kern="0" dirty="0">
                <a:highlight>
                  <a:srgbClr val="FFFF00"/>
                </a:highlight>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During H1 2024, the expenditure of this budget line was 0,8 </a:t>
            </a:r>
            <a:r>
              <a:rPr lang="en-GB" sz="1800" kern="0" dirty="0" err="1">
                <a:latin typeface="+mn-lt"/>
              </a:rPr>
              <a:t>kEUR</a:t>
            </a:r>
            <a:r>
              <a:rPr lang="en-GB" sz="1800" kern="0" dirty="0">
                <a:latin typeface="+mn-lt"/>
              </a:rPr>
              <a:t> (expert’s immigration, work permit fees and exchange rates costs).</a:t>
            </a:r>
          </a:p>
          <a:p>
            <a:pPr>
              <a:spcBef>
                <a:spcPct val="20000"/>
              </a:spcBef>
              <a:defRPr/>
            </a:pPr>
            <a:endParaRPr lang="en-GB" sz="1800" dirty="0">
              <a:latin typeface="+mn-lt"/>
            </a:endParaRPr>
          </a:p>
          <a:p>
            <a:pPr>
              <a:spcBef>
                <a:spcPct val="20000"/>
              </a:spcBef>
              <a:defRPr/>
            </a:pPr>
            <a:r>
              <a:rPr lang="en-GB" sz="1800" kern="0" dirty="0">
                <a:latin typeface="+mn-lt"/>
              </a:rPr>
              <a:t>It is predicted that by the year end, expenditure will be 10 </a:t>
            </a:r>
            <a:r>
              <a:rPr lang="en-GB" sz="1800" kern="0" dirty="0" err="1">
                <a:latin typeface="+mn-lt"/>
              </a:rPr>
              <a:t>kEUR</a:t>
            </a:r>
            <a:r>
              <a:rPr lang="en-GB" sz="1800" kern="0" dirty="0">
                <a:latin typeface="+mn-lt"/>
              </a:rPr>
              <a:t> and that approximately 140 </a:t>
            </a:r>
            <a:r>
              <a:rPr lang="en-GB" sz="1800" kern="0" dirty="0" err="1">
                <a:latin typeface="+mn-lt"/>
              </a:rPr>
              <a:t>kEUR</a:t>
            </a:r>
            <a:r>
              <a:rPr lang="en-GB" sz="1800" kern="0" dirty="0">
                <a:latin typeface="+mn-lt"/>
              </a:rPr>
              <a:t>  will remain in contingency. No exceptional expenses are foreseen. </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40094" y="426486"/>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16125" y="457200"/>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Invoices issued and payment received by October 2024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6" name="Table 5">
            <a:extLst>
              <a:ext uri="{FF2B5EF4-FFF2-40B4-BE49-F238E27FC236}">
                <a16:creationId xmlns:a16="http://schemas.microsoft.com/office/drawing/2014/main" id="{D4A273CC-E300-0E6E-540D-A9C6CDDCE1B8}"/>
              </a:ext>
            </a:extLst>
          </p:cNvPr>
          <p:cNvGraphicFramePr>
            <a:graphicFrameLocks noGrp="1"/>
          </p:cNvGraphicFramePr>
          <p:nvPr>
            <p:extLst>
              <p:ext uri="{D42A27DB-BD31-4B8C-83A1-F6EECF244321}">
                <p14:modId xmlns:p14="http://schemas.microsoft.com/office/powerpoint/2010/main" val="180805693"/>
              </p:ext>
            </p:extLst>
          </p:nvPr>
        </p:nvGraphicFramePr>
        <p:xfrm>
          <a:off x="1101223" y="2267619"/>
          <a:ext cx="8154743" cy="2530033"/>
        </p:xfrm>
        <a:graphic>
          <a:graphicData uri="http://schemas.openxmlformats.org/drawingml/2006/table">
            <a:tbl>
              <a:tblPr/>
              <a:tblGrid>
                <a:gridCol w="2101132">
                  <a:extLst>
                    <a:ext uri="{9D8B030D-6E8A-4147-A177-3AD203B41FA5}">
                      <a16:colId xmlns:a16="http://schemas.microsoft.com/office/drawing/2014/main" val="773300294"/>
                    </a:ext>
                  </a:extLst>
                </a:gridCol>
                <a:gridCol w="2747634">
                  <a:extLst>
                    <a:ext uri="{9D8B030D-6E8A-4147-A177-3AD203B41FA5}">
                      <a16:colId xmlns:a16="http://schemas.microsoft.com/office/drawing/2014/main" val="4080251605"/>
                    </a:ext>
                  </a:extLst>
                </a:gridCol>
                <a:gridCol w="3305977">
                  <a:extLst>
                    <a:ext uri="{9D8B030D-6E8A-4147-A177-3AD203B41FA5}">
                      <a16:colId xmlns:a16="http://schemas.microsoft.com/office/drawing/2014/main" val="1910240698"/>
                    </a:ext>
                  </a:extLst>
                </a:gridCol>
              </a:tblGrid>
              <a:tr h="492088">
                <a:tc>
                  <a:txBody>
                    <a:bodyPr/>
                    <a:lstStyle/>
                    <a:p>
                      <a:pPr algn="ctr" rtl="0" fontAlgn="ctr"/>
                      <a:r>
                        <a:rPr lang="en-GB" sz="1600" b="1" i="0" u="none" strike="noStrike" dirty="0">
                          <a:solidFill>
                            <a:srgbClr val="000000"/>
                          </a:solidFill>
                          <a:effectLst/>
                          <a:latin typeface="Arial" panose="020B0604020202020204" pitchFamily="34" charset="0"/>
                        </a:rPr>
                        <a:t>Partners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en-GB" sz="1600" b="1" i="0" u="none" strike="noStrike" dirty="0">
                          <a:solidFill>
                            <a:srgbClr val="000000"/>
                          </a:solidFill>
                          <a:effectLst/>
                          <a:latin typeface="Arial" panose="020B0604020202020204" pitchFamily="34" charset="0"/>
                          <a:cs typeface="Arial" panose="020B0604020202020204" pitchFamily="34" charset="0"/>
                        </a:rPr>
                        <a:t>Amount invoiced (EUR)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en-GB" sz="1600" b="1" i="0" u="none" strike="noStrike" dirty="0">
                          <a:solidFill>
                            <a:srgbClr val="000000"/>
                          </a:solidFill>
                          <a:effectLst/>
                          <a:latin typeface="Arial" panose="020B0604020202020204" pitchFamily="34" charset="0"/>
                          <a:cs typeface="Arial" panose="020B0604020202020204" pitchFamily="34" charset="0"/>
                        </a:rPr>
                        <a:t>Amount paid (EUR)</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446330307"/>
                  </a:ext>
                </a:extLst>
              </a:tr>
              <a:tr h="254528">
                <a:tc>
                  <a:txBody>
                    <a:bodyPr/>
                    <a:lstStyle/>
                    <a:p>
                      <a:pPr algn="ctr" fontAlgn="b"/>
                      <a:r>
                        <a:rPr lang="en-GB" sz="1400" b="0" i="0" u="none" strike="noStrike" dirty="0">
                          <a:effectLst/>
                          <a:latin typeface="Arial" panose="020B0604020202020204" pitchFamily="34" charset="0"/>
                          <a:cs typeface="Arial" panose="020B0604020202020204" pitchFamily="34" charset="0"/>
                        </a:rPr>
                        <a:t>ARIB</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371 640,68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371 640,68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70465283"/>
                  </a:ext>
                </a:extLst>
              </a:tr>
              <a:tr h="254528">
                <a:tc>
                  <a:txBody>
                    <a:bodyPr/>
                    <a:lstStyle/>
                    <a:p>
                      <a:pPr algn="ctr" fontAlgn="b"/>
                      <a:r>
                        <a:rPr lang="en-GB" sz="1400" b="0" i="0" u="none" strike="noStrike" dirty="0">
                          <a:solidFill>
                            <a:srgbClr val="0070C0"/>
                          </a:solidFill>
                          <a:effectLst/>
                          <a:latin typeface="Arial" panose="020B0604020202020204" pitchFamily="34" charset="0"/>
                          <a:cs typeface="Arial" panose="020B0604020202020204" pitchFamily="34" charset="0"/>
                        </a:rPr>
                        <a:t>CCSA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400" b="0" i="0" u="none" strike="noStrike" dirty="0">
                          <a:solidFill>
                            <a:schemeClr val="tx1"/>
                          </a:solidFill>
                          <a:effectLst/>
                          <a:latin typeface="Arial" panose="020B0604020202020204" pitchFamily="34" charset="0"/>
                          <a:cs typeface="Arial" panose="020B0604020202020204" pitchFamily="34" charset="0"/>
                        </a:rPr>
                        <a:t>    1 117 853,85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400" b="0" i="0" u="none" strike="noStrike" dirty="0">
                          <a:solidFill>
                            <a:schemeClr val="tx1"/>
                          </a:solidFill>
                          <a:effectLst/>
                          <a:latin typeface="Arial" panose="020B0604020202020204" pitchFamily="34" charset="0"/>
                          <a:cs typeface="Arial" panose="020B0604020202020204" pitchFamily="34" charset="0"/>
                        </a:rPr>
                        <a:t>     1 117 853,85  </a:t>
                      </a:r>
                      <a:endParaRPr lang="en-GB" sz="1400" b="0" i="0" u="none" strike="noStrike" dirty="0">
                        <a:solidFill>
                          <a:srgbClr val="0070C0"/>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8334430"/>
                  </a:ext>
                </a:extLst>
              </a:tr>
              <a:tr h="254528">
                <a:tc>
                  <a:txBody>
                    <a:bodyPr/>
                    <a:lstStyle/>
                    <a:p>
                      <a:pPr algn="ctr" fontAlgn="b"/>
                      <a:r>
                        <a:rPr lang="en-GB" sz="1400" b="0" i="0" u="none" strike="noStrike" dirty="0">
                          <a:effectLst/>
                          <a:latin typeface="Arial" panose="020B0604020202020204" pitchFamily="34" charset="0"/>
                          <a:cs typeface="Arial" panose="020B0604020202020204" pitchFamily="34" charset="0"/>
                        </a:rPr>
                        <a:t>ETSI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2 973 125,43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2 973 125,43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18088336"/>
                  </a:ext>
                </a:extLst>
              </a:tr>
              <a:tr h="254528">
                <a:tc>
                  <a:txBody>
                    <a:bodyPr/>
                    <a:lstStyle/>
                    <a:p>
                      <a:pPr algn="ctr" fontAlgn="b"/>
                      <a:r>
                        <a:rPr lang="en-GB" sz="1400" b="0" i="0" u="none" strike="noStrike">
                          <a:effectLst/>
                          <a:latin typeface="Arial" panose="020B0604020202020204" pitchFamily="34" charset="0"/>
                          <a:cs typeface="Arial" panose="020B0604020202020204" pitchFamily="34" charset="0"/>
                        </a:rPr>
                        <a:t>ATIS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626 560,04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626 560,04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5790174"/>
                  </a:ext>
                </a:extLst>
              </a:tr>
              <a:tr h="254528">
                <a:tc>
                  <a:txBody>
                    <a:bodyPr/>
                    <a:lstStyle/>
                    <a:p>
                      <a:pPr algn="ctr" fontAlgn="b"/>
                      <a:r>
                        <a:rPr lang="en-GB" sz="1400" b="0" i="0" u="none" strike="noStrike">
                          <a:effectLst/>
                          <a:latin typeface="Arial" panose="020B0604020202020204" pitchFamily="34" charset="0"/>
                          <a:cs typeface="Arial" panose="020B0604020202020204" pitchFamily="34" charset="0"/>
                        </a:rPr>
                        <a:t>TTA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215 831,50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215 831,50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755528"/>
                  </a:ext>
                </a:extLst>
              </a:tr>
              <a:tr h="254528">
                <a:tc>
                  <a:txBody>
                    <a:bodyPr/>
                    <a:lstStyle/>
                    <a:p>
                      <a:pPr algn="ctr" fontAlgn="b"/>
                      <a:r>
                        <a:rPr lang="en-GB" sz="1400" b="0" i="0" u="none" strike="noStrike">
                          <a:effectLst/>
                          <a:latin typeface="Arial" panose="020B0604020202020204" pitchFamily="34" charset="0"/>
                          <a:cs typeface="Arial" panose="020B0604020202020204" pitchFamily="34" charset="0"/>
                        </a:rPr>
                        <a:t>TTC</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267 058,38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400" b="0" i="0" u="none" strike="noStrike" dirty="0">
                          <a:effectLst/>
                          <a:latin typeface="Arial" panose="020B0604020202020204" pitchFamily="34" charset="0"/>
                          <a:cs typeface="Arial" panose="020B0604020202020204" pitchFamily="34" charset="0"/>
                        </a:rPr>
                        <a:t>      267 058,38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8329983"/>
                  </a:ext>
                </a:extLst>
              </a:tr>
              <a:tr h="256249">
                <a:tc>
                  <a:txBody>
                    <a:bodyPr/>
                    <a:lstStyle/>
                    <a:p>
                      <a:pPr algn="ctr" fontAlgn="b"/>
                      <a:r>
                        <a:rPr lang="en-GB" sz="1400" b="0" i="0" u="none" strike="noStrike" dirty="0">
                          <a:solidFill>
                            <a:schemeClr val="tx1"/>
                          </a:solidFill>
                          <a:effectLst/>
                          <a:latin typeface="Arial" panose="020B0604020202020204" pitchFamily="34" charset="0"/>
                          <a:cs typeface="Arial" panose="020B0604020202020204" pitchFamily="34" charset="0"/>
                        </a:rPr>
                        <a:t>TSDSI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400" b="0" i="0" u="none" strike="noStrike" dirty="0">
                          <a:solidFill>
                            <a:srgbClr val="0070C0"/>
                          </a:solidFill>
                          <a:effectLst/>
                          <a:latin typeface="Arial" panose="020B0604020202020204" pitchFamily="34" charset="0"/>
                          <a:cs typeface="Arial" panose="020B0604020202020204" pitchFamily="34" charset="0"/>
                        </a:rPr>
                        <a:t>      </a:t>
                      </a:r>
                      <a:r>
                        <a:rPr lang="en-GB" sz="1400" b="0" i="0" u="none" strike="noStrike" dirty="0">
                          <a:solidFill>
                            <a:schemeClr val="tx1"/>
                          </a:solidFill>
                          <a:effectLst/>
                          <a:latin typeface="Arial" panose="020B0604020202020204" pitchFamily="34" charset="0"/>
                          <a:cs typeface="Arial" panose="020B0604020202020204" pitchFamily="34" charset="0"/>
                        </a:rPr>
                        <a:t>392 314,13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400" b="0" i="0" u="none" strike="noStrike" dirty="0">
                          <a:solidFill>
                            <a:srgbClr val="0070C0"/>
                          </a:solidFill>
                          <a:effectLst/>
                          <a:latin typeface="Arial" panose="020B0604020202020204" pitchFamily="34" charset="0"/>
                          <a:cs typeface="Arial" panose="020B0604020202020204" pitchFamily="34" charset="0"/>
                        </a:rPr>
                        <a:t>  </a:t>
                      </a:r>
                      <a:r>
                        <a:rPr lang="en-GB" sz="1400" b="0" i="0" u="none" strike="noStrike" kern="1200" dirty="0">
                          <a:solidFill>
                            <a:schemeClr val="tx1"/>
                          </a:solidFill>
                          <a:effectLst/>
                          <a:latin typeface="Arial" panose="020B0604020202020204" pitchFamily="34" charset="0"/>
                          <a:ea typeface="+mn-ea"/>
                          <a:cs typeface="Arial" panose="020B0604020202020204" pitchFamily="34" charset="0"/>
                        </a:rPr>
                        <a:t>392 314,13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57545414"/>
                  </a:ext>
                </a:extLst>
              </a:tr>
              <a:tr h="254528">
                <a:tc>
                  <a:txBody>
                    <a:bodyPr/>
                    <a:lstStyle/>
                    <a:p>
                      <a:pPr algn="ctr" rtl="0" fontAlgn="b"/>
                      <a:r>
                        <a:rPr lang="en-GB" sz="1400" b="1" i="0" u="none" strike="noStrike" dirty="0">
                          <a:solidFill>
                            <a:srgbClr val="000000"/>
                          </a:solidFill>
                          <a:effectLst/>
                          <a:latin typeface="Arial" panose="020B0604020202020204" pitchFamily="34" charset="0"/>
                          <a:cs typeface="Arial" panose="020B0604020202020204" pitchFamily="34" charset="0"/>
                        </a:rPr>
                        <a:t>TOTAL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400" b="1" i="0" u="none" strike="noStrike" dirty="0">
                          <a:effectLst/>
                          <a:latin typeface="Arial" panose="020B0604020202020204" pitchFamily="34" charset="0"/>
                          <a:cs typeface="Arial" panose="020B0604020202020204" pitchFamily="34" charset="0"/>
                        </a:rPr>
                        <a:t>        5 964 384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GB" sz="1400" b="1" i="0" u="none" strike="noStrike">
                          <a:effectLst/>
                          <a:latin typeface="Arial" panose="020B0604020202020204" pitchFamily="34" charset="0"/>
                          <a:cs typeface="Arial" panose="020B0604020202020204" pitchFamily="34" charset="0"/>
                        </a:rPr>
                        <a:t>5 964 384 </a:t>
                      </a:r>
                      <a:endParaRPr lang="en-GB" sz="1400" b="1" i="0" u="none" strike="noStrike" dirty="0">
                        <a:solidFill>
                          <a:srgbClr val="000000"/>
                        </a:solidFill>
                        <a:effectLst/>
                        <a:latin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1462641"/>
                  </a:ext>
                </a:extLst>
              </a:tr>
            </a:tbl>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vert="horz" wrap="square" lIns="91440" tIns="45720" rIns="91440" bIns="45720" numCol="1" anchor="ctr" anchorCtr="0" compatLnSpc="1">
            <a:prstTxWarp prst="textNoShape">
              <a:avLst/>
            </a:prstTxWarp>
            <a:normAutofit/>
          </a:bodyPr>
          <a:lstStyle/>
          <a:p>
            <a:r>
              <a:rPr lang="en-GB" b="1"/>
              <a:t>Year end prediction</a:t>
            </a:r>
          </a:p>
        </p:txBody>
      </p:sp>
      <p:graphicFrame>
        <p:nvGraphicFramePr>
          <p:cNvPr id="5" name="Tableau 4">
            <a:extLst>
              <a:ext uri="{FF2B5EF4-FFF2-40B4-BE49-F238E27FC236}">
                <a16:creationId xmlns:a16="http://schemas.microsoft.com/office/drawing/2014/main" id="{C07ABC6A-F6FF-03E3-BBBF-A22900ADD697}"/>
              </a:ext>
            </a:extLst>
          </p:cNvPr>
          <p:cNvGraphicFramePr>
            <a:graphicFrameLocks noGrp="1"/>
          </p:cNvGraphicFramePr>
          <p:nvPr>
            <p:extLst>
              <p:ext uri="{D42A27DB-BD31-4B8C-83A1-F6EECF244321}">
                <p14:modId xmlns:p14="http://schemas.microsoft.com/office/powerpoint/2010/main" val="3510977656"/>
              </p:ext>
            </p:extLst>
          </p:nvPr>
        </p:nvGraphicFramePr>
        <p:xfrm>
          <a:off x="855222" y="1372803"/>
          <a:ext cx="10299031" cy="4418330"/>
        </p:xfrm>
        <a:graphic>
          <a:graphicData uri="http://schemas.openxmlformats.org/drawingml/2006/table">
            <a:tbl>
              <a:tblPr firstRow="1" bandRow="1">
                <a:tableStyleId>{5C22544A-7EE6-4342-B048-85BDC9FD1C3A}</a:tableStyleId>
              </a:tblPr>
              <a:tblGrid>
                <a:gridCol w="3522846">
                  <a:extLst>
                    <a:ext uri="{9D8B030D-6E8A-4147-A177-3AD203B41FA5}">
                      <a16:colId xmlns:a16="http://schemas.microsoft.com/office/drawing/2014/main" val="265844795"/>
                    </a:ext>
                  </a:extLst>
                </a:gridCol>
                <a:gridCol w="1867301">
                  <a:extLst>
                    <a:ext uri="{9D8B030D-6E8A-4147-A177-3AD203B41FA5}">
                      <a16:colId xmlns:a16="http://schemas.microsoft.com/office/drawing/2014/main" val="3777774947"/>
                    </a:ext>
                  </a:extLst>
                </a:gridCol>
                <a:gridCol w="1617044">
                  <a:extLst>
                    <a:ext uri="{9D8B030D-6E8A-4147-A177-3AD203B41FA5}">
                      <a16:colId xmlns:a16="http://schemas.microsoft.com/office/drawing/2014/main" val="1830850491"/>
                    </a:ext>
                  </a:extLst>
                </a:gridCol>
                <a:gridCol w="1674796">
                  <a:extLst>
                    <a:ext uri="{9D8B030D-6E8A-4147-A177-3AD203B41FA5}">
                      <a16:colId xmlns:a16="http://schemas.microsoft.com/office/drawing/2014/main" val="784692717"/>
                    </a:ext>
                  </a:extLst>
                </a:gridCol>
                <a:gridCol w="1617044">
                  <a:extLst>
                    <a:ext uri="{9D8B030D-6E8A-4147-A177-3AD203B41FA5}">
                      <a16:colId xmlns:a16="http://schemas.microsoft.com/office/drawing/2014/main" val="461467199"/>
                    </a:ext>
                  </a:extLst>
                </a:gridCol>
              </a:tblGrid>
              <a:tr h="67077">
                <a:tc>
                  <a:txBody>
                    <a:bodyPr/>
                    <a:lstStyle/>
                    <a:p>
                      <a:pPr marL="71755" algn="ctr">
                        <a:spcBef>
                          <a:spcPts val="600"/>
                        </a:spcBef>
                        <a:spcAft>
                          <a:spcPts val="600"/>
                        </a:spcAft>
                        <a:tabLst>
                          <a:tab pos="900430" algn="l"/>
                          <a:tab pos="2970530" algn="l"/>
                          <a:tab pos="3780790" algn="l"/>
                          <a:tab pos="4500880" algn="l"/>
                          <a:tab pos="457200" algn="l"/>
                        </a:tabLst>
                      </a:pPr>
                      <a:br>
                        <a:rPr lang="en-GB" sz="1600" dirty="0">
                          <a:effectLst/>
                          <a:latin typeface="Arial" panose="020B0604020202020204" pitchFamily="34" charset="0"/>
                          <a:cs typeface="Arial" panose="020B0604020202020204" pitchFamily="34" charset="0"/>
                        </a:rPr>
                      </a:br>
                      <a:r>
                        <a:rPr lang="en-AU" sz="1600" dirty="0">
                          <a:effectLst/>
                          <a:latin typeface="Arial" panose="020B0604020202020204" pitchFamily="34" charset="0"/>
                          <a:cs typeface="Arial" panose="020B0604020202020204" pitchFamily="34" charset="0"/>
                        </a:rPr>
                        <a:t>Budget line</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c>
                  <a:txBody>
                    <a:bodyPr/>
                    <a:lstStyle/>
                    <a:p>
                      <a:pPr algn="ctr">
                        <a:spcBef>
                          <a:spcPts val="1200"/>
                        </a:spcBef>
                        <a:spcAft>
                          <a:spcPts val="300"/>
                        </a:spcAft>
                        <a:tabLst>
                          <a:tab pos="900430" algn="l"/>
                          <a:tab pos="2970530" algn="l"/>
                          <a:tab pos="3780790" algn="l"/>
                          <a:tab pos="4500880" algn="l"/>
                        </a:tabLst>
                      </a:pPr>
                      <a:r>
                        <a:rPr lang="en-AU" sz="1600" b="1" kern="1200" dirty="0">
                          <a:solidFill>
                            <a:schemeClr val="lt1"/>
                          </a:solidFill>
                          <a:effectLst/>
                          <a:latin typeface="Arial" panose="020B0604020202020204" pitchFamily="34" charset="0"/>
                          <a:cs typeface="Arial" panose="020B0604020202020204" pitchFamily="34" charset="0"/>
                        </a:rPr>
                        <a:t>Initial budget </a:t>
                      </a:r>
                      <a:r>
                        <a:rPr lang="en-GB" sz="1600" b="1" kern="1200" dirty="0">
                          <a:solidFill>
                            <a:schemeClr val="lt1"/>
                          </a:solidFill>
                          <a:effectLst/>
                          <a:latin typeface="Arial" panose="020B0604020202020204" pitchFamily="34" charset="0"/>
                          <a:cs typeface="Arial" panose="020B0604020202020204" pitchFamily="34" charset="0"/>
                        </a:rPr>
                        <a:t>2024</a:t>
                      </a:r>
                    </a:p>
                    <a:p>
                      <a:pPr algn="ctr">
                        <a:spcBef>
                          <a:spcPts val="1200"/>
                        </a:spcBef>
                        <a:spcAft>
                          <a:spcPts val="300"/>
                        </a:spcAft>
                        <a:tabLst>
                          <a:tab pos="900430" algn="l"/>
                          <a:tab pos="2970530" algn="l"/>
                          <a:tab pos="3780790" algn="l"/>
                          <a:tab pos="4500880" algn="l"/>
                        </a:tabLst>
                      </a:pPr>
                      <a:r>
                        <a:rPr lang="en-GB" sz="1600" b="1" kern="1200" dirty="0" err="1">
                          <a:solidFill>
                            <a:schemeClr val="lt1"/>
                          </a:solidFill>
                          <a:effectLst/>
                          <a:latin typeface="Arial" panose="020B0604020202020204" pitchFamily="34" charset="0"/>
                          <a:cs typeface="Arial" panose="020B0604020202020204" pitchFamily="34" charset="0"/>
                        </a:rPr>
                        <a:t>kEUR</a:t>
                      </a:r>
                      <a:endParaRPr lang="en-AU" sz="1600" b="1" kern="1200" dirty="0">
                        <a:solidFill>
                          <a:schemeClr val="lt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algn="ctr">
                        <a:spcBef>
                          <a:spcPts val="1200"/>
                        </a:spcBef>
                        <a:spcAft>
                          <a:spcPts val="300"/>
                        </a:spcAft>
                        <a:tabLst>
                          <a:tab pos="900430" algn="l"/>
                          <a:tab pos="2970530" algn="l"/>
                          <a:tab pos="3780790" algn="l"/>
                          <a:tab pos="4500880" algn="l"/>
                        </a:tabLst>
                      </a:pPr>
                      <a:r>
                        <a:rPr lang="en-AU" sz="1600" b="1" kern="1200" dirty="0">
                          <a:solidFill>
                            <a:schemeClr val="lt1"/>
                          </a:solidFill>
                          <a:effectLst/>
                          <a:latin typeface="Arial" panose="020B0604020202020204" pitchFamily="34" charset="0"/>
                          <a:cs typeface="Arial" panose="020B0604020202020204" pitchFamily="34" charset="0"/>
                        </a:rPr>
                        <a:t>Actuals H1 2024</a:t>
                      </a:r>
                    </a:p>
                    <a:p>
                      <a:pPr algn="ctr">
                        <a:spcBef>
                          <a:spcPts val="1200"/>
                        </a:spcBef>
                        <a:spcAft>
                          <a:spcPts val="300"/>
                        </a:spcAft>
                        <a:tabLst>
                          <a:tab pos="900430" algn="l"/>
                          <a:tab pos="2970530" algn="l"/>
                          <a:tab pos="3780790" algn="l"/>
                          <a:tab pos="4500880" algn="l"/>
                        </a:tabLst>
                      </a:pPr>
                      <a:r>
                        <a:rPr lang="en-AU" sz="1600" b="1" kern="1200" dirty="0" err="1">
                          <a:solidFill>
                            <a:schemeClr val="lt1"/>
                          </a:solidFill>
                          <a:effectLst/>
                          <a:latin typeface="Arial" panose="020B0604020202020204" pitchFamily="34" charset="0"/>
                          <a:cs typeface="Arial" panose="020B0604020202020204" pitchFamily="34" charset="0"/>
                        </a:rPr>
                        <a:t>kEUR</a:t>
                      </a:r>
                      <a:endParaRPr lang="en-AU" sz="1600" b="1" kern="1200" dirty="0">
                        <a:solidFill>
                          <a:schemeClr val="lt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algn="ctr">
                        <a:spcBef>
                          <a:spcPts val="1200"/>
                        </a:spcBef>
                        <a:spcAft>
                          <a:spcPts val="300"/>
                        </a:spcAft>
                        <a:tabLst>
                          <a:tab pos="900430" algn="l"/>
                          <a:tab pos="2970530" algn="l"/>
                          <a:tab pos="3780790" algn="l"/>
                          <a:tab pos="4500880" algn="l"/>
                        </a:tabLst>
                      </a:pPr>
                      <a:r>
                        <a:rPr lang="en-AU" sz="1600" b="1" kern="1200" dirty="0">
                          <a:solidFill>
                            <a:schemeClr val="lt1"/>
                          </a:solidFill>
                          <a:effectLst/>
                          <a:latin typeface="Arial" panose="020B0604020202020204" pitchFamily="34" charset="0"/>
                          <a:cs typeface="Arial" panose="020B0604020202020204" pitchFamily="34" charset="0"/>
                        </a:rPr>
                        <a:t>YEF 2024</a:t>
                      </a:r>
                    </a:p>
                    <a:p>
                      <a:pPr algn="ctr">
                        <a:spcBef>
                          <a:spcPts val="1200"/>
                        </a:spcBef>
                        <a:spcAft>
                          <a:spcPts val="300"/>
                        </a:spcAft>
                        <a:tabLst>
                          <a:tab pos="900430" algn="l"/>
                          <a:tab pos="2970530" algn="l"/>
                          <a:tab pos="3780790" algn="l"/>
                          <a:tab pos="4500880" algn="l"/>
                        </a:tabLst>
                      </a:pPr>
                      <a:r>
                        <a:rPr lang="en-AU" sz="1600" b="1" kern="1200" dirty="0" err="1">
                          <a:solidFill>
                            <a:schemeClr val="lt1"/>
                          </a:solidFill>
                          <a:effectLst/>
                          <a:latin typeface="Arial" panose="020B0604020202020204" pitchFamily="34" charset="0"/>
                          <a:cs typeface="Arial" panose="020B0604020202020204" pitchFamily="34" charset="0"/>
                        </a:rPr>
                        <a:t>kEUR</a:t>
                      </a:r>
                      <a:endParaRPr lang="en-AU" sz="1600" b="1" kern="1200" dirty="0">
                        <a:solidFill>
                          <a:schemeClr val="lt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algn="ctr">
                        <a:spcBef>
                          <a:spcPts val="1200"/>
                        </a:spcBef>
                        <a:spcAft>
                          <a:spcPts val="300"/>
                        </a:spcAft>
                        <a:tabLst>
                          <a:tab pos="900430" algn="l"/>
                          <a:tab pos="2970530" algn="l"/>
                          <a:tab pos="3780790" algn="l"/>
                          <a:tab pos="4500880" algn="l"/>
                        </a:tabLst>
                      </a:pPr>
                      <a:r>
                        <a:rPr lang="en-AU" sz="1600" b="1" kern="1200" dirty="0">
                          <a:solidFill>
                            <a:schemeClr val="lt1"/>
                          </a:solidFill>
                          <a:effectLst/>
                          <a:latin typeface="Arial" panose="020B0604020202020204" pitchFamily="34" charset="0"/>
                          <a:ea typeface="+mn-ea"/>
                          <a:cs typeface="Arial" panose="020B0604020202020204" pitchFamily="34" charset="0"/>
                        </a:rPr>
                        <a:t>Variance</a:t>
                      </a:r>
                    </a:p>
                    <a:p>
                      <a:pPr marL="0" marR="0" lvl="0" indent="0" algn="ctr" defTabSz="914400" rtl="0" eaLnBrk="1" fontAlgn="auto" latinLnBrk="0" hangingPunct="1">
                        <a:lnSpc>
                          <a:spcPct val="100000"/>
                        </a:lnSpc>
                        <a:spcBef>
                          <a:spcPts val="1200"/>
                        </a:spcBef>
                        <a:spcAft>
                          <a:spcPts val="300"/>
                        </a:spcAft>
                        <a:buClrTx/>
                        <a:buSzTx/>
                        <a:buFontTx/>
                        <a:buNone/>
                        <a:tabLst>
                          <a:tab pos="900430" algn="l"/>
                          <a:tab pos="2970530" algn="l"/>
                          <a:tab pos="3780790" algn="l"/>
                          <a:tab pos="4500880" algn="l"/>
                        </a:tabLst>
                        <a:defRPr/>
                      </a:pPr>
                      <a:r>
                        <a:rPr lang="en-AU" sz="1600" b="1" kern="1200" dirty="0" err="1">
                          <a:solidFill>
                            <a:schemeClr val="lt1"/>
                          </a:solidFill>
                          <a:effectLst/>
                          <a:latin typeface="Arial" panose="020B0604020202020204" pitchFamily="34" charset="0"/>
                          <a:cs typeface="Arial" panose="020B0604020202020204" pitchFamily="34" charset="0"/>
                        </a:rPr>
                        <a:t>kEUR</a:t>
                      </a:r>
                      <a:endParaRPr lang="en-AU" sz="1600" b="1" kern="1200" dirty="0">
                        <a:solidFill>
                          <a:schemeClr val="lt1"/>
                        </a:solidFill>
                        <a:effectLst/>
                        <a:latin typeface="Arial" panose="020B0604020202020204" pitchFamily="34" charset="0"/>
                        <a:ea typeface="+mn-ea"/>
                        <a:cs typeface="Arial" panose="020B0604020202020204" pitchFamily="34" charset="0"/>
                      </a:endParaRPr>
                    </a:p>
                  </a:txBody>
                  <a:tcPr marL="0" marR="0" marT="0" marB="0" anchor="ctr"/>
                </a:tc>
                <a:extLst>
                  <a:ext uri="{0D108BD9-81ED-4DB2-BD59-A6C34878D82A}">
                    <a16:rowId xmlns:a16="http://schemas.microsoft.com/office/drawing/2014/main" val="1773480462"/>
                  </a:ext>
                </a:extLst>
              </a:tr>
              <a:tr h="360145">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400" dirty="0">
                          <a:effectLst/>
                          <a:latin typeface="Arial" panose="020B0604020202020204" pitchFamily="34" charset="0"/>
                          <a:cs typeface="Arial" panose="020B0604020202020204" pitchFamily="34" charset="0"/>
                        </a:rPr>
                        <a:t>Committee Support Staff</a:t>
                      </a:r>
                      <a:endParaRPr lang="en-GB" sz="14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2468</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1215</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2468</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1982280243"/>
                  </a:ext>
                </a:extLst>
              </a:tr>
              <a:tr h="365760">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400" dirty="0">
                          <a:effectLst/>
                          <a:latin typeface="Arial" panose="020B0604020202020204" pitchFamily="34" charset="0"/>
                          <a:cs typeface="Arial" panose="020B0604020202020204" pitchFamily="34" charset="0"/>
                        </a:rPr>
                        <a:t>Committee Support Seconded Experts</a:t>
                      </a:r>
                      <a:endParaRPr lang="en-GB" sz="14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409</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205</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409</a:t>
                      </a:r>
                    </a:p>
                  </a:txBody>
                  <a:tcPr marL="6350" marR="6350" marT="6350" marB="0" anchor="ctr"/>
                </a:tc>
                <a:tc>
                  <a:txBody>
                    <a:bodyPr/>
                    <a:lstStyle/>
                    <a:p>
                      <a:pPr algn="ctr" rtl="0" fontAlgn="ctr"/>
                      <a:r>
                        <a:rPr lang="en-GB" sz="1400" b="0" i="0" u="none" strike="noStrike" dirty="0">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2422621593"/>
                  </a:ext>
                </a:extLst>
              </a:tr>
              <a:tr h="317634">
                <a:tc>
                  <a:txBody>
                    <a:bodyPr/>
                    <a:lstStyle/>
                    <a:p>
                      <a:pPr indent="90170" algn="just">
                        <a:lnSpc>
                          <a:spcPct val="100000"/>
                        </a:lnSpc>
                        <a:spcBef>
                          <a:spcPts val="600"/>
                        </a:spcBef>
                        <a:spcAft>
                          <a:spcPts val="1200"/>
                        </a:spcAft>
                        <a:tabLst>
                          <a:tab pos="900430" algn="l"/>
                          <a:tab pos="2970530" algn="l"/>
                          <a:tab pos="3780790" algn="l"/>
                          <a:tab pos="4500880" algn="l"/>
                        </a:tabLst>
                      </a:pPr>
                      <a:r>
                        <a:rPr lang="en-AU" sz="1400" dirty="0">
                          <a:effectLst/>
                          <a:latin typeface="Arial" panose="020B0604020202020204" pitchFamily="34" charset="0"/>
                          <a:cs typeface="Arial" panose="020B0604020202020204" pitchFamily="34" charset="0"/>
                        </a:rPr>
                        <a:t>Testing Support Staff</a:t>
                      </a:r>
                      <a:endParaRPr lang="en-GB" sz="14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160</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80</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160</a:t>
                      </a:r>
                    </a:p>
                  </a:txBody>
                  <a:tcPr marL="6350" marR="6350" marT="6350" marB="0" anchor="ctr"/>
                </a:tc>
                <a:tc>
                  <a:txBody>
                    <a:bodyPr/>
                    <a:lstStyle/>
                    <a:p>
                      <a:pPr algn="ctr" rtl="0" fontAlgn="ctr"/>
                      <a:r>
                        <a:rPr lang="en-GB" sz="1400" b="0" i="0" u="none" strike="noStrike" dirty="0">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529380426"/>
                  </a:ext>
                </a:extLst>
              </a:tr>
              <a:tr h="312821">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400" dirty="0">
                          <a:effectLst/>
                          <a:latin typeface="Arial" panose="020B0604020202020204" pitchFamily="34" charset="0"/>
                          <a:cs typeface="Arial" panose="020B0604020202020204" pitchFamily="34" charset="0"/>
                        </a:rPr>
                        <a:t>Meeting IT Support</a:t>
                      </a:r>
                      <a:endParaRPr lang="en-GB" sz="14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125</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73</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125</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97398553"/>
                  </a:ext>
                </a:extLst>
              </a:tr>
              <a:tr h="325120">
                <a:tc>
                  <a:txBody>
                    <a:bodyPr/>
                    <a:lstStyle/>
                    <a:p>
                      <a:pPr indent="90170" algn="just">
                        <a:lnSpc>
                          <a:spcPct val="100000"/>
                        </a:lnSpc>
                        <a:spcBef>
                          <a:spcPts val="600"/>
                        </a:spcBef>
                        <a:spcAft>
                          <a:spcPts val="1200"/>
                        </a:spcAft>
                        <a:tabLst>
                          <a:tab pos="900430" algn="l"/>
                          <a:tab pos="2970530" algn="l"/>
                          <a:tab pos="3780790" algn="l"/>
                          <a:tab pos="4500880" algn="l"/>
                        </a:tabLst>
                      </a:pPr>
                      <a:r>
                        <a:rPr lang="en-AU" sz="1400" dirty="0">
                          <a:effectLst/>
                          <a:latin typeface="Arial" panose="020B0604020202020204" pitchFamily="34" charset="0"/>
                          <a:cs typeface="Arial" panose="020B0604020202020204" pitchFamily="34" charset="0"/>
                        </a:rPr>
                        <a:t>Promotional and Marketing Materials</a:t>
                      </a:r>
                      <a:endParaRPr lang="en-GB" sz="14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60</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16</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60</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2434857030"/>
                  </a:ext>
                </a:extLst>
              </a:tr>
              <a:tr h="284480">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400" dirty="0">
                          <a:effectLst/>
                          <a:latin typeface="Arial" panose="020B0604020202020204" pitchFamily="34" charset="0"/>
                          <a:cs typeface="Arial" panose="020B0604020202020204" pitchFamily="34" charset="0"/>
                        </a:rPr>
                        <a:t>Travel and subsistence</a:t>
                      </a:r>
                      <a:endParaRPr lang="en-GB" sz="14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645</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292</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645</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4272242495"/>
                  </a:ext>
                </a:extLst>
              </a:tr>
              <a:tr h="381193">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400" dirty="0">
                          <a:effectLst/>
                          <a:latin typeface="Arial" panose="020B0604020202020204" pitchFamily="34" charset="0"/>
                          <a:cs typeface="Arial" panose="020B0604020202020204" pitchFamily="34" charset="0"/>
                        </a:rPr>
                        <a:t>Training</a:t>
                      </a:r>
                      <a:endParaRPr lang="en-GB" sz="14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20</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0</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20</a:t>
                      </a:r>
                    </a:p>
                  </a:txBody>
                  <a:tcPr marL="6350" marR="6350" marT="6350" marB="0" anchor="ctr"/>
                </a:tc>
                <a:tc>
                  <a:txBody>
                    <a:bodyPr/>
                    <a:lstStyle/>
                    <a:p>
                      <a:pPr algn="ctr" rtl="0" fontAlgn="ctr"/>
                      <a:r>
                        <a:rPr lang="en-GB" sz="1400" b="0" i="0" u="none" strike="noStrike" dirty="0">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3801042695"/>
                  </a:ext>
                </a:extLst>
              </a:tr>
              <a:tr h="303598">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400" dirty="0">
                          <a:effectLst/>
                          <a:latin typeface="Arial" panose="020B0604020202020204" pitchFamily="34" charset="0"/>
                          <a:cs typeface="Arial" panose="020B0604020202020204" pitchFamily="34" charset="0"/>
                        </a:rPr>
                        <a:t>Overhead</a:t>
                      </a: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1508</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660</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1430</a:t>
                      </a:r>
                    </a:p>
                  </a:txBody>
                  <a:tcPr marL="6350" marR="6350" marT="6350" marB="0" anchor="ctr"/>
                </a:tc>
                <a:tc>
                  <a:txBody>
                    <a:bodyPr/>
                    <a:lstStyle/>
                    <a:p>
                      <a:pPr algn="ctr" rtl="0" fontAlgn="ctr"/>
                      <a:r>
                        <a:rPr lang="en-GB" sz="1400" b="0" i="0" u="none" strike="noStrike" dirty="0">
                          <a:solidFill>
                            <a:schemeClr val="tx1"/>
                          </a:solidFill>
                          <a:effectLst/>
                          <a:latin typeface="Arial" panose="020B0604020202020204" pitchFamily="34" charset="0"/>
                        </a:rPr>
                        <a:t>-78</a:t>
                      </a:r>
                    </a:p>
                  </a:txBody>
                  <a:tcPr marL="6350" marR="6350" marT="6350" marB="0" anchor="ctr"/>
                </a:tc>
                <a:extLst>
                  <a:ext uri="{0D108BD9-81ED-4DB2-BD59-A6C34878D82A}">
                    <a16:rowId xmlns:a16="http://schemas.microsoft.com/office/drawing/2014/main" val="1340343684"/>
                  </a:ext>
                </a:extLst>
              </a:tr>
              <a:tr h="290569">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400" dirty="0">
                          <a:effectLst/>
                          <a:latin typeface="Arial" panose="020B0604020202020204" pitchFamily="34" charset="0"/>
                          <a:cs typeface="Arial" panose="020B0604020202020204" pitchFamily="34" charset="0"/>
                        </a:rPr>
                        <a:t>Contingency</a:t>
                      </a:r>
                      <a:endParaRPr lang="en-GB" sz="14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150</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1</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10</a:t>
                      </a:r>
                    </a:p>
                  </a:txBody>
                  <a:tcPr marL="6350" marR="6350" marT="6350" marB="0" anchor="ctr"/>
                </a:tc>
                <a:tc>
                  <a:txBody>
                    <a:bodyPr/>
                    <a:lstStyle/>
                    <a:p>
                      <a:pPr algn="ctr" rtl="0" fontAlgn="ctr"/>
                      <a:r>
                        <a:rPr lang="en-GB" sz="1400" b="0" i="0" u="none" strike="noStrike" dirty="0">
                          <a:solidFill>
                            <a:schemeClr val="tx1"/>
                          </a:solidFill>
                          <a:effectLst/>
                          <a:latin typeface="Arial" panose="020B0604020202020204" pitchFamily="34" charset="0"/>
                        </a:rPr>
                        <a:t>-140</a:t>
                      </a:r>
                    </a:p>
                  </a:txBody>
                  <a:tcPr marL="6350" marR="6350" marT="6350" marB="0" anchor="ctr"/>
                </a:tc>
                <a:extLst>
                  <a:ext uri="{0D108BD9-81ED-4DB2-BD59-A6C34878D82A}">
                    <a16:rowId xmlns:a16="http://schemas.microsoft.com/office/drawing/2014/main" val="67695799"/>
                  </a:ext>
                </a:extLst>
              </a:tr>
              <a:tr h="294640">
                <a:tc>
                  <a:txBody>
                    <a:bodyPr/>
                    <a:lstStyle/>
                    <a:p>
                      <a:pPr marL="71755" algn="l" defTabSz="914400" rtl="0" eaLnBrk="1" latinLnBrk="0" hangingPunct="1">
                        <a:spcBef>
                          <a:spcPts val="600"/>
                        </a:spcBef>
                        <a:spcAft>
                          <a:spcPts val="600"/>
                        </a:spcAft>
                        <a:tabLst>
                          <a:tab pos="900430" algn="l"/>
                          <a:tab pos="2970530" algn="l"/>
                          <a:tab pos="3780790" algn="l"/>
                          <a:tab pos="4500880" algn="l"/>
                          <a:tab pos="457200" algn="l"/>
                        </a:tabLst>
                      </a:pPr>
                      <a:r>
                        <a:rPr lang="en-AU" sz="1400" b="1" kern="1200" dirty="0">
                          <a:solidFill>
                            <a:schemeClr val="dk1"/>
                          </a:solidFill>
                          <a:effectLst/>
                          <a:latin typeface="Arial" panose="020B0604020202020204" pitchFamily="34" charset="0"/>
                          <a:ea typeface="+mn-ea"/>
                          <a:cs typeface="Arial" panose="020B0604020202020204" pitchFamily="34" charset="0"/>
                        </a:rPr>
                        <a:t>Total support Budget</a:t>
                      </a:r>
                      <a:endParaRPr lang="en-GB" sz="1400" b="1" kern="1200" dirty="0">
                        <a:solidFill>
                          <a:schemeClr val="dk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algn="ctr" rtl="0" fontAlgn="ctr"/>
                      <a:r>
                        <a:rPr lang="en-GB" sz="1400" b="1" i="0" u="none" strike="noStrike">
                          <a:solidFill>
                            <a:srgbClr val="000000"/>
                          </a:solidFill>
                          <a:effectLst/>
                          <a:latin typeface="Arial" panose="020B0604020202020204" pitchFamily="34" charset="0"/>
                        </a:rPr>
                        <a:t>5545</a:t>
                      </a:r>
                    </a:p>
                  </a:txBody>
                  <a:tcPr marL="6350" marR="6350" marT="6350" marB="0" anchor="ctr"/>
                </a:tc>
                <a:tc>
                  <a:txBody>
                    <a:bodyPr/>
                    <a:lstStyle/>
                    <a:p>
                      <a:pPr algn="ctr" rtl="0" fontAlgn="ctr"/>
                      <a:r>
                        <a:rPr lang="en-GB" sz="1400" b="1" i="0" u="none" strike="noStrike">
                          <a:solidFill>
                            <a:srgbClr val="000000"/>
                          </a:solidFill>
                          <a:effectLst/>
                          <a:latin typeface="Arial" panose="020B0604020202020204" pitchFamily="34" charset="0"/>
                        </a:rPr>
                        <a:t>2542</a:t>
                      </a:r>
                    </a:p>
                  </a:txBody>
                  <a:tcPr marL="6350" marR="6350" marT="6350" marB="0" anchor="ctr"/>
                </a:tc>
                <a:tc>
                  <a:txBody>
                    <a:bodyPr/>
                    <a:lstStyle/>
                    <a:p>
                      <a:pPr algn="ctr" rtl="0" fontAlgn="ctr"/>
                      <a:r>
                        <a:rPr lang="en-GB" sz="1400" b="1" i="0" u="none" strike="noStrike">
                          <a:solidFill>
                            <a:srgbClr val="000000"/>
                          </a:solidFill>
                          <a:effectLst/>
                          <a:latin typeface="Arial" panose="020B0604020202020204" pitchFamily="34" charset="0"/>
                        </a:rPr>
                        <a:t>5327</a:t>
                      </a:r>
                    </a:p>
                  </a:txBody>
                  <a:tcPr marL="6350" marR="6350" marT="6350" marB="0" anchor="ctr"/>
                </a:tc>
                <a:tc>
                  <a:txBody>
                    <a:bodyPr/>
                    <a:lstStyle/>
                    <a:p>
                      <a:pPr algn="ctr" rtl="0" fontAlgn="ctr"/>
                      <a:r>
                        <a:rPr lang="en-GB" sz="1400" b="1" i="0" u="none" strike="noStrike" dirty="0">
                          <a:solidFill>
                            <a:schemeClr val="tx1"/>
                          </a:solidFill>
                          <a:effectLst/>
                          <a:latin typeface="Arial" panose="020B0604020202020204" pitchFamily="34" charset="0"/>
                        </a:rPr>
                        <a:t>-218</a:t>
                      </a:r>
                    </a:p>
                  </a:txBody>
                  <a:tcPr marL="6350" marR="6350" marT="6350" marB="0" anchor="ctr"/>
                </a:tc>
                <a:extLst>
                  <a:ext uri="{0D108BD9-81ED-4DB2-BD59-A6C34878D82A}">
                    <a16:rowId xmlns:a16="http://schemas.microsoft.com/office/drawing/2014/main" val="3556350586"/>
                  </a:ext>
                </a:extLst>
              </a:tr>
              <a:tr h="284480">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tab pos="900430" algn="l"/>
                          <a:tab pos="2970530" algn="l"/>
                          <a:tab pos="3780790" algn="l"/>
                          <a:tab pos="4500880" algn="l"/>
                          <a:tab pos="457200" algn="l"/>
                        </a:tabLst>
                        <a:defRPr/>
                      </a:pPr>
                      <a:r>
                        <a:rPr lang="en-AU" sz="1400" b="0" kern="1200" dirty="0">
                          <a:solidFill>
                            <a:schemeClr val="dk1"/>
                          </a:solidFill>
                          <a:effectLst/>
                          <a:latin typeface="Arial" panose="020B0604020202020204" pitchFamily="34" charset="0"/>
                          <a:ea typeface="+mn-ea"/>
                          <a:cs typeface="Arial" panose="020B0604020202020204" pitchFamily="34" charset="0"/>
                        </a:rPr>
                        <a:t>Specific Tasks Budget</a:t>
                      </a:r>
                    </a:p>
                  </a:txBody>
                  <a:tcPr marL="0" marR="0" marT="0" marB="0" anchor="ctr"/>
                </a:tc>
                <a:tc>
                  <a:txBody>
                    <a:bodyPr/>
                    <a:lstStyle/>
                    <a:p>
                      <a:pPr algn="ctr" rtl="0" fontAlgn="ctr"/>
                      <a:r>
                        <a:rPr lang="en-GB" sz="1400" b="0" i="0" u="none" strike="noStrike">
                          <a:solidFill>
                            <a:srgbClr val="000000"/>
                          </a:solidFill>
                          <a:effectLst/>
                          <a:latin typeface="Arial" panose="020B0604020202020204" pitchFamily="34" charset="0"/>
                        </a:rPr>
                        <a:t>829</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286</a:t>
                      </a:r>
                    </a:p>
                  </a:txBody>
                  <a:tcPr marL="6350" marR="6350" marT="6350" marB="0" anchor="ctr"/>
                </a:tc>
                <a:tc>
                  <a:txBody>
                    <a:bodyPr/>
                    <a:lstStyle/>
                    <a:p>
                      <a:pPr algn="ctr" rtl="0" fontAlgn="ctr"/>
                      <a:r>
                        <a:rPr lang="en-GB" sz="1400" b="0" i="0" u="none" strike="noStrike">
                          <a:solidFill>
                            <a:srgbClr val="000000"/>
                          </a:solidFill>
                          <a:effectLst/>
                          <a:latin typeface="Arial" panose="020B0604020202020204" pitchFamily="34" charset="0"/>
                        </a:rPr>
                        <a:t>829</a:t>
                      </a:r>
                    </a:p>
                  </a:txBody>
                  <a:tcPr marL="6350" marR="6350" marT="6350" marB="0" anchor="ctr"/>
                </a:tc>
                <a:tc>
                  <a:txBody>
                    <a:bodyPr/>
                    <a:lstStyle/>
                    <a:p>
                      <a:pPr algn="ctr" rtl="0" fontAlgn="ctr"/>
                      <a:r>
                        <a:rPr lang="en-GB" sz="1400" b="0" i="0" u="none" strike="noStrike" dirty="0">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159072681"/>
                  </a:ext>
                </a:extLst>
              </a:tr>
              <a:tr h="182880">
                <a:tc>
                  <a:txBody>
                    <a:bodyPr/>
                    <a:lstStyle/>
                    <a:p>
                      <a:pPr marL="71755" algn="l">
                        <a:spcBef>
                          <a:spcPts val="600"/>
                        </a:spcBef>
                        <a:spcAft>
                          <a:spcPts val="600"/>
                        </a:spcAft>
                        <a:tabLst>
                          <a:tab pos="900430" algn="l"/>
                          <a:tab pos="2970530" algn="l"/>
                          <a:tab pos="3780790" algn="l"/>
                          <a:tab pos="4500880" algn="l"/>
                          <a:tab pos="457200" algn="l"/>
                        </a:tabLst>
                      </a:pPr>
                      <a:r>
                        <a:rPr lang="fr-FR"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Total Budget</a:t>
                      </a:r>
                      <a:endParaRPr lang="en-GB"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solidFill>
                      <a:schemeClr val="accent1"/>
                    </a:solidFill>
                  </a:tcPr>
                </a:tc>
                <a:tc>
                  <a:txBody>
                    <a:bodyPr/>
                    <a:lstStyle/>
                    <a:p>
                      <a:pPr algn="ctr" rtl="0" fontAlgn="ctr"/>
                      <a:r>
                        <a:rPr lang="en-GB" sz="1400" b="1" i="0" u="none" strike="noStrike">
                          <a:solidFill>
                            <a:srgbClr val="FFFFFF"/>
                          </a:solidFill>
                          <a:effectLst/>
                          <a:latin typeface="Arial" panose="020B0604020202020204" pitchFamily="34" charset="0"/>
                        </a:rPr>
                        <a:t>6374</a:t>
                      </a:r>
                    </a:p>
                  </a:txBody>
                  <a:tcPr marL="6350" marR="6350" marT="6350" marB="0" anchor="ctr">
                    <a:solidFill>
                      <a:schemeClr val="accent1"/>
                    </a:solidFill>
                  </a:tcPr>
                </a:tc>
                <a:tc>
                  <a:txBody>
                    <a:bodyPr/>
                    <a:lstStyle/>
                    <a:p>
                      <a:pPr algn="ctr" rtl="0" fontAlgn="ctr"/>
                      <a:r>
                        <a:rPr lang="en-GB" sz="1400" b="1" i="0" u="none" strike="noStrike">
                          <a:solidFill>
                            <a:srgbClr val="FFFFFF"/>
                          </a:solidFill>
                          <a:effectLst/>
                          <a:latin typeface="Arial" panose="020B0604020202020204" pitchFamily="34" charset="0"/>
                        </a:rPr>
                        <a:t>2828</a:t>
                      </a:r>
                    </a:p>
                  </a:txBody>
                  <a:tcPr marL="6350" marR="6350" marT="6350" marB="0" anchor="ctr">
                    <a:solidFill>
                      <a:schemeClr val="accent1"/>
                    </a:solidFill>
                  </a:tcPr>
                </a:tc>
                <a:tc>
                  <a:txBody>
                    <a:bodyPr/>
                    <a:lstStyle/>
                    <a:p>
                      <a:pPr algn="ctr" rtl="0" fontAlgn="ctr"/>
                      <a:r>
                        <a:rPr lang="en-GB" sz="1400" b="1" i="0" u="none" strike="noStrike" dirty="0">
                          <a:solidFill>
                            <a:srgbClr val="FFFFFF"/>
                          </a:solidFill>
                          <a:effectLst/>
                          <a:latin typeface="Arial" panose="020B0604020202020204" pitchFamily="34" charset="0"/>
                        </a:rPr>
                        <a:t>6156</a:t>
                      </a:r>
                    </a:p>
                  </a:txBody>
                  <a:tcPr marL="6350" marR="6350" marT="6350" marB="0" anchor="ctr">
                    <a:solidFill>
                      <a:schemeClr val="accent1"/>
                    </a:solidFill>
                  </a:tcPr>
                </a:tc>
                <a:tc>
                  <a:txBody>
                    <a:bodyPr/>
                    <a:lstStyle/>
                    <a:p>
                      <a:pPr algn="ctr" rtl="0" fontAlgn="ctr"/>
                      <a:r>
                        <a:rPr lang="en-GB" sz="1400" b="1" i="0" u="none" strike="noStrike" dirty="0">
                          <a:solidFill>
                            <a:schemeClr val="bg1"/>
                          </a:solidFill>
                          <a:effectLst/>
                          <a:latin typeface="Arial" panose="020B0604020202020204" pitchFamily="34" charset="0"/>
                        </a:rPr>
                        <a:t>-218</a:t>
                      </a:r>
                      <a:endParaRPr lang="en-GB" sz="1400" b="1" i="0" u="none" strike="sngStrike" dirty="0">
                        <a:solidFill>
                          <a:schemeClr val="bg1"/>
                        </a:solidFill>
                        <a:effectLst/>
                        <a:latin typeface="Arial" panose="020B0604020202020204" pitchFamily="34" charset="0"/>
                      </a:endParaRPr>
                    </a:p>
                  </a:txBody>
                  <a:tcPr marL="6350" marR="6350" marT="6350" marB="0" anchor="ctr">
                    <a:solidFill>
                      <a:schemeClr val="accent1"/>
                    </a:solidFill>
                  </a:tcPr>
                </a:tc>
                <a:extLst>
                  <a:ext uri="{0D108BD9-81ED-4DB2-BD59-A6C34878D82A}">
                    <a16:rowId xmlns:a16="http://schemas.microsoft.com/office/drawing/2014/main" val="4142572470"/>
                  </a:ext>
                </a:extLst>
              </a:tr>
            </a:tbl>
          </a:graphicData>
        </a:graphic>
      </p:graphicFrame>
      <p:sp>
        <p:nvSpPr>
          <p:cNvPr id="3" name="ZoneTexte 2">
            <a:extLst>
              <a:ext uri="{FF2B5EF4-FFF2-40B4-BE49-F238E27FC236}">
                <a16:creationId xmlns:a16="http://schemas.microsoft.com/office/drawing/2014/main" id="{C8699D2D-4E4F-FD9D-7089-543421220EAB}"/>
              </a:ext>
            </a:extLst>
          </p:cNvPr>
          <p:cNvSpPr txBox="1"/>
          <p:nvPr/>
        </p:nvSpPr>
        <p:spPr>
          <a:xfrm>
            <a:off x="1037747" y="5791133"/>
            <a:ext cx="4263992" cy="430887"/>
          </a:xfrm>
          <a:prstGeom prst="rect">
            <a:avLst/>
          </a:prstGeom>
          <a:noFill/>
        </p:spPr>
        <p:txBody>
          <a:bodyPr wrap="square" rtlCol="0">
            <a:spAutoFit/>
          </a:bodyPr>
          <a:lstStyle/>
          <a:p>
            <a:r>
              <a:rPr lang="en-GB" sz="1200" i="1" dirty="0">
                <a:effectLst/>
                <a:latin typeface="Arial" panose="020B0604020202020204" pitchFamily="34" charset="0"/>
                <a:ea typeface="Times New Roman" panose="02020603050405020304" pitchFamily="18" charset="0"/>
                <a:cs typeface="Times New Roman" panose="02020603050405020304" pitchFamily="18" charset="0"/>
              </a:rPr>
              <a:t>All figures are in </a:t>
            </a:r>
            <a:r>
              <a:rPr lang="en-GB" sz="1200" i="1" dirty="0" err="1">
                <a:effectLst/>
                <a:latin typeface="Arial" panose="020B0604020202020204" pitchFamily="34" charset="0"/>
                <a:ea typeface="Times New Roman" panose="02020603050405020304" pitchFamily="18" charset="0"/>
                <a:cs typeface="Times New Roman" panose="02020603050405020304" pitchFamily="18" charset="0"/>
              </a:rPr>
              <a:t>kEUR</a:t>
            </a:r>
            <a:r>
              <a:rPr lang="en-GB" sz="1200" i="1" dirty="0">
                <a:effectLst/>
                <a:latin typeface="Arial" panose="020B0604020202020204" pitchFamily="34" charset="0"/>
                <a:ea typeface="Times New Roman" panose="02020603050405020304" pitchFamily="18" charset="0"/>
                <a:cs typeface="Times New Roman" panose="02020603050405020304" pitchFamily="18" charset="0"/>
              </a:rPr>
              <a:t> and rounded</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0968949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Personnel (</a:t>
            </a:r>
            <a:r>
              <a:rPr lang="en-GB" sz="1800" dirty="0"/>
              <a:t>Committee Support Staff</a:t>
            </a:r>
            <a:r>
              <a:rPr lang="en-US" altLang="en-US" sz="1800" dirty="0"/>
              <a:t>)</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Personnel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(Committee Support Staff)</a:t>
            </a:r>
          </a:p>
        </p:txBody>
      </p:sp>
      <p:sp>
        <p:nvSpPr>
          <p:cNvPr id="6" name="Subtitle 6"/>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At the end of H1 2024, approximately 1,215 </a:t>
            </a:r>
            <a:r>
              <a:rPr lang="en-GB" sz="1800" kern="0" dirty="0" err="1">
                <a:latin typeface="+mn-lt"/>
              </a:rPr>
              <a:t>kEUR</a:t>
            </a:r>
            <a:r>
              <a:rPr lang="en-GB" sz="1800" kern="0" dirty="0">
                <a:latin typeface="+mn-lt"/>
              </a:rPr>
              <a:t> had been spent from the Committee Support Staff budget out of an annual budget of 2,468 KEUR.</a:t>
            </a:r>
          </a:p>
          <a:p>
            <a:pPr>
              <a:spcBef>
                <a:spcPct val="20000"/>
              </a:spcBef>
              <a:defRPr/>
            </a:pPr>
            <a:endParaRPr lang="en-GB" sz="1800" kern="0" dirty="0">
              <a:latin typeface="+mn-lt"/>
            </a:endParaRPr>
          </a:p>
          <a:p>
            <a:pPr>
              <a:spcBef>
                <a:spcPct val="20000"/>
              </a:spcBef>
              <a:defRPr/>
            </a:pPr>
            <a:r>
              <a:rPr lang="en-GB" sz="1800" kern="0" dirty="0">
                <a:latin typeface="+mn-lt"/>
              </a:rPr>
              <a:t>No budget variance is expected by the end of the year. </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Seconded Experts)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CCSA, TTA and TSDSI have each provided a seconded expert (in-lieu of payment ) that has worked full time within MCC during H1 2024.  This is expected to continue for the remainder of 2024.</a:t>
            </a:r>
          </a:p>
          <a:p>
            <a:pPr>
              <a:spcBef>
                <a:spcPct val="20000"/>
              </a:spcBef>
              <a:defRPr/>
            </a:pPr>
            <a:endParaRPr lang="en-GB" sz="1800" kern="0" dirty="0">
              <a:latin typeface="+mn-lt"/>
            </a:endParaRPr>
          </a:p>
          <a:p>
            <a:pPr>
              <a:spcBef>
                <a:spcPct val="20000"/>
              </a:spcBef>
              <a:defRPr/>
            </a:pPr>
            <a:r>
              <a:rPr lang="en-GB" sz="1800" kern="0" dirty="0">
                <a:latin typeface="+mn-lt"/>
              </a:rPr>
              <a:t>They each have a value of 136,2 </a:t>
            </a:r>
            <a:r>
              <a:rPr lang="en-GB" sz="1800" kern="0" dirty="0" err="1">
                <a:latin typeface="+mn-lt"/>
              </a:rPr>
              <a:t>kEUR</a:t>
            </a:r>
            <a:r>
              <a:rPr lang="en-GB" sz="1800" kern="0" dirty="0">
                <a:latin typeface="+mn-lt"/>
              </a:rPr>
              <a:t> which has been deducted from the invoices issued to those Partners.</a:t>
            </a:r>
          </a:p>
          <a:p>
            <a:pPr>
              <a:spcBef>
                <a:spcPct val="20000"/>
              </a:spcBef>
              <a:defRPr/>
            </a:pPr>
            <a:endParaRPr lang="en-GB" sz="1800" kern="0" dirty="0">
              <a:latin typeface="+mn-lt"/>
            </a:endParaRPr>
          </a:p>
          <a:p>
            <a:pPr>
              <a:spcBef>
                <a:spcPct val="20000"/>
              </a:spcBef>
              <a:defRPr/>
            </a:pPr>
            <a:r>
              <a:rPr lang="en-GB" sz="1800" kern="0" dirty="0">
                <a:latin typeface="+mn-lt"/>
              </a:rPr>
              <a:t>No budget variance is expected by the end of the year. </a:t>
            </a:r>
            <a:endParaRPr lang="en-GB" sz="24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Personnel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569077" y="994490"/>
            <a:ext cx="11280801" cy="5303673"/>
          </a:xfrm>
          <a:prstGeom prst="rect">
            <a:avLst/>
          </a:prstGeom>
          <a:noFill/>
          <a:ln w="9525">
            <a:noFill/>
            <a:miter lim="800000"/>
            <a:headEnd/>
            <a:tailEnd/>
          </a:ln>
        </p:spPr>
        <p:txBody>
          <a:bodyPr/>
          <a:lstStyle/>
          <a:p>
            <a:pPr>
              <a:spcBef>
                <a:spcPct val="20000"/>
              </a:spcBef>
              <a:defRPr/>
            </a:pPr>
            <a:r>
              <a:rPr lang="en-GB" sz="1400" kern="0" dirty="0">
                <a:latin typeface="+mn-lt"/>
              </a:rPr>
              <a:t>All F2F meeting occurrences where more than 100 delegates are expected to be present are now supported by dedicated IT personnel for the full duration of the meeting. This includes providing online access for remote attendees.</a:t>
            </a:r>
          </a:p>
          <a:p>
            <a:pPr>
              <a:spcBef>
                <a:spcPct val="20000"/>
              </a:spcBef>
              <a:defRPr/>
            </a:pPr>
            <a:endParaRPr lang="en-GB" sz="1400" kern="0" dirty="0">
              <a:latin typeface="+mn-lt"/>
            </a:endParaRPr>
          </a:p>
          <a:p>
            <a:pPr>
              <a:spcBef>
                <a:spcPct val="20000"/>
              </a:spcBef>
              <a:defRPr/>
            </a:pPr>
            <a:r>
              <a:rPr lang="en-GB" sz="1400" kern="0" dirty="0">
                <a:latin typeface="+mn-lt"/>
              </a:rPr>
              <a:t>At the end of H1 2024 IT support was provided for the following meetings: </a:t>
            </a:r>
          </a:p>
          <a:p>
            <a:pPr marL="285750" indent="-285750">
              <a:spcBef>
                <a:spcPct val="20000"/>
              </a:spcBef>
              <a:buFontTx/>
              <a:buChar char="-"/>
              <a:defRPr/>
            </a:pPr>
            <a:r>
              <a:rPr lang="en-GB" sz="1400" kern="0" dirty="0">
                <a:latin typeface="+mn-lt"/>
              </a:rPr>
              <a:t>January: working groups in Sevilla (SA)</a:t>
            </a:r>
          </a:p>
          <a:p>
            <a:pPr marL="285750" indent="-285750">
              <a:spcBef>
                <a:spcPct val="20000"/>
              </a:spcBef>
              <a:buFontTx/>
              <a:buChar char="-"/>
              <a:defRPr/>
            </a:pPr>
            <a:r>
              <a:rPr lang="en-GB" sz="1400" kern="0" dirty="0">
                <a:latin typeface="+mn-lt"/>
              </a:rPr>
              <a:t>February: working groups in Athens (RAN, SA, CT)</a:t>
            </a:r>
          </a:p>
          <a:p>
            <a:pPr marL="285750" indent="-285750">
              <a:spcBef>
                <a:spcPct val="20000"/>
              </a:spcBef>
              <a:buFontTx/>
              <a:buChar char="-"/>
              <a:defRPr/>
            </a:pPr>
            <a:r>
              <a:rPr lang="en-GB" sz="1400" kern="0" dirty="0">
                <a:latin typeface="+mn-lt"/>
              </a:rPr>
              <a:t>March: TSG meetings in Maastricht </a:t>
            </a:r>
          </a:p>
          <a:p>
            <a:pPr marL="285750" indent="-285750">
              <a:spcBef>
                <a:spcPct val="20000"/>
              </a:spcBef>
              <a:buFontTx/>
              <a:buChar char="-"/>
              <a:defRPr/>
            </a:pPr>
            <a:r>
              <a:rPr lang="en-GB" sz="1400" kern="0" dirty="0">
                <a:latin typeface="+mn-lt"/>
              </a:rPr>
              <a:t>April: working groups in Changsha (RAN, SA, CT) with 4 hotels</a:t>
            </a:r>
          </a:p>
          <a:p>
            <a:pPr marL="285750" indent="-285750">
              <a:spcBef>
                <a:spcPct val="20000"/>
              </a:spcBef>
              <a:buFontTx/>
              <a:buChar char="-"/>
              <a:defRPr/>
            </a:pPr>
            <a:r>
              <a:rPr lang="en-GB" sz="1400" kern="0" dirty="0">
                <a:latin typeface="+mn-lt"/>
              </a:rPr>
              <a:t>May: working groups in Jeju (SA), Fukuoka (RAN), Hyderabad (CT)</a:t>
            </a:r>
          </a:p>
          <a:p>
            <a:pPr marL="285750" indent="-285750">
              <a:spcBef>
                <a:spcPct val="20000"/>
              </a:spcBef>
              <a:buFontTx/>
              <a:buChar char="-"/>
              <a:defRPr/>
            </a:pPr>
            <a:r>
              <a:rPr lang="en-GB" sz="1400" kern="0" dirty="0">
                <a:latin typeface="+mn-lt"/>
              </a:rPr>
              <a:t>June: TSG meetings in Shanghai</a:t>
            </a:r>
          </a:p>
          <a:p>
            <a:pPr>
              <a:spcBef>
                <a:spcPct val="20000"/>
              </a:spcBef>
              <a:defRPr/>
            </a:pPr>
            <a:r>
              <a:rPr lang="en-GB" sz="1400" kern="0" dirty="0">
                <a:latin typeface="+mn-lt"/>
                <a:sym typeface="Wingdings" panose="05000000000000000000" pitchFamily="2" charset="2"/>
              </a:rPr>
              <a:t></a:t>
            </a:r>
            <a:r>
              <a:rPr lang="en-GB" sz="1400" kern="0" dirty="0">
                <a:latin typeface="+mn-lt"/>
              </a:rPr>
              <a:t>The expenditure at the end of H1 2024 under the IT support staff budget line was 72,9 </a:t>
            </a:r>
            <a:r>
              <a:rPr lang="en-GB" sz="1400" kern="0" dirty="0" err="1">
                <a:latin typeface="+mn-lt"/>
              </a:rPr>
              <a:t>kEUR</a:t>
            </a:r>
            <a:r>
              <a:rPr lang="en-GB" sz="1400" kern="0" dirty="0">
                <a:latin typeface="+mn-lt"/>
              </a:rPr>
              <a:t> out of an annual budget of 124,8 </a:t>
            </a:r>
            <a:r>
              <a:rPr lang="en-GB" sz="1400" kern="0" dirty="0" err="1">
                <a:latin typeface="+mn-lt"/>
              </a:rPr>
              <a:t>kEUR</a:t>
            </a:r>
            <a:r>
              <a:rPr lang="en-GB" sz="1400" kern="0" dirty="0">
                <a:latin typeface="+mn-lt"/>
              </a:rPr>
              <a:t>.  </a:t>
            </a:r>
          </a:p>
          <a:p>
            <a:pPr>
              <a:spcBef>
                <a:spcPct val="20000"/>
              </a:spcBef>
              <a:defRPr/>
            </a:pPr>
            <a:endParaRPr lang="en-GB" sz="1400" kern="0" dirty="0">
              <a:latin typeface="+mn-lt"/>
            </a:endParaRPr>
          </a:p>
          <a:p>
            <a:pPr>
              <a:spcBef>
                <a:spcPct val="20000"/>
              </a:spcBef>
              <a:defRPr/>
            </a:pPr>
            <a:r>
              <a:rPr lang="en-GB" sz="1400" kern="0" dirty="0">
                <a:latin typeface="+mn-lt"/>
              </a:rPr>
              <a:t>The following H2 2024 face-to-face meetings are planned to be supported: </a:t>
            </a:r>
          </a:p>
          <a:p>
            <a:pPr>
              <a:spcBef>
                <a:spcPct val="20000"/>
              </a:spcBef>
              <a:defRPr/>
            </a:pPr>
            <a:r>
              <a:rPr lang="en-GB" sz="1400" kern="0" dirty="0">
                <a:latin typeface="+mn-lt"/>
              </a:rPr>
              <a:t> -	August: all working groups in Maastricht</a:t>
            </a:r>
          </a:p>
          <a:p>
            <a:pPr>
              <a:spcBef>
                <a:spcPct val="20000"/>
              </a:spcBef>
              <a:defRPr/>
            </a:pPr>
            <a:r>
              <a:rPr lang="en-GB" sz="1400" kern="0" dirty="0">
                <a:latin typeface="+mn-lt"/>
              </a:rPr>
              <a:t>-	September: TSG meetings in Melbourne</a:t>
            </a:r>
            <a:endParaRPr lang="en-GB" sz="1400" kern="0" dirty="0">
              <a:highlight>
                <a:srgbClr val="FFFF00"/>
              </a:highlight>
              <a:latin typeface="+mn-lt"/>
            </a:endParaRPr>
          </a:p>
          <a:p>
            <a:pPr>
              <a:spcBef>
                <a:spcPct val="20000"/>
              </a:spcBef>
              <a:defRPr/>
            </a:pPr>
            <a:r>
              <a:rPr lang="en-GB" sz="1400" kern="0" dirty="0">
                <a:latin typeface="+mn-lt"/>
              </a:rPr>
              <a:t>-	October: working groups in Hyderabad (SA) and Hefei (RAN, CT)</a:t>
            </a:r>
          </a:p>
          <a:p>
            <a:pPr>
              <a:spcBef>
                <a:spcPct val="20000"/>
              </a:spcBef>
              <a:defRPr/>
            </a:pPr>
            <a:r>
              <a:rPr lang="en-GB" sz="1400" kern="0" dirty="0">
                <a:latin typeface="+mn-lt"/>
              </a:rPr>
              <a:t>-	November: working groups in Orlando (RAN, SA, CT)</a:t>
            </a:r>
          </a:p>
          <a:p>
            <a:pPr>
              <a:spcBef>
                <a:spcPct val="20000"/>
              </a:spcBef>
              <a:defRPr/>
            </a:pPr>
            <a:r>
              <a:rPr lang="en-GB" sz="1400" kern="0" dirty="0">
                <a:latin typeface="+mn-lt"/>
              </a:rPr>
              <a:t>-	December: TSG meetings in Madrid</a:t>
            </a:r>
          </a:p>
          <a:p>
            <a:pPr>
              <a:spcBef>
                <a:spcPct val="20000"/>
              </a:spcBef>
              <a:defRPr/>
            </a:pPr>
            <a:endParaRPr lang="en-GB" sz="1400" kern="0" dirty="0">
              <a:latin typeface="+mn-lt"/>
            </a:endParaRPr>
          </a:p>
          <a:p>
            <a:pPr>
              <a:spcBef>
                <a:spcPct val="20000"/>
              </a:spcBef>
              <a:defRPr/>
            </a:pPr>
            <a:r>
              <a:rPr lang="en-GB" sz="1400" kern="0" dirty="0">
                <a:latin typeface="+mn-lt"/>
              </a:rPr>
              <a:t>No budget variance is expected by the end of the year. </a:t>
            </a: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482541" y="1456874"/>
            <a:ext cx="10928411"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The cost of that expert at the end of H1 2024 was 80 </a:t>
            </a:r>
            <a:r>
              <a:rPr lang="en-GB" sz="1800" kern="0" dirty="0" err="1">
                <a:latin typeface="+mn-lt"/>
              </a:rPr>
              <a:t>kEUR</a:t>
            </a:r>
            <a:r>
              <a:rPr lang="en-GB" sz="1800" kern="0" dirty="0">
                <a:latin typeface="+mn-lt"/>
              </a:rPr>
              <a:t> out of an annual budget of 160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No budget variance is expected by the end of the year. </a:t>
            </a:r>
            <a:endParaRPr lang="en-GB" sz="2400" kern="0" dirty="0">
              <a:latin typeface="+mn-lt"/>
            </a:endParaRP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n-lt"/>
              </a:rPr>
              <a:t>Personnel (TTCN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550415" y="1181103"/>
            <a:ext cx="10697593" cy="2352210"/>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By the end of the first half of 2024, 286 </a:t>
            </a:r>
            <a:r>
              <a:rPr lang="en-GB" sz="1800" kern="0" dirty="0" err="1">
                <a:latin typeface="+mn-lt"/>
              </a:rPr>
              <a:t>kEUR</a:t>
            </a:r>
            <a:r>
              <a:rPr lang="en-GB" sz="1800" kern="0" dirty="0">
                <a:latin typeface="+mn-lt"/>
              </a:rPr>
              <a:t> has been spent out of the 572 </a:t>
            </a:r>
            <a:r>
              <a:rPr lang="en-GB" sz="1800" kern="0" dirty="0" err="1">
                <a:latin typeface="+mn-lt"/>
              </a:rPr>
              <a:t>kEUR</a:t>
            </a:r>
            <a:r>
              <a:rPr lang="en-GB" sz="1800" kern="0" dirty="0">
                <a:latin typeface="+mn-lt"/>
              </a:rPr>
              <a:t> contracted for STF160, from an annual budget of 829 </a:t>
            </a:r>
            <a:r>
              <a:rPr lang="en-GB" sz="1800" kern="0" dirty="0" err="1">
                <a:latin typeface="+mn-lt"/>
              </a:rPr>
              <a:t>kEUR</a:t>
            </a:r>
            <a:r>
              <a:rPr lang="en-GB" sz="1800" kern="0" dirty="0">
                <a:latin typeface="+mn-lt"/>
              </a:rPr>
              <a:t>. Further contract allocations are expected by the end of September.</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No budget variance is expected by the end of the year. </a:t>
            </a:r>
          </a:p>
          <a:p>
            <a:pPr>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rPr>
              <a:t>Personnel (TTCN STF </a:t>
            </a:r>
            <a:r>
              <a:rPr lang="en-GB" sz="2400" b="1" kern="0" dirty="0">
                <a:solidFill>
                  <a:srgbClr val="FF3300"/>
                </a:solidFill>
                <a:latin typeface="+mj-lt"/>
                <a:ea typeface="+mj-ea"/>
                <a:cs typeface="+mj-cs"/>
              </a:rPr>
              <a:t>160P, 160G and 160Q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525015" y="1169988"/>
            <a:ext cx="10928411" cy="2352210"/>
          </a:xfrm>
          <a:prstGeom prst="rect">
            <a:avLst/>
          </a:prstGeom>
          <a:noFill/>
          <a:ln w="9525">
            <a:noFill/>
            <a:miter lim="800000"/>
            <a:headEnd/>
            <a:tailEnd/>
          </a:ln>
        </p:spPr>
        <p:txBody>
          <a:bodyPr/>
          <a:lstStyle/>
          <a:p>
            <a:pPr>
              <a:spcBef>
                <a:spcPct val="20000"/>
              </a:spcBef>
              <a:defRPr/>
            </a:pPr>
            <a:r>
              <a:rPr lang="en-GB" sz="1800" kern="0" dirty="0">
                <a:latin typeface="+mn-lt"/>
              </a:rPr>
              <a:t>   At the end of H1 2024:</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85,8 </a:t>
            </a:r>
            <a:r>
              <a:rPr lang="en-GB" sz="1800" kern="0" dirty="0" err="1">
                <a:latin typeface="+mn-lt"/>
              </a:rPr>
              <a:t>kEUR</a:t>
            </a:r>
            <a:r>
              <a:rPr lang="en-GB" sz="1800" kern="0" dirty="0">
                <a:latin typeface="+mn-lt"/>
              </a:rPr>
              <a:t> has been allocated for TTCN development funded by PTCRB/CTIA</a:t>
            </a:r>
          </a:p>
          <a:p>
            <a:pPr marL="285750" indent="-285750">
              <a:spcBef>
                <a:spcPct val="20000"/>
              </a:spcBef>
              <a:buFont typeface="Arial" panose="020B0604020202020204" pitchFamily="34" charset="0"/>
              <a:buChar char="•"/>
              <a:defRPr/>
            </a:pPr>
            <a:r>
              <a:rPr lang="en-GB" sz="1800" kern="0" dirty="0">
                <a:latin typeface="+mn-lt"/>
              </a:rPr>
              <a:t>171,6 </a:t>
            </a:r>
            <a:r>
              <a:rPr lang="en-GB" sz="1800" kern="0" dirty="0" err="1">
                <a:latin typeface="+mn-lt"/>
              </a:rPr>
              <a:t>kEUR</a:t>
            </a:r>
            <a:r>
              <a:rPr lang="en-GB" sz="1800" kern="0" dirty="0">
                <a:latin typeface="+mn-lt"/>
              </a:rPr>
              <a:t> has been allocated for TTCN development funded by GCF  </a:t>
            </a:r>
          </a:p>
          <a:p>
            <a:pPr marL="285750" indent="-285750">
              <a:spcBef>
                <a:spcPct val="20000"/>
              </a:spcBef>
              <a:buFont typeface="Arial" panose="020B0604020202020204" pitchFamily="34" charset="0"/>
              <a:buChar char="•"/>
              <a:defRPr/>
            </a:pPr>
            <a:r>
              <a:rPr lang="en-GB" sz="1800" kern="0" dirty="0">
                <a:latin typeface="+mn-lt"/>
              </a:rPr>
              <a:t> 28,6 </a:t>
            </a:r>
            <a:r>
              <a:rPr lang="en-GB" sz="1800" kern="0" dirty="0" err="1">
                <a:latin typeface="+mn-lt"/>
              </a:rPr>
              <a:t>kEUR</a:t>
            </a:r>
            <a:r>
              <a:rPr lang="en-GB" sz="1800" kern="0" dirty="0">
                <a:latin typeface="+mn-lt"/>
              </a:rPr>
              <a:t> has been allocated for TTCN development funded by Qualcomm</a:t>
            </a:r>
          </a:p>
          <a:p>
            <a:pPr>
              <a:spcBef>
                <a:spcPct val="20000"/>
              </a:spcBef>
              <a:defRPr/>
            </a:pPr>
            <a:endParaRPr lang="en-GB" sz="1800" kern="0" dirty="0">
              <a:latin typeface="+mn-lt"/>
            </a:endParaRPr>
          </a:p>
          <a:p>
            <a:pPr>
              <a:spcBef>
                <a:spcPct val="20000"/>
              </a:spcBef>
              <a:defRPr/>
            </a:pPr>
            <a:endParaRPr lang="en-GB" sz="1800" i="1"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It is predicted that these funds will be exhausted by the year end.</a:t>
            </a:r>
          </a:p>
          <a:p>
            <a:pPr>
              <a:spcBef>
                <a:spcPct val="20000"/>
              </a:spcBef>
              <a:defRPr/>
            </a:pPr>
            <a:endParaRPr lang="en-GB" sz="1800" kern="0" dirty="0">
              <a:highlight>
                <a:srgbClr val="FFFF00"/>
              </a:highlight>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620122" y="1181103"/>
            <a:ext cx="10928411"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At the end of H1 2024 the travel costs amounted to 292 </a:t>
            </a:r>
            <a:r>
              <a:rPr lang="en-GB" sz="1800" kern="0" dirty="0" err="1">
                <a:latin typeface="+mn-lt"/>
              </a:rPr>
              <a:t>kEUR</a:t>
            </a:r>
            <a:r>
              <a:rPr lang="en-GB" sz="1800" kern="0" dirty="0">
                <a:latin typeface="+mn-lt"/>
              </a:rPr>
              <a:t> out of a budget of 645 </a:t>
            </a:r>
            <a:r>
              <a:rPr lang="en-GB" sz="1800" kern="0" dirty="0" err="1">
                <a:latin typeface="+mn-lt"/>
              </a:rPr>
              <a:t>kEUR</a:t>
            </a:r>
            <a:r>
              <a:rPr lang="en-GB" sz="1800" kern="0" dirty="0">
                <a:latin typeface="+mn-lt"/>
              </a:rPr>
              <a:t>.</a:t>
            </a:r>
          </a:p>
          <a:p>
            <a:pPr>
              <a:spcBef>
                <a:spcPct val="20000"/>
              </a:spcBef>
              <a:defRPr/>
            </a:pPr>
            <a:r>
              <a:rPr lang="en-GB" sz="1800" kern="0" dirty="0">
                <a:latin typeface="+mn-lt"/>
              </a:rPr>
              <a:t>  </a:t>
            </a:r>
          </a:p>
          <a:p>
            <a:pPr>
              <a:spcBef>
                <a:spcPct val="20000"/>
              </a:spcBef>
              <a:defRPr/>
            </a:pPr>
            <a:r>
              <a:rPr lang="en-GB" sz="1800" kern="0" dirty="0">
                <a:latin typeface="+mn-lt"/>
              </a:rPr>
              <a:t>No budget variance is expected by the end of the year. </a:t>
            </a:r>
            <a:endParaRPr lang="en-GB" sz="24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37619</TotalTime>
  <Words>1191</Words>
  <Application>Microsoft Office PowerPoint</Application>
  <PresentationFormat>Grand écran</PresentationFormat>
  <Paragraphs>265</Paragraphs>
  <Slides>15</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vt:i4>
      </vt:variant>
    </vt:vector>
  </HeadingPairs>
  <TitlesOfParts>
    <vt:vector size="21" baseType="lpstr">
      <vt:lpstr>Aptos</vt:lpstr>
      <vt:lpstr>Arial</vt:lpstr>
      <vt:lpstr>Calibri</vt:lpstr>
      <vt:lpstr>Times New Roman</vt:lpstr>
      <vt:lpstr>Wingdings</vt:lpstr>
      <vt:lpstr>Office Theme</vt:lpstr>
      <vt:lpstr>  Summary of 2024 H1 Income and Expenditure </vt:lpstr>
      <vt:lpstr>Contents</vt:lpstr>
      <vt:lpstr>Présentation PowerPoint</vt:lpstr>
      <vt:lpstr>Présentation PowerPoint</vt:lpstr>
      <vt:lpstr>Personnel (IT support staff) </vt:lpstr>
      <vt:lpstr>Présentation PowerPoint</vt:lpstr>
      <vt:lpstr>Présentation PowerPoint</vt:lpstr>
      <vt:lpstr>Présentation PowerPoint</vt:lpstr>
      <vt:lpstr>Travel and subsistence</vt:lpstr>
      <vt:lpstr>Promotion and marketing materials</vt:lpstr>
      <vt:lpstr>Training</vt:lpstr>
      <vt:lpstr>Overheads</vt:lpstr>
      <vt:lpstr>Contingency</vt:lpstr>
      <vt:lpstr>Présentation PowerPoint</vt:lpstr>
      <vt:lpstr>Year end prediction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Cécile Vasseur</cp:lastModifiedBy>
  <cp:revision>1096</cp:revision>
  <cp:lastPrinted>2021-09-13T13:10:36Z</cp:lastPrinted>
  <dcterms:created xsi:type="dcterms:W3CDTF">2008-08-30T09:32:10Z</dcterms:created>
  <dcterms:modified xsi:type="dcterms:W3CDTF">2024-09-10T09:06:42Z</dcterms:modified>
</cp:coreProperties>
</file>