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4" r:id="rId7"/>
    <p:sldId id="383" r:id="rId8"/>
    <p:sldId id="368" r:id="rId9"/>
    <p:sldId id="379" r:id="rId10"/>
    <p:sldId id="381" r:id="rId11"/>
    <p:sldId id="372" r:id="rId12"/>
    <p:sldId id="384" r:id="rId13"/>
    <p:sldId id="373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4694" autoAdjust="0"/>
  </p:normalViewPr>
  <p:slideViewPr>
    <p:cSldViewPr snapToGrid="0">
      <p:cViewPr varScale="1">
        <p:scale>
          <a:sx n="121" d="100"/>
          <a:sy n="121" d="100"/>
        </p:scale>
        <p:origin x="140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234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OP#51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Reston, VA, USA, 24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April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OP#51_08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Report from MHPG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5359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Convenor (</a:t>
            </a:r>
            <a:r>
              <a:rPr lang="en-GB" altLang="en-US" dirty="0" err="1"/>
              <a:t>Balazs</a:t>
            </a:r>
            <a:r>
              <a:rPr lang="en-GB" altLang="en-US" dirty="0"/>
              <a:t> </a:t>
            </a:r>
            <a:r>
              <a:rPr lang="en-GB" altLang="en-US" dirty="0" err="1"/>
              <a:t>Bertenyi</a:t>
            </a:r>
            <a:r>
              <a:rPr lang="en-GB" altLang="en-US" dirty="0"/>
              <a:t>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2260"/>
            <a:ext cx="10515600" cy="4081189"/>
          </a:xfrm>
        </p:spPr>
        <p:txBody>
          <a:bodyPr/>
          <a:lstStyle/>
          <a:p>
            <a:r>
              <a:rPr lang="en-US" altLang="en-US" dirty="0"/>
              <a:t> MHPG meetings and </a:t>
            </a:r>
            <a:r>
              <a:rPr lang="en-US" altLang="en-US" dirty="0" err="1"/>
              <a:t>MoO</a:t>
            </a:r>
            <a:r>
              <a:rPr lang="en-US" altLang="en-US" dirty="0"/>
              <a:t>/</a:t>
            </a:r>
            <a:r>
              <a:rPr lang="en-US" altLang="en-US" dirty="0" err="1"/>
              <a:t>ToR</a:t>
            </a:r>
            <a:r>
              <a:rPr lang="en-US" altLang="en-US" dirty="0"/>
              <a:t> going forward</a:t>
            </a:r>
          </a:p>
          <a:p>
            <a:endParaRPr lang="en-US" altLang="en-US" dirty="0"/>
          </a:p>
          <a:p>
            <a:r>
              <a:rPr lang="en-US" altLang="en-US" dirty="0"/>
              <a:t> Remote access principles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 Finalizing 3GPP meeting locations for 2025</a:t>
            </a:r>
          </a:p>
          <a:p>
            <a:endParaRPr lang="en-US" altLang="en-US" dirty="0"/>
          </a:p>
          <a:p>
            <a:r>
              <a:rPr lang="en-US" altLang="en-US" dirty="0"/>
              <a:t> Draft 3GPP meeting </a:t>
            </a:r>
            <a:r>
              <a:rPr lang="en-US" altLang="en-US" dirty="0" err="1"/>
              <a:t>rota</a:t>
            </a:r>
            <a:r>
              <a:rPr lang="en-US" altLang="en-US" dirty="0"/>
              <a:t> blueprint 2026 and beyond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MHPG#10:	20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December 13-15h UTC</a:t>
            </a:r>
          </a:p>
          <a:p>
            <a:r>
              <a:rPr lang="en-US" altLang="en-US" sz="2400" dirty="0"/>
              <a:t> MHPG#11: 21</a:t>
            </a:r>
            <a:r>
              <a:rPr lang="en-US" altLang="en-US" sz="2400" baseline="30000" dirty="0"/>
              <a:t>st</a:t>
            </a:r>
            <a:r>
              <a:rPr lang="en-US" altLang="en-US" sz="2400" dirty="0"/>
              <a:t> Feb (Wed) 13-15h UTC </a:t>
            </a:r>
            <a:endParaRPr lang="en-US" altLang="en-US" sz="2400" dirty="0">
              <a:highlight>
                <a:srgbClr val="00FF00"/>
              </a:highlight>
            </a:endParaRPr>
          </a:p>
          <a:p>
            <a:r>
              <a:rPr lang="en-US" altLang="en-US" sz="2400" dirty="0"/>
              <a:t> MHPG#12: 27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March (Wed) 13-15h UTC </a:t>
            </a:r>
            <a:endParaRPr lang="en-US" altLang="en-US" sz="2400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altLang="en-US" sz="2400" dirty="0"/>
              <a:t>____________ PCG#52/OP#51 ____________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</a:t>
            </a:r>
            <a:endParaRPr lang="en-US" altLang="en-US" sz="2400" dirty="0">
              <a:highlight>
                <a:srgbClr val="00FF00"/>
              </a:highlight>
            </a:endParaRP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</a:t>
            </a:r>
            <a:r>
              <a:rPr lang="en-US" altLang="en-US" dirty="0"/>
              <a:t>One Way remote access is to be provided for all sessions that make formal decisions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Note-iii: 2-way FTP access will be provided for meetings with one-way remote access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/>
              <a:t>Feb 17-21  CT WGs, SA WGs, RAN WGs: 		F2F in Europe</a:t>
            </a:r>
          </a:p>
          <a:p>
            <a:r>
              <a:rPr lang="en-US" sz="1600" b="0" dirty="0"/>
              <a:t>March 10-14 TSGs:	 			F2F in Korea</a:t>
            </a:r>
          </a:p>
          <a:p>
            <a:r>
              <a:rPr lang="en-US" sz="1600" b="0" dirty="0"/>
              <a:t>April </a:t>
            </a:r>
            <a:r>
              <a:rPr lang="en-US" sz="1600" dirty="0"/>
              <a:t>7-11</a:t>
            </a:r>
            <a:r>
              <a:rPr lang="en-US" sz="1600" baseline="30000" dirty="0"/>
              <a:t>th</a:t>
            </a:r>
            <a:r>
              <a:rPr lang="en-US" sz="1600" dirty="0"/>
              <a:t> </a:t>
            </a:r>
            <a:r>
              <a:rPr lang="en-US" sz="1600" baseline="30000" dirty="0"/>
              <a:t> </a:t>
            </a:r>
            <a:r>
              <a:rPr lang="en-US" sz="1600" b="0" dirty="0"/>
              <a:t>CT1/3/4, RAN1/2/3/4 WGs: 		F2F in </a:t>
            </a:r>
            <a:r>
              <a:rPr lang="en-US" sz="1600" dirty="0"/>
              <a:t>China</a:t>
            </a:r>
            <a:endParaRPr lang="en-US" sz="1600" b="0" dirty="0"/>
          </a:p>
          <a:p>
            <a:r>
              <a:rPr lang="en-US" sz="1600" b="0" dirty="0"/>
              <a:t>April 7-11</a:t>
            </a:r>
            <a:r>
              <a:rPr lang="en-US" sz="1600" b="0" baseline="30000" dirty="0"/>
              <a:t>th</a:t>
            </a:r>
            <a:r>
              <a:rPr lang="en-US" sz="1600" b="0" dirty="0"/>
              <a:t>  SA2/3/4/5/6			F2F in Europe</a:t>
            </a:r>
          </a:p>
          <a:p>
            <a:r>
              <a:rPr lang="en-US" sz="1600" b="0" dirty="0"/>
              <a:t>May 19-23 RAN and CT WGs:			F2F in </a:t>
            </a:r>
            <a:r>
              <a:rPr lang="en-US" sz="1600" dirty="0"/>
              <a:t>Europe </a:t>
            </a:r>
          </a:p>
          <a:p>
            <a:r>
              <a:rPr lang="en-US" sz="1600" b="0" dirty="0"/>
              <a:t>May 19-23 SA WGs:			F2F in Japan</a:t>
            </a:r>
          </a:p>
          <a:p>
            <a:r>
              <a:rPr lang="en-US" sz="1600" b="0" dirty="0"/>
              <a:t>June 9-13 TSGs:				F2F in </a:t>
            </a:r>
            <a:r>
              <a:rPr lang="en-US" sz="1600" dirty="0">
                <a:sym typeface="Wingdings" pitchFamily="2" charset="2"/>
              </a:rPr>
              <a:t>Europe</a:t>
            </a:r>
            <a:endParaRPr lang="en-US" sz="1600" dirty="0"/>
          </a:p>
          <a:p>
            <a:r>
              <a:rPr lang="en-US" sz="1600" b="0" dirty="0"/>
              <a:t>August 25-29 CT WGs, SA WGs:		F2F in Europe </a:t>
            </a:r>
          </a:p>
          <a:p>
            <a:r>
              <a:rPr lang="en-US" sz="1600" b="0" dirty="0"/>
              <a:t>August 25-29 RAN WGs:			F2F in </a:t>
            </a:r>
            <a:r>
              <a:rPr lang="en-US" sz="1600" dirty="0"/>
              <a:t>India</a:t>
            </a:r>
          </a:p>
          <a:p>
            <a:r>
              <a:rPr lang="en-US" sz="1600" b="0" dirty="0"/>
              <a:t>September 15-19 TSGs:			F2F in </a:t>
            </a:r>
            <a:r>
              <a:rPr lang="en-US" sz="1600" dirty="0"/>
              <a:t>China</a:t>
            </a:r>
          </a:p>
          <a:p>
            <a:r>
              <a:rPr lang="en-US" sz="1600" b="0" dirty="0"/>
              <a:t>Oct 13-17 RAN1/2/3/4 WGs:			F2F in Europe</a:t>
            </a:r>
          </a:p>
          <a:p>
            <a:r>
              <a:rPr lang="en-US" sz="1600" b="0" dirty="0"/>
              <a:t>Oct 13-17 SA2/3/4/5/6 and CT1/3/4 WGs:	</a:t>
            </a:r>
            <a:r>
              <a:rPr lang="en-US" sz="1600" dirty="0"/>
              <a:t>F2F SA WGs China, CT WGs </a:t>
            </a:r>
            <a:r>
              <a:rPr lang="en-US" sz="1600" dirty="0">
                <a:sym typeface="Wingdings" pitchFamily="2" charset="2"/>
              </a:rPr>
              <a:t>Europe</a:t>
            </a:r>
            <a:endParaRPr lang="en-US" sz="1600" dirty="0"/>
          </a:p>
          <a:p>
            <a:r>
              <a:rPr lang="en-US" sz="1600" dirty="0"/>
              <a:t>November 17-21 CT WGs, SA WGs, RAN WGs:	F2F in US</a:t>
            </a:r>
          </a:p>
          <a:p>
            <a:r>
              <a:rPr lang="en-US" sz="1600" b="0" dirty="0"/>
              <a:t>Dec 8-12 TSGs:				F2F in US</a:t>
            </a:r>
            <a:endParaRPr lang="en-US" sz="1600" dirty="0"/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r>
              <a:rPr lang="en-US" altLang="en-US" sz="2400" dirty="0"/>
              <a:t> WGs are asked to consider converting some of the F2F meetings to Electronic, and report back to MHPG as soon as possible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sz="3600" dirty="0"/>
              <a:t>Overall blueprint 2026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9668"/>
            <a:ext cx="11353800" cy="4802187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1600" u="sng" dirty="0"/>
              <a:t>2026</a:t>
            </a:r>
            <a:r>
              <a:rPr lang="en-US" sz="1600" dirty="0"/>
              <a:t>		</a:t>
            </a:r>
            <a:r>
              <a:rPr lang="en-US" sz="1600" u="sng" dirty="0"/>
              <a:t>2027</a:t>
            </a:r>
            <a:r>
              <a:rPr lang="en-US" sz="1600" dirty="0"/>
              <a:t>	</a:t>
            </a:r>
            <a:r>
              <a:rPr lang="en-US" sz="1600" u="sng" dirty="0"/>
              <a:t>2028</a:t>
            </a:r>
            <a:r>
              <a:rPr lang="en-US" sz="1600" dirty="0"/>
              <a:t>	</a:t>
            </a:r>
            <a:r>
              <a:rPr lang="en-US" sz="1600" u="sng" dirty="0"/>
              <a:t>2029</a:t>
            </a:r>
          </a:p>
          <a:p>
            <a:r>
              <a:rPr lang="en-US" sz="1600" dirty="0"/>
              <a:t>Feb RAN WGs: 					Europe		Japan	</a:t>
            </a:r>
            <a:r>
              <a:rPr lang="en-US" altLang="ja-JP" sz="1600" dirty="0"/>
              <a:t>India</a:t>
            </a:r>
            <a:r>
              <a:rPr lang="en-US" sz="1600" dirty="0"/>
              <a:t>	</a:t>
            </a:r>
            <a:r>
              <a:rPr lang="en-US" altLang="ja-JP" sz="1600" dirty="0"/>
              <a:t> Korea</a:t>
            </a:r>
            <a:endParaRPr lang="en-US" sz="1600" dirty="0"/>
          </a:p>
          <a:p>
            <a:r>
              <a:rPr lang="en-US" altLang="ja-JP" sz="1600" dirty="0"/>
              <a:t>Feb CT SA WGs					India		Korea	Japan	India</a:t>
            </a:r>
          </a:p>
          <a:p>
            <a:r>
              <a:rPr lang="en-US" sz="1600" dirty="0"/>
              <a:t>March TSGs:	 				Japan		India 	Korea	Japan</a:t>
            </a:r>
          </a:p>
          <a:p>
            <a:r>
              <a:rPr lang="en-US" sz="1600" dirty="0"/>
              <a:t>April CT1/3/4, SA2/3/4/5/6, RAN1/2/3/4 WGs: 		Europe		Europe	Europe	Europe</a:t>
            </a:r>
          </a:p>
          <a:p>
            <a:r>
              <a:rPr lang="en-US" altLang="ja-JP" sz="1600" dirty="0"/>
              <a:t>May RAN CT SA WGs:				China		China	China	China</a:t>
            </a:r>
          </a:p>
          <a:p>
            <a:r>
              <a:rPr lang="en-US" sz="1600" dirty="0"/>
              <a:t>June TSGs:					</a:t>
            </a:r>
            <a:r>
              <a:rPr lang="en-US" altLang="ja-JP" sz="1600" dirty="0"/>
              <a:t>China		China	China	China</a:t>
            </a:r>
            <a:endParaRPr lang="en-US" sz="1600" dirty="0"/>
          </a:p>
          <a:p>
            <a:r>
              <a:rPr lang="en-US" altLang="ja-JP" sz="1600" dirty="0"/>
              <a:t>Aug RAN WGs: 					Europe		Europe 	Europe 	Europe</a:t>
            </a:r>
          </a:p>
          <a:p>
            <a:r>
              <a:rPr lang="en-US" altLang="ja-JP" sz="1600" dirty="0"/>
              <a:t>Aug CT SA WGs					Europe 		Europe	Europe	Europe</a:t>
            </a:r>
          </a:p>
          <a:p>
            <a:r>
              <a:rPr lang="en-US" sz="1600" dirty="0"/>
              <a:t>September TSGs:					Europe		Europe	Europe	Europe</a:t>
            </a:r>
          </a:p>
          <a:p>
            <a:r>
              <a:rPr lang="en-US" altLang="ja-JP" sz="1600" dirty="0"/>
              <a:t>Oct RAN1/2/3/4 WGs:				Korea		Europe	Europe	 Europe</a:t>
            </a:r>
          </a:p>
          <a:p>
            <a:r>
              <a:rPr lang="en-US" altLang="ja-JP" sz="1600" dirty="0"/>
              <a:t>Oct SA2/3/4/5/6 and CT1/3/4 WGs:			Europe		Europe	Europe	 Europe</a:t>
            </a:r>
          </a:p>
          <a:p>
            <a:r>
              <a:rPr lang="en-US" sz="1600" dirty="0"/>
              <a:t>November CT WGs, SA WGs, RAN WGs:			North America	NorAm	NorAm	NorAm</a:t>
            </a:r>
          </a:p>
          <a:p>
            <a:r>
              <a:rPr lang="en-US" sz="1600" dirty="0"/>
              <a:t>Dec TSGs:					North America	NorAm	NorAm	NorAm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AF0EAD-066A-B5CC-FF19-987E2DB7BDB9}"/>
              </a:ext>
            </a:extLst>
          </p:cNvPr>
          <p:cNvSpPr txBox="1"/>
          <p:nvPr/>
        </p:nvSpPr>
        <p:spPr>
          <a:xfrm>
            <a:off x="740980" y="6579477"/>
            <a:ext cx="10673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U" sz="1400" i="1" dirty="0">
                <a:highlight>
                  <a:srgbClr val="00FF00"/>
                </a:highlight>
                <a:latin typeface="+mn-lt"/>
              </a:rPr>
              <a:t>The above blueprint is an initial plan for hosts’ initial planning. Formal decision on location for each Year (N) is made in October Year (N-2)</a:t>
            </a:r>
          </a:p>
        </p:txBody>
      </p:sp>
    </p:spTree>
    <p:extLst>
      <p:ext uri="{BB962C8B-B14F-4D97-AF65-F5344CB8AC3E}">
        <p14:creationId xmlns:p14="http://schemas.microsoft.com/office/powerpoint/2010/main" val="173842271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Funding principles for 3GPP meetings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EA446B9-F878-8323-A43B-C9C67DC65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 MHPG concluded a dedicated Study for potential renewal of 3GPP’s meeting funding model</a:t>
            </a:r>
          </a:p>
          <a:p>
            <a:pPr lvl="1"/>
            <a:r>
              <a:rPr lang="en-HU" dirty="0"/>
              <a:t>See study in OP51_11</a:t>
            </a:r>
          </a:p>
          <a:p>
            <a:r>
              <a:rPr lang="en-HU" dirty="0"/>
              <a:t> Study work has started in April 2023, concluded in February 2024</a:t>
            </a:r>
          </a:p>
          <a:p>
            <a:pPr marL="0" indent="0">
              <a:buNone/>
            </a:pPr>
            <a:r>
              <a:rPr lang="en-HU" dirty="0"/>
              <a:t> </a:t>
            </a:r>
          </a:p>
          <a:p>
            <a:r>
              <a:rPr lang="en-US" dirty="0"/>
              <a:t>Conclusion:</a:t>
            </a:r>
          </a:p>
          <a:p>
            <a:pPr lvl="1"/>
            <a:r>
              <a:rPr lang="en-GB" dirty="0"/>
              <a:t>For now, the current funding model is continuing with small adaptations. It is therefore proposed to pause work on this study. The study may be reactivated in future if required.</a:t>
            </a:r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380461810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E2966-936E-C042-B1B7-9B8D8E881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Proposal to OP#51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25004-C697-9F8C-A643-AE24DA2E9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301"/>
            <a:ext cx="10515600" cy="4081189"/>
          </a:xfrm>
        </p:spPr>
        <p:txBody>
          <a:bodyPr/>
          <a:lstStyle/>
          <a:p>
            <a:r>
              <a:rPr lang="en-HU" dirty="0"/>
              <a:t> Endorse t</a:t>
            </a:r>
            <a:r>
              <a:rPr lang="en-GB" dirty="0"/>
              <a:t>he</a:t>
            </a:r>
            <a:r>
              <a:rPr lang="en-HU" dirty="0"/>
              <a:t> proposed revised MoO and ToR for MHPG as per slide 3</a:t>
            </a:r>
          </a:p>
          <a:p>
            <a:r>
              <a:rPr lang="en-HU" dirty="0"/>
              <a:t> Endorse remote access principles as per slide 4</a:t>
            </a:r>
          </a:p>
          <a:p>
            <a:r>
              <a:rPr lang="en-HU" dirty="0"/>
              <a:t> Endorse 2025 meeting plan as per slide 5</a:t>
            </a:r>
          </a:p>
          <a:p>
            <a:r>
              <a:rPr lang="en-HU" dirty="0"/>
              <a:t> Endorse location rota principles and 2026-onwards blueprint 2026 as per slides 6 and 7</a:t>
            </a:r>
          </a:p>
          <a:p>
            <a:r>
              <a:rPr lang="en-HU" dirty="0"/>
              <a:t> Endorse the Conclusions of t</a:t>
            </a:r>
            <a:r>
              <a:rPr lang="en-GB" dirty="0"/>
              <a:t>he</a:t>
            </a:r>
            <a:r>
              <a:rPr lang="en-HU" dirty="0"/>
              <a:t> Funding TR as per slide 8, approve the Funding TR in OP51_11</a:t>
            </a:r>
          </a:p>
        </p:txBody>
      </p:sp>
    </p:spTree>
    <p:extLst>
      <p:ext uri="{BB962C8B-B14F-4D97-AF65-F5344CB8AC3E}">
        <p14:creationId xmlns:p14="http://schemas.microsoft.com/office/powerpoint/2010/main" val="243318401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terms/"/>
    <ds:schemaRef ds:uri="280d8efa-eff2-4910-88d2-79ca146720c4"/>
    <ds:schemaRef ds:uri="679a257e-872f-4c98-9e8a-0a9c104f72c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17186</TotalTime>
  <Words>977</Words>
  <Application>Microsoft Macintosh PowerPoint</Application>
  <PresentationFormat>Widescreen</PresentationFormat>
  <Paragraphs>79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Report from MHPG</vt:lpstr>
      <vt:lpstr>Outline</vt:lpstr>
      <vt:lpstr>MHPG meetings and MoO</vt:lpstr>
      <vt:lpstr>Remote access principles</vt:lpstr>
      <vt:lpstr>2025 plan for ordinary F2F meetings</vt:lpstr>
      <vt:lpstr>Location rota principles 2026 onwards</vt:lpstr>
      <vt:lpstr>Overall blueprint 2026 onwards</vt:lpstr>
      <vt:lpstr>Funding principles for 3GPP meetings</vt:lpstr>
      <vt:lpstr>Proposal to OP#51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Bertenyi, Balazs (Nokia - HU/Budapest)</cp:lastModifiedBy>
  <cp:revision>632</cp:revision>
  <dcterms:created xsi:type="dcterms:W3CDTF">2010-02-05T13:52:04Z</dcterms:created>
  <dcterms:modified xsi:type="dcterms:W3CDTF">2024-04-16T17:46:13Z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