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9"/>
  </p:notesMasterIdLst>
  <p:handoutMasterIdLst>
    <p:handoutMasterId r:id="rId20"/>
  </p:handoutMasterIdLst>
  <p:sldIdLst>
    <p:sldId id="303" r:id="rId2"/>
    <p:sldId id="535" r:id="rId3"/>
    <p:sldId id="553" r:id="rId4"/>
    <p:sldId id="561" r:id="rId5"/>
    <p:sldId id="562" r:id="rId6"/>
    <p:sldId id="563" r:id="rId7"/>
    <p:sldId id="554" r:id="rId8"/>
    <p:sldId id="564" r:id="rId9"/>
    <p:sldId id="542" r:id="rId10"/>
    <p:sldId id="551" r:id="rId11"/>
    <p:sldId id="565" r:id="rId12"/>
    <p:sldId id="541" r:id="rId13"/>
    <p:sldId id="557" r:id="rId14"/>
    <p:sldId id="540" r:id="rId15"/>
    <p:sldId id="552" r:id="rId16"/>
    <p:sldId id="566" r:id="rId17"/>
    <p:sldId id="558" r:id="rId18"/>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58" d="100"/>
          <a:sy n="58" d="100"/>
        </p:scale>
        <p:origin x="82" y="75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8"/>
    </p:cViewPr>
  </p:sorterViewPr>
  <p:notesViewPr>
    <p:cSldViewPr snapToGrid="0">
      <p:cViewPr varScale="1">
        <p:scale>
          <a:sx n="82" d="100"/>
          <a:sy n="82" d="100"/>
        </p:scale>
        <p:origin x="3972"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CC1D957D-F815-4332-AC42-37B7D5212C3F}"/>
    <pc:docChg chg="modSld">
      <pc:chgData name="Adrian Scrase" userId="c433f16e-0562-4556-87af-24c4f609effe" providerId="ADAL" clId="{CC1D957D-F815-4332-AC42-37B7D5212C3F}" dt="2020-09-21T07:10:56.511" v="5" actId="20577"/>
      <pc:docMkLst>
        <pc:docMk/>
      </pc:docMkLst>
      <pc:sldChg chg="modSp">
        <pc:chgData name="Adrian Scrase" userId="c433f16e-0562-4556-87af-24c4f609effe" providerId="ADAL" clId="{CC1D957D-F815-4332-AC42-37B7D5212C3F}" dt="2020-09-21T07:10:56.511" v="5" actId="20577"/>
        <pc:sldMkLst>
          <pc:docMk/>
          <pc:sldMk cId="0" sldId="303"/>
        </pc:sldMkLst>
        <pc:spChg chg="mod">
          <ac:chgData name="Adrian Scrase" userId="c433f16e-0562-4556-87af-24c4f609effe" providerId="ADAL" clId="{CC1D957D-F815-4332-AC42-37B7D5212C3F}" dt="2020-09-21T07:10:56.511" v="5" actId="20577"/>
          <ac:spMkLst>
            <pc:docMk/>
            <pc:sldMk cId="0" sldId="303"/>
            <ac:spMk id="2" creationId="{00000000-0000-0000-0000-000000000000}"/>
          </ac:spMkLst>
        </pc:spChg>
      </pc:sldChg>
    </pc:docChg>
  </pc:docChgLst>
  <pc:docChgLst>
    <pc:chgData name="Adrian Scrase" userId="c433f16e-0562-4556-87af-24c4f609effe" providerId="ADAL" clId="{3D5A1AAB-F5F5-41B3-A18F-1A4851BBF4C6}"/>
    <pc:docChg chg="modSld">
      <pc:chgData name="Adrian Scrase" userId="c433f16e-0562-4556-87af-24c4f609effe" providerId="ADAL" clId="{3D5A1AAB-F5F5-41B3-A18F-1A4851BBF4C6}" dt="2020-09-15T12:46:01.742" v="110" actId="6549"/>
      <pc:docMkLst>
        <pc:docMk/>
      </pc:docMkLst>
      <pc:sldChg chg="modSp">
        <pc:chgData name="Adrian Scrase" userId="c433f16e-0562-4556-87af-24c4f609effe" providerId="ADAL" clId="{3D5A1AAB-F5F5-41B3-A18F-1A4851BBF4C6}" dt="2020-09-15T12:29:14.575" v="91" actId="20577"/>
        <pc:sldMkLst>
          <pc:docMk/>
          <pc:sldMk cId="0" sldId="542"/>
        </pc:sldMkLst>
        <pc:spChg chg="mod">
          <ac:chgData name="Adrian Scrase" userId="c433f16e-0562-4556-87af-24c4f609effe" providerId="ADAL" clId="{3D5A1AAB-F5F5-41B3-A18F-1A4851BBF4C6}" dt="2020-09-15T12:29:14.575" v="91" actId="20577"/>
          <ac:spMkLst>
            <pc:docMk/>
            <pc:sldMk cId="0" sldId="542"/>
            <ac:spMk id="5" creationId="{79FD3EA7-42D7-4429-BBAC-AEF21C4C4DB5}"/>
          </ac:spMkLst>
        </pc:spChg>
      </pc:sldChg>
      <pc:sldChg chg="modSp">
        <pc:chgData name="Adrian Scrase" userId="c433f16e-0562-4556-87af-24c4f609effe" providerId="ADAL" clId="{3D5A1AAB-F5F5-41B3-A18F-1A4851BBF4C6}" dt="2020-09-15T12:46:01.742" v="110" actId="6549"/>
        <pc:sldMkLst>
          <pc:docMk/>
          <pc:sldMk cId="0" sldId="558"/>
        </pc:sldMkLst>
        <pc:spChg chg="mod">
          <ac:chgData name="Adrian Scrase" userId="c433f16e-0562-4556-87af-24c4f609effe" providerId="ADAL" clId="{3D5A1AAB-F5F5-41B3-A18F-1A4851BBF4C6}" dt="2020-09-15T12:46:01.742" v="110" actId="6549"/>
          <ac:spMkLst>
            <pc:docMk/>
            <pc:sldMk cId="0" sldId="558"/>
            <ac:spMk id="7" creationId="{47321805-7739-4B90-B7F4-CE6DD90E9902}"/>
          </ac:spMkLst>
        </pc:spChg>
      </pc:sldChg>
    </pc:docChg>
  </pc:docChgLst>
</pc:chgInfo>
</file>

<file path=ppt/drawings/_rels/vmlDrawing1.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9/21/2020</a:t>
            </a:fld>
            <a:endParaRPr lang="en-US"/>
          </a:p>
        </p:txBody>
      </p:sp>
      <p:sp>
        <p:nvSpPr>
          <p:cNvPr id="9220"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9/21/2020</a:t>
            </a:fld>
            <a:endParaRPr lang="en-US"/>
          </a:p>
        </p:txBody>
      </p:sp>
      <p:sp>
        <p:nvSpPr>
          <p:cNvPr id="29700" name="Rectangle 4"/>
          <p:cNvSpPr>
            <a:spLocks noGrp="1" noRot="1" noChangeAspect="1" noChangeArrowheads="1" noTextEdit="1"/>
          </p:cNvSpPr>
          <p:nvPr>
            <p:ph type="sldImg" idx="2"/>
          </p:nvPr>
        </p:nvSpPr>
        <p:spPr bwMode="auto">
          <a:xfrm>
            <a:off x="90488" y="742950"/>
            <a:ext cx="6616700"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4875"/>
            <a:ext cx="4984750" cy="4468813"/>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90488" y="742950"/>
            <a:ext cx="6618287" cy="3724275"/>
          </a:xfrm>
          <a:ln/>
        </p:spPr>
      </p:sp>
      <p:sp>
        <p:nvSpPr>
          <p:cNvPr id="30724" name="Rectangle 3"/>
          <p:cNvSpPr>
            <a:spLocks noGrp="1" noChangeArrowheads="1"/>
          </p:cNvSpPr>
          <p:nvPr>
            <p:ph type="body" idx="1"/>
          </p:nvPr>
        </p:nvSpPr>
        <p:spPr>
          <a:xfrm>
            <a:off x="904875" y="4716463"/>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244475"/>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#44-e – Virtual Meeting</a:t>
            </a: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package" Target="../embeddings/Microsoft_Excel_Worksheet1.xlsx"/><Relationship Id="rId5" Type="http://schemas.openxmlformats.org/officeDocument/2006/relationships/image" Target="../media/image4.emf"/><Relationship Id="rId4" Type="http://schemas.openxmlformats.org/officeDocument/2006/relationships/package" Target="../embeddings/Microsoft_Excel_Worksheet.xlsx"/></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2020 H1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615553"/>
          </a:xfrm>
          <a:prstGeom prst="rect">
            <a:avLst/>
          </a:prstGeom>
          <a:noFill/>
        </p:spPr>
        <p:txBody>
          <a:bodyPr wrap="square" rtlCol="0">
            <a:spAutoFit/>
          </a:bodyPr>
          <a:lstStyle/>
          <a:p>
            <a:r>
              <a:rPr lang="da-DK" sz="1600" b="1" i="1"/>
              <a:t>OP</a:t>
            </a:r>
            <a:r>
              <a:rPr lang="da-DK" sz="1600" b="1" i="1" dirty="0"/>
              <a:t>#44(20)05</a:t>
            </a:r>
            <a:endParaRPr lang="en-GB" sz="1600" dirty="0"/>
          </a:p>
          <a:p>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dirty="0">
                <a:solidFill>
                  <a:srgbClr val="FF3300"/>
                </a:solidFill>
              </a:rPr>
              <a:t>Promotion and marketing materials</a:t>
            </a:r>
          </a:p>
        </p:txBody>
      </p:sp>
      <p:sp>
        <p:nvSpPr>
          <p:cNvPr id="4" name="Subtitle 6">
            <a:extLst>
              <a:ext uri="{FF2B5EF4-FFF2-40B4-BE49-F238E27FC236}">
                <a16:creationId xmlns:a16="http://schemas.microsoft.com/office/drawing/2014/main" id="{ACD718B4-75E2-49EA-937D-FA396C7418B5}"/>
              </a:ext>
            </a:extLst>
          </p:cNvPr>
          <p:cNvSpPr txBox="1">
            <a:spLocks/>
          </p:cNvSpPr>
          <p:nvPr/>
        </p:nvSpPr>
        <p:spPr bwMode="auto">
          <a:xfrm>
            <a:off x="550415" y="1181104"/>
            <a:ext cx="10928411" cy="1544342"/>
          </a:xfrm>
          <a:prstGeom prst="rect">
            <a:avLst/>
          </a:prstGeom>
          <a:noFill/>
          <a:ln w="9525">
            <a:noFill/>
            <a:miter lim="800000"/>
            <a:headEnd/>
            <a:tailEnd/>
          </a:ln>
        </p:spPr>
        <p:txBody>
          <a:bodyPr/>
          <a:lstStyle/>
          <a:p>
            <a:pPr>
              <a:spcBef>
                <a:spcPct val="20000"/>
              </a:spcBef>
              <a:defRPr/>
            </a:pPr>
            <a:r>
              <a:rPr lang="en-GB" sz="1800" kern="0" dirty="0">
                <a:latin typeface="+mn-lt"/>
              </a:rPr>
              <a:t>The expenditure on promotion and marketing materials at the end of H1 2020 amounted to  9,4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The cancellation of the Mobile World Congress and other events has impacted expenditure under this budget line.</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year end expenditure will be approximately 30 </a:t>
            </a:r>
            <a:r>
              <a:rPr lang="en-GB" sz="1800" kern="0" dirty="0" err="1">
                <a:latin typeface="+mn-lt"/>
              </a:rPr>
              <a:t>kEUR</a:t>
            </a:r>
            <a:r>
              <a:rPr lang="en-GB" sz="1800" kern="0" dirty="0">
                <a:latin typeface="+mn-lt"/>
              </a:rPr>
              <a:t>, representing an underspent of approximately 30 </a:t>
            </a:r>
            <a:r>
              <a:rPr lang="en-GB" sz="1800" kern="0" dirty="0" err="1">
                <a:latin typeface="+mn-lt"/>
              </a:rPr>
              <a:t>kEUR</a:t>
            </a:r>
            <a:r>
              <a:rPr lang="en-GB" sz="1800" kern="0" dirty="0">
                <a:latin typeface="+mn-lt"/>
              </a:rPr>
              <a:t> .</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12AEEBB0-2669-4840-AF84-F1F59C1C336C}"/>
              </a:ext>
            </a:extLst>
          </p:cNvPr>
          <p:cNvSpPr txBox="1">
            <a:spLocks/>
          </p:cNvSpPr>
          <p:nvPr/>
        </p:nvSpPr>
        <p:spPr bwMode="auto">
          <a:xfrm>
            <a:off x="550415" y="1181103"/>
            <a:ext cx="10928411" cy="1628771"/>
          </a:xfrm>
          <a:prstGeom prst="rect">
            <a:avLst/>
          </a:prstGeom>
          <a:noFill/>
          <a:ln w="9525">
            <a:noFill/>
            <a:miter lim="800000"/>
            <a:headEnd/>
            <a:tailEnd/>
          </a:ln>
        </p:spPr>
        <p:txBody>
          <a:bodyPr/>
          <a:lstStyle/>
          <a:p>
            <a:pPr>
              <a:spcBef>
                <a:spcPct val="20000"/>
              </a:spcBef>
              <a:defRPr/>
            </a:pPr>
            <a:r>
              <a:rPr lang="en-GB" sz="1800" kern="0" dirty="0">
                <a:latin typeface="+mn-lt"/>
              </a:rPr>
              <a:t>The expenditure on training at the end of H1 2020 amounted to  4kEUR from an annual budget of 20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Three anti-competition compliance training courses have been planned for H2 2020.</a:t>
            </a:r>
          </a:p>
          <a:p>
            <a:pPr>
              <a:spcBef>
                <a:spcPct val="20000"/>
              </a:spcBef>
              <a:defRPr/>
            </a:pPr>
            <a:endParaRPr lang="en-GB" sz="1800" kern="0" dirty="0">
              <a:latin typeface="+mn-lt"/>
            </a:endParaRPr>
          </a:p>
          <a:p>
            <a:pPr>
              <a:spcBef>
                <a:spcPct val="20000"/>
              </a:spcBef>
              <a:defRPr/>
            </a:pPr>
            <a:r>
              <a:rPr lang="en-GB" sz="1800" kern="0" dirty="0">
                <a:latin typeface="+mn-lt"/>
              </a:rPr>
              <a:t>It is predicted that training expenditure will be within budget at the year end.</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550415" y="1181104"/>
            <a:ext cx="10928411" cy="1544342"/>
          </a:xfrm>
          <a:prstGeom prst="rect">
            <a:avLst/>
          </a:prstGeom>
          <a:noFill/>
          <a:ln w="9525">
            <a:noFill/>
            <a:miter lim="800000"/>
            <a:headEnd/>
            <a:tailEnd/>
          </a:ln>
        </p:spPr>
        <p:txBody>
          <a:bodyPr/>
          <a:lstStyle/>
          <a:p>
            <a:pPr>
              <a:spcBef>
                <a:spcPct val="20000"/>
              </a:spcBef>
              <a:defRPr/>
            </a:pPr>
            <a:r>
              <a:rPr lang="en-GB" sz="1800" kern="0" dirty="0">
                <a:latin typeface="+mn-lt"/>
              </a:rPr>
              <a:t>Changes in manpower expenditure during H1 2020 has led to lower overhead charges than expected.  The expenditure at the end of H1 2020 amounted to  699kEUR from an annual budget of 1500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year end expenditure will be approximately 1469 </a:t>
            </a:r>
            <a:r>
              <a:rPr lang="en-GB" sz="1800" kern="0" dirty="0" err="1">
                <a:latin typeface="+mn-lt"/>
              </a:rPr>
              <a:t>kEUR</a:t>
            </a:r>
            <a:r>
              <a:rPr lang="en-GB" sz="1800" kern="0" dirty="0">
                <a:latin typeface="+mn-lt"/>
              </a:rPr>
              <a:t>, representing an underspent of approximately 31</a:t>
            </a:r>
            <a:r>
              <a:rPr lang="en-GB" sz="1800" kern="0" dirty="0"/>
              <a:t>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4" name="Subtitle 6">
            <a:extLst>
              <a:ext uri="{FF2B5EF4-FFF2-40B4-BE49-F238E27FC236}">
                <a16:creationId xmlns:a16="http://schemas.microsoft.com/office/drawing/2014/main" id="{3A0226A8-ACCC-481E-A31B-481E4B032CAD}"/>
              </a:ext>
            </a:extLst>
          </p:cNvPr>
          <p:cNvSpPr txBox="1">
            <a:spLocks/>
          </p:cNvSpPr>
          <p:nvPr/>
        </p:nvSpPr>
        <p:spPr bwMode="auto">
          <a:xfrm>
            <a:off x="719091" y="1207737"/>
            <a:ext cx="10928411" cy="3126138"/>
          </a:xfrm>
          <a:prstGeom prst="rect">
            <a:avLst/>
          </a:prstGeom>
          <a:noFill/>
          <a:ln w="9525">
            <a:noFill/>
            <a:miter lim="800000"/>
            <a:headEnd/>
            <a:tailEnd/>
          </a:ln>
        </p:spPr>
        <p:txBody>
          <a:bodyPr/>
          <a:lstStyle/>
          <a:p>
            <a:pPr>
              <a:spcBef>
                <a:spcPct val="20000"/>
              </a:spcBef>
              <a:defRPr/>
            </a:pPr>
            <a:r>
              <a:rPr lang="en-GB" sz="1800" kern="0" dirty="0">
                <a:latin typeface="+mn-lt"/>
              </a:rPr>
              <a:t>A contingency of 150 </a:t>
            </a:r>
            <a:r>
              <a:rPr lang="en-GB" sz="1800" kern="0" dirty="0" err="1">
                <a:latin typeface="+mn-lt"/>
              </a:rPr>
              <a:t>kEUR</a:t>
            </a:r>
            <a:r>
              <a:rPr lang="en-GB" sz="1800" kern="0" dirty="0">
                <a:latin typeface="+mn-lt"/>
              </a:rPr>
              <a:t> had been set aside for 2020.</a:t>
            </a:r>
            <a:r>
              <a:rPr lang="en-GB" sz="1800" kern="0" dirty="0">
                <a:highlight>
                  <a:srgbClr val="FFFF00"/>
                </a:highlight>
                <a:latin typeface="+mn-lt"/>
              </a:rPr>
              <a:t> </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2kEUR have been spent on the seconded expert’s immigration and work permit fees.</a:t>
            </a:r>
          </a:p>
          <a:p>
            <a:pPr>
              <a:spcBef>
                <a:spcPct val="20000"/>
              </a:spcBef>
              <a:defRPr/>
            </a:pPr>
            <a:endParaRPr lang="en-GB" sz="1800" kern="0" dirty="0">
              <a:latin typeface="+mn-lt"/>
            </a:endParaRPr>
          </a:p>
          <a:p>
            <a:pPr>
              <a:spcBef>
                <a:spcPct val="20000"/>
              </a:spcBef>
              <a:defRPr/>
            </a:pPr>
            <a:r>
              <a:rPr lang="en-GB" sz="1800" kern="0" dirty="0">
                <a:latin typeface="+mn-lt"/>
              </a:rPr>
              <a:t>One additional expenditure may be incurred during H2 2020 for the </a:t>
            </a:r>
            <a:r>
              <a:rPr lang="en-GB" sz="1800" dirty="0">
                <a:latin typeface="+mn-lt"/>
              </a:rPr>
              <a:t>registration of an </a:t>
            </a:r>
            <a:r>
              <a:rPr lang="en-GB" sz="1800" dirty="0" err="1">
                <a:latin typeface="+mn-lt"/>
              </a:rPr>
              <a:t>Ethertype</a:t>
            </a:r>
            <a:r>
              <a:rPr lang="en-GB" sz="1800" dirty="0">
                <a:latin typeface="+mn-lt"/>
              </a:rPr>
              <a:t> with IEEE (approximately 5kEUR)</a:t>
            </a:r>
          </a:p>
          <a:p>
            <a:pPr>
              <a:spcBef>
                <a:spcPct val="20000"/>
              </a:spcBef>
              <a:defRPr/>
            </a:pPr>
            <a:endParaRPr lang="en-GB" sz="1800" dirty="0">
              <a:latin typeface="+mn-lt"/>
            </a:endParaRPr>
          </a:p>
          <a:p>
            <a:pPr>
              <a:spcBef>
                <a:spcPct val="20000"/>
              </a:spcBef>
              <a:defRPr/>
            </a:pPr>
            <a:r>
              <a:rPr lang="en-GB" sz="1800" kern="0" dirty="0">
                <a:latin typeface="+mn-lt"/>
              </a:rPr>
              <a:t>It is predicted that by the year end expenditure will be approximately 10 </a:t>
            </a:r>
            <a:r>
              <a:rPr lang="en-GB" sz="1800" kern="0" dirty="0" err="1">
                <a:latin typeface="+mn-lt"/>
              </a:rPr>
              <a:t>kEUR</a:t>
            </a:r>
            <a:r>
              <a:rPr lang="en-GB" sz="1800" kern="0" dirty="0">
                <a:latin typeface="+mn-lt"/>
              </a:rPr>
              <a:t> and that approximately 140 </a:t>
            </a:r>
            <a:r>
              <a:rPr lang="en-GB" sz="1800" kern="0" dirty="0" err="1">
                <a:latin typeface="+mn-lt"/>
              </a:rPr>
              <a:t>kEUR</a:t>
            </a:r>
            <a:r>
              <a:rPr lang="en-GB" sz="1800" kern="0" dirty="0">
                <a:latin typeface="+mn-lt"/>
              </a:rPr>
              <a:t>  will remain in contingency.</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r>
              <a:rPr lang="en-US" sz="2000" kern="0" dirty="0">
                <a:solidFill>
                  <a:srgbClr val="003366"/>
                </a:solidFill>
                <a:latin typeface="+mn-lt"/>
              </a:rPr>
              <a:t>Invoices issued to Partners in 2020 (credit notes and seconded experts taken into account)</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3"/>
              </a:buBlip>
              <a:defRPr/>
            </a:pPr>
            <a:endParaRPr lang="en-US" sz="2800" kern="0" dirty="0">
              <a:solidFill>
                <a:srgbClr val="003366"/>
              </a:solidFill>
              <a:latin typeface="+mn-lt"/>
            </a:endParaRPr>
          </a:p>
          <a:p>
            <a:pPr marL="342900" indent="-342900">
              <a:lnSpc>
                <a:spcPct val="90000"/>
              </a:lnSpc>
              <a:spcBef>
                <a:spcPct val="20000"/>
              </a:spcBef>
              <a:buBlip>
                <a:blip r:embed="rId3"/>
              </a:buBlip>
              <a:defRPr/>
            </a:pPr>
            <a:endParaRPr lang="en-US" sz="28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Payments received by September 2020 </a:t>
            </a:r>
            <a:endParaRPr lang="en-US" sz="2000" kern="0" dirty="0">
              <a:solidFill>
                <a:srgbClr val="003366"/>
              </a:solidFill>
              <a:highlight>
                <a:srgbClr val="FFFF00"/>
              </a:highlight>
              <a:latin typeface="+mn-lt"/>
            </a:endParaRPr>
          </a:p>
          <a:p>
            <a:pPr marL="342900" indent="-342900">
              <a:lnSpc>
                <a:spcPct val="90000"/>
              </a:lnSpc>
              <a:spcBef>
                <a:spcPct val="20000"/>
              </a:spcBef>
              <a:buBlip>
                <a:blip r:embed="rId3"/>
              </a:buBlip>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6" name="Object 5">
            <a:extLst>
              <a:ext uri="{FF2B5EF4-FFF2-40B4-BE49-F238E27FC236}">
                <a16:creationId xmlns:a16="http://schemas.microsoft.com/office/drawing/2014/main" id="{EAD13A7C-2291-408E-80D6-72E73AFF0CD4}"/>
              </a:ext>
            </a:extLst>
          </p:cNvPr>
          <p:cNvGraphicFramePr>
            <a:graphicFrameLocks noChangeAspect="1"/>
          </p:cNvGraphicFramePr>
          <p:nvPr>
            <p:extLst>
              <p:ext uri="{D42A27DB-BD31-4B8C-83A1-F6EECF244321}">
                <p14:modId xmlns:p14="http://schemas.microsoft.com/office/powerpoint/2010/main" val="1316258933"/>
              </p:ext>
            </p:extLst>
          </p:nvPr>
        </p:nvGraphicFramePr>
        <p:xfrm>
          <a:off x="1450975" y="3962730"/>
          <a:ext cx="9553575" cy="1743075"/>
        </p:xfrm>
        <a:graphic>
          <a:graphicData uri="http://schemas.openxmlformats.org/presentationml/2006/ole">
            <mc:AlternateContent xmlns:mc="http://schemas.openxmlformats.org/markup-compatibility/2006">
              <mc:Choice xmlns:v="urn:schemas-microsoft-com:vml" Requires="v">
                <p:oleObj spid="_x0000_s1026" name="Worksheet" r:id="rId4" imgW="9553500" imgH="1742941" progId="Excel.Sheet.12">
                  <p:embed/>
                </p:oleObj>
              </mc:Choice>
              <mc:Fallback>
                <p:oleObj name="Worksheet" r:id="rId4" imgW="9553500" imgH="1742941" progId="Excel.Sheet.12">
                  <p:embed/>
                  <p:pic>
                    <p:nvPicPr>
                      <p:cNvPr id="6" name="Object 5">
                        <a:extLst>
                          <a:ext uri="{FF2B5EF4-FFF2-40B4-BE49-F238E27FC236}">
                            <a16:creationId xmlns:a16="http://schemas.microsoft.com/office/drawing/2014/main" id="{EAD13A7C-2291-408E-80D6-72E73AFF0CD4}"/>
                          </a:ext>
                        </a:extLst>
                      </p:cNvPr>
                      <p:cNvPicPr/>
                      <p:nvPr/>
                    </p:nvPicPr>
                    <p:blipFill>
                      <a:blip r:embed="rId5"/>
                      <a:stretch>
                        <a:fillRect/>
                      </a:stretch>
                    </p:blipFill>
                    <p:spPr>
                      <a:xfrm>
                        <a:off x="1450975" y="3962730"/>
                        <a:ext cx="9553575" cy="174307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FF2A4076-755E-48FE-8628-E467CBEE6D08}"/>
              </a:ext>
            </a:extLst>
          </p:cNvPr>
          <p:cNvGraphicFramePr>
            <a:graphicFrameLocks noChangeAspect="1"/>
          </p:cNvGraphicFramePr>
          <p:nvPr>
            <p:extLst>
              <p:ext uri="{D42A27DB-BD31-4B8C-83A1-F6EECF244321}">
                <p14:modId xmlns:p14="http://schemas.microsoft.com/office/powerpoint/2010/main" val="507748003"/>
              </p:ext>
            </p:extLst>
          </p:nvPr>
        </p:nvGraphicFramePr>
        <p:xfrm>
          <a:off x="1450975" y="1651959"/>
          <a:ext cx="8334375" cy="1743075"/>
        </p:xfrm>
        <a:graphic>
          <a:graphicData uri="http://schemas.openxmlformats.org/presentationml/2006/ole">
            <mc:AlternateContent xmlns:mc="http://schemas.openxmlformats.org/markup-compatibility/2006">
              <mc:Choice xmlns:v="urn:schemas-microsoft-com:vml" Requires="v">
                <p:oleObj spid="_x0000_s1027" name="Worksheet" r:id="rId6" imgW="8334300" imgH="1742941" progId="Excel.Sheet.12">
                  <p:embed/>
                </p:oleObj>
              </mc:Choice>
              <mc:Fallback>
                <p:oleObj name="Worksheet" r:id="rId6" imgW="8334300" imgH="1742941" progId="Excel.Sheet.12">
                  <p:embed/>
                  <p:pic>
                    <p:nvPicPr>
                      <p:cNvPr id="7" name="Object 6">
                        <a:extLst>
                          <a:ext uri="{FF2B5EF4-FFF2-40B4-BE49-F238E27FC236}">
                            <a16:creationId xmlns:a16="http://schemas.microsoft.com/office/drawing/2014/main" id="{FF2A4076-755E-48FE-8628-E467CBEE6D08}"/>
                          </a:ext>
                        </a:extLst>
                      </p:cNvPr>
                      <p:cNvPicPr/>
                      <p:nvPr/>
                    </p:nvPicPr>
                    <p:blipFill>
                      <a:blip r:embed="rId7"/>
                      <a:stretch>
                        <a:fillRect/>
                      </a:stretch>
                    </p:blipFill>
                    <p:spPr>
                      <a:xfrm>
                        <a:off x="1450975" y="1651959"/>
                        <a:ext cx="8334375" cy="1743075"/>
                      </a:xfrm>
                      <a:prstGeom prst="rect">
                        <a:avLst/>
                      </a:prstGeom>
                    </p:spPr>
                  </p:pic>
                </p:oleObj>
              </mc:Fallback>
            </mc:AlternateContent>
          </a:graphicData>
        </a:graphic>
      </p:graphicFrame>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24000" y="171450"/>
            <a:ext cx="8229600" cy="1143000"/>
          </a:xfrm>
          <a:noFill/>
        </p:spPr>
        <p:txBody>
          <a:bodyPr/>
          <a:lstStyle/>
          <a:p>
            <a:r>
              <a:rPr lang="en-US" altLang="en-US" sz="2400" b="1" dirty="0">
                <a:solidFill>
                  <a:srgbClr val="FF3300"/>
                </a:solidFill>
              </a:rPr>
              <a:t>Other Income Sources</a:t>
            </a:r>
          </a:p>
        </p:txBody>
      </p:sp>
      <p:sp>
        <p:nvSpPr>
          <p:cNvPr id="4" name="Content Placeholder 4"/>
          <p:cNvSpPr txBox="1">
            <a:spLocks/>
          </p:cNvSpPr>
          <p:nvPr/>
        </p:nvSpPr>
        <p:spPr bwMode="auto">
          <a:xfrm>
            <a:off x="1070919" y="1482726"/>
            <a:ext cx="10058400" cy="4830763"/>
          </a:xfrm>
          <a:prstGeom prst="rect">
            <a:avLst/>
          </a:prstGeom>
          <a:noFill/>
          <a:ln w="9525">
            <a:noFill/>
            <a:miter lim="800000"/>
            <a:headEnd/>
            <a:tailEnd/>
          </a:ln>
        </p:spPr>
        <p:txBody>
          <a:bodyPr/>
          <a:lstStyle/>
          <a:p>
            <a:pPr>
              <a:spcBef>
                <a:spcPct val="20000"/>
              </a:spcBef>
              <a:defRPr/>
            </a:pPr>
            <a:r>
              <a:rPr lang="en-GB" sz="1800" kern="0" dirty="0">
                <a:latin typeface="+mn-lt"/>
              </a:rPr>
              <a:t> Voluntary resources from Partners:</a:t>
            </a:r>
          </a:p>
          <a:p>
            <a:pPr marL="800100" lvl="2" indent="-342900">
              <a:spcBef>
                <a:spcPct val="20000"/>
              </a:spcBef>
              <a:buFont typeface="Arial" panose="020B0604020202020204" pitchFamily="34" charset="0"/>
              <a:buChar char="•"/>
              <a:defRPr/>
            </a:pPr>
            <a:r>
              <a:rPr lang="en-GB" sz="1800" kern="0" dirty="0">
                <a:latin typeface="+mn-lt"/>
              </a:rPr>
              <a:t>136,200 </a:t>
            </a:r>
            <a:r>
              <a:rPr lang="en-GB" sz="1800" kern="0" dirty="0" err="1">
                <a:latin typeface="+mn-lt"/>
              </a:rPr>
              <a:t>kEUR</a:t>
            </a:r>
            <a:r>
              <a:rPr lang="en-GB" sz="1800" kern="0" dirty="0">
                <a:latin typeface="+mn-lt"/>
              </a:rPr>
              <a:t> (value of the voluntary expert provided by CCSA in lieu of payment).</a:t>
            </a:r>
          </a:p>
          <a:p>
            <a:pPr marL="800100" lvl="2" indent="-342900">
              <a:spcBef>
                <a:spcPct val="20000"/>
              </a:spcBef>
              <a:buFont typeface="Arial" panose="020B0604020202020204" pitchFamily="34" charset="0"/>
              <a:buChar char="•"/>
              <a:defRPr/>
            </a:pPr>
            <a:r>
              <a:rPr lang="en-GB" sz="1800" kern="0" dirty="0">
                <a:latin typeface="+mn-lt"/>
              </a:rPr>
              <a:t>136,200 </a:t>
            </a:r>
            <a:r>
              <a:rPr lang="en-GB" sz="1800" kern="0" dirty="0" err="1">
                <a:latin typeface="+mn-lt"/>
              </a:rPr>
              <a:t>kEUR</a:t>
            </a:r>
            <a:r>
              <a:rPr lang="en-GB" sz="1800" kern="0" dirty="0">
                <a:latin typeface="+mn-lt"/>
              </a:rPr>
              <a:t> (value of the voluntary expert provided by TSDSI in lieu of payment)</a:t>
            </a:r>
          </a:p>
          <a:p>
            <a:pPr marL="800100" lvl="2" indent="-342900">
              <a:spcBef>
                <a:spcPct val="20000"/>
              </a:spcBef>
              <a:buFont typeface="Arial" panose="020B0604020202020204" pitchFamily="34" charset="0"/>
              <a:buChar char="•"/>
              <a:defRPr/>
            </a:pPr>
            <a:r>
              <a:rPr lang="en-GB" sz="1800" kern="0" dirty="0">
                <a:latin typeface="+mn-lt"/>
              </a:rPr>
              <a:t>136,200 </a:t>
            </a:r>
            <a:r>
              <a:rPr lang="en-GB" sz="1800" kern="0" dirty="0" err="1">
                <a:latin typeface="+mn-lt"/>
              </a:rPr>
              <a:t>kEUR</a:t>
            </a:r>
            <a:r>
              <a:rPr lang="en-GB" sz="1800" kern="0" dirty="0">
                <a:latin typeface="+mn-lt"/>
              </a:rPr>
              <a:t> (value of the voluntary expert provided by TTA in lieu of payment)</a:t>
            </a:r>
          </a:p>
          <a:p>
            <a:pPr marL="342900" indent="-342900">
              <a:spcBef>
                <a:spcPct val="20000"/>
              </a:spcBef>
              <a:defRPr/>
            </a:pPr>
            <a:r>
              <a:rPr lang="en-GB" sz="1800" kern="0" dirty="0">
                <a:latin typeface="+mn-lt"/>
              </a:rPr>
              <a:t> </a:t>
            </a:r>
          </a:p>
          <a:p>
            <a:pPr>
              <a:spcBef>
                <a:spcPct val="20000"/>
              </a:spcBef>
              <a:defRPr/>
            </a:pPr>
            <a:r>
              <a:rPr lang="en-GB" sz="1800" kern="0" dirty="0">
                <a:latin typeface="+mn-lt"/>
              </a:rPr>
              <a:t>Other payments:  </a:t>
            </a:r>
          </a:p>
          <a:p>
            <a:pPr>
              <a:spcBef>
                <a:spcPct val="20000"/>
              </a:spcBef>
              <a:defRPr/>
            </a:pPr>
            <a:endParaRPr lang="en-GB" sz="1800" kern="0" dirty="0">
              <a:latin typeface="+mn-lt"/>
            </a:endParaRPr>
          </a:p>
          <a:p>
            <a:pPr marL="800100" lvl="1" indent="-34290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funding from </a:t>
            </a:r>
            <a:r>
              <a:rPr lang="en-US" sz="1800" dirty="0">
                <a:latin typeface="+mn-lt"/>
              </a:rPr>
              <a:t>CTIA/PTCRB </a:t>
            </a:r>
            <a:r>
              <a:rPr lang="en-GB" sz="1800" kern="0" dirty="0">
                <a:latin typeface="+mn-lt"/>
              </a:rPr>
              <a:t>for STF 160P</a:t>
            </a:r>
          </a:p>
          <a:p>
            <a:pPr marL="800100" lvl="1" indent="-34290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funding from GCF for STF 160G</a:t>
            </a:r>
          </a:p>
          <a:p>
            <a:pPr marL="800100" lvl="1" indent="-342900">
              <a:spcBef>
                <a:spcPct val="20000"/>
              </a:spcBef>
              <a:buFont typeface="Arial" panose="020B0604020202020204" pitchFamily="34" charset="0"/>
              <a:buChar char="•"/>
              <a:defRPr/>
            </a:pPr>
            <a:endParaRPr lang="en-US" sz="1800" dirty="0">
              <a:latin typeface="+mn-lt"/>
            </a:endParaRPr>
          </a:p>
          <a:p>
            <a:pPr lvl="1">
              <a:spcBef>
                <a:spcPct val="20000"/>
              </a:spcBef>
              <a:defRPr/>
            </a:pPr>
            <a:endParaRPr lang="en-US" sz="1800" kern="0" dirty="0">
              <a:latin typeface="+mn-lt"/>
            </a:endParaRPr>
          </a:p>
          <a:p>
            <a:pPr marL="342900" indent="-342900">
              <a:spcBef>
                <a:spcPct val="20000"/>
              </a:spcBef>
              <a:buBlip>
                <a:blip r:embed="rId2"/>
              </a:buBlip>
              <a:defRPr/>
            </a:pPr>
            <a:endParaRPr lang="en-GB" sz="1800" kern="0" dirty="0">
              <a:latin typeface="+mn-lt"/>
            </a:endParaRPr>
          </a:p>
          <a:p>
            <a:pPr marL="800100" lvl="2" indent="-342900">
              <a:spcBef>
                <a:spcPct val="20000"/>
              </a:spcBef>
              <a:defRPr/>
            </a:pPr>
            <a:endParaRPr lang="en-GB" sz="1800" kern="0" dirty="0">
              <a:latin typeface="Arial" charset="0"/>
            </a:endParaRPr>
          </a:p>
          <a:p>
            <a:pPr marL="800100" lvl="1" indent="-342900">
              <a:spcBef>
                <a:spcPct val="20000"/>
              </a:spcBef>
              <a:defRPr/>
            </a:pPr>
            <a:endParaRPr lang="en-GB" sz="1800" kern="0" dirty="0">
              <a:latin typeface="+mn-lt"/>
            </a:endParaRPr>
          </a:p>
          <a:p>
            <a:pPr marL="800100" lvl="1" indent="-342900">
              <a:spcBef>
                <a:spcPct val="20000"/>
              </a:spcBef>
              <a:defRPr/>
            </a:pPr>
            <a:endParaRPr lang="en-GB" sz="1800" kern="0" dirty="0">
              <a:latin typeface="+mn-lt"/>
            </a:endParaRPr>
          </a:p>
          <a:p>
            <a:pPr marL="342900" indent="-342900">
              <a:spcBef>
                <a:spcPct val="20000"/>
              </a:spcBef>
              <a:buBlip>
                <a:blip r:embed="rId2"/>
              </a:buBlip>
              <a:defRPr/>
            </a:pPr>
            <a:endParaRPr lang="en-GB" sz="2000" kern="0" dirty="0">
              <a:latin typeface="+mn-lt"/>
            </a:endParaRPr>
          </a:p>
          <a:p>
            <a:pPr marL="342900" indent="-342900">
              <a:spcBef>
                <a:spcPct val="20000"/>
              </a:spcBef>
              <a:defRPr/>
            </a:pPr>
            <a:endParaRPr lang="en-GB" sz="2000" kern="0" dirty="0">
              <a:latin typeface="+mn-lt"/>
            </a:endParaRPr>
          </a:p>
          <a:p>
            <a:pPr marL="342900" indent="-342900">
              <a:spcBef>
                <a:spcPct val="20000"/>
              </a:spcBef>
              <a:buBlip>
                <a:blip r:embed="rId2"/>
              </a:buBlip>
              <a:defRPr/>
            </a:pPr>
            <a:endParaRPr lang="en-GB" sz="2000" kern="0" dirty="0">
              <a:latin typeface="+mn-lt"/>
            </a:endParaRPr>
          </a:p>
          <a:p>
            <a:pPr marL="342900" indent="-342900">
              <a:spcBef>
                <a:spcPct val="20000"/>
              </a:spcBef>
              <a:buBlip>
                <a:blip r:embed="rId2"/>
              </a:buBlip>
              <a:defRPr/>
            </a:pPr>
            <a:endParaRPr lang="en-GB" sz="2000" kern="0" dirty="0">
              <a:latin typeface="+mn-lt"/>
            </a:endParaRPr>
          </a:p>
        </p:txBody>
      </p:sp>
    </p:spTree>
  </p:cSld>
  <p:clrMapOvr>
    <a:masterClrMapping/>
  </p:clrMapOvr>
  <p:transition spd="slow">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9673" y="179173"/>
            <a:ext cx="9112251" cy="1143000"/>
          </a:xfrm>
        </p:spPr>
        <p:txBody>
          <a:bodyPr/>
          <a:lstStyle/>
          <a:p>
            <a:r>
              <a:rPr lang="en-GB" sz="2400" b="1" dirty="0"/>
              <a:t>Year end prediction</a:t>
            </a:r>
          </a:p>
        </p:txBody>
      </p:sp>
      <p:graphicFrame>
        <p:nvGraphicFramePr>
          <p:cNvPr id="3" name="Table 2"/>
          <p:cNvGraphicFramePr>
            <a:graphicFrameLocks noGrp="1"/>
          </p:cNvGraphicFramePr>
          <p:nvPr>
            <p:extLst>
              <p:ext uri="{D42A27DB-BD31-4B8C-83A1-F6EECF244321}">
                <p14:modId xmlns:p14="http://schemas.microsoft.com/office/powerpoint/2010/main" val="643276392"/>
              </p:ext>
            </p:extLst>
          </p:nvPr>
        </p:nvGraphicFramePr>
        <p:xfrm>
          <a:off x="1567161" y="1018540"/>
          <a:ext cx="7837273" cy="4450080"/>
        </p:xfrm>
        <a:graphic>
          <a:graphicData uri="http://schemas.openxmlformats.org/drawingml/2006/table">
            <a:tbl>
              <a:tblPr firstRow="1" bandRow="1">
                <a:tableStyleId>{5C22544A-7EE6-4342-B048-85BDC9FD1C3A}</a:tableStyleId>
              </a:tblPr>
              <a:tblGrid>
                <a:gridCol w="5450241">
                  <a:extLst>
                    <a:ext uri="{9D8B030D-6E8A-4147-A177-3AD203B41FA5}">
                      <a16:colId xmlns:a16="http://schemas.microsoft.com/office/drawing/2014/main" val="20000"/>
                    </a:ext>
                  </a:extLst>
                </a:gridCol>
                <a:gridCol w="2387032">
                  <a:extLst>
                    <a:ext uri="{9D8B030D-6E8A-4147-A177-3AD203B41FA5}">
                      <a16:colId xmlns:a16="http://schemas.microsoft.com/office/drawing/2014/main" val="20001"/>
                    </a:ext>
                  </a:extLst>
                </a:gridCol>
              </a:tblGrid>
              <a:tr h="370840">
                <a:tc>
                  <a:txBody>
                    <a:bodyPr/>
                    <a:lstStyle/>
                    <a:p>
                      <a:r>
                        <a:rPr lang="en-GB" sz="1200" dirty="0"/>
                        <a:t>Budget Line</a:t>
                      </a:r>
                    </a:p>
                  </a:txBody>
                  <a:tcPr marL="91445" marR="91445"/>
                </a:tc>
                <a:tc>
                  <a:txBody>
                    <a:bodyPr/>
                    <a:lstStyle/>
                    <a:p>
                      <a:r>
                        <a:rPr lang="en-GB" sz="1200" dirty="0"/>
                        <a:t>Predicted difference (</a:t>
                      </a:r>
                      <a:r>
                        <a:rPr lang="en-GB" sz="1200" dirty="0" err="1"/>
                        <a:t>kEUR</a:t>
                      </a:r>
                      <a:r>
                        <a:rPr lang="en-GB" sz="1200" dirty="0"/>
                        <a:t>)</a:t>
                      </a:r>
                    </a:p>
                  </a:txBody>
                  <a:tcPr marL="91445" marR="91445"/>
                </a:tc>
                <a:extLst>
                  <a:ext uri="{0D108BD9-81ED-4DB2-BD59-A6C34878D82A}">
                    <a16:rowId xmlns:a16="http://schemas.microsoft.com/office/drawing/2014/main"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Manpower (MCC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rPr>
                        <a:t>+106</a:t>
                      </a:r>
                      <a:endParaRPr lang="en-GB" sz="1200" b="1" dirty="0">
                        <a:solidFill>
                          <a:srgbClr val="0000FF"/>
                        </a:solidFill>
                      </a:endParaRPr>
                    </a:p>
                  </a:txBody>
                  <a:tcPr marL="91445" marR="91445"/>
                </a:tc>
                <a:extLst>
                  <a:ext uri="{0D108BD9-81ED-4DB2-BD59-A6C34878D82A}">
                    <a16:rowId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Manpower (MCC contractors)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-185</a:t>
                      </a:r>
                    </a:p>
                  </a:txBody>
                  <a:tcPr marL="91445" marR="91445"/>
                </a:tc>
                <a:extLst>
                  <a:ext uri="{0D108BD9-81ED-4DB2-BD59-A6C34878D82A}">
                    <a16:rowId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Manpower (IT support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-122</a:t>
                      </a:r>
                    </a:p>
                  </a:txBody>
                  <a:tcPr marL="91445" marR="91445"/>
                </a:tc>
                <a:extLst>
                  <a:ext uri="{0D108BD9-81ED-4DB2-BD59-A6C34878D82A}">
                    <a16:rowId xmlns:a16="http://schemas.microsoft.com/office/drawing/2014/main"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Manpower (TTCN testing support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-0</a:t>
                      </a:r>
                    </a:p>
                  </a:txBody>
                  <a:tcPr marL="91445" marR="91445"/>
                </a:tc>
                <a:extLst>
                  <a:ext uri="{0D108BD9-81ED-4DB2-BD59-A6C34878D82A}">
                    <a16:rowId xmlns:a16="http://schemas.microsoft.com/office/drawing/2014/main" val="1000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Manpower (STF160 TTCN support contractors)</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dirty="0">
                          <a:solidFill>
                            <a:srgbClr val="0000FF"/>
                          </a:solidFill>
                          <a:latin typeface="+mn-lt"/>
                        </a:rPr>
                        <a:t>-0</a:t>
                      </a:r>
                      <a:endParaRPr lang="en-GB" sz="1200" b="1" dirty="0">
                        <a:solidFill>
                          <a:srgbClr val="0000FF"/>
                        </a:solidFill>
                      </a:endParaRPr>
                    </a:p>
                  </a:txBody>
                  <a:tcPr marL="91445" marR="91445"/>
                </a:tc>
                <a:extLst>
                  <a:ext uri="{0D108BD9-81ED-4DB2-BD59-A6C34878D82A}">
                    <a16:rowId xmlns:a16="http://schemas.microsoft.com/office/drawing/2014/main" val="1000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Travel and subsistence</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-538</a:t>
                      </a:r>
                    </a:p>
                  </a:txBody>
                  <a:tcPr marL="91445" marR="91445"/>
                </a:tc>
                <a:extLst>
                  <a:ext uri="{0D108BD9-81ED-4DB2-BD59-A6C34878D82A}">
                    <a16:rowId xmlns:a16="http://schemas.microsoft.com/office/drawing/2014/main" val="1000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Promotion and marketing materials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-30</a:t>
                      </a:r>
                    </a:p>
                  </a:txBody>
                  <a:tcPr marL="91445" marR="91445"/>
                </a:tc>
                <a:extLst>
                  <a:ext uri="{0D108BD9-81ED-4DB2-BD59-A6C34878D82A}">
                    <a16:rowId xmlns:a16="http://schemas.microsoft.com/office/drawing/2014/main" val="100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Training</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-0</a:t>
                      </a:r>
                    </a:p>
                  </a:txBody>
                  <a:tcPr marL="91445" marR="91445"/>
                </a:tc>
                <a:extLst>
                  <a:ext uri="{0D108BD9-81ED-4DB2-BD59-A6C34878D82A}">
                    <a16:rowId xmlns:a16="http://schemas.microsoft.com/office/drawing/2014/main" val="100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Overheads</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-31</a:t>
                      </a:r>
                    </a:p>
                  </a:txBody>
                  <a:tcPr marL="91445" marR="91445"/>
                </a:tc>
                <a:extLst>
                  <a:ext uri="{0D108BD9-81ED-4DB2-BD59-A6C34878D82A}">
                    <a16:rowId xmlns:a16="http://schemas.microsoft.com/office/drawing/2014/main" val="1001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Contingency</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dirty="0">
                          <a:solidFill>
                            <a:srgbClr val="0000FF"/>
                          </a:solidFill>
                          <a:latin typeface="+mn-lt"/>
                        </a:rPr>
                        <a:t>-140</a:t>
                      </a:r>
                      <a:endParaRPr lang="en-GB" sz="1200" b="1" dirty="0">
                        <a:solidFill>
                          <a:srgbClr val="0000FF"/>
                        </a:solidFill>
                      </a:endParaRPr>
                    </a:p>
                  </a:txBody>
                  <a:tcPr marL="91445" marR="91445"/>
                </a:tc>
                <a:extLst>
                  <a:ext uri="{0D108BD9-81ED-4DB2-BD59-A6C34878D82A}">
                    <a16:rowId xmlns:a16="http://schemas.microsoft.com/office/drawing/2014/main" val="100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0" dirty="0">
                          <a:latin typeface="+mn-lt"/>
                        </a:rPr>
                        <a:t>Overall Year end Prediction</a:t>
                      </a:r>
                      <a:endParaRPr lang="en-GB" sz="1200" b="1" dirty="0"/>
                    </a:p>
                  </a:txBody>
                  <a:tcPr marL="91445" marR="91445"/>
                </a:tc>
                <a:tc>
                  <a:txBody>
                    <a:bodyPr/>
                    <a:lstStyle/>
                    <a:p>
                      <a:pPr algn="r"/>
                      <a:r>
                        <a:rPr lang="en-GB" sz="1200" b="1" dirty="0">
                          <a:solidFill>
                            <a:srgbClr val="0000FF"/>
                          </a:solidFill>
                        </a:rPr>
                        <a:t>-940</a:t>
                      </a:r>
                    </a:p>
                  </a:txBody>
                  <a:tcPr marL="91445" marR="91445"/>
                </a:tc>
                <a:extLst>
                  <a:ext uri="{0D108BD9-81ED-4DB2-BD59-A6C34878D82A}">
                    <a16:rowId xmlns:a16="http://schemas.microsoft.com/office/drawing/2014/main" val="10012"/>
                  </a:ext>
                </a:extLst>
              </a:tr>
            </a:tbl>
          </a:graphicData>
        </a:graphic>
      </p:graphicFrame>
      <p:sp>
        <p:nvSpPr>
          <p:cNvPr id="4" name="TextBox 3"/>
          <p:cNvSpPr txBox="1"/>
          <p:nvPr/>
        </p:nvSpPr>
        <p:spPr>
          <a:xfrm>
            <a:off x="10041924" y="3118512"/>
            <a:ext cx="1622854" cy="400110"/>
          </a:xfrm>
          <a:prstGeom prst="rect">
            <a:avLst/>
          </a:prstGeom>
          <a:noFill/>
        </p:spPr>
        <p:txBody>
          <a:bodyPr wrap="square" rtlCol="0">
            <a:spAutoFit/>
          </a:bodyPr>
          <a:lstStyle/>
          <a:p>
            <a:r>
              <a:rPr lang="en-GB" b="1" dirty="0">
                <a:solidFill>
                  <a:srgbClr val="FF0000"/>
                </a:solidFill>
              </a:rPr>
              <a:t>RED</a:t>
            </a:r>
            <a:r>
              <a:rPr lang="en-GB" dirty="0"/>
              <a:t> = Overspend</a:t>
            </a:r>
          </a:p>
          <a:p>
            <a:r>
              <a:rPr lang="en-GB" b="1" dirty="0">
                <a:solidFill>
                  <a:srgbClr val="0070C0"/>
                </a:solidFill>
              </a:rPr>
              <a:t>BLUE</a:t>
            </a:r>
            <a:r>
              <a:rPr lang="en-GB" dirty="0"/>
              <a:t> = Underspend</a:t>
            </a:r>
          </a:p>
        </p:txBody>
      </p:sp>
    </p:spTree>
    <p:extLst>
      <p:ext uri="{BB962C8B-B14F-4D97-AF65-F5344CB8AC3E}">
        <p14:creationId xmlns:p14="http://schemas.microsoft.com/office/powerpoint/2010/main" val="209689494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7" name="Subtitle 6">
            <a:extLst>
              <a:ext uri="{FF2B5EF4-FFF2-40B4-BE49-F238E27FC236}">
                <a16:creationId xmlns:a16="http://schemas.microsoft.com/office/drawing/2014/main" id="{47321805-7739-4B90-B7F4-CE6DD90E9902}"/>
              </a:ext>
            </a:extLst>
          </p:cNvPr>
          <p:cNvSpPr txBox="1">
            <a:spLocks/>
          </p:cNvSpPr>
          <p:nvPr/>
        </p:nvSpPr>
        <p:spPr bwMode="auto">
          <a:xfrm>
            <a:off x="719091" y="1207736"/>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On the expenditure side, the unforeseen pandemic has led to significant underspending as physical meetings have all but ceased and the associated travel cancelled.   </a:t>
            </a:r>
          </a:p>
          <a:p>
            <a:pPr>
              <a:spcBef>
                <a:spcPct val="20000"/>
              </a:spcBef>
              <a:defRPr/>
            </a:pPr>
            <a:endParaRPr lang="en-GB" sz="1800" kern="0" dirty="0">
              <a:latin typeface="+mn-lt"/>
            </a:endParaRPr>
          </a:p>
          <a:p>
            <a:pPr>
              <a:spcBef>
                <a:spcPct val="20000"/>
              </a:spcBef>
              <a:defRPr/>
            </a:pPr>
            <a:r>
              <a:rPr lang="en-GB" sz="1800" kern="0" dirty="0">
                <a:latin typeface="+mn-lt"/>
              </a:rPr>
              <a:t>On the income side, most Partner payments have been received.  All payments are expected to be received by the year end</a:t>
            </a:r>
            <a:r>
              <a:rPr lang="en-GB" sz="1800" kern="0" dirty="0"/>
              <a:t>.</a:t>
            </a:r>
            <a:r>
              <a:rPr lang="en-GB" sz="1800" kern="0" dirty="0">
                <a:highlight>
                  <a:srgbClr val="FFFF00"/>
                </a:highlight>
              </a:rPr>
              <a:t> </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It is not possible to predict precisely what will happen during the remainder of  2020, but at this stage it is expected that there will be an overall budget surplus in the order of 940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solidFill>
                  <a:srgbClr val="003366"/>
                </a:solidFill>
              </a:rPr>
              <a:t>  </a:t>
            </a:r>
            <a:r>
              <a:rPr lang="en-US" altLang="en-US" sz="1800" dirty="0"/>
              <a:t>Manpower (MCC staff)</a:t>
            </a:r>
          </a:p>
          <a:p>
            <a:pPr>
              <a:lnSpc>
                <a:spcPct val="90000"/>
              </a:lnSpc>
              <a:buFont typeface="Wingdings" panose="05000000000000000000" pitchFamily="2" charset="2"/>
              <a:buChar char="Ø"/>
            </a:pPr>
            <a:r>
              <a:rPr lang="en-US" altLang="en-US" sz="1800" dirty="0"/>
              <a:t>  Manpower (MCC contractors)</a:t>
            </a:r>
          </a:p>
          <a:p>
            <a:pPr>
              <a:lnSpc>
                <a:spcPct val="90000"/>
              </a:lnSpc>
              <a:buFont typeface="Wingdings" panose="05000000000000000000" pitchFamily="2" charset="2"/>
              <a:buChar char="Ø"/>
            </a:pPr>
            <a:r>
              <a:rPr lang="en-US" altLang="en-US" sz="1800" dirty="0"/>
              <a:t>  Manpower (IT support staff)</a:t>
            </a:r>
          </a:p>
          <a:p>
            <a:pPr>
              <a:lnSpc>
                <a:spcPct val="90000"/>
              </a:lnSpc>
              <a:buFont typeface="Wingdings" panose="05000000000000000000" pitchFamily="2" charset="2"/>
              <a:buChar char="Ø"/>
            </a:pPr>
            <a:r>
              <a:rPr lang="en-US" altLang="en-US" sz="1800" dirty="0"/>
              <a:t>  Manpower (TTCN testing support staff)</a:t>
            </a:r>
          </a:p>
          <a:p>
            <a:pPr>
              <a:lnSpc>
                <a:spcPct val="90000"/>
              </a:lnSpc>
              <a:buFont typeface="Wingdings" panose="05000000000000000000" pitchFamily="2" charset="2"/>
              <a:buChar char="Ø"/>
            </a:pPr>
            <a:r>
              <a:rPr lang="en-US" altLang="en-US" sz="1800" dirty="0"/>
              <a:t>  Manpower (TTCN STF 160 contractors)</a:t>
            </a:r>
          </a:p>
          <a:p>
            <a:pPr>
              <a:lnSpc>
                <a:spcPct val="90000"/>
              </a:lnSpc>
              <a:buFont typeface="Wingdings" panose="05000000000000000000" pitchFamily="2" charset="2"/>
              <a:buChar char="Ø"/>
            </a:pPr>
            <a:r>
              <a:rPr lang="en-US" altLang="en-US" sz="1800" dirty="0"/>
              <a:t>  Manpower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Other income sources</a:t>
            </a:r>
          </a:p>
          <a:p>
            <a:pPr>
              <a:lnSpc>
                <a:spcPct val="90000"/>
              </a:lnSpc>
              <a:buFont typeface="Wingdings" panose="05000000000000000000" pitchFamily="2" charset="2"/>
              <a:buChar char="Ø"/>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Manpower (MCC staff)</a:t>
            </a:r>
          </a:p>
        </p:txBody>
      </p:sp>
      <p:sp>
        <p:nvSpPr>
          <p:cNvPr id="6" name="Subtitle 6"/>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r>
              <a:rPr lang="en-GB" sz="1800" kern="0" dirty="0">
                <a:latin typeface="+mn-lt"/>
              </a:rPr>
              <a:t>At the beginning of 2020, one contractor position (Kimmo Kymalainen) was converted into a staff position.  This was not planned for in the budget.</a:t>
            </a:r>
          </a:p>
          <a:p>
            <a:pPr>
              <a:spcBef>
                <a:spcPct val="20000"/>
              </a:spcBef>
              <a:defRPr/>
            </a:pPr>
            <a:endParaRPr lang="en-GB" sz="1800" kern="0" dirty="0">
              <a:latin typeface="+mn-lt"/>
            </a:endParaRPr>
          </a:p>
          <a:p>
            <a:pPr>
              <a:spcBef>
                <a:spcPct val="20000"/>
              </a:spcBef>
              <a:defRPr/>
            </a:pPr>
            <a:r>
              <a:rPr lang="en-GB" sz="1800" kern="0" dirty="0">
                <a:latin typeface="+mn-lt"/>
              </a:rPr>
              <a:t>During Q1 2020, a successor was sought to replace the MCC Director (John Meredith) who plans to retire at end September 2020.  The approved budget allowed for six months of overlap to enable a smooth handover of responsibilities.  The selected successor was already working as a contractor in MCC and so this overlap provision has not been used.  The successor (Issam Toufik) is now in post as a staff member. A replacement for Issam Toufik has been appointed but is not expected to be in post until October 2020</a:t>
            </a:r>
          </a:p>
          <a:p>
            <a:pPr>
              <a:spcBef>
                <a:spcPct val="20000"/>
              </a:spcBef>
              <a:defRPr/>
            </a:pPr>
            <a:endParaRPr lang="en-GB" sz="1800" kern="0" dirty="0">
              <a:latin typeface="+mn-lt"/>
            </a:endParaRPr>
          </a:p>
          <a:p>
            <a:pPr>
              <a:spcBef>
                <a:spcPct val="20000"/>
              </a:spcBef>
              <a:defRPr/>
            </a:pPr>
            <a:r>
              <a:rPr lang="en-GB" sz="1800" kern="0" dirty="0">
                <a:latin typeface="+mn-lt"/>
              </a:rPr>
              <a:t>Taking the above into account, expenditure at the end of H1 2020 under the MCC staff budget line was  1182 </a:t>
            </a:r>
            <a:r>
              <a:rPr lang="en-GB" sz="1800" kern="0" dirty="0" err="1">
                <a:latin typeface="+mn-lt"/>
              </a:rPr>
              <a:t>kEUR</a:t>
            </a:r>
            <a:r>
              <a:rPr lang="en-GB" sz="1800" kern="0" dirty="0">
                <a:latin typeface="+mn-lt"/>
              </a:rPr>
              <a:t> out of an annual budget of 2170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year end the expenditure under this budget line will be 2276 </a:t>
            </a:r>
            <a:r>
              <a:rPr lang="en-GB" sz="1800" kern="0" dirty="0" err="1">
                <a:latin typeface="+mn-lt"/>
              </a:rPr>
              <a:t>kEUR</a:t>
            </a:r>
            <a:r>
              <a:rPr lang="en-GB" sz="1800" kern="0" dirty="0">
                <a:latin typeface="+mn-lt"/>
              </a:rPr>
              <a:t>.  This represents an overspend of approximately 106 </a:t>
            </a:r>
            <a:r>
              <a:rPr lang="en-GB" sz="1800" kern="0" dirty="0" err="1">
                <a:latin typeface="+mn-lt"/>
              </a:rPr>
              <a:t>kEUR</a:t>
            </a:r>
            <a:r>
              <a:rPr lang="en-GB" sz="1800" kern="0" dirty="0">
                <a:latin typeface="+mn-lt"/>
              </a:rPr>
              <a:t>.</a:t>
            </a: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Manpower (MCC Contractors)</a:t>
            </a:r>
          </a:p>
        </p:txBody>
      </p:sp>
      <p:sp>
        <p:nvSpPr>
          <p:cNvPr id="5" name="Subtitle 6">
            <a:extLst>
              <a:ext uri="{FF2B5EF4-FFF2-40B4-BE49-F238E27FC236}">
                <a16:creationId xmlns:a16="http://schemas.microsoft.com/office/drawing/2014/main" id="{DEE95242-70AF-4958-A676-FCAF233204CB}"/>
              </a:ext>
            </a:extLst>
          </p:cNvPr>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r>
              <a:rPr lang="en-GB" sz="1800" kern="0" dirty="0">
                <a:latin typeface="+mn-lt"/>
              </a:rPr>
              <a:t>With the conversion of one contractor position (Kimmo Kymalainen) into a staff position, and the appointment of one contractor (Issam Toufik) to the position of MCC Director, there are no remunerated contractors remaining in MCC at the end of H1 2020.</a:t>
            </a:r>
          </a:p>
          <a:p>
            <a:pPr>
              <a:spcBef>
                <a:spcPct val="20000"/>
              </a:spcBef>
              <a:defRPr/>
            </a:pPr>
            <a:endParaRPr lang="en-GB" sz="1800" kern="0" dirty="0">
              <a:latin typeface="+mn-lt"/>
            </a:endParaRPr>
          </a:p>
          <a:p>
            <a:pPr>
              <a:spcBef>
                <a:spcPct val="20000"/>
              </a:spcBef>
              <a:defRPr/>
            </a:pPr>
            <a:r>
              <a:rPr lang="en-GB" sz="1800" kern="0" dirty="0">
                <a:latin typeface="+mn-lt"/>
              </a:rPr>
              <a:t>The expenditure at the end of H1 2020 under the MCC contractor budget line was  60,2 </a:t>
            </a:r>
            <a:r>
              <a:rPr lang="en-GB" sz="1800" kern="0" dirty="0" err="1">
                <a:latin typeface="+mn-lt"/>
              </a:rPr>
              <a:t>kEUR</a:t>
            </a:r>
            <a:r>
              <a:rPr lang="en-GB" sz="1800" kern="0" dirty="0">
                <a:latin typeface="+mn-lt"/>
              </a:rPr>
              <a:t> out of an annual budget of 245,4 </a:t>
            </a:r>
            <a:r>
              <a:rPr lang="en-GB" sz="1800" kern="0" dirty="0" err="1">
                <a:latin typeface="+mn-lt"/>
              </a:rPr>
              <a:t>kEUR</a:t>
            </a:r>
            <a:r>
              <a:rPr lang="en-GB" sz="1800" kern="0" dirty="0">
                <a:latin typeface="+mn-lt"/>
              </a:rPr>
              <a:t>.  No further expenditure is expected for the remainder of the year</a:t>
            </a:r>
          </a:p>
          <a:p>
            <a:pPr>
              <a:spcBef>
                <a:spcPct val="20000"/>
              </a:spcBef>
              <a:defRPr/>
            </a:pPr>
            <a:endParaRPr lang="en-GB" sz="1800" kern="0" dirty="0">
              <a:latin typeface="+mn-lt"/>
            </a:endParaRPr>
          </a:p>
          <a:p>
            <a:pPr>
              <a:spcBef>
                <a:spcPct val="20000"/>
              </a:spcBef>
              <a:defRPr/>
            </a:pPr>
            <a:r>
              <a:rPr lang="en-GB" sz="1800" kern="0" dirty="0">
                <a:latin typeface="+mn-lt"/>
              </a:rPr>
              <a:t>It should be noted that the H1 expenditure does not include the value of the seconded experts provided in lieu of payment by by CCSA, TSDSI and TTA (having a total value of 408,6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Manpower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r>
              <a:rPr lang="en-GB" sz="1800" kern="0" dirty="0">
                <a:latin typeface="+mn-lt"/>
              </a:rPr>
              <a:t>The pandemic situation had a widespread impact on 3GPP during H1 2020.  Only one meeting was held during this period which required onsite IT support. </a:t>
            </a:r>
          </a:p>
          <a:p>
            <a:pPr>
              <a:spcBef>
                <a:spcPct val="20000"/>
              </a:spcBef>
              <a:defRPr/>
            </a:pPr>
            <a:endParaRPr lang="en-GB" sz="1800" kern="0" dirty="0">
              <a:latin typeface="+mn-lt"/>
            </a:endParaRPr>
          </a:p>
          <a:p>
            <a:pPr>
              <a:spcBef>
                <a:spcPct val="20000"/>
              </a:spcBef>
              <a:defRPr/>
            </a:pPr>
            <a:r>
              <a:rPr lang="en-GB" sz="1800" kern="0" dirty="0">
                <a:latin typeface="+mn-lt"/>
              </a:rPr>
              <a:t>Taking the above into account, expenditure at the end of H1 2020 under the IT support staff budget line was  5,1kEUR out of an annual budget of 132kEUR.</a:t>
            </a:r>
          </a:p>
          <a:p>
            <a:pPr>
              <a:spcBef>
                <a:spcPct val="20000"/>
              </a:spcBef>
              <a:defRPr/>
            </a:pPr>
            <a:endParaRPr lang="en-GB" sz="1800" kern="0" dirty="0">
              <a:latin typeface="+mn-lt"/>
            </a:endParaRPr>
          </a:p>
          <a:p>
            <a:pPr>
              <a:spcBef>
                <a:spcPct val="20000"/>
              </a:spcBef>
              <a:defRPr/>
            </a:pPr>
            <a:r>
              <a:rPr lang="en-GB" sz="1800" kern="0" dirty="0">
                <a:latin typeface="+mn-lt"/>
              </a:rPr>
              <a:t>It is assumed that there will be no further physical meetings held for the remainder of 2020.  It is therefore expected that by the year end the expenditure under this budget line will be approximately 10kEUR.  This represents an underspend of approximately 122kEUR.</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Manpower (TTCN testing support staff)</a:t>
            </a: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r>
              <a:rPr lang="en-GB" sz="1800" kern="0" dirty="0">
                <a:latin typeface="+mn-lt"/>
              </a:rPr>
              <a:t>One full-time TTCN support expert is provided to manage the development of TTCN within 3GPP. </a:t>
            </a:r>
          </a:p>
          <a:p>
            <a:pPr>
              <a:spcBef>
                <a:spcPct val="20000"/>
              </a:spcBef>
              <a:defRPr/>
            </a:pPr>
            <a:endParaRPr lang="en-GB" sz="1800" kern="0" dirty="0">
              <a:latin typeface="+mn-lt"/>
            </a:endParaRPr>
          </a:p>
          <a:p>
            <a:pPr>
              <a:spcBef>
                <a:spcPct val="20000"/>
              </a:spcBef>
              <a:defRPr/>
            </a:pPr>
            <a:r>
              <a:rPr lang="en-GB" sz="1800" kern="0" dirty="0">
                <a:latin typeface="+mn-lt"/>
              </a:rPr>
              <a:t>The cost of that expert at the end of H1 2020 was  68,9 </a:t>
            </a:r>
            <a:r>
              <a:rPr lang="en-GB" sz="1800" kern="0" dirty="0" err="1">
                <a:latin typeface="+mn-lt"/>
              </a:rPr>
              <a:t>kEUR</a:t>
            </a:r>
            <a:r>
              <a:rPr lang="en-GB" sz="1800" kern="0" dirty="0">
                <a:latin typeface="+mn-lt"/>
              </a:rPr>
              <a:t> out of an annual budget of 139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The year-end prediction is that expenditure for this service will close within budget.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n-lt"/>
              </a:rPr>
              <a:t>Manpower (TTCN </a:t>
            </a:r>
            <a:r>
              <a:rPr lang="en-GB" sz="2400" b="1" kern="0" dirty="0">
                <a:solidFill>
                  <a:srgbClr val="FF3300"/>
                </a:solidFill>
                <a:latin typeface="+mn-lt"/>
                <a:ea typeface="+mj-ea"/>
                <a:cs typeface="+mj-cs"/>
              </a:rPr>
              <a:t>STF 160 contractors)</a:t>
            </a:r>
          </a:p>
        </p:txBody>
      </p:sp>
      <p:sp>
        <p:nvSpPr>
          <p:cNvPr id="9" name="Subtitle 6">
            <a:extLst>
              <a:ext uri="{FF2B5EF4-FFF2-40B4-BE49-F238E27FC236}">
                <a16:creationId xmlns:a16="http://schemas.microsoft.com/office/drawing/2014/main" id="{737227D7-5D1C-4F27-A235-27E41315B803}"/>
              </a:ext>
            </a:extLst>
          </p:cNvPr>
          <p:cNvSpPr txBox="1">
            <a:spLocks/>
          </p:cNvSpPr>
          <p:nvPr/>
        </p:nvSpPr>
        <p:spPr bwMode="auto">
          <a:xfrm>
            <a:off x="550415" y="1181103"/>
            <a:ext cx="10697593" cy="2352210"/>
          </a:xfrm>
          <a:prstGeom prst="rect">
            <a:avLst/>
          </a:prstGeom>
          <a:noFill/>
          <a:ln w="9525">
            <a:noFill/>
            <a:miter lim="800000"/>
            <a:headEnd/>
            <a:tailEnd/>
          </a:ln>
        </p:spPr>
        <p:txBody>
          <a:bodyPr/>
          <a:lstStyle/>
          <a:p>
            <a:pPr>
              <a:spcBef>
                <a:spcPct val="20000"/>
              </a:spcBef>
              <a:defRPr/>
            </a:pPr>
            <a:r>
              <a:rPr lang="en-GB" sz="1800" kern="0" dirty="0">
                <a:latin typeface="+mn-lt"/>
              </a:rPr>
              <a:t>By the end of H1 2020, 276,9 </a:t>
            </a:r>
            <a:r>
              <a:rPr lang="en-GB" sz="1800" kern="0" dirty="0" err="1">
                <a:latin typeface="+mn-lt"/>
              </a:rPr>
              <a:t>kEUR</a:t>
            </a:r>
            <a:r>
              <a:rPr lang="en-GB" sz="1800" kern="0" dirty="0">
                <a:latin typeface="+mn-lt"/>
              </a:rPr>
              <a:t> of contracts have been established for STF160 out of the annual budget of 884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The year-end prediction is that expenditure for this service will close within budget.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j-lt"/>
              </a:rPr>
              <a:t>Manpower (TTCN STF </a:t>
            </a:r>
            <a:r>
              <a:rPr lang="en-GB" sz="2400" b="1" kern="0" dirty="0">
                <a:solidFill>
                  <a:srgbClr val="FF3300"/>
                </a:solidFill>
                <a:latin typeface="+mj-lt"/>
                <a:ea typeface="+mj-ea"/>
                <a:cs typeface="+mj-cs"/>
              </a:rPr>
              <a:t>160P, 160G and 160V contractors)</a:t>
            </a:r>
          </a:p>
        </p:txBody>
      </p:sp>
      <p:sp>
        <p:nvSpPr>
          <p:cNvPr id="8" name="Subtitle 6">
            <a:extLst>
              <a:ext uri="{FF2B5EF4-FFF2-40B4-BE49-F238E27FC236}">
                <a16:creationId xmlns:a16="http://schemas.microsoft.com/office/drawing/2014/main" id="{74111305-2FC7-44DF-BC29-847A9716DD79}"/>
              </a:ext>
            </a:extLst>
          </p:cNvPr>
          <p:cNvSpPr txBox="1">
            <a:spLocks/>
          </p:cNvSpPr>
          <p:nvPr/>
        </p:nvSpPr>
        <p:spPr bwMode="auto">
          <a:xfrm>
            <a:off x="550415" y="1181103"/>
            <a:ext cx="10928411" cy="2352210"/>
          </a:xfrm>
          <a:prstGeom prst="rect">
            <a:avLst/>
          </a:prstGeom>
          <a:noFill/>
          <a:ln w="9525">
            <a:noFill/>
            <a:miter lim="800000"/>
            <a:headEnd/>
            <a:tailEnd/>
          </a:ln>
        </p:spPr>
        <p:txBody>
          <a:bodyPr/>
          <a:lstStyle/>
          <a:p>
            <a:pPr>
              <a:spcBef>
                <a:spcPct val="20000"/>
              </a:spcBef>
              <a:defRPr/>
            </a:pPr>
            <a:r>
              <a:rPr lang="en-GB" sz="1800" kern="0" dirty="0">
                <a:latin typeface="+mn-lt"/>
              </a:rPr>
              <a:t>By the end of H1 2020:</a:t>
            </a:r>
          </a:p>
          <a:p>
            <a:pPr>
              <a:spcBef>
                <a:spcPct val="20000"/>
              </a:spcBef>
              <a:defRPr/>
            </a:pPr>
            <a:endParaRPr lang="en-GB" sz="1800" kern="0" dirty="0">
              <a:latin typeface="+mn-lt"/>
            </a:endParaRP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has been allocated for TTCN development requested by PTCRB/CTIA</a:t>
            </a: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has been allocated for TTCN development requested by GCF.</a:t>
            </a:r>
          </a:p>
          <a:p>
            <a:pPr>
              <a:spcBef>
                <a:spcPct val="20000"/>
              </a:spcBef>
              <a:defRPr/>
            </a:pPr>
            <a:endParaRPr lang="en-GB" sz="1800" kern="0" dirty="0">
              <a:latin typeface="+mn-lt"/>
            </a:endParaRPr>
          </a:p>
          <a:p>
            <a:pPr>
              <a:spcBef>
                <a:spcPct val="20000"/>
              </a:spcBef>
              <a:defRPr/>
            </a:pPr>
            <a:r>
              <a:rPr lang="en-GB" sz="1800" kern="0" dirty="0">
                <a:latin typeface="+mn-lt"/>
              </a:rPr>
              <a:t>In additional to funded work, 18,5 man months voluntary effort have been provided by members for TTCN development (STF160V)</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The year-end prediction is that expenditure for these services will close within budget.</a:t>
            </a: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Travel and subsistence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9</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r>
              <a:rPr lang="en-GB" sz="1800" kern="0" dirty="0">
                <a:latin typeface="+mn-lt"/>
              </a:rPr>
              <a:t>The pandemic situation has led to the cancellation of many meetings during H1 2020.  Where flight tickets had been purchased in advance, negotiations led to reimbursement or the issuing of vouchers in the vast majority of cases.   </a:t>
            </a:r>
          </a:p>
          <a:p>
            <a:pPr>
              <a:spcBef>
                <a:spcPct val="20000"/>
              </a:spcBef>
              <a:defRPr/>
            </a:pPr>
            <a:endParaRPr lang="en-GB" sz="1800" kern="0" dirty="0">
              <a:latin typeface="+mn-lt"/>
            </a:endParaRPr>
          </a:p>
          <a:p>
            <a:pPr>
              <a:spcBef>
                <a:spcPct val="20000"/>
              </a:spcBef>
              <a:defRPr/>
            </a:pPr>
            <a:r>
              <a:rPr lang="en-GB" sz="1800" kern="0" dirty="0">
                <a:latin typeface="+mn-lt"/>
              </a:rPr>
              <a:t>Due to the reimbursement of travel and flight reservations, Expenditure at the end of H1 2020 under the travel and subsistence budget line was  -8,705kEUR out of an annual budget of 525kEUR.  Further reimbursements are still pending.</a:t>
            </a:r>
          </a:p>
          <a:p>
            <a:pPr>
              <a:spcBef>
                <a:spcPct val="20000"/>
              </a:spcBef>
              <a:defRPr/>
            </a:pPr>
            <a:endParaRPr lang="en-GB" sz="1800" kern="0" dirty="0">
              <a:latin typeface="+mn-lt"/>
            </a:endParaRPr>
          </a:p>
          <a:p>
            <a:pPr>
              <a:spcBef>
                <a:spcPct val="20000"/>
              </a:spcBef>
              <a:defRPr/>
            </a:pPr>
            <a:r>
              <a:rPr lang="en-GB" sz="1800" kern="0" dirty="0">
                <a:latin typeface="+mn-lt"/>
              </a:rPr>
              <a:t>It is assumed that there will be no further physical meetings held for the remainder of 2020 and therefore minimal  further expenditure under this budget line.  It is also assumed that no tickets will be forward purchased during 2020 for use in 2021  It is therefore predicted that this budget line will be underspent by approximately 538 </a:t>
            </a:r>
            <a:r>
              <a:rPr lang="en-GB" sz="1800" kern="0" dirty="0" err="1">
                <a:latin typeface="+mn-lt"/>
              </a:rPr>
              <a:t>kEUR</a:t>
            </a:r>
            <a:r>
              <a:rPr lang="en-GB" sz="1800" kern="0" dirty="0">
                <a:latin typeface="+mn-lt"/>
              </a:rPr>
              <a:t> by the year end.</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27512</TotalTime>
  <Words>1383</Words>
  <Application>Microsoft Office PowerPoint</Application>
  <PresentationFormat>Widescreen</PresentationFormat>
  <Paragraphs>173</Paragraphs>
  <Slides>17</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3" baseType="lpstr">
      <vt:lpstr>Arial</vt:lpstr>
      <vt:lpstr>Calibri</vt:lpstr>
      <vt:lpstr>Times New Roman</vt:lpstr>
      <vt:lpstr>Wingdings</vt:lpstr>
      <vt:lpstr>Office Theme</vt:lpstr>
      <vt:lpstr>Worksheet</vt:lpstr>
      <vt:lpstr>  Summary of 2020 H1 Income and Expenditure </vt:lpstr>
      <vt:lpstr>Contents</vt:lpstr>
      <vt:lpstr>PowerPoint Presentation</vt:lpstr>
      <vt:lpstr>PowerPoint Presentation</vt:lpstr>
      <vt:lpstr>Manpower (IT support staff) </vt:lpstr>
      <vt:lpstr>PowerPoint Presentation</vt:lpstr>
      <vt:lpstr>PowerPoint Presentation</vt:lpstr>
      <vt:lpstr>PowerPoint Presentation</vt:lpstr>
      <vt:lpstr>Travel and subsistence</vt:lpstr>
      <vt:lpstr>Promotion and marketing materials</vt:lpstr>
      <vt:lpstr>Training</vt:lpstr>
      <vt:lpstr>Overheads</vt:lpstr>
      <vt:lpstr>Contingency</vt:lpstr>
      <vt:lpstr>PowerPoint Presentation</vt:lpstr>
      <vt:lpstr>Other Income Sources</vt:lpstr>
      <vt:lpstr>Year end prediction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1041</cp:revision>
  <cp:lastPrinted>2018-02-20T09:54:35Z</cp:lastPrinted>
  <dcterms:created xsi:type="dcterms:W3CDTF">2008-08-30T09:32:10Z</dcterms:created>
  <dcterms:modified xsi:type="dcterms:W3CDTF">2020-09-21T07:11:04Z</dcterms:modified>
</cp:coreProperties>
</file>