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535" r:id="rId3"/>
    <p:sldId id="538" r:id="rId4"/>
    <p:sldId id="553" r:id="rId5"/>
    <p:sldId id="561" r:id="rId6"/>
    <p:sldId id="560" r:id="rId7"/>
    <p:sldId id="562" r:id="rId8"/>
    <p:sldId id="563" r:id="rId9"/>
    <p:sldId id="554" r:id="rId10"/>
    <p:sldId id="564" r:id="rId11"/>
    <p:sldId id="542" r:id="rId12"/>
    <p:sldId id="551" r:id="rId13"/>
    <p:sldId id="565" r:id="rId14"/>
    <p:sldId id="541" r:id="rId15"/>
    <p:sldId id="557" r:id="rId16"/>
    <p:sldId id="540" r:id="rId17"/>
    <p:sldId id="552" r:id="rId18"/>
    <p:sldId id="558" r:id="rId19"/>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71" d="100"/>
          <a:sy n="71" d="100"/>
        </p:scale>
        <p:origin x="2670"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26"/>
    </p:cViewPr>
  </p:sorterViewPr>
  <p:notesViewPr>
    <p:cSldViewPr snapToGrid="0">
      <p:cViewPr varScale="1">
        <p:scale>
          <a:sx n="82" d="100"/>
          <a:sy n="82" d="100"/>
        </p:scale>
        <p:origin x="3972"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a:t>3GPP Staff</a:t>
            </a:r>
            <a:r>
              <a:rPr lang="en-GB" b="1" baseline="0"/>
              <a:t> expenditure 2018 </a:t>
            </a:r>
          </a:p>
          <a:p>
            <a:pPr>
              <a:defRPr/>
            </a:pPr>
            <a:endParaRPr lang="en-GB" b="1" baseline="0"/>
          </a:p>
          <a:p>
            <a:pPr>
              <a:defRPr/>
            </a:pPr>
            <a:r>
              <a:rPr lang="en-GB" b="1" baseline="0"/>
              <a:t>Budget: 2226 kEUR</a:t>
            </a:r>
            <a:endParaRPr lang="en-GB" b="1"/>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'2018 - Manpower spend'!$B$4</c:f>
              <c:strCache>
                <c:ptCount val="1"/>
                <c:pt idx="0">
                  <c:v>3GPP staff</c:v>
                </c:pt>
              </c:strCache>
            </c:strRef>
          </c:tx>
          <c:spPr>
            <a:solidFill>
              <a:schemeClr val="accent1"/>
            </a:solidFill>
            <a:ln>
              <a:noFill/>
            </a:ln>
            <a:effectLst/>
          </c:spPr>
          <c:invertIfNegative val="0"/>
          <c:cat>
            <c:strRef>
              <c:f>'2018 -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'2018 - Manpower spend'!$C$4:$O$4</c:f>
              <c:numCache>
                <c:formatCode>#,##0.000_ ;\-#,##0.000\ </c:formatCode>
                <c:ptCount val="13"/>
                <c:pt idx="0">
                  <c:v>169.45400000000001</c:v>
                </c:pt>
                <c:pt idx="1">
                  <c:v>184.89099999999999</c:v>
                </c:pt>
                <c:pt idx="2">
                  <c:v>192.40199999999999</c:v>
                </c:pt>
                <c:pt idx="3">
                  <c:v>182.11500000000001</c:v>
                </c:pt>
                <c:pt idx="4">
                  <c:v>214.95500000000001</c:v>
                </c:pt>
                <c:pt idx="5">
                  <c:v>282.15300000000002</c:v>
                </c:pt>
                <c:pt idx="6">
                  <c:v>136.321</c:v>
                </c:pt>
                <c:pt idx="7">
                  <c:v>163.74700000000001</c:v>
                </c:pt>
                <c:pt idx="8">
                  <c:v>189.78200000000001</c:v>
                </c:pt>
                <c:pt idx="9">
                  <c:v>209.58199999999999</c:v>
                </c:pt>
                <c:pt idx="10">
                  <c:v>193.92</c:v>
                </c:pt>
                <c:pt idx="11">
                  <c:v>140.309</c:v>
                </c:pt>
                <c:pt idx="12" formatCode="General">
                  <c:v>2226</c:v>
                </c:pt>
              </c:numCache>
            </c:numRef>
          </c:val>
          <c:extLst>
            <c:ext xmlns:c16="http://schemas.microsoft.com/office/drawing/2014/chart" uri="{C3380CC4-5D6E-409C-BE32-E72D297353CC}">
              <c16:uniqueId val="{00000000-5903-4F4F-99B9-CBC656F63E16}"/>
            </c:ext>
          </c:extLst>
        </c:ser>
        <c:ser>
          <c:idx val="1"/>
          <c:order val="1"/>
          <c:tx>
            <c:strRef>
              <c:f>'2018 - Manpower spend'!$B$5</c:f>
              <c:strCache>
                <c:ptCount val="1"/>
                <c:pt idx="0">
                  <c:v>Linear spend to staff budget</c:v>
                </c:pt>
              </c:strCache>
            </c:strRef>
          </c:tx>
          <c:spPr>
            <a:solidFill>
              <a:schemeClr val="accent2"/>
            </a:solidFill>
            <a:ln>
              <a:noFill/>
            </a:ln>
            <a:effectLst/>
          </c:spPr>
          <c:invertIfNegative val="0"/>
          <c:cat>
            <c:strRef>
              <c:f>'2018 -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'2018 - Manpower spend'!$C$5:$O$5</c:f>
              <c:numCache>
                <c:formatCode>0.000</c:formatCode>
                <c:ptCount val="13"/>
                <c:pt idx="0">
                  <c:v>185.5</c:v>
                </c:pt>
                <c:pt idx="1">
                  <c:v>371</c:v>
                </c:pt>
                <c:pt idx="2">
                  <c:v>556.5</c:v>
                </c:pt>
                <c:pt idx="3">
                  <c:v>742</c:v>
                </c:pt>
                <c:pt idx="4">
                  <c:v>927.5</c:v>
                </c:pt>
                <c:pt idx="5">
                  <c:v>1113</c:v>
                </c:pt>
                <c:pt idx="6">
                  <c:v>1298.5</c:v>
                </c:pt>
                <c:pt idx="7">
                  <c:v>1484</c:v>
                </c:pt>
                <c:pt idx="8">
                  <c:v>1669.5</c:v>
                </c:pt>
                <c:pt idx="9">
                  <c:v>1855</c:v>
                </c:pt>
                <c:pt idx="10">
                  <c:v>2040.5</c:v>
                </c:pt>
                <c:pt idx="11">
                  <c:v>2226</c:v>
                </c:pt>
              </c:numCache>
            </c:numRef>
          </c:val>
          <c:extLst>
            <c:ext xmlns:c16="http://schemas.microsoft.com/office/drawing/2014/chart" uri="{C3380CC4-5D6E-409C-BE32-E72D297353CC}">
              <c16:uniqueId val="{00000001-5903-4F4F-99B9-CBC656F63E16}"/>
            </c:ext>
          </c:extLst>
        </c:ser>
        <c:dLbls>
          <c:showLegendKey val="0"/>
          <c:showVal val="0"/>
          <c:showCatName val="0"/>
          <c:showSerName val="0"/>
          <c:showPercent val="0"/>
          <c:showBubbleSize val="0"/>
        </c:dLbls>
        <c:gapWidth val="219"/>
        <c:overlap val="-27"/>
        <c:axId val="83672064"/>
        <c:axId val="84177664"/>
      </c:barChart>
      <c:lineChart>
        <c:grouping val="standard"/>
        <c:varyColors val="0"/>
        <c:ser>
          <c:idx val="2"/>
          <c:order val="2"/>
          <c:tx>
            <c:strRef>
              <c:f>'2018 - Manpower spend'!$B$6</c:f>
              <c:strCache>
                <c:ptCount val="1"/>
                <c:pt idx="0">
                  <c:v>3GPP staff cumulative spend</c:v>
                </c:pt>
              </c:strCache>
            </c:strRef>
          </c:tx>
          <c:spPr>
            <a:ln w="28575" cap="rnd">
              <a:solidFill>
                <a:schemeClr val="accent1"/>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2-5903-4F4F-99B9-CBC656F63E16}"/>
                </c:ext>
              </c:extLst>
            </c:dLbl>
            <c:dLbl>
              <c:idx val="1"/>
              <c:delete val="1"/>
              <c:extLst>
                <c:ext xmlns:c15="http://schemas.microsoft.com/office/drawing/2012/chart" uri="{CE6537A1-D6FC-4f65-9D91-7224C49458BB}"/>
                <c:ext xmlns:c16="http://schemas.microsoft.com/office/drawing/2014/chart" uri="{C3380CC4-5D6E-409C-BE32-E72D297353CC}">
                  <c16:uniqueId val="{00000003-5903-4F4F-99B9-CBC656F63E16}"/>
                </c:ext>
              </c:extLst>
            </c:dLbl>
            <c:dLbl>
              <c:idx val="2"/>
              <c:delete val="1"/>
              <c:extLst>
                <c:ext xmlns:c15="http://schemas.microsoft.com/office/drawing/2012/chart" uri="{CE6537A1-D6FC-4f65-9D91-7224C49458BB}"/>
                <c:ext xmlns:c16="http://schemas.microsoft.com/office/drawing/2014/chart" uri="{C3380CC4-5D6E-409C-BE32-E72D297353CC}">
                  <c16:uniqueId val="{00000004-5903-4F4F-99B9-CBC656F63E16}"/>
                </c:ext>
              </c:extLst>
            </c:dLbl>
            <c:dLbl>
              <c:idx val="3"/>
              <c:delete val="1"/>
              <c:extLst>
                <c:ext xmlns:c15="http://schemas.microsoft.com/office/drawing/2012/chart" uri="{CE6537A1-D6FC-4f65-9D91-7224C49458BB}"/>
                <c:ext xmlns:c16="http://schemas.microsoft.com/office/drawing/2014/chart" uri="{C3380CC4-5D6E-409C-BE32-E72D297353CC}">
                  <c16:uniqueId val="{00000005-5903-4F4F-99B9-CBC656F63E16}"/>
                </c:ext>
              </c:extLst>
            </c:dLbl>
            <c:dLbl>
              <c:idx val="4"/>
              <c:delete val="1"/>
              <c:extLst>
                <c:ext xmlns:c15="http://schemas.microsoft.com/office/drawing/2012/chart" uri="{CE6537A1-D6FC-4f65-9D91-7224C49458BB}"/>
                <c:ext xmlns:c16="http://schemas.microsoft.com/office/drawing/2014/chart" uri="{C3380CC4-5D6E-409C-BE32-E72D297353CC}">
                  <c16:uniqueId val="{00000006-5903-4F4F-99B9-CBC656F63E16}"/>
                </c:ext>
              </c:extLst>
            </c:dLbl>
            <c:dLbl>
              <c:idx val="5"/>
              <c:delete val="1"/>
              <c:extLst>
                <c:ext xmlns:c15="http://schemas.microsoft.com/office/drawing/2012/chart" uri="{CE6537A1-D6FC-4f65-9D91-7224C49458BB}"/>
                <c:ext xmlns:c16="http://schemas.microsoft.com/office/drawing/2014/chart" uri="{C3380CC4-5D6E-409C-BE32-E72D297353CC}">
                  <c16:uniqueId val="{00000007-5903-4F4F-99B9-CBC656F63E16}"/>
                </c:ext>
              </c:extLst>
            </c:dLbl>
            <c:dLbl>
              <c:idx val="6"/>
              <c:delete val="1"/>
              <c:extLst>
                <c:ext xmlns:c15="http://schemas.microsoft.com/office/drawing/2012/chart" uri="{CE6537A1-D6FC-4f65-9D91-7224C49458BB}"/>
                <c:ext xmlns:c16="http://schemas.microsoft.com/office/drawing/2014/chart" uri="{C3380CC4-5D6E-409C-BE32-E72D297353CC}">
                  <c16:uniqueId val="{00000008-5903-4F4F-99B9-CBC656F63E16}"/>
                </c:ext>
              </c:extLst>
            </c:dLbl>
            <c:dLbl>
              <c:idx val="7"/>
              <c:delete val="1"/>
              <c:extLst>
                <c:ext xmlns:c15="http://schemas.microsoft.com/office/drawing/2012/chart" uri="{CE6537A1-D6FC-4f65-9D91-7224C49458BB}"/>
                <c:ext xmlns:c16="http://schemas.microsoft.com/office/drawing/2014/chart" uri="{C3380CC4-5D6E-409C-BE32-E72D297353CC}">
                  <c16:uniqueId val="{00000009-5903-4F4F-99B9-CBC656F63E16}"/>
                </c:ext>
              </c:extLst>
            </c:dLbl>
            <c:dLbl>
              <c:idx val="8"/>
              <c:delete val="1"/>
              <c:extLst>
                <c:ext xmlns:c15="http://schemas.microsoft.com/office/drawing/2012/chart" uri="{CE6537A1-D6FC-4f65-9D91-7224C49458BB}"/>
                <c:ext xmlns:c16="http://schemas.microsoft.com/office/drawing/2014/chart" uri="{C3380CC4-5D6E-409C-BE32-E72D297353CC}">
                  <c16:uniqueId val="{0000000A-5903-4F4F-99B9-CBC656F63E16}"/>
                </c:ext>
              </c:extLst>
            </c:dLbl>
            <c:dLbl>
              <c:idx val="9"/>
              <c:delete val="1"/>
              <c:extLst>
                <c:ext xmlns:c15="http://schemas.microsoft.com/office/drawing/2012/chart" uri="{CE6537A1-D6FC-4f65-9D91-7224C49458BB}"/>
                <c:ext xmlns:c16="http://schemas.microsoft.com/office/drawing/2014/chart" uri="{C3380CC4-5D6E-409C-BE32-E72D297353CC}">
                  <c16:uniqueId val="{0000000B-5903-4F4F-99B9-CBC656F63E16}"/>
                </c:ext>
              </c:extLst>
            </c:dLbl>
            <c:dLbl>
              <c:idx val="10"/>
              <c:delete val="1"/>
              <c:extLst>
                <c:ext xmlns:c15="http://schemas.microsoft.com/office/drawing/2012/chart" uri="{CE6537A1-D6FC-4f65-9D91-7224C49458BB}"/>
                <c:ext xmlns:c16="http://schemas.microsoft.com/office/drawing/2014/chart" uri="{C3380CC4-5D6E-409C-BE32-E72D297353CC}">
                  <c16:uniqueId val="{0000000C-5903-4F4F-99B9-CBC656F63E16}"/>
                </c:ext>
              </c:extLst>
            </c:dLbl>
            <c:dLbl>
              <c:idx val="11"/>
              <c:layout>
                <c:manualLayout>
                  <c:x val="-7.5022266697364805E-3"/>
                  <c:y val="-2.642225731897828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903-4F4F-99B9-CBC656F63E1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'2018 - Manpower spend'!$C$3:$O$3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'2018 - Manpower spend'!$C$6:$O$6</c:f>
              <c:numCache>
                <c:formatCode>0.000</c:formatCode>
                <c:ptCount val="13"/>
                <c:pt idx="0">
                  <c:v>169.45400000000001</c:v>
                </c:pt>
                <c:pt idx="1">
                  <c:v>354.34500000000003</c:v>
                </c:pt>
                <c:pt idx="2">
                  <c:v>546.74700000000007</c:v>
                </c:pt>
                <c:pt idx="3">
                  <c:v>728.86200000000008</c:v>
                </c:pt>
                <c:pt idx="4">
                  <c:v>943.81700000000012</c:v>
                </c:pt>
                <c:pt idx="5">
                  <c:v>1225.9700000000003</c:v>
                </c:pt>
                <c:pt idx="6">
                  <c:v>1362.2910000000002</c:v>
                </c:pt>
                <c:pt idx="7">
                  <c:v>1526.0380000000002</c:v>
                </c:pt>
                <c:pt idx="8">
                  <c:v>1715.8200000000002</c:v>
                </c:pt>
                <c:pt idx="9">
                  <c:v>1925.402</c:v>
                </c:pt>
                <c:pt idx="10">
                  <c:v>2119.3220000000001</c:v>
                </c:pt>
                <c:pt idx="11">
                  <c:v>2259.6310000000003</c:v>
                </c:pt>
              </c:numCache>
            </c:numRef>
          </c:val>
          <c:smooth val="0"/>
          <c:extLst>
            <c:ext xmlns:c16="http://schemas.microsoft.com/office/drawing/2014/chart" uri="{C3380CC4-5D6E-409C-BE32-E72D297353CC}">
              <c16:uniqueId val="{0000000E-5903-4F4F-99B9-CBC656F63E16}"/>
            </c:ext>
          </c:extLst>
        </c:ser>
        <c:dLbls>
          <c:showLegendKey val="0"/>
          <c:showVal val="0"/>
          <c:showCatName val="0"/>
          <c:showSerName val="0"/>
          <c:showPercent val="0"/>
          <c:showBubbleSize val="0"/>
        </c:dLbls>
        <c:marker val="1"/>
        <c:smooth val="0"/>
        <c:axId val="83672064"/>
        <c:axId val="84177664"/>
      </c:lineChart>
      <c:catAx>
        <c:axId val="8367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177664"/>
        <c:crosses val="autoZero"/>
        <c:auto val="1"/>
        <c:lblAlgn val="ctr"/>
        <c:lblOffset val="100"/>
        <c:noMultiLvlLbl val="0"/>
      </c:catAx>
      <c:valAx>
        <c:axId val="84177664"/>
        <c:scaling>
          <c:orientation val="minMax"/>
        </c:scaling>
        <c:delete val="0"/>
        <c:axPos val="l"/>
        <c:majorGridlines>
          <c:spPr>
            <a:ln w="9525" cap="flat" cmpd="sng" algn="ctr">
              <a:solidFill>
                <a:schemeClr val="tx1">
                  <a:lumMod val="15000"/>
                  <a:lumOff val="85000"/>
                </a:schemeClr>
              </a:solidFill>
              <a:round/>
            </a:ln>
            <a:effectLst/>
          </c:spPr>
        </c:majorGridlines>
        <c:numFmt formatCode="#,##0.000_ ;\-#,##0.000\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67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a:t>3GPP Travel expenditure 2018</a:t>
            </a:r>
          </a:p>
          <a:p>
            <a:pPr>
              <a:defRPr/>
            </a:pPr>
            <a:endParaRPr lang="en-GB" b="1"/>
          </a:p>
          <a:p>
            <a:pPr>
              <a:defRPr/>
            </a:pPr>
            <a:r>
              <a:rPr lang="en-GB" b="1"/>
              <a:t>Budget: 525 kEUR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'2018 - Travel expenditure'!$B$4</c:f>
              <c:strCache>
                <c:ptCount val="1"/>
                <c:pt idx="0">
                  <c:v>Cost per month</c:v>
                </c:pt>
              </c:strCache>
            </c:strRef>
          </c:tx>
          <c:spPr>
            <a:solidFill>
              <a:schemeClr val="accent1"/>
            </a:solidFill>
            <a:ln>
              <a:noFill/>
            </a:ln>
            <a:effectLst/>
          </c:spPr>
          <c:invertIfNegative val="0"/>
          <c:cat>
            <c:strRef>
              <c:f>'2018 -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'2018 - Travel expenditure'!$C$4:$O$4</c:f>
              <c:numCache>
                <c:formatCode>#,##0.000_ ;\-#,##0.000\ </c:formatCode>
                <c:ptCount val="13"/>
                <c:pt idx="0">
                  <c:v>25.974</c:v>
                </c:pt>
                <c:pt idx="1">
                  <c:v>119.443</c:v>
                </c:pt>
                <c:pt idx="2">
                  <c:v>34.085000000000001</c:v>
                </c:pt>
                <c:pt idx="3">
                  <c:v>43.691000000000003</c:v>
                </c:pt>
                <c:pt idx="4">
                  <c:v>37.475000000000001</c:v>
                </c:pt>
                <c:pt idx="5">
                  <c:v>81.875</c:v>
                </c:pt>
                <c:pt idx="6">
                  <c:v>40.42</c:v>
                </c:pt>
                <c:pt idx="7">
                  <c:v>22.77</c:v>
                </c:pt>
                <c:pt idx="8">
                  <c:v>37.588000000000001</c:v>
                </c:pt>
                <c:pt idx="9">
                  <c:v>57.59</c:v>
                </c:pt>
                <c:pt idx="10">
                  <c:v>28.391999999999999</c:v>
                </c:pt>
                <c:pt idx="11">
                  <c:v>50.679000000000002</c:v>
                </c:pt>
                <c:pt idx="12" formatCode="General">
                  <c:v>525</c:v>
                </c:pt>
              </c:numCache>
            </c:numRef>
          </c:val>
          <c:extLst>
            <c:ext xmlns:c16="http://schemas.microsoft.com/office/drawing/2014/chart" uri="{C3380CC4-5D6E-409C-BE32-E72D297353CC}">
              <c16:uniqueId val="{00000000-4066-440F-AC55-3E64739DEA2F}"/>
            </c:ext>
          </c:extLst>
        </c:ser>
        <c:dLbls>
          <c:showLegendKey val="0"/>
          <c:showVal val="0"/>
          <c:showCatName val="0"/>
          <c:showSerName val="0"/>
          <c:showPercent val="0"/>
          <c:showBubbleSize val="0"/>
        </c:dLbls>
        <c:gapWidth val="219"/>
        <c:overlap val="-27"/>
        <c:axId val="85252736"/>
        <c:axId val="84431232"/>
      </c:barChart>
      <c:lineChart>
        <c:grouping val="standard"/>
        <c:varyColors val="0"/>
        <c:ser>
          <c:idx val="1"/>
          <c:order val="1"/>
          <c:tx>
            <c:strRef>
              <c:f>'2018 - Travel expenditure'!$B$5</c:f>
              <c:strCache>
                <c:ptCount val="1"/>
                <c:pt idx="0">
                  <c:v>Cumulative spend</c:v>
                </c:pt>
              </c:strCache>
            </c:strRef>
          </c:tx>
          <c:spPr>
            <a:ln w="28575" cap="rnd">
              <a:solidFill>
                <a:schemeClr val="accent2"/>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4066-440F-AC55-3E64739DEA2F}"/>
                </c:ext>
              </c:extLst>
            </c:dLbl>
            <c:dLbl>
              <c:idx val="1"/>
              <c:delete val="1"/>
              <c:extLst>
                <c:ext xmlns:c15="http://schemas.microsoft.com/office/drawing/2012/chart" uri="{CE6537A1-D6FC-4f65-9D91-7224C49458BB}"/>
                <c:ext xmlns:c16="http://schemas.microsoft.com/office/drawing/2014/chart" uri="{C3380CC4-5D6E-409C-BE32-E72D297353CC}">
                  <c16:uniqueId val="{00000002-4066-440F-AC55-3E64739DEA2F}"/>
                </c:ext>
              </c:extLst>
            </c:dLbl>
            <c:dLbl>
              <c:idx val="2"/>
              <c:delete val="1"/>
              <c:extLst>
                <c:ext xmlns:c15="http://schemas.microsoft.com/office/drawing/2012/chart" uri="{CE6537A1-D6FC-4f65-9D91-7224C49458BB}"/>
                <c:ext xmlns:c16="http://schemas.microsoft.com/office/drawing/2014/chart" uri="{C3380CC4-5D6E-409C-BE32-E72D297353CC}">
                  <c16:uniqueId val="{00000003-4066-440F-AC55-3E64739DEA2F}"/>
                </c:ext>
              </c:extLst>
            </c:dLbl>
            <c:dLbl>
              <c:idx val="3"/>
              <c:delete val="1"/>
              <c:extLst>
                <c:ext xmlns:c15="http://schemas.microsoft.com/office/drawing/2012/chart" uri="{CE6537A1-D6FC-4f65-9D91-7224C49458BB}"/>
                <c:ext xmlns:c16="http://schemas.microsoft.com/office/drawing/2014/chart" uri="{C3380CC4-5D6E-409C-BE32-E72D297353CC}">
                  <c16:uniqueId val="{00000004-4066-440F-AC55-3E64739DEA2F}"/>
                </c:ext>
              </c:extLst>
            </c:dLbl>
            <c:dLbl>
              <c:idx val="4"/>
              <c:delete val="1"/>
              <c:extLst>
                <c:ext xmlns:c15="http://schemas.microsoft.com/office/drawing/2012/chart" uri="{CE6537A1-D6FC-4f65-9D91-7224C49458BB}"/>
                <c:ext xmlns:c16="http://schemas.microsoft.com/office/drawing/2014/chart" uri="{C3380CC4-5D6E-409C-BE32-E72D297353CC}">
                  <c16:uniqueId val="{00000005-4066-440F-AC55-3E64739DEA2F}"/>
                </c:ext>
              </c:extLst>
            </c:dLbl>
            <c:dLbl>
              <c:idx val="5"/>
              <c:delete val="1"/>
              <c:extLst>
                <c:ext xmlns:c15="http://schemas.microsoft.com/office/drawing/2012/chart" uri="{CE6537A1-D6FC-4f65-9D91-7224C49458BB}"/>
                <c:ext xmlns:c16="http://schemas.microsoft.com/office/drawing/2014/chart" uri="{C3380CC4-5D6E-409C-BE32-E72D297353CC}">
                  <c16:uniqueId val="{00000006-4066-440F-AC55-3E64739DEA2F}"/>
                </c:ext>
              </c:extLst>
            </c:dLbl>
            <c:dLbl>
              <c:idx val="6"/>
              <c:delete val="1"/>
              <c:extLst>
                <c:ext xmlns:c15="http://schemas.microsoft.com/office/drawing/2012/chart" uri="{CE6537A1-D6FC-4f65-9D91-7224C49458BB}"/>
                <c:ext xmlns:c16="http://schemas.microsoft.com/office/drawing/2014/chart" uri="{C3380CC4-5D6E-409C-BE32-E72D297353CC}">
                  <c16:uniqueId val="{00000007-4066-440F-AC55-3E64739DEA2F}"/>
                </c:ext>
              </c:extLst>
            </c:dLbl>
            <c:dLbl>
              <c:idx val="7"/>
              <c:delete val="1"/>
              <c:extLst>
                <c:ext xmlns:c15="http://schemas.microsoft.com/office/drawing/2012/chart" uri="{CE6537A1-D6FC-4f65-9D91-7224C49458BB}"/>
                <c:ext xmlns:c16="http://schemas.microsoft.com/office/drawing/2014/chart" uri="{C3380CC4-5D6E-409C-BE32-E72D297353CC}">
                  <c16:uniqueId val="{00000008-4066-440F-AC55-3E64739DEA2F}"/>
                </c:ext>
              </c:extLst>
            </c:dLbl>
            <c:dLbl>
              <c:idx val="8"/>
              <c:delete val="1"/>
              <c:extLst>
                <c:ext xmlns:c15="http://schemas.microsoft.com/office/drawing/2012/chart" uri="{CE6537A1-D6FC-4f65-9D91-7224C49458BB}"/>
                <c:ext xmlns:c16="http://schemas.microsoft.com/office/drawing/2014/chart" uri="{C3380CC4-5D6E-409C-BE32-E72D297353CC}">
                  <c16:uniqueId val="{00000009-4066-440F-AC55-3E64739DEA2F}"/>
                </c:ext>
              </c:extLst>
            </c:dLbl>
            <c:dLbl>
              <c:idx val="9"/>
              <c:delete val="1"/>
              <c:extLst>
                <c:ext xmlns:c15="http://schemas.microsoft.com/office/drawing/2012/chart" uri="{CE6537A1-D6FC-4f65-9D91-7224C49458BB}"/>
                <c:ext xmlns:c16="http://schemas.microsoft.com/office/drawing/2014/chart" uri="{C3380CC4-5D6E-409C-BE32-E72D297353CC}">
                  <c16:uniqueId val="{0000000A-4066-440F-AC55-3E64739DEA2F}"/>
                </c:ext>
              </c:extLst>
            </c:dLbl>
            <c:dLbl>
              <c:idx val="10"/>
              <c:delete val="1"/>
              <c:extLst>
                <c:ext xmlns:c15="http://schemas.microsoft.com/office/drawing/2012/chart" uri="{CE6537A1-D6FC-4f65-9D91-7224C49458BB}"/>
                <c:ext xmlns:c16="http://schemas.microsoft.com/office/drawing/2014/chart" uri="{C3380CC4-5D6E-409C-BE32-E72D297353CC}">
                  <c16:uniqueId val="{0000000B-4066-440F-AC55-3E64739DEA2F}"/>
                </c:ext>
              </c:extLst>
            </c:dLbl>
            <c:dLbl>
              <c:idx val="11"/>
              <c:layout>
                <c:manualLayout>
                  <c:x val="-4.6799104240410332E-2"/>
                  <c:y val="-3.97147813469593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4066-440F-AC55-3E64739DEA2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'2018 -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'2018 - Travel expenditure'!$C$5:$O$5</c:f>
              <c:numCache>
                <c:formatCode>General</c:formatCode>
                <c:ptCount val="13"/>
                <c:pt idx="0" formatCode="#,##0.000_ ;\-#,##0.000\ ">
                  <c:v>25.974</c:v>
                </c:pt>
                <c:pt idx="1">
                  <c:v>145.417</c:v>
                </c:pt>
                <c:pt idx="2">
                  <c:v>179.50200000000001</c:v>
                </c:pt>
                <c:pt idx="3">
                  <c:v>223.19300000000001</c:v>
                </c:pt>
                <c:pt idx="4">
                  <c:v>260.66800000000001</c:v>
                </c:pt>
                <c:pt idx="5">
                  <c:v>342.54300000000001</c:v>
                </c:pt>
                <c:pt idx="6">
                  <c:v>382.96300000000002</c:v>
                </c:pt>
                <c:pt idx="7">
                  <c:v>405.733</c:v>
                </c:pt>
                <c:pt idx="8">
                  <c:v>443.32100000000003</c:v>
                </c:pt>
                <c:pt idx="9">
                  <c:v>500.91100000000006</c:v>
                </c:pt>
                <c:pt idx="10">
                  <c:v>529.30300000000011</c:v>
                </c:pt>
                <c:pt idx="11">
                  <c:v>579.98200000000008</c:v>
                </c:pt>
              </c:numCache>
            </c:numRef>
          </c:val>
          <c:smooth val="0"/>
          <c:extLst>
            <c:ext xmlns:c16="http://schemas.microsoft.com/office/drawing/2014/chart" uri="{C3380CC4-5D6E-409C-BE32-E72D297353CC}">
              <c16:uniqueId val="{0000000D-4066-440F-AC55-3E64739DEA2F}"/>
            </c:ext>
          </c:extLst>
        </c:ser>
        <c:dLbls>
          <c:showLegendKey val="0"/>
          <c:showVal val="0"/>
          <c:showCatName val="0"/>
          <c:showSerName val="0"/>
          <c:showPercent val="0"/>
          <c:showBubbleSize val="0"/>
        </c:dLbls>
        <c:marker val="1"/>
        <c:smooth val="0"/>
        <c:axId val="85252736"/>
        <c:axId val="84431232"/>
      </c:lineChart>
      <c:catAx>
        <c:axId val="85252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431232"/>
        <c:crosses val="autoZero"/>
        <c:auto val="1"/>
        <c:lblAlgn val="ctr"/>
        <c:lblOffset val="100"/>
        <c:noMultiLvlLbl val="0"/>
      </c:catAx>
      <c:valAx>
        <c:axId val="84431232"/>
        <c:scaling>
          <c:orientation val="minMax"/>
        </c:scaling>
        <c:delete val="0"/>
        <c:axPos val="l"/>
        <c:majorGridlines>
          <c:spPr>
            <a:ln w="9525" cap="flat" cmpd="sng" algn="ctr">
              <a:solidFill>
                <a:schemeClr val="tx1">
                  <a:lumMod val="15000"/>
                  <a:lumOff val="85000"/>
                </a:schemeClr>
              </a:solidFill>
              <a:round/>
            </a:ln>
            <a:effectLst/>
          </c:spPr>
        </c:majorGridlines>
        <c:numFmt formatCode="#,##0.000_ ;\-#,##0.000\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52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3/21/2019</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3/21/2019</a:t>
            </a:fld>
            <a:endParaRPr lang="en-US"/>
          </a:p>
        </p:txBody>
      </p:sp>
      <p:sp>
        <p:nvSpPr>
          <p:cNvPr id="29700"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90488" y="742950"/>
            <a:ext cx="6618287" cy="3724275"/>
          </a:xfrm>
          <a:ln/>
        </p:spPr>
      </p:sp>
      <p:sp>
        <p:nvSpPr>
          <p:cNvPr id="30724"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a:extLst/>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a:p>
        </p:txBody>
      </p:sp>
      <p:pic>
        <p:nvPicPr>
          <p:cNvPr id="4099"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1417301"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11410952"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fld id="{767FC387-EAFA-4200-B944-D7AB16EBBA81}" type="slidenum">
              <a:rPr lang="en-GB" altLang="en-US"/>
              <a:pPr/>
              <a:t>‹#›</a:t>
            </a:fld>
            <a:endParaRPr lang="en-GB" altLang="en-US"/>
          </a:p>
        </p:txBody>
      </p:sp>
      <p:pic>
        <p:nvPicPr>
          <p:cNvPr id="4104" name="Picture 7" descr="green2.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417301"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244475"/>
          </a:xfrm>
          <a:prstGeom prst="rect">
            <a:avLst/>
          </a:prstGeom>
          <a:noFill/>
          <a:ln>
            <a:noFill/>
          </a:ln>
          <a:extLst/>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GB" altLang="en-US" sz="1000" dirty="0">
                <a:solidFill>
                  <a:schemeClr val="bg1"/>
                </a:solidFill>
              </a:rPr>
              <a:t>OP#41 </a:t>
            </a:r>
            <a:r>
              <a:rPr lang="en-GB" altLang="en-US" sz="1000" dirty="0" err="1">
                <a:solidFill>
                  <a:schemeClr val="bg1"/>
                </a:solidFill>
              </a:rPr>
              <a:t>Versoix</a:t>
            </a:r>
            <a:r>
              <a:rPr lang="en-GB" altLang="en-US" sz="1000" dirty="0">
                <a:solidFill>
                  <a:schemeClr val="bg1"/>
                </a:solidFill>
              </a:rPr>
              <a:t>, Switzerland 29 March 2019</a:t>
            </a:r>
          </a:p>
        </p:txBody>
      </p:sp>
      <p:sp>
        <p:nvSpPr>
          <p:cNvPr id="12" name="Footer Placeholder 11"/>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n-GB"/>
          </a:p>
        </p:txBody>
      </p:sp>
      <p:sp>
        <p:nvSpPr>
          <p:cNvPr id="5" name="Rectangle 4"/>
          <p:cNvSpPr/>
          <p:nvPr userDrawn="1"/>
        </p:nvSpPr>
        <p:spPr>
          <a:xfrm>
            <a:off x="11489837" y="6459379"/>
            <a:ext cx="341760" cy="246221"/>
          </a:xfrm>
          <a:prstGeom prst="rect">
            <a:avLst/>
          </a:prstGeom>
        </p:spPr>
        <p:txBody>
          <a:bodyPr wrap="none">
            <a:spAutoFit/>
          </a:bodyPr>
          <a:lstStyle/>
          <a:p>
            <a:fld id="{A60640DE-BE48-4DBF-BEB4-C21B760C7217}" type="slidenum">
              <a:rPr lang="en-GB" altLang="en-US" b="1" smtClean="0">
                <a:solidFill>
                  <a:schemeClr val="bg1"/>
                </a:solidFill>
              </a:rPr>
              <a:pPr/>
              <a:t>‹#›</a:t>
            </a:fld>
            <a:endParaRPr lang="en-GB"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3.jpe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2018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a:t>3GPP</a:t>
            </a:r>
            <a:r>
              <a:rPr lang="da-DK" sz="1600" b="1" i="1" dirty="0"/>
              <a:t>/OP</a:t>
            </a:r>
            <a:r>
              <a:rPr lang="da-DK" sz="1600" b="1" i="1"/>
              <a:t>#41(19)05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160P, 160G and 160V)</a:t>
            </a:r>
          </a:p>
        </p:txBody>
      </p:sp>
      <p:sp>
        <p:nvSpPr>
          <p:cNvPr id="9" name="Subtitle 6">
            <a:extLst>
              <a:ext uri="{FF2B5EF4-FFF2-40B4-BE49-F238E27FC236}">
                <a16:creationId xmlns:a16="http://schemas.microsoft.com/office/drawing/2014/main" id="{23B69B4A-047A-4AB0-A549-01C3624E337C}"/>
              </a:ext>
            </a:extLst>
          </p:cNvPr>
          <p:cNvSpPr txBox="1">
            <a:spLocks/>
          </p:cNvSpPr>
          <p:nvPr/>
        </p:nvSpPr>
        <p:spPr bwMode="auto">
          <a:xfrm>
            <a:off x="578825" y="1235765"/>
            <a:ext cx="10066638" cy="1600199"/>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for TTCN development requested by PTCRB/CTIA corresponding exactly to the funding received from them (STF160P) </a:t>
            </a:r>
          </a:p>
          <a:p>
            <a:pPr marL="800100" lvl="1" indent="-342900">
              <a:spcBef>
                <a:spcPct val="20000"/>
              </a:spcBef>
              <a:buFont typeface="Arial" pitchFamily="34" charset="0"/>
              <a:buChar char="•"/>
              <a:defRPr/>
            </a:pPr>
            <a:r>
              <a:rPr lang="en-GB" sz="1800" kern="0" dirty="0">
                <a:latin typeface="+mn-lt"/>
              </a:rPr>
              <a:t>52 </a:t>
            </a:r>
            <a:r>
              <a:rPr lang="en-GB" sz="1800" kern="0" dirty="0" err="1">
                <a:latin typeface="+mn-lt"/>
              </a:rPr>
              <a:t>kEUR</a:t>
            </a:r>
            <a:r>
              <a:rPr lang="en-GB" sz="1800" kern="0" dirty="0">
                <a:latin typeface="+mn-lt"/>
              </a:rPr>
              <a:t> has been spent for TTCN development requested by GCF corresponding exactly to the funding received from them (STF160G)</a:t>
            </a:r>
          </a:p>
          <a:p>
            <a:pPr marL="800100" lvl="1" indent="-342900">
              <a:spcBef>
                <a:spcPct val="20000"/>
              </a:spcBef>
              <a:buFont typeface="Arial" pitchFamily="34" charset="0"/>
              <a:buChar char="•"/>
              <a:defRPr/>
            </a:pPr>
            <a:r>
              <a:rPr lang="en-GB" sz="1800" kern="0" dirty="0">
                <a:latin typeface="+mn-lt"/>
              </a:rPr>
              <a:t>In additional to funded work, 394 man days of voluntary effort has been provided by members for TTCN development (STF160V)</a:t>
            </a:r>
            <a:endParaRPr lang="en-GB" sz="1200" kern="0" dirty="0">
              <a:latin typeface="+mn-lt"/>
            </a:endParaRPr>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a:solidFill>
                  <a:srgbClr val="FF3300"/>
                </a:solidFill>
              </a:rPr>
              <a:t>3GPP Travel Expenditure</a:t>
            </a:r>
          </a:p>
        </p:txBody>
      </p:sp>
      <p:sp>
        <p:nvSpPr>
          <p:cNvPr id="24580" name="Slide Number Placeholder 4"/>
          <p:cNvSpPr>
            <a:spLocks noGrp="1"/>
          </p:cNvSpPr>
          <p:nvPr>
            <p:ph type="sldNum" sz="quarter" idx="4294967295"/>
          </p:nvPr>
        </p:nvSpPr>
        <p:spPr bwMode="auto">
          <a:xfrm>
            <a:off x="10082214" y="6450014"/>
            <a:ext cx="395287" cy="2555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11</a:t>
            </a:fld>
            <a:endParaRPr lang="en-GB" altLang="en-US" sz="1100">
              <a:solidFill>
                <a:schemeClr val="bg1"/>
              </a:solidFill>
            </a:endParaRPr>
          </a:p>
        </p:txBody>
      </p:sp>
      <p:sp>
        <p:nvSpPr>
          <p:cNvPr id="8" name="Subtitle 6"/>
          <p:cNvSpPr txBox="1">
            <a:spLocks/>
          </p:cNvSpPr>
          <p:nvPr/>
        </p:nvSpPr>
        <p:spPr bwMode="auto">
          <a:xfrm>
            <a:off x="1054443" y="1181102"/>
            <a:ext cx="10066637" cy="911309"/>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j-lt"/>
              </a:rPr>
              <a:t>End 2018 situation</a:t>
            </a:r>
          </a:p>
          <a:p>
            <a:pPr marL="800100" lvl="1" indent="-342900">
              <a:spcBef>
                <a:spcPct val="20000"/>
              </a:spcBef>
              <a:buFont typeface="Arial" pitchFamily="34" charset="0"/>
              <a:buChar char="•"/>
              <a:defRPr/>
            </a:pPr>
            <a:r>
              <a:rPr lang="en-GB" sz="1800" kern="0" dirty="0">
                <a:latin typeface="+mj-lt"/>
              </a:rPr>
              <a:t>The travel and subsistence costs are 579,988 </a:t>
            </a:r>
            <a:r>
              <a:rPr lang="en-GB" sz="1800" kern="0" dirty="0" err="1">
                <a:latin typeface="+mj-lt"/>
              </a:rPr>
              <a:t>kEUR</a:t>
            </a:r>
            <a:r>
              <a:rPr lang="en-GB" sz="1800" kern="0" dirty="0">
                <a:latin typeface="+mj-lt"/>
              </a:rPr>
              <a:t> from an annual budget of 525 </a:t>
            </a:r>
            <a:r>
              <a:rPr lang="en-GB" sz="1800" kern="0" dirty="0" err="1">
                <a:latin typeface="+mj-lt"/>
              </a:rPr>
              <a:t>kEUR</a:t>
            </a:r>
            <a:r>
              <a:rPr lang="en-GB" sz="1800" kern="0" dirty="0">
                <a:latin typeface="+mj-lt"/>
              </a:rPr>
              <a:t>. This includes the cost of 193 travels (130 long haul and 63 short haul)  </a:t>
            </a: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11" name="Chart 10">
            <a:extLst>
              <a:ext uri="{FF2B5EF4-FFF2-40B4-BE49-F238E27FC236}">
                <a16:creationId xmlns:a16="http://schemas.microsoft.com/office/drawing/2014/main" id="{00000000-0008-0000-0400-000002000000}"/>
              </a:ext>
            </a:extLst>
          </p:cNvPr>
          <p:cNvGraphicFramePr>
            <a:graphicFrameLocks/>
          </p:cNvGraphicFramePr>
          <p:nvPr>
            <p:extLst>
              <p:ext uri="{D42A27DB-BD31-4B8C-83A1-F6EECF244321}">
                <p14:modId xmlns:p14="http://schemas.microsoft.com/office/powerpoint/2010/main" val="4029448707"/>
              </p:ext>
            </p:extLst>
          </p:nvPr>
        </p:nvGraphicFramePr>
        <p:xfrm>
          <a:off x="2411223" y="2324102"/>
          <a:ext cx="7067550" cy="366236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a:solidFill>
                  <a:srgbClr val="FF3300"/>
                </a:solidFill>
              </a:rPr>
              <a:t>Promotion and Marketing Materials</a:t>
            </a:r>
          </a:p>
        </p:txBody>
      </p:sp>
      <p:sp>
        <p:nvSpPr>
          <p:cNvPr id="7" name="Subtitle 6"/>
          <p:cNvSpPr txBox="1">
            <a:spLocks/>
          </p:cNvSpPr>
          <p:nvPr/>
        </p:nvSpPr>
        <p:spPr bwMode="auto">
          <a:xfrm>
            <a:off x="1087395" y="1181102"/>
            <a:ext cx="10033686" cy="993687"/>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The cost of promotion and marketing material was 26,317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2" name="Table 1">
            <a:extLst>
              <a:ext uri="{FF2B5EF4-FFF2-40B4-BE49-F238E27FC236}">
                <a16:creationId xmlns:a16="http://schemas.microsoft.com/office/drawing/2014/main" id="{5C3B6CA5-535F-466B-8A3D-960B77251E02}"/>
              </a:ext>
            </a:extLst>
          </p:cNvPr>
          <p:cNvGraphicFramePr>
            <a:graphicFrameLocks noGrp="1"/>
          </p:cNvGraphicFramePr>
          <p:nvPr>
            <p:extLst>
              <p:ext uri="{D42A27DB-BD31-4B8C-83A1-F6EECF244321}">
                <p14:modId xmlns:p14="http://schemas.microsoft.com/office/powerpoint/2010/main" val="317636085"/>
              </p:ext>
            </p:extLst>
          </p:nvPr>
        </p:nvGraphicFramePr>
        <p:xfrm>
          <a:off x="2894202" y="2432807"/>
          <a:ext cx="4865615" cy="2046915"/>
        </p:xfrm>
        <a:graphic>
          <a:graphicData uri="http://schemas.openxmlformats.org/drawingml/2006/table">
            <a:tbl>
              <a:tblPr/>
              <a:tblGrid>
                <a:gridCol w="3970435">
                  <a:extLst>
                    <a:ext uri="{9D8B030D-6E8A-4147-A177-3AD203B41FA5}">
                      <a16:colId xmlns:a16="http://schemas.microsoft.com/office/drawing/2014/main" val="1703585418"/>
                    </a:ext>
                  </a:extLst>
                </a:gridCol>
                <a:gridCol w="895180">
                  <a:extLst>
                    <a:ext uri="{9D8B030D-6E8A-4147-A177-3AD203B41FA5}">
                      <a16:colId xmlns:a16="http://schemas.microsoft.com/office/drawing/2014/main" val="2778094484"/>
                    </a:ext>
                  </a:extLst>
                </a:gridCol>
              </a:tblGrid>
              <a:tr h="227435">
                <a:tc>
                  <a:txBody>
                    <a:bodyPr/>
                    <a:lstStyle/>
                    <a:p>
                      <a:pPr algn="l" fontAlgn="b"/>
                      <a:r>
                        <a:rPr lang="en-GB" sz="1100" b="1" i="0" u="none" strike="noStrike">
                          <a:solidFill>
                            <a:srgbClr val="FFFFFF"/>
                          </a:solidFill>
                          <a:effectLst/>
                          <a:latin typeface="Calibri" panose="020F0502020204030204" pitchFamily="34" charset="0"/>
                        </a:rPr>
                        <a:t>Promotion and Marketing Materials (budget 60 kEUR)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GB" sz="1100" b="1" i="0" u="none" strike="noStrike">
                          <a:solidFill>
                            <a:srgbClr val="FFFFFF"/>
                          </a:solidFill>
                          <a:effectLst/>
                          <a:latin typeface="Calibri" panose="020F0502020204030204" pitchFamily="34" charset="0"/>
                        </a:rPr>
                        <a:t>kEUR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2872463653"/>
                  </a:ext>
                </a:extLst>
              </a:tr>
              <a:tr h="227435">
                <a:tc>
                  <a:txBody>
                    <a:bodyPr/>
                    <a:lstStyle/>
                    <a:p>
                      <a:pPr algn="l" fontAlgn="b"/>
                      <a:r>
                        <a:rPr lang="en-GB" sz="1100" b="0" i="0" u="none" strike="noStrike">
                          <a:solidFill>
                            <a:srgbClr val="000000"/>
                          </a:solidFill>
                          <a:effectLst/>
                          <a:latin typeface="Calibri" panose="020F0502020204030204" pitchFamily="34" charset="0"/>
                        </a:rPr>
                        <a:t>5G Brand promotional materials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3,833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8657189"/>
                  </a:ext>
                </a:extLst>
              </a:tr>
              <a:tr h="227435">
                <a:tc>
                  <a:txBody>
                    <a:bodyPr/>
                    <a:lstStyle/>
                    <a:p>
                      <a:pPr algn="l" fontAlgn="b"/>
                      <a:r>
                        <a:rPr lang="en-GB" sz="1100" b="0" i="0" u="none" strike="noStrike">
                          <a:solidFill>
                            <a:srgbClr val="000000"/>
                          </a:solidFill>
                          <a:effectLst/>
                          <a:latin typeface="Calibri" panose="020F0502020204030204" pitchFamily="34" charset="0"/>
                        </a:rPr>
                        <a:t>Community Awards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2,170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5071612"/>
                  </a:ext>
                </a:extLst>
              </a:tr>
              <a:tr h="227435">
                <a:tc>
                  <a:txBody>
                    <a:bodyPr/>
                    <a:lstStyle/>
                    <a:p>
                      <a:pPr algn="l" fontAlgn="b"/>
                      <a:r>
                        <a:rPr lang="en-GB" sz="1100" b="0" i="0" u="none" strike="noStrike">
                          <a:solidFill>
                            <a:srgbClr val="000000"/>
                          </a:solidFill>
                          <a:effectLst/>
                          <a:latin typeface="Calibri" panose="020F0502020204030204" pitchFamily="34" charset="0"/>
                        </a:rPr>
                        <a:t>Printing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0,680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7490759"/>
                  </a:ext>
                </a:extLst>
              </a:tr>
              <a:tr h="227435">
                <a:tc>
                  <a:txBody>
                    <a:bodyPr/>
                    <a:lstStyle/>
                    <a:p>
                      <a:pPr algn="l" fontAlgn="b"/>
                      <a:r>
                        <a:rPr lang="en-GB" sz="1100" b="0" i="0" u="none" strike="noStrike">
                          <a:solidFill>
                            <a:srgbClr val="000000"/>
                          </a:solidFill>
                          <a:effectLst/>
                          <a:latin typeface="Calibri" panose="020F0502020204030204" pitchFamily="34" charset="0"/>
                        </a:rPr>
                        <a:t>Videos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1,660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0934569"/>
                  </a:ext>
                </a:extLst>
              </a:tr>
              <a:tr h="227435">
                <a:tc>
                  <a:txBody>
                    <a:bodyPr/>
                    <a:lstStyle/>
                    <a:p>
                      <a:pPr algn="l" fontAlgn="b"/>
                      <a:r>
                        <a:rPr lang="en-GB" sz="1100" b="0" i="0" u="none" strike="noStrike">
                          <a:solidFill>
                            <a:srgbClr val="000000"/>
                          </a:solidFill>
                          <a:effectLst/>
                          <a:latin typeface="Calibri" panose="020F0502020204030204" pitchFamily="34" charset="0"/>
                        </a:rPr>
                        <a:t>Web (webinars and banners)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10,824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7732947"/>
                  </a:ext>
                </a:extLst>
              </a:tr>
              <a:tr h="227435">
                <a:tc>
                  <a:txBody>
                    <a:bodyPr/>
                    <a:lstStyle/>
                    <a:p>
                      <a:pPr algn="l" fontAlgn="b"/>
                      <a:r>
                        <a:rPr lang="en-GB" sz="1100" b="0" i="0" u="none" strike="noStrike">
                          <a:solidFill>
                            <a:srgbClr val="000000"/>
                          </a:solidFill>
                          <a:effectLst/>
                          <a:latin typeface="Calibri" panose="020F0502020204030204" pitchFamily="34" charset="0"/>
                        </a:rPr>
                        <a:t>Social event photographer at TSG#82 – 20th Anniv.</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2,150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6186998"/>
                  </a:ext>
                </a:extLst>
              </a:tr>
              <a:tr h="227435">
                <a:tc>
                  <a:txBody>
                    <a:bodyPr/>
                    <a:lstStyle/>
                    <a:p>
                      <a:pPr algn="l" fontAlgn="b"/>
                      <a:r>
                        <a:rPr lang="en-GB" sz="1100" b="0" i="0" u="none" strike="noStrike">
                          <a:solidFill>
                            <a:srgbClr val="000000"/>
                          </a:solidFill>
                          <a:effectLst/>
                          <a:latin typeface="Calibri" panose="020F0502020204030204" pitchFamily="34" charset="0"/>
                        </a:rPr>
                        <a:t>Miscellaneous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5,000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0420451"/>
                  </a:ext>
                </a:extLst>
              </a:tr>
              <a:tr h="227435">
                <a:tc>
                  <a:txBody>
                    <a:bodyPr/>
                    <a:lstStyle/>
                    <a:p>
                      <a:pPr algn="l" fontAlgn="b"/>
                      <a:r>
                        <a:rPr lang="en-GB" sz="1100" b="1"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1" i="0" u="none" strike="noStrike" dirty="0">
                          <a:solidFill>
                            <a:srgbClr val="000000"/>
                          </a:solidFill>
                          <a:effectLst/>
                          <a:latin typeface="Calibri" panose="020F0502020204030204" pitchFamily="34" charset="0"/>
                        </a:rPr>
                        <a:t>26,317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0077081"/>
                  </a:ext>
                </a:extLst>
              </a:tr>
            </a:tbl>
          </a:graphicData>
        </a:graphic>
      </p:graphicFrame>
    </p:spTree>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Training costs for 2018 (anti-trust training sessions) amounted to 20,933 </a:t>
            </a:r>
            <a:r>
              <a:rPr lang="en-GB" sz="1800" kern="0" dirty="0" err="1">
                <a:latin typeface="+mn-lt"/>
              </a:rPr>
              <a:t>kEUR</a:t>
            </a:r>
            <a:r>
              <a:rPr lang="en-GB" sz="1800" kern="0" dirty="0">
                <a:latin typeface="+mn-lt"/>
              </a:rPr>
              <a:t> from an annual budget of 20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Overheads for 2018 amount to 1402,449 </a:t>
            </a:r>
            <a:r>
              <a:rPr lang="en-GB" sz="1800" kern="0" dirty="0" err="1">
                <a:latin typeface="+mn-lt"/>
              </a:rPr>
              <a:t>kEUR</a:t>
            </a:r>
            <a:r>
              <a:rPr lang="en-GB" sz="1800" kern="0" dirty="0">
                <a:latin typeface="+mn-lt"/>
              </a:rPr>
              <a:t> from an annual budget of 1415 </a:t>
            </a:r>
            <a:r>
              <a:rPr lang="en-GB" sz="1800" kern="0" dirty="0" err="1">
                <a:latin typeface="+mn-lt"/>
              </a:rPr>
              <a:t>kEUR</a:t>
            </a:r>
            <a:r>
              <a:rPr lang="en-GB" sz="1800" kern="0" dirty="0">
                <a:latin typeface="+mn-lt"/>
              </a:rPr>
              <a:t>.  The table below shows how this figure is derived.</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2" name="Table 1">
            <a:extLst>
              <a:ext uri="{FF2B5EF4-FFF2-40B4-BE49-F238E27FC236}">
                <a16:creationId xmlns:a16="http://schemas.microsoft.com/office/drawing/2014/main" id="{F66E45CD-DB7C-40C6-BF52-91C11290831D}"/>
              </a:ext>
            </a:extLst>
          </p:cNvPr>
          <p:cNvGraphicFramePr>
            <a:graphicFrameLocks noGrp="1"/>
          </p:cNvGraphicFramePr>
          <p:nvPr>
            <p:extLst>
              <p:ext uri="{D42A27DB-BD31-4B8C-83A1-F6EECF244321}">
                <p14:modId xmlns:p14="http://schemas.microsoft.com/office/powerpoint/2010/main" val="121728467"/>
              </p:ext>
            </p:extLst>
          </p:nvPr>
        </p:nvGraphicFramePr>
        <p:xfrm>
          <a:off x="2009955" y="3304935"/>
          <a:ext cx="7252859" cy="2009090"/>
        </p:xfrm>
        <a:graphic>
          <a:graphicData uri="http://schemas.openxmlformats.org/drawingml/2006/table">
            <a:tbl>
              <a:tblPr>
                <a:tableStyleId>{5C22544A-7EE6-4342-B048-85BDC9FD1C3A}</a:tableStyleId>
              </a:tblPr>
              <a:tblGrid>
                <a:gridCol w="5899088">
                  <a:extLst>
                    <a:ext uri="{9D8B030D-6E8A-4147-A177-3AD203B41FA5}">
                      <a16:colId xmlns:a16="http://schemas.microsoft.com/office/drawing/2014/main" val="1555423475"/>
                    </a:ext>
                  </a:extLst>
                </a:gridCol>
                <a:gridCol w="1353771">
                  <a:extLst>
                    <a:ext uri="{9D8B030D-6E8A-4147-A177-3AD203B41FA5}">
                      <a16:colId xmlns:a16="http://schemas.microsoft.com/office/drawing/2014/main" val="3352549556"/>
                    </a:ext>
                  </a:extLst>
                </a:gridCol>
              </a:tblGrid>
              <a:tr h="224169">
                <a:tc>
                  <a:txBody>
                    <a:bodyPr/>
                    <a:lstStyle/>
                    <a:p>
                      <a:pPr algn="l">
                        <a:spcAft>
                          <a:spcPts val="0"/>
                        </a:spcAft>
                        <a:tabLst>
                          <a:tab pos="900430" algn="l"/>
                          <a:tab pos="2970530" algn="l"/>
                          <a:tab pos="3780790" algn="l"/>
                          <a:tab pos="4500880" algn="l"/>
                          <a:tab pos="457200" algn="l"/>
                        </a:tabLst>
                      </a:pPr>
                      <a:r>
                        <a:rPr lang="en-GB" sz="1400">
                          <a:effectLst/>
                        </a:rPr>
                        <a:t>MCC staff costs in support of 3GPP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2259</a:t>
                      </a:r>
                      <a:r>
                        <a:rPr lang="en-AU" sz="1400" dirty="0">
                          <a:effectLst/>
                        </a:rPr>
                        <a:t>,631</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750112048"/>
                  </a:ext>
                </a:extLst>
              </a:tr>
              <a:tr h="224169">
                <a:tc>
                  <a:txBody>
                    <a:bodyPr/>
                    <a:lstStyle/>
                    <a:p>
                      <a:pPr algn="l">
                        <a:spcAft>
                          <a:spcPts val="0"/>
                        </a:spcAft>
                        <a:tabLst>
                          <a:tab pos="900430" algn="l"/>
                          <a:tab pos="2970530" algn="l"/>
                          <a:tab pos="3780790" algn="l"/>
                          <a:tab pos="4500880" algn="l"/>
                          <a:tab pos="457200" algn="l"/>
                        </a:tabLst>
                      </a:pPr>
                      <a:r>
                        <a:rPr lang="en-GB" sz="1400">
                          <a:effectLst/>
                        </a:rPr>
                        <a:t>Testing staff</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a:t>
                      </a:r>
                      <a:r>
                        <a:rPr lang="en-AU" sz="1400" dirty="0">
                          <a:effectLst/>
                        </a:rPr>
                        <a:t>124,972</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562116439"/>
                  </a:ext>
                </a:extLst>
              </a:tr>
              <a:tr h="224169">
                <a:tc>
                  <a:txBody>
                    <a:bodyPr/>
                    <a:lstStyle/>
                    <a:p>
                      <a:pPr algn="l">
                        <a:spcAft>
                          <a:spcPts val="0"/>
                        </a:spcAft>
                        <a:tabLst>
                          <a:tab pos="900430" algn="l"/>
                          <a:tab pos="2970530" algn="l"/>
                          <a:tab pos="3780790" algn="l"/>
                          <a:tab pos="4500880" algn="l"/>
                          <a:tab pos="457200" algn="l"/>
                        </a:tabLst>
                      </a:pPr>
                      <a:r>
                        <a:rPr lang="en-GB" sz="1400">
                          <a:effectLst/>
                        </a:rPr>
                        <a:t>3GPP contractors for MCC support</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363</a:t>
                      </a:r>
                      <a:r>
                        <a:rPr lang="en-AU" sz="1400" dirty="0">
                          <a:effectLst/>
                        </a:rPr>
                        <a:t>,852</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791381809"/>
                  </a:ext>
                </a:extLst>
              </a:tr>
              <a:tr h="224169">
                <a:tc>
                  <a:txBody>
                    <a:bodyPr/>
                    <a:lstStyle/>
                    <a:p>
                      <a:pPr algn="l">
                        <a:spcAft>
                          <a:spcPts val="0"/>
                        </a:spcAft>
                        <a:tabLst>
                          <a:tab pos="900430" algn="l"/>
                          <a:tab pos="2970530" algn="l"/>
                          <a:tab pos="3780790" algn="l"/>
                          <a:tab pos="4500880" algn="l"/>
                          <a:tab pos="457200" algn="l"/>
                        </a:tabLst>
                      </a:pPr>
                      <a:r>
                        <a:rPr lang="en-GB" sz="1400">
                          <a:effectLst/>
                        </a:rPr>
                        <a:t>IT Support</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a:t>
                      </a:r>
                      <a:r>
                        <a:rPr lang="en-AU" sz="1400" dirty="0">
                          <a:effectLst/>
                        </a:rPr>
                        <a:t>36,969</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2028751549"/>
                  </a:ext>
                </a:extLst>
              </a:tr>
              <a:tr h="224169">
                <a:tc>
                  <a:txBody>
                    <a:bodyPr/>
                    <a:lstStyle/>
                    <a:p>
                      <a:pPr algn="l">
                        <a:spcAft>
                          <a:spcPts val="0"/>
                        </a:spcAft>
                        <a:tabLst>
                          <a:tab pos="900430" algn="l"/>
                          <a:tab pos="2970530" algn="l"/>
                          <a:tab pos="3780790" algn="l"/>
                          <a:tab pos="4500880" algn="l"/>
                          <a:tab pos="457200" algn="l"/>
                        </a:tabLst>
                      </a:pPr>
                      <a:r>
                        <a:rPr lang="en-GB" sz="1400">
                          <a:effectLst/>
                        </a:rPr>
                        <a:t>3GPP contractors for Specific Task 160 (excl 160V and 160P)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810,600</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1349107905"/>
                  </a:ext>
                </a:extLst>
              </a:tr>
              <a:tr h="224169">
                <a:tc>
                  <a:txBody>
                    <a:bodyPr/>
                    <a:lstStyle/>
                    <a:p>
                      <a:pPr algn="l">
                        <a:spcAft>
                          <a:spcPts val="0"/>
                        </a:spcAft>
                        <a:tabLst>
                          <a:tab pos="900430" algn="l"/>
                          <a:tab pos="2970530" algn="l"/>
                          <a:tab pos="3780790" algn="l"/>
                          <a:tab pos="4500880" algn="l"/>
                          <a:tab pos="457200" algn="l"/>
                        </a:tabLst>
                      </a:pPr>
                      <a:r>
                        <a:rPr lang="en-GB" sz="1400">
                          <a:effectLst/>
                        </a:rPr>
                        <a:t>TOTAL Workforce</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3596,024</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1506123078"/>
                  </a:ext>
                </a:extLst>
              </a:tr>
              <a:tr h="237356">
                <a:tc>
                  <a:txBody>
                    <a:bodyPr/>
                    <a:lstStyle/>
                    <a:p>
                      <a:pPr algn="l">
                        <a:spcAft>
                          <a:spcPts val="0"/>
                        </a:spcAft>
                        <a:tabLst>
                          <a:tab pos="900430" algn="l"/>
                          <a:tab pos="2970530" algn="l"/>
                          <a:tab pos="3780790" algn="l"/>
                          <a:tab pos="4500880" algn="l"/>
                          <a:tab pos="457200" algn="l"/>
                        </a:tabLst>
                      </a:pPr>
                      <a:r>
                        <a:rPr lang="en-GB" sz="1400">
                          <a:effectLst/>
                          <a:highlight>
                            <a:srgbClr val="FFFF00"/>
                          </a:highlight>
                        </a:rPr>
                        <a:t> </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highlight>
                            <a:srgbClr val="FFFF00"/>
                          </a:highlight>
                        </a:rPr>
                        <a:t> </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1201228598"/>
                  </a:ext>
                </a:extLst>
              </a:tr>
              <a:tr h="421966">
                <a:tc>
                  <a:txBody>
                    <a:bodyPr/>
                    <a:lstStyle/>
                    <a:p>
                      <a:pPr algn="l">
                        <a:spcAft>
                          <a:spcPts val="0"/>
                        </a:spcAft>
                        <a:tabLst>
                          <a:tab pos="900430" algn="l"/>
                          <a:tab pos="2970530" algn="l"/>
                          <a:tab pos="3780790" algn="l"/>
                          <a:tab pos="4500880" algn="l"/>
                          <a:tab pos="457200" algn="l"/>
                        </a:tabLst>
                      </a:pPr>
                      <a:r>
                        <a:rPr lang="en-GB" sz="1400" dirty="0">
                          <a:effectLst/>
                        </a:rPr>
                        <a:t>Overhead: 39%*Workforce expenditure</a:t>
                      </a:r>
                    </a:p>
                    <a:p>
                      <a:pPr algn="l">
                        <a:spcAft>
                          <a:spcPts val="0"/>
                        </a:spcAft>
                        <a:tabLst>
                          <a:tab pos="900430" algn="l"/>
                          <a:tab pos="2970530" algn="l"/>
                          <a:tab pos="3780790" algn="l"/>
                          <a:tab pos="4500880" algn="l"/>
                          <a:tab pos="457200" algn="l"/>
                        </a:tabLst>
                      </a:pPr>
                      <a:r>
                        <a:rPr lang="en-GB" sz="1400" dirty="0">
                          <a:effectLst/>
                        </a:rPr>
                        <a:t>(figure based on ETSI overhead calculation)</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tc>
                  <a:txBody>
                    <a:bodyPr/>
                    <a:lstStyle/>
                    <a:p>
                      <a:pPr algn="l">
                        <a:spcAft>
                          <a:spcPts val="0"/>
                        </a:spcAft>
                        <a:tabLst>
                          <a:tab pos="900430" algn="l"/>
                          <a:tab pos="2970530" algn="l"/>
                          <a:tab pos="3780790" algn="l"/>
                          <a:tab pos="4500880" algn="l"/>
                          <a:tab pos="457200" algn="l"/>
                        </a:tabLst>
                      </a:pPr>
                      <a:r>
                        <a:rPr lang="en-GB" sz="1400" dirty="0">
                          <a:effectLst/>
                        </a:rPr>
                        <a:t>   1402,449</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tc>
                <a:extLst>
                  <a:ext uri="{0D108BD9-81ED-4DB2-BD59-A6C34878D82A}">
                    <a16:rowId xmlns:a16="http://schemas.microsoft.com/office/drawing/2014/main" val="833864096"/>
                  </a:ext>
                </a:extLst>
              </a:tr>
            </a:tbl>
          </a:graphicData>
        </a:graphic>
      </p:graphicFrame>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5" name="Subtitle 6"/>
          <p:cNvSpPr txBox="1">
            <a:spLocks/>
          </p:cNvSpPr>
          <p:nvPr/>
        </p:nvSpPr>
        <p:spPr bwMode="auto">
          <a:xfrm>
            <a:off x="1046206" y="1400175"/>
            <a:ext cx="9007434" cy="630238"/>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A contingency of 100 </a:t>
            </a:r>
            <a:r>
              <a:rPr lang="en-GB" sz="1800" kern="0" dirty="0" err="1">
                <a:latin typeface="+mn-lt"/>
              </a:rPr>
              <a:t>kEUR</a:t>
            </a:r>
            <a:r>
              <a:rPr lang="en-GB" sz="1800" kern="0" dirty="0">
                <a:latin typeface="+mn-lt"/>
              </a:rPr>
              <a:t> had been set aside for 2018. 2,600 </a:t>
            </a:r>
            <a:r>
              <a:rPr lang="en-GB" sz="1800" kern="0" dirty="0" err="1">
                <a:latin typeface="+mn-lt"/>
              </a:rPr>
              <a:t>kEUR</a:t>
            </a:r>
            <a:r>
              <a:rPr lang="en-GB" sz="1800" kern="0" dirty="0">
                <a:latin typeface="+mn-lt"/>
              </a:rPr>
              <a:t> have been spent on the non-remunerated contractor’s immigration and work permit fees.</a:t>
            </a:r>
            <a:endParaRPr lang="en-GB" sz="1200" kern="0" dirty="0">
              <a:latin typeface="Arial" charset="0"/>
            </a:endParaRPr>
          </a:p>
          <a:p>
            <a:pPr marL="342900" indent="-342900" algn="ctr">
              <a:spcBef>
                <a:spcPct val="20000"/>
              </a:spcBef>
              <a:defRPr/>
            </a:pPr>
            <a:endParaRPr lang="en-GB" altLang="en-US" sz="2000" b="1" dirty="0">
              <a:solidFill>
                <a:srgbClr val="FF3300"/>
              </a:solidFill>
            </a:endParaRPr>
          </a:p>
          <a:p>
            <a:pPr marL="342900" indent="-342900" algn="ctr">
              <a:spcBef>
                <a:spcPct val="20000"/>
              </a:spcBef>
              <a:defRPr/>
            </a:pPr>
            <a:endParaRPr lang="en-GB" altLang="en-US" sz="2000" b="1" dirty="0">
              <a:solidFill>
                <a:srgbClr val="FF3300"/>
              </a:solidFill>
            </a:endParaRPr>
          </a:p>
          <a:p>
            <a:pPr marL="342900" indent="-342900">
              <a:spcBef>
                <a:spcPct val="20000"/>
              </a:spcBef>
              <a:defRPr/>
            </a:pPr>
            <a:endParaRPr lang="en-GB" sz="1200" kern="0" dirty="0">
              <a:latin typeface="+mn-lt"/>
            </a:endParaRPr>
          </a:p>
          <a:p>
            <a:pPr marL="342900" indent="-342900">
              <a:spcBef>
                <a:spcPct val="20000"/>
              </a:spcBef>
              <a:defRPr/>
            </a:pPr>
            <a:endParaRPr lang="en-GB" sz="1200" kern="0" dirty="0">
              <a:latin typeface="+mn-lt"/>
            </a:endParaRPr>
          </a:p>
          <a:p>
            <a:pPr>
              <a:spcBef>
                <a:spcPct val="20000"/>
              </a:spcBef>
              <a:defRPr/>
            </a:pPr>
            <a:endParaRPr lang="en-GB" sz="2400" kern="0" dirty="0">
              <a:latin typeface="+mn-lt"/>
            </a:endParaRPr>
          </a:p>
          <a:p>
            <a:pPr marL="342900" indent="-342900">
              <a:spcBef>
                <a:spcPct val="20000"/>
              </a:spcBef>
              <a:defRPr/>
            </a:pPr>
            <a:r>
              <a:rPr lang="en-GB" sz="2000" kern="0" dirty="0">
                <a:latin typeface="+mn-lt"/>
              </a:rPr>
              <a:t>	</a:t>
            </a:r>
            <a:br>
              <a:rPr lang="en-GB" sz="1200" kern="0" dirty="0">
                <a:latin typeface="+mn-lt"/>
              </a:rPr>
            </a:br>
            <a:endParaRPr lang="en-GB" sz="1200" kern="0" dirty="0">
              <a:latin typeface="+mn-lt"/>
            </a:endParaRPr>
          </a:p>
        </p:txBody>
      </p:sp>
    </p:spTree>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marL="342900" indent="-342900">
              <a:lnSpc>
                <a:spcPct val="90000"/>
              </a:lnSpc>
              <a:spcBef>
                <a:spcPct val="20000"/>
              </a:spcBef>
              <a:buBlip>
                <a:blip r:embed="rId3"/>
              </a:buBlip>
              <a:defRPr/>
            </a:pPr>
            <a:r>
              <a:rPr lang="en-US" sz="2000" kern="0" dirty="0">
                <a:solidFill>
                  <a:srgbClr val="003366"/>
                </a:solidFill>
                <a:latin typeface="+mn-lt"/>
              </a:rPr>
              <a:t> Invoices issued to Partners in 2018 (credit notes and non-remunerated expert     taken into account)</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r>
              <a:rPr lang="en-US" sz="2800" kern="0" dirty="0">
                <a:solidFill>
                  <a:srgbClr val="003366"/>
                </a:solidFill>
                <a:latin typeface="+mn-lt"/>
              </a:rPr>
              <a:t> </a:t>
            </a:r>
            <a:r>
              <a:rPr lang="en-US" sz="2000" kern="0" dirty="0">
                <a:solidFill>
                  <a:srgbClr val="003366"/>
                </a:solidFill>
                <a:latin typeface="+mn-lt"/>
              </a:rPr>
              <a:t>Payments received by end of 2018</a:t>
            </a:r>
          </a:p>
          <a:p>
            <a:pPr marL="342900" indent="-342900">
              <a:lnSpc>
                <a:spcPct val="90000"/>
              </a:lnSpc>
              <a:spcBef>
                <a:spcPct val="20000"/>
              </a:spcBef>
              <a:buBlip>
                <a:blip r:embed="rId3"/>
              </a:buBlip>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8" name="Object 7">
            <a:extLst>
              <a:ext uri="{FF2B5EF4-FFF2-40B4-BE49-F238E27FC236}">
                <a16:creationId xmlns:a16="http://schemas.microsoft.com/office/drawing/2014/main" id="{836ECD1E-3B6F-4C50-AA4A-EFD547F89D31}"/>
              </a:ext>
            </a:extLst>
          </p:cNvPr>
          <p:cNvGraphicFramePr>
            <a:graphicFrameLocks noChangeAspect="1"/>
          </p:cNvGraphicFramePr>
          <p:nvPr>
            <p:extLst>
              <p:ext uri="{D42A27DB-BD31-4B8C-83A1-F6EECF244321}">
                <p14:modId xmlns:p14="http://schemas.microsoft.com/office/powerpoint/2010/main" val="3547784991"/>
              </p:ext>
            </p:extLst>
          </p:nvPr>
        </p:nvGraphicFramePr>
        <p:xfrm>
          <a:off x="2469671" y="4133222"/>
          <a:ext cx="5581650" cy="1724025"/>
        </p:xfrm>
        <a:graphic>
          <a:graphicData uri="http://schemas.openxmlformats.org/presentationml/2006/ole">
            <mc:AlternateContent xmlns:mc="http://schemas.openxmlformats.org/markup-compatibility/2006">
              <mc:Choice xmlns:v="urn:schemas-microsoft-com:vml" Requires="v">
                <p:oleObj spid="_x0000_s1083" name="Worksheet" r:id="rId4" imgW="5581801" imgH="1724019" progId="Excel.Sheet.12">
                  <p:embed/>
                </p:oleObj>
              </mc:Choice>
              <mc:Fallback>
                <p:oleObj name="Worksheet" r:id="rId4" imgW="5581801" imgH="1724019" progId="Excel.Sheet.12">
                  <p:embed/>
                  <p:pic>
                    <p:nvPicPr>
                      <p:cNvPr id="0" name=""/>
                      <p:cNvPicPr/>
                      <p:nvPr/>
                    </p:nvPicPr>
                    <p:blipFill>
                      <a:blip r:embed="rId5"/>
                      <a:stretch>
                        <a:fillRect/>
                      </a:stretch>
                    </p:blipFill>
                    <p:spPr>
                      <a:xfrm>
                        <a:off x="2469671" y="4133222"/>
                        <a:ext cx="5581650" cy="1724025"/>
                      </a:xfrm>
                      <a:prstGeom prst="rect">
                        <a:avLst/>
                      </a:prstGeom>
                    </p:spPr>
                  </p:pic>
                </p:oleObj>
              </mc:Fallback>
            </mc:AlternateContent>
          </a:graphicData>
        </a:graphic>
      </p:graphicFrame>
      <p:graphicFrame>
        <p:nvGraphicFramePr>
          <p:cNvPr id="7" name="Table 6">
            <a:extLst>
              <a:ext uri="{FF2B5EF4-FFF2-40B4-BE49-F238E27FC236}">
                <a16:creationId xmlns:a16="http://schemas.microsoft.com/office/drawing/2014/main" id="{F27D9207-51B8-4108-B935-17F793AF1E9C}"/>
              </a:ext>
            </a:extLst>
          </p:cNvPr>
          <p:cNvGraphicFramePr>
            <a:graphicFrameLocks noGrp="1"/>
          </p:cNvGraphicFramePr>
          <p:nvPr>
            <p:extLst>
              <p:ext uri="{D42A27DB-BD31-4B8C-83A1-F6EECF244321}">
                <p14:modId xmlns:p14="http://schemas.microsoft.com/office/powerpoint/2010/main" val="2526980484"/>
              </p:ext>
            </p:extLst>
          </p:nvPr>
        </p:nvGraphicFramePr>
        <p:xfrm>
          <a:off x="2264255" y="1714500"/>
          <a:ext cx="5787066" cy="1714500"/>
        </p:xfrm>
        <a:graphic>
          <a:graphicData uri="http://schemas.openxmlformats.org/drawingml/2006/table">
            <a:tbl>
              <a:tblPr/>
              <a:tblGrid>
                <a:gridCol w="2040566">
                  <a:extLst>
                    <a:ext uri="{9D8B030D-6E8A-4147-A177-3AD203B41FA5}">
                      <a16:colId xmlns:a16="http://schemas.microsoft.com/office/drawing/2014/main" val="3821900283"/>
                    </a:ext>
                  </a:extLst>
                </a:gridCol>
                <a:gridCol w="1143000">
                  <a:extLst>
                    <a:ext uri="{9D8B030D-6E8A-4147-A177-3AD203B41FA5}">
                      <a16:colId xmlns:a16="http://schemas.microsoft.com/office/drawing/2014/main" val="3521457412"/>
                    </a:ext>
                  </a:extLst>
                </a:gridCol>
                <a:gridCol w="1609725">
                  <a:extLst>
                    <a:ext uri="{9D8B030D-6E8A-4147-A177-3AD203B41FA5}">
                      <a16:colId xmlns:a16="http://schemas.microsoft.com/office/drawing/2014/main" val="2483733352"/>
                    </a:ext>
                  </a:extLst>
                </a:gridCol>
                <a:gridCol w="993775">
                  <a:extLst>
                    <a:ext uri="{9D8B030D-6E8A-4147-A177-3AD203B41FA5}">
                      <a16:colId xmlns:a16="http://schemas.microsoft.com/office/drawing/2014/main" val="1874391829"/>
                    </a:ext>
                  </a:extLst>
                </a:gridCol>
              </a:tblGrid>
              <a:tr h="190500">
                <a:tc>
                  <a:txBody>
                    <a:bodyPr/>
                    <a:lstStyle/>
                    <a:p>
                      <a:pPr algn="l" fontAlgn="b"/>
                      <a:r>
                        <a:rPr lang="en-GB" sz="1100" b="1" i="0" u="none" strike="noStrike">
                          <a:solidFill>
                            <a:srgbClr val="FFFFFF"/>
                          </a:solidFill>
                          <a:effectLst/>
                          <a:latin typeface="Calibri" panose="020F0502020204030204" pitchFamily="34" charset="0"/>
                        </a:rPr>
                        <a:t>Partner</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GB" sz="1100" b="1" i="0" u="none" strike="noStrike">
                          <a:solidFill>
                            <a:srgbClr val="FFFFFF"/>
                          </a:solidFill>
                          <a:effectLst/>
                          <a:latin typeface="Calibri" panose="020F0502020204030204" pitchFamily="34" charset="0"/>
                        </a:rPr>
                        <a:t>2018 Contribution </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GB" sz="1100" b="1" i="0" u="none" strike="noStrike" dirty="0">
                          <a:solidFill>
                            <a:srgbClr val="FFFFFF"/>
                          </a:solidFill>
                          <a:effectLst/>
                          <a:latin typeface="Calibri" panose="020F0502020204030204" pitchFamily="34" charset="0"/>
                        </a:rPr>
                        <a:t>Amount invoiced (in </a:t>
                      </a:r>
                      <a:r>
                        <a:rPr lang="en-GB" sz="1100" b="1" i="0" u="none" strike="noStrike" dirty="0" err="1">
                          <a:solidFill>
                            <a:srgbClr val="FFFFFF"/>
                          </a:solidFill>
                          <a:effectLst/>
                          <a:latin typeface="Calibri" panose="020F0502020204030204" pitchFamily="34" charset="0"/>
                        </a:rPr>
                        <a:t>kEUR</a:t>
                      </a:r>
                      <a:r>
                        <a:rPr lang="en-GB" sz="1100" b="1" i="0" u="none" strike="noStrike" dirty="0">
                          <a:solidFill>
                            <a:srgbClr val="FFFFFF"/>
                          </a:solidFill>
                          <a:effectLst/>
                          <a:latin typeface="Calibri" panose="020F0502020204030204" pitchFamily="34" charset="0"/>
                        </a:rPr>
                        <a:t>)</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GB" sz="1100" b="1" i="0" u="none" strike="noStrike">
                          <a:solidFill>
                            <a:srgbClr val="FFFFFF"/>
                          </a:solidFill>
                          <a:effectLst/>
                          <a:latin typeface="Calibri" panose="020F0502020204030204" pitchFamily="34" charset="0"/>
                        </a:rPr>
                        <a:t>Invoice date</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92721900"/>
                  </a:ext>
                </a:extLst>
              </a:tr>
              <a:tr h="190500">
                <a:tc>
                  <a:txBody>
                    <a:bodyPr/>
                    <a:lstStyle/>
                    <a:p>
                      <a:pPr algn="l" fontAlgn="b"/>
                      <a:r>
                        <a:rPr lang="en-GB" sz="1100" b="0"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373,821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000" b="0" i="0" u="none" strike="noStrike">
                          <a:solidFill>
                            <a:srgbClr val="000000"/>
                          </a:solidFill>
                          <a:effectLst/>
                          <a:latin typeface="Arial" panose="020B0604020202020204" pitchFamily="34" charset="0"/>
                        </a:rPr>
                        <a:t>380,480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7776850"/>
                  </a:ext>
                </a:extLst>
              </a:tr>
              <a:tr h="190500">
                <a:tc>
                  <a:txBody>
                    <a:bodyPr/>
                    <a:lstStyle/>
                    <a:p>
                      <a:pPr algn="l" fontAlgn="b"/>
                      <a:r>
                        <a:rPr lang="en-GB" sz="1100" b="0"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830,714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844,184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9155971"/>
                  </a:ext>
                </a:extLst>
              </a:tr>
              <a:tr h="190500">
                <a:tc>
                  <a:txBody>
                    <a:bodyPr/>
                    <a:lstStyle/>
                    <a:p>
                      <a:pPr algn="l" fontAlgn="b"/>
                      <a:r>
                        <a:rPr lang="en-GB" sz="1100" b="0"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3248,093</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3304,697</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487623"/>
                  </a:ext>
                </a:extLst>
              </a:tr>
              <a:tr h="190500">
                <a:tc>
                  <a:txBody>
                    <a:bodyPr/>
                    <a:lstStyle/>
                    <a:p>
                      <a:pPr algn="l" fontAlgn="b"/>
                      <a:r>
                        <a:rPr lang="en-GB" sz="1100" b="0"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498,429</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507,510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7280997"/>
                  </a:ext>
                </a:extLst>
              </a:tr>
              <a:tr h="190500">
                <a:tc>
                  <a:txBody>
                    <a:bodyPr/>
                    <a:lstStyle/>
                    <a:p>
                      <a:pPr algn="l" fontAlgn="b"/>
                      <a:r>
                        <a:rPr lang="en-GB" sz="1100" b="0"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323,979</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193,228</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0293338"/>
                  </a:ext>
                </a:extLst>
              </a:tr>
              <a:tr h="190500">
                <a:tc>
                  <a:txBody>
                    <a:bodyPr/>
                    <a:lstStyle/>
                    <a:p>
                      <a:pPr algn="l" fontAlgn="b"/>
                      <a:r>
                        <a:rPr lang="en-GB" sz="1100" b="0"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232,6</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236,686</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55106"/>
                  </a:ext>
                </a:extLst>
              </a:tr>
              <a:tr h="190500">
                <a:tc>
                  <a:txBody>
                    <a:bodyPr/>
                    <a:lstStyle/>
                    <a:p>
                      <a:pPr algn="l" fontAlgn="b"/>
                      <a:r>
                        <a:rPr lang="en-GB" sz="1100" b="0"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307,364</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312,661</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04/04/2018</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01171930"/>
                  </a:ext>
                </a:extLst>
              </a:tr>
              <a:tr h="190500">
                <a:tc>
                  <a:txBody>
                    <a:bodyPr/>
                    <a:lstStyle/>
                    <a:p>
                      <a:pPr algn="l" fontAlgn="b"/>
                      <a:r>
                        <a:rPr lang="en-GB" sz="1100" b="0"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1" i="0" u="none" strike="noStrike">
                          <a:solidFill>
                            <a:srgbClr val="000000"/>
                          </a:solidFill>
                          <a:effectLst/>
                          <a:latin typeface="Calibri" panose="020F0502020204030204" pitchFamily="34" charset="0"/>
                        </a:rPr>
                        <a:t>5815</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1" i="0" u="none" strike="noStrike">
                          <a:solidFill>
                            <a:srgbClr val="000000"/>
                          </a:solidFill>
                          <a:effectLst/>
                          <a:latin typeface="Calibri" panose="020F0502020204030204" pitchFamily="34" charset="0"/>
                        </a:rPr>
                        <a:t>5779,446</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59245791"/>
                  </a:ext>
                </a:extLst>
              </a:tr>
            </a:tbl>
          </a:graphicData>
        </a:graphic>
      </p:graphicFrame>
    </p:spTree>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0" y="171450"/>
            <a:ext cx="8229600" cy="1143000"/>
          </a:xfrm>
          <a:noFill/>
        </p:spPr>
        <p:txBody>
          <a:bodyPr/>
          <a:lstStyle/>
          <a:p>
            <a:r>
              <a:rPr lang="en-US" altLang="en-US" sz="2400" b="1" dirty="0">
                <a:solidFill>
                  <a:srgbClr val="FF3300"/>
                </a:solidFill>
              </a:rPr>
              <a:t>Other Income Sources</a:t>
            </a:r>
          </a:p>
        </p:txBody>
      </p:sp>
      <p:sp>
        <p:nvSpPr>
          <p:cNvPr id="4" name="Content Placeholder 4"/>
          <p:cNvSpPr txBox="1">
            <a:spLocks/>
          </p:cNvSpPr>
          <p:nvPr/>
        </p:nvSpPr>
        <p:spPr bwMode="auto">
          <a:xfrm>
            <a:off x="1070919" y="1482726"/>
            <a:ext cx="10058400"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 Voluntary resources from Partners:</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TTA in lieu of payment).</a:t>
            </a:r>
          </a:p>
          <a:p>
            <a:pPr marL="342900" indent="-342900">
              <a:spcBef>
                <a:spcPct val="20000"/>
              </a:spcBef>
              <a:defRPr/>
            </a:pPr>
            <a:r>
              <a:rPr lang="en-GB" sz="1800" kern="0" dirty="0">
                <a:latin typeface="+mn-lt"/>
              </a:rPr>
              <a:t> </a:t>
            </a:r>
          </a:p>
          <a:p>
            <a:pPr marL="342900" indent="-342900">
              <a:spcBef>
                <a:spcPct val="20000"/>
              </a:spcBef>
              <a:buBlip>
                <a:blip r:embed="rId2"/>
              </a:buBlip>
              <a:defRPr/>
            </a:pPr>
            <a:r>
              <a:rPr lang="en-GB" sz="1800" kern="0" dirty="0">
                <a:latin typeface="+mn-lt"/>
              </a:rPr>
              <a:t>Other payments:  </a:t>
            </a:r>
          </a:p>
          <a:p>
            <a:pPr marL="342900" indent="-342900">
              <a:spcBef>
                <a:spcPct val="20000"/>
              </a:spcBef>
              <a:buBlip>
                <a:blip r:embed="rId2"/>
              </a:buBlip>
              <a:defRPr/>
            </a:pPr>
            <a:endParaRPr lang="en-GB" sz="1800" kern="0" dirty="0">
              <a:latin typeface="+mn-lt"/>
            </a:endParaRPr>
          </a:p>
          <a:p>
            <a:pPr marL="800100" lvl="1" indent="-342900">
              <a:spcBef>
                <a:spcPct val="20000"/>
              </a:spcBef>
              <a:buFont typeface="Arial" panose="020B0604020202020204" pitchFamily="34" charset="0"/>
              <a:buChar char="•"/>
              <a:defRPr/>
            </a:pPr>
            <a:r>
              <a:rPr lang="en-GB" sz="1800" kern="0" dirty="0">
                <a:latin typeface="+mn-lt"/>
              </a:rPr>
              <a:t>156 </a:t>
            </a:r>
            <a:r>
              <a:rPr lang="en-GB" sz="1800" kern="0" dirty="0" err="1">
                <a:latin typeface="+mn-lt"/>
              </a:rPr>
              <a:t>kEUR</a:t>
            </a:r>
            <a:r>
              <a:rPr lang="en-GB" sz="1800" kern="0" dirty="0">
                <a:latin typeface="+mn-lt"/>
              </a:rPr>
              <a:t> funding from </a:t>
            </a:r>
            <a:r>
              <a:rPr lang="en-US" sz="1800" dirty="0">
                <a:latin typeface="+mn-lt"/>
              </a:rPr>
              <a:t>CTIA/PTCRB </a:t>
            </a:r>
            <a:r>
              <a:rPr lang="en-GB" sz="1800" kern="0" dirty="0">
                <a:latin typeface="+mn-lt"/>
              </a:rPr>
              <a:t>for STF 160P</a:t>
            </a:r>
          </a:p>
          <a:p>
            <a:pPr marL="800100" lvl="1" indent="-342900">
              <a:spcBef>
                <a:spcPct val="20000"/>
              </a:spcBef>
              <a:buFont typeface="Arial" panose="020B0604020202020204" pitchFamily="34" charset="0"/>
              <a:buChar char="•"/>
              <a:defRPr/>
            </a:pPr>
            <a:r>
              <a:rPr lang="en-GB" sz="1800" kern="0" dirty="0">
                <a:latin typeface="+mn-lt"/>
              </a:rPr>
              <a:t>52 </a:t>
            </a:r>
            <a:r>
              <a:rPr lang="en-GB" sz="1800" kern="0" dirty="0" err="1">
                <a:latin typeface="+mn-lt"/>
              </a:rPr>
              <a:t>kEUR</a:t>
            </a:r>
            <a:r>
              <a:rPr lang="en-GB" sz="1800" kern="0" dirty="0">
                <a:latin typeface="+mn-lt"/>
              </a:rPr>
              <a:t> funding from GCF</a:t>
            </a:r>
          </a:p>
          <a:p>
            <a:pPr marL="800100" lvl="1" indent="-342900">
              <a:spcBef>
                <a:spcPct val="20000"/>
              </a:spcBef>
              <a:buFont typeface="Arial" panose="020B0604020202020204" pitchFamily="34" charset="0"/>
              <a:buChar char="•"/>
              <a:defRPr/>
            </a:pPr>
            <a:endParaRPr lang="en-US" sz="1800" dirty="0">
              <a:latin typeface="+mn-lt"/>
            </a:endParaRPr>
          </a:p>
          <a:p>
            <a:pPr lvl="1">
              <a:spcBef>
                <a:spcPct val="20000"/>
              </a:spcBef>
              <a:defRPr/>
            </a:pPr>
            <a:endParaRPr lang="en-US" sz="1800" kern="0" dirty="0">
              <a:latin typeface="+mn-lt"/>
            </a:endParaRPr>
          </a:p>
          <a:p>
            <a:pPr marL="342900" indent="-342900">
              <a:spcBef>
                <a:spcPct val="20000"/>
              </a:spcBef>
              <a:buBlip>
                <a:blip r:embed="rId2"/>
              </a:buBlip>
              <a:defRPr/>
            </a:pPr>
            <a:endParaRPr lang="en-GB" sz="1800" kern="0" dirty="0">
              <a:latin typeface="+mn-lt"/>
            </a:endParaRPr>
          </a:p>
          <a:p>
            <a:pPr marL="800100" lvl="2" indent="-342900">
              <a:spcBef>
                <a:spcPct val="20000"/>
              </a:spcBef>
              <a:defRPr/>
            </a:pPr>
            <a:endParaRPr lang="en-GB" sz="1800" kern="0" dirty="0">
              <a:latin typeface="Arial" charset="0"/>
            </a:endParaRPr>
          </a:p>
          <a:p>
            <a:pPr marL="800100" lvl="1" indent="-342900">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defRPr/>
            </a:pPr>
            <a:endParaRPr lang="en-GB" sz="20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endParaRPr lang="en-GB" sz="2000" kern="0" dirty="0">
              <a:latin typeface="+mn-lt"/>
            </a:endParaRPr>
          </a:p>
        </p:txBody>
      </p:sp>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6" name="Content Placeholder 4"/>
          <p:cNvSpPr txBox="1">
            <a:spLocks/>
          </p:cNvSpPr>
          <p:nvPr/>
        </p:nvSpPr>
        <p:spPr bwMode="auto">
          <a:xfrm>
            <a:off x="1062681" y="1482726"/>
            <a:ext cx="10091351"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2400" kern="0" dirty="0">
                <a:latin typeface="+mn-lt"/>
              </a:rPr>
              <a:t> </a:t>
            </a:r>
            <a:r>
              <a:rPr lang="en-GB" sz="2000" kern="0" dirty="0">
                <a:latin typeface="+mn-lt"/>
              </a:rPr>
              <a:t>Income: all the payments from Partners were received by end of 2018. </a:t>
            </a:r>
          </a:p>
          <a:p>
            <a:pPr marL="342900" indent="-342900">
              <a:spcBef>
                <a:spcPct val="20000"/>
              </a:spcBef>
              <a:defRPr/>
            </a:pPr>
            <a:endParaRPr lang="en-GB" sz="2400" kern="0" dirty="0">
              <a:latin typeface="+mn-lt"/>
            </a:endParaRPr>
          </a:p>
          <a:p>
            <a:pPr marL="342900" indent="-342900">
              <a:spcBef>
                <a:spcPct val="20000"/>
              </a:spcBef>
              <a:buBlip>
                <a:blip r:embed="rId2"/>
              </a:buBlip>
              <a:defRPr/>
            </a:pPr>
            <a:r>
              <a:rPr lang="en-GB" sz="2000" kern="0" dirty="0">
                <a:latin typeface="+mn-lt"/>
              </a:rPr>
              <a:t>Expenditure: most budget lines have been respected with some over expenditure due to more meetings being held during the year than originally estimated and a greater proportion of long haul travels  </a:t>
            </a: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r>
              <a:rPr lang="en-GB" sz="2000" kern="0" dirty="0">
                <a:latin typeface="+mn-lt"/>
              </a:rPr>
              <a:t>Summary: taking into account the income and expenditure for 2018, the year has closed with approximately 107 </a:t>
            </a:r>
            <a:r>
              <a:rPr lang="en-GB" sz="2000" kern="0" dirty="0" err="1">
                <a:latin typeface="+mn-lt"/>
              </a:rPr>
              <a:t>kEUR</a:t>
            </a:r>
            <a:r>
              <a:rPr lang="en-GB" sz="2000" kern="0" dirty="0">
                <a:latin typeface="+mn-lt"/>
              </a:rPr>
              <a:t> of funds remaining</a:t>
            </a:r>
          </a:p>
          <a:p>
            <a:pPr marL="342900" indent="-342900">
              <a:spcBef>
                <a:spcPct val="20000"/>
              </a:spcBef>
              <a:buBlip>
                <a:blip r:embed="rId2"/>
              </a:buBlip>
              <a:defRPr/>
            </a:pPr>
            <a:endParaRPr lang="en-GB" sz="2000" kern="0" dirty="0">
              <a:latin typeface="+mn-lt"/>
            </a:endParaRPr>
          </a:p>
          <a:p>
            <a:pPr>
              <a:spcBef>
                <a:spcPct val="20000"/>
              </a:spcBef>
              <a:defRPr/>
            </a:pPr>
            <a:endParaRPr lang="en-GB" sz="2000" kern="0" dirty="0">
              <a:latin typeface="+mn-lt"/>
            </a:endParaRPr>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fontScale="90000"/>
          </a:bodyPr>
          <a:lstStyle/>
          <a:p>
            <a:pPr>
              <a:defRPr/>
            </a:pPr>
            <a:r>
              <a:rPr lang="en-US" sz="4000" b="1" dirty="0">
                <a:solidFill>
                  <a:srgbClr val="FF3300"/>
                </a:solidFill>
              </a:rPr>
              <a:t>Contents</a:t>
            </a:r>
            <a:endParaRPr lang="en-GB" sz="40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pPr>
            <a:r>
              <a:rPr lang="en-US" altLang="en-US" sz="1800" dirty="0">
                <a:solidFill>
                  <a:srgbClr val="003366"/>
                </a:solidFill>
              </a:rPr>
              <a:t>  </a:t>
            </a:r>
            <a:r>
              <a:rPr lang="en-US" altLang="en-US" sz="1800" dirty="0"/>
              <a:t>Manpower expenditure (MCC staff)</a:t>
            </a:r>
          </a:p>
          <a:p>
            <a:pPr>
              <a:lnSpc>
                <a:spcPct val="90000"/>
              </a:lnSpc>
            </a:pPr>
            <a:r>
              <a:rPr lang="en-US" altLang="en-US" sz="1800" dirty="0"/>
              <a:t>  Manpower expenditure (MCC contractors)</a:t>
            </a:r>
          </a:p>
          <a:p>
            <a:pPr>
              <a:lnSpc>
                <a:spcPct val="90000"/>
              </a:lnSpc>
            </a:pPr>
            <a:r>
              <a:rPr lang="en-US" altLang="en-US" sz="1800" dirty="0"/>
              <a:t>  Manpower expenditure (IT support)</a:t>
            </a:r>
          </a:p>
          <a:p>
            <a:pPr>
              <a:lnSpc>
                <a:spcPct val="90000"/>
              </a:lnSpc>
            </a:pPr>
            <a:r>
              <a:rPr lang="en-US" altLang="en-US" sz="1800" dirty="0"/>
              <a:t>  Manpower expenditure (Additional IT support)</a:t>
            </a:r>
          </a:p>
          <a:p>
            <a:pPr>
              <a:lnSpc>
                <a:spcPct val="90000"/>
              </a:lnSpc>
            </a:pPr>
            <a:r>
              <a:rPr lang="en-US" altLang="en-US" sz="1800" dirty="0"/>
              <a:t>  Manpower expenditure (TTCN support)</a:t>
            </a:r>
          </a:p>
          <a:p>
            <a:pPr>
              <a:lnSpc>
                <a:spcPct val="90000"/>
              </a:lnSpc>
            </a:pPr>
            <a:r>
              <a:rPr lang="en-US" altLang="en-US" sz="1800" dirty="0"/>
              <a:t>  Manpower expenditure (TTCN STF 160)</a:t>
            </a:r>
          </a:p>
          <a:p>
            <a:pPr>
              <a:lnSpc>
                <a:spcPct val="90000"/>
              </a:lnSpc>
            </a:pPr>
            <a:r>
              <a:rPr lang="en-US" altLang="en-US" sz="1800" dirty="0"/>
              <a:t>  Manpower expenditure (TTCN STF 160P, 160G &amp; 160V)</a:t>
            </a:r>
          </a:p>
          <a:p>
            <a:pPr>
              <a:lnSpc>
                <a:spcPct val="90000"/>
              </a:lnSpc>
            </a:pPr>
            <a:r>
              <a:rPr lang="en-US" altLang="en-US" sz="1800" dirty="0"/>
              <a:t>  Travel expenditure</a:t>
            </a:r>
          </a:p>
          <a:p>
            <a:pPr>
              <a:lnSpc>
                <a:spcPct val="90000"/>
              </a:lnSpc>
            </a:pPr>
            <a:r>
              <a:rPr lang="en-US" altLang="en-US" sz="1800" dirty="0"/>
              <a:t>  Promotion and Marketing Materials</a:t>
            </a:r>
          </a:p>
          <a:p>
            <a:pPr>
              <a:lnSpc>
                <a:spcPct val="90000"/>
              </a:lnSpc>
            </a:pPr>
            <a:r>
              <a:rPr lang="en-US" altLang="en-US" sz="1800" dirty="0"/>
              <a:t>  Training</a:t>
            </a:r>
          </a:p>
          <a:p>
            <a:pPr>
              <a:lnSpc>
                <a:spcPct val="90000"/>
              </a:lnSpc>
            </a:pPr>
            <a:r>
              <a:rPr lang="en-US" altLang="en-US" sz="1800" dirty="0"/>
              <a:t>  </a:t>
            </a:r>
            <a:r>
              <a:rPr lang="en-GB" altLang="en-US" sz="1800" dirty="0"/>
              <a:t>Overheads</a:t>
            </a:r>
          </a:p>
          <a:p>
            <a:pPr>
              <a:lnSpc>
                <a:spcPct val="90000"/>
              </a:lnSpc>
            </a:pPr>
            <a:r>
              <a:rPr lang="en-GB" altLang="en-US" sz="1800" dirty="0"/>
              <a:t>  Contingency</a:t>
            </a:r>
          </a:p>
          <a:p>
            <a:pPr>
              <a:lnSpc>
                <a:spcPct val="90000"/>
              </a:lnSpc>
            </a:pPr>
            <a:r>
              <a:rPr lang="en-GB" altLang="en-US" sz="1800" dirty="0"/>
              <a:t>  Income from Partners</a:t>
            </a:r>
          </a:p>
          <a:p>
            <a:pPr>
              <a:lnSpc>
                <a:spcPct val="90000"/>
              </a:lnSpc>
            </a:pPr>
            <a:r>
              <a:rPr lang="en-GB" altLang="en-US" sz="1800" dirty="0"/>
              <a:t>  Other income sources</a:t>
            </a:r>
          </a:p>
          <a:p>
            <a:pPr>
              <a:lnSpc>
                <a:spcPct val="90000"/>
              </a:lnSpc>
            </a:pPr>
            <a:r>
              <a:rPr lang="en-GB" altLang="en-US" sz="1800" dirty="0"/>
              <a:t>  Year end prediction</a:t>
            </a:r>
          </a:p>
          <a:p>
            <a:pPr>
              <a:lnSpc>
                <a:spcPct val="90000"/>
              </a:lnSpc>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Manpower Expenditure (MCC Staff)</a:t>
            </a:r>
          </a:p>
        </p:txBody>
      </p:sp>
      <p:graphicFrame>
        <p:nvGraphicFramePr>
          <p:cNvPr id="5" name="Chart 4">
            <a:extLst>
              <a:ext uri="{FF2B5EF4-FFF2-40B4-BE49-F238E27FC236}">
                <a16:creationId xmlns:a16="http://schemas.microsoft.com/office/drawing/2014/main" id="{00000000-0008-0000-0300-000004000000}"/>
              </a:ext>
            </a:extLst>
          </p:cNvPr>
          <p:cNvGraphicFramePr>
            <a:graphicFrameLocks/>
          </p:cNvGraphicFramePr>
          <p:nvPr/>
        </p:nvGraphicFramePr>
        <p:xfrm>
          <a:off x="2797968" y="1426368"/>
          <a:ext cx="6596063" cy="400526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Staff)</a:t>
            </a:r>
          </a:p>
        </p:txBody>
      </p:sp>
      <p:sp>
        <p:nvSpPr>
          <p:cNvPr id="6" name="Subtitle 6"/>
          <p:cNvSpPr txBox="1">
            <a:spLocks/>
          </p:cNvSpPr>
          <p:nvPr/>
        </p:nvSpPr>
        <p:spPr bwMode="auto">
          <a:xfrm>
            <a:off x="1981200" y="1181102"/>
            <a:ext cx="8210550" cy="2039893"/>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Expenditure for MCC Staff is 2 259,631 </a:t>
            </a:r>
            <a:r>
              <a:rPr lang="en-GB" sz="1800" kern="0" dirty="0" err="1">
                <a:latin typeface="+mn-lt"/>
              </a:rPr>
              <a:t>kEUR</a:t>
            </a:r>
            <a:r>
              <a:rPr lang="en-GB" sz="1800" kern="0" dirty="0">
                <a:latin typeface="+mn-lt"/>
              </a:rPr>
              <a:t> out of an annual budget of 2226 </a:t>
            </a:r>
            <a:r>
              <a:rPr lang="en-GB" sz="1800" kern="0" dirty="0" err="1">
                <a:latin typeface="+mn-lt"/>
              </a:rPr>
              <a:t>kEUR</a:t>
            </a:r>
            <a:endParaRPr lang="en-GB" sz="1800" kern="0" dirty="0">
              <a:latin typeface="+mn-lt"/>
            </a:endParaRPr>
          </a:p>
          <a:p>
            <a:pPr marL="800100" lvl="1" indent="-342900">
              <a:spcBef>
                <a:spcPct val="20000"/>
              </a:spcBef>
              <a:buFont typeface="Arial" pitchFamily="34" charset="0"/>
              <a:buChar char="•"/>
              <a:defRPr/>
            </a:pPr>
            <a:r>
              <a:rPr lang="en-GB" sz="1800" kern="0" dirty="0">
                <a:latin typeface="+mn-lt"/>
              </a:rPr>
              <a:t>Expenditure is not linear because of bonus payments and salary increases which occurred in May and June. The overspend is mainly due to the accumulated annual leave not taken and compensation days incurred (including MCC work between Christmas and the New Year as a result of the December plenary meetings occurring late in the month). </a:t>
            </a: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Contractors)</a:t>
            </a:r>
          </a:p>
        </p:txBody>
      </p:sp>
      <p:sp>
        <p:nvSpPr>
          <p:cNvPr id="6" name="Subtitle 6"/>
          <p:cNvSpPr txBox="1">
            <a:spLocks/>
          </p:cNvSpPr>
          <p:nvPr/>
        </p:nvSpPr>
        <p:spPr bwMode="auto">
          <a:xfrm>
            <a:off x="1981200" y="1181102"/>
            <a:ext cx="8210550" cy="223760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The contractors expenditure during 2018 amounts to 227,652 </a:t>
            </a:r>
            <a:r>
              <a:rPr lang="en-GB" sz="1800" kern="0" dirty="0" err="1">
                <a:latin typeface="+mn-lt"/>
              </a:rPr>
              <a:t>kEUR</a:t>
            </a:r>
            <a:r>
              <a:rPr lang="en-GB" sz="1800" kern="0" dirty="0">
                <a:latin typeface="+mn-lt"/>
              </a:rPr>
              <a:t> from an annual budget 218,800 </a:t>
            </a:r>
            <a:r>
              <a:rPr lang="en-GB" sz="1800" kern="0" dirty="0" err="1">
                <a:latin typeface="+mn-lt"/>
              </a:rPr>
              <a:t>kEUR</a:t>
            </a:r>
            <a:r>
              <a:rPr lang="en-GB" sz="1800" kern="0" dirty="0">
                <a:latin typeface="+mn-lt"/>
              </a:rPr>
              <a:t>. This is mainly due to one contractor changing from 80 to 90% in 2018 to cope with the RAN WG workload.</a:t>
            </a:r>
          </a:p>
          <a:p>
            <a:pPr marL="800100" lvl="1" indent="-342900">
              <a:spcBef>
                <a:spcPct val="20000"/>
              </a:spcBef>
              <a:buFont typeface="Arial" pitchFamily="34" charset="0"/>
              <a:buChar char="•"/>
              <a:defRPr/>
            </a:pPr>
            <a:r>
              <a:rPr lang="en-GB" sz="1800" kern="0" dirty="0">
                <a:latin typeface="+mn-lt"/>
              </a:rPr>
              <a:t>It should be noted that the above figure does not include the non-remunerated expert provided by TTA in lieu of payment (whose annual value is 136,200 </a:t>
            </a:r>
            <a:r>
              <a:rPr lang="en-GB" sz="1800" kern="0" dirty="0" err="1">
                <a:latin typeface="+mn-lt"/>
              </a:rPr>
              <a:t>kEUR</a:t>
            </a:r>
            <a:r>
              <a:rPr lang="en-GB" sz="1800" kern="0" dirty="0">
                <a:latin typeface="+mn-lt"/>
              </a:rPr>
              <a:t>). </a:t>
            </a: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j-lt"/>
            </a:endParaRPr>
          </a:p>
        </p:txBody>
      </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(IT Support)</a:t>
            </a:r>
          </a:p>
        </p:txBody>
      </p:sp>
      <p:sp>
        <p:nvSpPr>
          <p:cNvPr id="6" name="Subtitle 6"/>
          <p:cNvSpPr txBox="1">
            <a:spLocks/>
          </p:cNvSpPr>
          <p:nvPr/>
        </p:nvSpPr>
        <p:spPr bwMode="auto">
          <a:xfrm>
            <a:off x="1981200" y="1181102"/>
            <a:ext cx="8210550"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The cost of the IT support expert was 36,969 </a:t>
            </a:r>
            <a:r>
              <a:rPr lang="en-GB" sz="1800" kern="0" dirty="0" err="1">
                <a:latin typeface="+mn-lt"/>
              </a:rPr>
              <a:t>kEUR</a:t>
            </a:r>
            <a:r>
              <a:rPr lang="en-GB" sz="1800" kern="0" dirty="0">
                <a:latin typeface="+mn-lt"/>
              </a:rPr>
              <a:t> from an annual budget of 39 </a:t>
            </a:r>
            <a:r>
              <a:rPr lang="en-GB" sz="1800" kern="0" dirty="0" err="1">
                <a:latin typeface="+mn-lt"/>
              </a:rPr>
              <a:t>kEUR</a:t>
            </a:r>
            <a:r>
              <a:rPr lang="en-GB" sz="1800" kern="0" dirty="0">
                <a:latin typeface="+mn-lt"/>
              </a:rPr>
              <a:t> (45% of one officer dedicated to this task) </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3GPP Manpower Expenditure (Additional IT Support) </a:t>
            </a:r>
            <a:endParaRPr lang="en-GB" altLang="en-US" sz="2400" b="1" dirty="0">
              <a:solidFill>
                <a:srgbClr val="FF3300"/>
              </a:solidFill>
            </a:endParaRPr>
          </a:p>
        </p:txBody>
      </p:sp>
      <p:sp>
        <p:nvSpPr>
          <p:cNvPr id="23555" name="Subtitle 6"/>
          <p:cNvSpPr txBox="1">
            <a:spLocks/>
          </p:cNvSpPr>
          <p:nvPr/>
        </p:nvSpPr>
        <p:spPr bwMode="auto">
          <a:xfrm>
            <a:off x="1981200" y="1181101"/>
            <a:ext cx="8210550" cy="510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a:p>
        </p:txBody>
      </p:sp>
      <p:graphicFrame>
        <p:nvGraphicFramePr>
          <p:cNvPr id="3" name="Object 2">
            <a:extLst>
              <a:ext uri="{FF2B5EF4-FFF2-40B4-BE49-F238E27FC236}">
                <a16:creationId xmlns:a16="http://schemas.microsoft.com/office/drawing/2014/main" id="{DB0EFA0A-803B-4795-A0E2-402F7BED0EBD}"/>
              </a:ext>
            </a:extLst>
          </p:cNvPr>
          <p:cNvGraphicFramePr>
            <a:graphicFrameLocks noChangeAspect="1"/>
          </p:cNvGraphicFramePr>
          <p:nvPr>
            <p:extLst>
              <p:ext uri="{D42A27DB-BD31-4B8C-83A1-F6EECF244321}">
                <p14:modId xmlns:p14="http://schemas.microsoft.com/office/powerpoint/2010/main" val="3278208926"/>
              </p:ext>
            </p:extLst>
          </p:nvPr>
        </p:nvGraphicFramePr>
        <p:xfrm>
          <a:off x="2074387" y="1260175"/>
          <a:ext cx="7577652" cy="2634374"/>
        </p:xfrm>
        <a:graphic>
          <a:graphicData uri="http://schemas.openxmlformats.org/presentationml/2006/ole">
            <mc:AlternateContent xmlns:mc="http://schemas.openxmlformats.org/markup-compatibility/2006">
              <mc:Choice xmlns:v="urn:schemas-microsoft-com:vml" Requires="v">
                <p:oleObj spid="_x0000_s2072" name="Worksheet" r:id="rId3" imgW="11848971" imgH="3248146" progId="Excel.Sheet.12">
                  <p:embed/>
                </p:oleObj>
              </mc:Choice>
              <mc:Fallback>
                <p:oleObj name="Worksheet" r:id="rId3" imgW="11848971" imgH="3248146" progId="Excel.Sheet.12">
                  <p:embed/>
                  <p:pic>
                    <p:nvPicPr>
                      <p:cNvPr id="0" name=""/>
                      <p:cNvPicPr/>
                      <p:nvPr/>
                    </p:nvPicPr>
                    <p:blipFill>
                      <a:blip r:embed="rId4"/>
                      <a:stretch>
                        <a:fillRect/>
                      </a:stretch>
                    </p:blipFill>
                    <p:spPr>
                      <a:xfrm>
                        <a:off x="2074387" y="1260175"/>
                        <a:ext cx="7577652" cy="2634374"/>
                      </a:xfrm>
                      <a:prstGeom prst="rect">
                        <a:avLst/>
                      </a:prstGeom>
                    </p:spPr>
                  </p:pic>
                </p:oleObj>
              </mc:Fallback>
            </mc:AlternateContent>
          </a:graphicData>
        </a:graphic>
      </p:graphicFrame>
      <p:sp>
        <p:nvSpPr>
          <p:cNvPr id="5" name="Subtitle 6">
            <a:extLst>
              <a:ext uri="{FF2B5EF4-FFF2-40B4-BE49-F238E27FC236}">
                <a16:creationId xmlns:a16="http://schemas.microsoft.com/office/drawing/2014/main" id="{0E0D7C0F-95E5-408F-95AB-E8C0DAB5B813}"/>
              </a:ext>
            </a:extLst>
          </p:cNvPr>
          <p:cNvSpPr txBox="1">
            <a:spLocks/>
          </p:cNvSpPr>
          <p:nvPr/>
        </p:nvSpPr>
        <p:spPr bwMode="auto">
          <a:xfrm>
            <a:off x="1662023" y="4080527"/>
            <a:ext cx="8210550" cy="1595654"/>
          </a:xfrm>
          <a:prstGeom prst="rect">
            <a:avLst/>
          </a:prstGeom>
          <a:noFill/>
          <a:ln w="9525">
            <a:noFill/>
            <a:miter lim="800000"/>
            <a:headEnd/>
            <a:tailEnd/>
          </a:ln>
        </p:spPr>
        <p:txBody>
          <a:bodyPr/>
          <a:lstStyle/>
          <a:p>
            <a:pPr marL="342900" indent="-342900">
              <a:spcBef>
                <a:spcPct val="20000"/>
              </a:spcBef>
              <a:buBlip>
                <a:blip r:embed="rId5"/>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The cost of providing additional IT support is 79,200 </a:t>
            </a:r>
            <a:r>
              <a:rPr lang="en-GB" sz="1800" kern="0" dirty="0" err="1">
                <a:latin typeface="+mn-lt"/>
              </a:rPr>
              <a:t>kEUR</a:t>
            </a:r>
            <a:r>
              <a:rPr lang="en-GB" sz="1800" kern="0" dirty="0">
                <a:latin typeface="+mn-lt"/>
              </a:rPr>
              <a:t> (132 days) from an annual budget of 66 </a:t>
            </a:r>
            <a:r>
              <a:rPr lang="en-GB" sz="1800" kern="0" dirty="0" err="1">
                <a:latin typeface="+mn-lt"/>
              </a:rPr>
              <a:t>kEUR</a:t>
            </a:r>
            <a:r>
              <a:rPr lang="en-GB" sz="1800" kern="0" dirty="0">
                <a:latin typeface="+mn-lt"/>
              </a:rPr>
              <a:t>. The overspend is due to the increased number of meetings in 2018 and the fact that some “co-located” meetings are in fact in hotels in the same city, but which are some considerable distance apart.  This results in the need for more than one IT person being on site. </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(TTCN Support)</a:t>
            </a:r>
          </a:p>
        </p:txBody>
      </p:sp>
      <p:sp>
        <p:nvSpPr>
          <p:cNvPr id="6"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The cost of the TTCN support expert was 124,972 </a:t>
            </a:r>
            <a:r>
              <a:rPr lang="en-GB" sz="1800" kern="0" dirty="0" err="1">
                <a:latin typeface="+mn-lt"/>
              </a:rPr>
              <a:t>kEUR</a:t>
            </a:r>
            <a:r>
              <a:rPr lang="en-GB" sz="1800" kern="0" dirty="0">
                <a:latin typeface="+mn-lt"/>
              </a:rPr>
              <a:t> from an annual budget of 125 </a:t>
            </a:r>
            <a:r>
              <a:rPr lang="en-GB" sz="1800" kern="0" dirty="0" err="1">
                <a:latin typeface="+mn-lt"/>
              </a:rPr>
              <a:t>kEUR</a:t>
            </a:r>
            <a:r>
              <a:rPr lang="en-GB" sz="1800" kern="0" dirty="0">
                <a:latin typeface="+mn-lt"/>
              </a:rPr>
              <a:t> (one officer dedicated full time to this task)  </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STF 160)</a:t>
            </a:r>
          </a:p>
        </p:txBody>
      </p:sp>
      <p:sp>
        <p:nvSpPr>
          <p:cNvPr id="8" name="Subtitle 6"/>
          <p:cNvSpPr txBox="1">
            <a:spLocks/>
          </p:cNvSpPr>
          <p:nvPr/>
        </p:nvSpPr>
        <p:spPr bwMode="auto">
          <a:xfrm>
            <a:off x="1079157" y="1181101"/>
            <a:ext cx="10066638" cy="1784521"/>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2018 situation:</a:t>
            </a:r>
          </a:p>
          <a:p>
            <a:pPr marL="800100" lvl="1" indent="-342900">
              <a:spcBef>
                <a:spcPct val="20000"/>
              </a:spcBef>
              <a:buFont typeface="Arial" pitchFamily="34" charset="0"/>
              <a:buChar char="•"/>
              <a:defRPr/>
            </a:pPr>
            <a:r>
              <a:rPr lang="en-GB" sz="1800" kern="0" dirty="0">
                <a:latin typeface="+mn-lt"/>
              </a:rPr>
              <a:t>810,600 </a:t>
            </a:r>
            <a:r>
              <a:rPr lang="en-GB" sz="1800" kern="0" dirty="0" err="1">
                <a:latin typeface="+mn-lt"/>
              </a:rPr>
              <a:t>kEUR</a:t>
            </a:r>
            <a:r>
              <a:rPr lang="en-GB" sz="1800" kern="0" dirty="0">
                <a:latin typeface="+mn-lt"/>
              </a:rPr>
              <a:t> of contracts have been established for STF160 out of the annual budget of 844 </a:t>
            </a:r>
            <a:r>
              <a:rPr lang="en-GB" sz="1800" kern="0" dirty="0" err="1">
                <a:latin typeface="+mn-lt"/>
              </a:rPr>
              <a:t>kEUR</a:t>
            </a:r>
            <a:r>
              <a:rPr lang="en-GB" sz="1800" kern="0" dirty="0">
                <a:latin typeface="+mn-lt"/>
              </a:rPr>
              <a:t> </a:t>
            </a:r>
          </a:p>
          <a:p>
            <a:pPr marL="800100" lvl="1" indent="-342900">
              <a:spcBef>
                <a:spcPct val="20000"/>
              </a:spcBef>
              <a:buFont typeface="Arial" pitchFamily="34" charset="0"/>
              <a:buChar char="•"/>
              <a:defRPr/>
            </a:pPr>
            <a:r>
              <a:rPr lang="en-GB" sz="1800" kern="0" dirty="0">
                <a:latin typeface="+mn-lt"/>
              </a:rPr>
              <a:t>There are delays in TTCN development due to the late completion of related base standards and their lack of maturity</a:t>
            </a:r>
          </a:p>
          <a:p>
            <a:pPr lvl="1">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defRPr/>
            </a:pPr>
            <a:r>
              <a:rPr lang="en-GB" sz="1200" kern="0" dirty="0">
                <a:latin typeface="Arial" charset="0"/>
              </a:rPr>
              <a:t>	</a:t>
            </a:r>
            <a:br>
              <a:rPr lang="en-GB" sz="1200" kern="0" dirty="0">
                <a:latin typeface="Arial" charset="0"/>
              </a:rPr>
            </a:br>
            <a:endParaRPr lang="en-GB" sz="1200" kern="0" dirty="0">
              <a:latin typeface="Arial" charset="0"/>
            </a:endParaRPr>
          </a:p>
          <a:p>
            <a:pPr marL="342900" indent="-342900">
              <a:spcBef>
                <a:spcPct val="20000"/>
              </a:spcBef>
              <a:defRPr/>
            </a:pPr>
            <a:endParaRPr lang="en-GB" sz="2400" kern="0" dirty="0">
              <a:latin typeface="+mn-lt"/>
            </a:endParaRPr>
          </a:p>
          <a:p>
            <a:pPr marL="342900" indent="-342900">
              <a:spcBef>
                <a:spcPct val="20000"/>
              </a:spcBef>
              <a:defRPr/>
            </a:pPr>
            <a:endParaRPr lang="en-GB" sz="1200" kern="0" dirty="0">
              <a:latin typeface="+mn-lt"/>
            </a:endParaRPr>
          </a:p>
          <a:p>
            <a:pPr marL="342900" indent="-342900">
              <a:spcBef>
                <a:spcPct val="20000"/>
              </a:spcBef>
              <a:defRPr/>
            </a:pPr>
            <a:endParaRPr lang="en-GB" sz="2400" kern="0" dirty="0">
              <a:latin typeface="+mn-lt"/>
            </a:endParaRPr>
          </a:p>
          <a:p>
            <a:pPr marL="342900" indent="-342900">
              <a:spcBef>
                <a:spcPct val="20000"/>
              </a:spcBef>
              <a:defRPr/>
            </a:pPr>
            <a:r>
              <a:rPr lang="en-GB" sz="2000" kern="0" dirty="0">
                <a:latin typeface="+mn-lt"/>
              </a:rPr>
              <a:t>	</a:t>
            </a:r>
            <a:endParaRPr lang="en-GB" sz="1200" kern="0" dirty="0"/>
          </a:p>
          <a:p>
            <a:pPr marL="342900" indent="-342900">
              <a:spcBef>
                <a:spcPct val="20000"/>
              </a:spcBef>
              <a:defRPr/>
            </a:pPr>
            <a:br>
              <a:rPr lang="en-GB" sz="1200" kern="0" dirty="0">
                <a:latin typeface="+mn-lt"/>
              </a:rPr>
            </a:br>
            <a:endParaRPr lang="en-GB" sz="1200" kern="0" dirty="0">
              <a:latin typeface="+mn-lt"/>
            </a:endParaRPr>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25507</TotalTime>
  <Words>1027</Words>
  <Application>Microsoft Office PowerPoint</Application>
  <PresentationFormat>Widescreen</PresentationFormat>
  <Paragraphs>208</Paragraphs>
  <Slides>18</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4" baseType="lpstr">
      <vt:lpstr>MS Mincho</vt:lpstr>
      <vt:lpstr>Arial</vt:lpstr>
      <vt:lpstr>Calibri</vt:lpstr>
      <vt:lpstr>Times New Roman</vt:lpstr>
      <vt:lpstr>Office Theme</vt:lpstr>
      <vt:lpstr>Worksheet</vt:lpstr>
      <vt:lpstr>  Summary of 2018 Income and Expenditure </vt:lpstr>
      <vt:lpstr>Contents</vt:lpstr>
      <vt:lpstr>PowerPoint Presentation</vt:lpstr>
      <vt:lpstr>PowerPoint Presentation</vt:lpstr>
      <vt:lpstr>PowerPoint Presentation</vt:lpstr>
      <vt:lpstr>PowerPoint Presentation</vt:lpstr>
      <vt:lpstr>3GPP Manpower Expenditure (Additional IT Support) </vt:lpstr>
      <vt:lpstr>PowerPoint Presentation</vt:lpstr>
      <vt:lpstr>PowerPoint Presentation</vt:lpstr>
      <vt:lpstr>PowerPoint Presentation</vt:lpstr>
      <vt:lpstr>3GPP Travel Expenditure</vt:lpstr>
      <vt:lpstr>Promotion and Marketing Materials</vt:lpstr>
      <vt:lpstr>Training</vt:lpstr>
      <vt:lpstr>Overheads</vt:lpstr>
      <vt:lpstr>Contingency</vt:lpstr>
      <vt:lpstr>PowerPoint Presentation</vt:lpstr>
      <vt:lpstr>Other Income Sources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949</cp:revision>
  <cp:lastPrinted>2018-02-20T09:54:35Z</cp:lastPrinted>
  <dcterms:created xsi:type="dcterms:W3CDTF">2008-08-30T09:32:10Z</dcterms:created>
  <dcterms:modified xsi:type="dcterms:W3CDTF">2019-03-21T08:35:30Z</dcterms:modified>
</cp:coreProperties>
</file>