
<file path=[Content_Types].xml><?xml version="1.0" encoding="utf-8"?>
<Types xmlns="http://schemas.openxmlformats.org/package/2006/content-types">
  <Default Extension="png" ContentType="image/png"/>
  <Default Extension="pdf" ContentType="application/pd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2.xml" ContentType="application/vnd.openxmlformats-officedocument.presentationml.notesSl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3.xml" ContentType="application/vnd.openxmlformats-officedocument.presentationml.notesSlide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notesSlides/notesSlide7.xml" ContentType="application/vnd.openxmlformats-officedocument.presentationml.notesSlide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notesSlides/notesSlide8.xml" ContentType="application/vnd.openxmlformats-officedocument.presentationml.notesSlide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15" r:id="rId2"/>
    <p:sldId id="330" r:id="rId3"/>
    <p:sldId id="341" r:id="rId4"/>
    <p:sldId id="340" r:id="rId5"/>
    <p:sldId id="380" r:id="rId6"/>
    <p:sldId id="367" r:id="rId7"/>
    <p:sldId id="368" r:id="rId8"/>
    <p:sldId id="331" r:id="rId9"/>
    <p:sldId id="369" r:id="rId10"/>
    <p:sldId id="333" r:id="rId11"/>
    <p:sldId id="348" r:id="rId12"/>
    <p:sldId id="334" r:id="rId13"/>
    <p:sldId id="342" r:id="rId14"/>
    <p:sldId id="343" r:id="rId15"/>
    <p:sldId id="379" r:id="rId16"/>
    <p:sldId id="372" r:id="rId17"/>
    <p:sldId id="374" r:id="rId18"/>
    <p:sldId id="381" r:id="rId19"/>
    <p:sldId id="339" r:id="rId20"/>
  </p:sldIdLst>
  <p:sldSz cx="12192000" cy="6858000"/>
  <p:notesSz cx="7104063" cy="10234613"/>
  <p:embeddedFontLst>
    <p:embeddedFont>
      <p:font typeface="Calibri" panose="020F0502020204030204" pitchFamily="34" charset="0"/>
      <p:regular r:id="rId23"/>
      <p:bold r:id="rId24"/>
      <p:italic r:id="rId25"/>
      <p:boldItalic r:id="rId26"/>
    </p:embeddedFont>
    <p:embeddedFont>
      <p:font typeface="Bosch Office Sans" pitchFamily="2" charset="0"/>
      <p:regular r:id="rId27"/>
      <p:bold r:id="rId28"/>
      <p:italic r:id="rId29"/>
      <p:boldItalic r:id="rId30"/>
    </p:embeddedFont>
  </p:embeddedFont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73" userDrawn="1">
          <p15:clr>
            <a:srgbClr val="A4A3A4"/>
          </p15:clr>
        </p15:guide>
        <p15:guide id="2" pos="440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limpel Maciel, Nina Julia" initials="KMNJ" lastIdx="1" clrIdx="0">
    <p:extLst>
      <p:ext uri="{19B8F6BF-5375-455C-9EA6-DF929625EA0E}">
        <p15:presenceInfo xmlns:p15="http://schemas.microsoft.com/office/powerpoint/2012/main" userId="S-1-5-21-203257084-1083798381-18564361-230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4CD41"/>
    <a:srgbClr val="2D666F"/>
    <a:srgbClr val="004656"/>
    <a:srgbClr val="004C8F"/>
    <a:srgbClr val="8F8F8F"/>
    <a:srgbClr val="66A73C"/>
    <a:srgbClr val="C8C0B9"/>
    <a:srgbClr val="233F4B"/>
    <a:srgbClr val="4A5F6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ttlere Formatvorlage 2 - Akz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Mittlere Formatvorlage 2 - Akz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659" autoAdjust="0"/>
    <p:restoredTop sz="94660"/>
  </p:normalViewPr>
  <p:slideViewPr>
    <p:cSldViewPr snapToGrid="0">
      <p:cViewPr>
        <p:scale>
          <a:sx n="64" d="100"/>
          <a:sy n="64" d="100"/>
        </p:scale>
        <p:origin x="68" y="32"/>
      </p:cViewPr>
      <p:guideLst>
        <p:guide orient="horz" pos="2273"/>
        <p:guide pos="4407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1" d="100"/>
          <a:sy n="81" d="100"/>
        </p:scale>
        <p:origin x="399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77710" cy="513120"/>
          </a:xfrm>
          <a:prstGeom prst="rect">
            <a:avLst/>
          </a:prstGeom>
        </p:spPr>
        <p:txBody>
          <a:bodyPr vert="horz" lIns="94622" tIns="47311" rIns="94622" bIns="47311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4024698" y="0"/>
            <a:ext cx="3077709" cy="513120"/>
          </a:xfrm>
          <a:prstGeom prst="rect">
            <a:avLst/>
          </a:prstGeom>
        </p:spPr>
        <p:txBody>
          <a:bodyPr vert="horz" lIns="94622" tIns="47311" rIns="94622" bIns="47311" rtlCol="0"/>
          <a:lstStyle>
            <a:lvl1pPr algn="r">
              <a:defRPr sz="1200"/>
            </a:lvl1pPr>
          </a:lstStyle>
          <a:p>
            <a:fld id="{29C7D859-B6EC-453D-87A3-83140632C942}" type="datetimeFigureOut">
              <a:rPr lang="de-DE" smtClean="0"/>
              <a:t>18.10.2018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1" y="9721494"/>
            <a:ext cx="3077710" cy="513120"/>
          </a:xfrm>
          <a:prstGeom prst="rect">
            <a:avLst/>
          </a:prstGeom>
        </p:spPr>
        <p:txBody>
          <a:bodyPr vert="horz" lIns="94622" tIns="47311" rIns="94622" bIns="47311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4024698" y="9721494"/>
            <a:ext cx="3077709" cy="513120"/>
          </a:xfrm>
          <a:prstGeom prst="rect">
            <a:avLst/>
          </a:prstGeom>
        </p:spPr>
        <p:txBody>
          <a:bodyPr vert="horz" lIns="94622" tIns="47311" rIns="94622" bIns="47311" rtlCol="0" anchor="b"/>
          <a:lstStyle>
            <a:lvl1pPr algn="r">
              <a:defRPr sz="1200"/>
            </a:lvl1pPr>
          </a:lstStyle>
          <a:p>
            <a:fld id="{CF15FC39-7188-4721-99F5-08FFB6693F7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888712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8" cy="513508"/>
          </a:xfrm>
          <a:prstGeom prst="rect">
            <a:avLst/>
          </a:prstGeom>
        </p:spPr>
        <p:txBody>
          <a:bodyPr vert="horz" lIns="94622" tIns="47311" rIns="94622" bIns="47311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4023992" y="0"/>
            <a:ext cx="3078428" cy="513508"/>
          </a:xfrm>
          <a:prstGeom prst="rect">
            <a:avLst/>
          </a:prstGeom>
        </p:spPr>
        <p:txBody>
          <a:bodyPr vert="horz" lIns="94622" tIns="47311" rIns="94622" bIns="47311" rtlCol="0"/>
          <a:lstStyle>
            <a:lvl1pPr algn="r">
              <a:defRPr sz="1200"/>
            </a:lvl1pPr>
          </a:lstStyle>
          <a:p>
            <a:fld id="{5F52164F-1C59-4C55-B7F4-38061C3CA8AD}" type="datetimeFigureOut">
              <a:rPr lang="de-DE" smtClean="0"/>
              <a:pPr/>
              <a:t>18.10.2018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2037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622" tIns="47311" rIns="94622" bIns="47311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710407" y="4925408"/>
            <a:ext cx="5683250" cy="4029878"/>
          </a:xfrm>
          <a:prstGeom prst="rect">
            <a:avLst/>
          </a:prstGeom>
        </p:spPr>
        <p:txBody>
          <a:bodyPr vert="horz" lIns="94622" tIns="47311" rIns="94622" bIns="47311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8428" cy="513507"/>
          </a:xfrm>
          <a:prstGeom prst="rect">
            <a:avLst/>
          </a:prstGeom>
        </p:spPr>
        <p:txBody>
          <a:bodyPr vert="horz" lIns="94622" tIns="47311" rIns="94622" bIns="47311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4023992" y="9721107"/>
            <a:ext cx="3078428" cy="513507"/>
          </a:xfrm>
          <a:prstGeom prst="rect">
            <a:avLst/>
          </a:prstGeom>
        </p:spPr>
        <p:txBody>
          <a:bodyPr vert="horz" lIns="94622" tIns="47311" rIns="94622" bIns="47311" rtlCol="0" anchor="b"/>
          <a:lstStyle>
            <a:lvl1pPr algn="r">
              <a:defRPr sz="1200"/>
            </a:lvl1pPr>
          </a:lstStyle>
          <a:p>
            <a:fld id="{FAC9C3EE-4756-4DF3-B05F-20FB3A650397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091998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C9C3EE-4756-4DF3-B05F-20FB3A650397}" type="slidenum">
              <a:rPr lang="de-DE" smtClean="0"/>
              <a:pPr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238986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4C220C6-DCD4-4202-962A-E532305C5C46}" type="slidenum">
              <a:rPr lang="de-DE" smtClean="0"/>
              <a:pPr>
                <a:defRPr/>
              </a:pPr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406876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4C220C6-DCD4-4202-962A-E532305C5C46}" type="slidenum">
              <a:rPr lang="de-DE" smtClean="0"/>
              <a:pPr>
                <a:defRPr/>
              </a:pPr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949160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C9C3EE-4756-4DF3-B05F-20FB3A650397}" type="slidenum">
              <a:rPr lang="de-DE" smtClean="0"/>
              <a:pPr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9948042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C9C3EE-4756-4DF3-B05F-20FB3A650397}" type="slidenum">
              <a:rPr lang="de-DE" smtClean="0"/>
              <a:pPr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8541366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C9C3EE-4756-4DF3-B05F-20FB3A650397}" type="slidenum">
              <a:rPr lang="de-DE" smtClean="0"/>
              <a:pPr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6227248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C9C3EE-4756-4DF3-B05F-20FB3A650397}" type="slidenum">
              <a:rPr lang="de-DE" smtClean="0"/>
              <a:pPr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6055416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C9C3EE-4756-4DF3-B05F-20FB3A650397}" type="slidenum">
              <a:rPr lang="de-DE" smtClean="0"/>
              <a:pPr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163645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C9C3EE-4756-4DF3-B05F-20FB3A650397}" type="slidenum">
              <a:rPr lang="de-DE" smtClean="0"/>
              <a:pPr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415268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C9C3EE-4756-4DF3-B05F-20FB3A650397}" type="slidenum">
              <a:rPr lang="de-DE" smtClean="0"/>
              <a:pPr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634363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4C220C6-DCD4-4202-962A-E532305C5C46}" type="slidenum">
              <a:rPr lang="de-DE" smtClean="0"/>
              <a:pPr>
                <a:defRPr/>
              </a:pPr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45427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4C220C6-DCD4-4202-962A-E532305C5C46}" type="slidenum">
              <a:rPr lang="de-DE" smtClean="0"/>
              <a:pPr>
                <a:defRPr/>
              </a:pPr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125088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4C220C6-DCD4-4202-962A-E532305C5C46}" type="slidenum">
              <a:rPr lang="de-DE" smtClean="0"/>
              <a:pPr>
                <a:defRPr/>
              </a:pPr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266616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4C220C6-DCD4-4202-962A-E532305C5C46}" type="slidenum">
              <a:rPr lang="de-DE" smtClean="0"/>
              <a:pPr>
                <a:defRPr/>
              </a:pPr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538749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4C220C6-DCD4-4202-962A-E532305C5C46}" type="slidenum">
              <a:rPr lang="de-DE" smtClean="0"/>
              <a:pPr>
                <a:defRPr/>
              </a:pPr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260183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4C220C6-DCD4-4202-962A-E532305C5C46}" type="slidenum">
              <a:rPr lang="de-DE" smtClean="0"/>
              <a:pPr>
                <a:defRPr/>
              </a:pPr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574694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4C220C6-DCD4-4202-962A-E532305C5C46}" type="slidenum">
              <a:rPr lang="de-DE" smtClean="0"/>
              <a:pPr>
                <a:defRPr/>
              </a:pPr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107124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B4CD4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 smtClean="0"/>
              <a:t>Formatvorlage des Untertitelmasters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821A2-282A-45C3-B04D-16FD2D7FF63E}" type="datetime3">
              <a:rPr lang="en-US" smtClean="0"/>
              <a:t>18 October 2018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5G Alliance for Connected Industries and Automation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4C67C-F322-4306-A33F-EA856A9406E9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12528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269589"/>
            <a:ext cx="7772400" cy="1177200"/>
          </a:xfrm>
        </p:spPr>
        <p:txBody>
          <a:bodyPr/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838200" y="1774211"/>
            <a:ext cx="10515600" cy="4352400"/>
          </a:xfrm>
        </p:spPr>
        <p:txBody>
          <a:bodyPr/>
          <a:lstStyle>
            <a:lvl1pPr>
              <a:buClr>
                <a:srgbClr val="B4CD41"/>
              </a:buClr>
              <a:defRPr/>
            </a:lvl1pPr>
            <a:lvl2pPr>
              <a:buClr>
                <a:srgbClr val="B4CD41"/>
              </a:buClr>
              <a:defRPr/>
            </a:lvl2pPr>
            <a:lvl3pPr>
              <a:buClr>
                <a:srgbClr val="B4CD41"/>
              </a:buClr>
              <a:defRPr/>
            </a:lvl3pPr>
            <a:lvl4pPr>
              <a:buClr>
                <a:srgbClr val="B4CD41"/>
              </a:buClr>
              <a:defRPr/>
            </a:lvl4pPr>
            <a:lvl5pPr>
              <a:buClr>
                <a:srgbClr val="B4CD41"/>
              </a:buClr>
              <a:defRPr/>
            </a:lvl5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45118-7494-4986-BF75-C52B12E69B1A}" type="datetime3">
              <a:rPr lang="en-US" smtClean="0"/>
              <a:t>18 October 2018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5G Alliance for Connected Industries and Automation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4C67C-F322-4306-A33F-EA856A9406E9}" type="slidenum">
              <a:rPr lang="de-DE" smtClean="0"/>
              <a:pPr/>
              <a:t>‹Nr.›</a:t>
            </a:fld>
            <a:endParaRPr lang="de-DE"/>
          </a:p>
        </p:txBody>
      </p:sp>
      <p:cxnSp>
        <p:nvCxnSpPr>
          <p:cNvPr id="7" name="Gerader Verbinder 6"/>
          <p:cNvCxnSpPr/>
          <p:nvPr userDrawn="1"/>
        </p:nvCxnSpPr>
        <p:spPr>
          <a:xfrm>
            <a:off x="0" y="1473958"/>
            <a:ext cx="8610600" cy="0"/>
          </a:xfrm>
          <a:prstGeom prst="line">
            <a:avLst/>
          </a:prstGeom>
          <a:ln w="25400">
            <a:solidFill>
              <a:srgbClr val="B4CD4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922503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283237"/>
            <a:ext cx="7772400" cy="117720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BF2E4-FB78-4AFF-8FDF-87E978C7BA91}" type="datetime3">
              <a:rPr lang="en-US" smtClean="0"/>
              <a:t>18 October 2018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5G Alliance for Connected Industries and Automation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4C67C-F322-4306-A33F-EA856A9406E9}" type="slidenum">
              <a:rPr lang="de-DE" smtClean="0"/>
              <a:pPr/>
              <a:t>‹Nr.›</a:t>
            </a:fld>
            <a:endParaRPr lang="de-DE"/>
          </a:p>
        </p:txBody>
      </p:sp>
      <p:cxnSp>
        <p:nvCxnSpPr>
          <p:cNvPr id="8" name="Gerader Verbinder 7"/>
          <p:cNvCxnSpPr/>
          <p:nvPr userDrawn="1"/>
        </p:nvCxnSpPr>
        <p:spPr>
          <a:xfrm>
            <a:off x="0" y="1473958"/>
            <a:ext cx="8610600" cy="0"/>
          </a:xfrm>
          <a:prstGeom prst="line">
            <a:avLst/>
          </a:prstGeom>
          <a:ln w="25400">
            <a:solidFill>
              <a:srgbClr val="B4CD4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273804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E0834-99DB-432D-920D-82AC9D0B36CE}" type="datetime3">
              <a:rPr lang="en-US" smtClean="0"/>
              <a:t>18 October 2018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5G Alliance for Connected Industries and Automation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4C67C-F322-4306-A33F-EA856A9406E9}" type="slidenum">
              <a:rPr lang="de-DE" smtClean="0"/>
              <a:pPr/>
              <a:t>‹Nr.›</a:t>
            </a:fld>
            <a:endParaRPr lang="de-DE"/>
          </a:p>
        </p:txBody>
      </p:sp>
      <p:cxnSp>
        <p:nvCxnSpPr>
          <p:cNvPr id="6" name="Gerader Verbinder 5"/>
          <p:cNvCxnSpPr/>
          <p:nvPr userDrawn="1"/>
        </p:nvCxnSpPr>
        <p:spPr>
          <a:xfrm>
            <a:off x="0" y="1473958"/>
            <a:ext cx="8610600" cy="0"/>
          </a:xfrm>
          <a:prstGeom prst="line">
            <a:avLst/>
          </a:prstGeom>
          <a:ln w="25400">
            <a:solidFill>
              <a:srgbClr val="B4CD4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14067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34896A-52C5-4854-A104-BC354215149C}" type="datetime3">
              <a:rPr lang="en-US" smtClean="0"/>
              <a:t>18 October 2018</a:t>
            </a:fld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5G Alliance for Connected Industries and Automation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4C67C-F322-4306-A33F-EA856A9406E9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25907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58854-8027-4926-858A-65F86081342F}" type="datetime3">
              <a:rPr lang="en-US" smtClean="0"/>
              <a:t>18 October 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5G Alliance for Connected Industries and Automation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4C67C-F322-4306-A33F-EA856A9406E9}" type="slidenum">
              <a:rPr lang="de-DE" smtClean="0"/>
              <a:pPr/>
              <a:t>‹Nr.›</a:t>
            </a:fld>
            <a:endParaRPr lang="de-DE"/>
          </a:p>
        </p:txBody>
      </p:sp>
      <p:cxnSp>
        <p:nvCxnSpPr>
          <p:cNvPr id="7" name="Gerader Verbinder 6"/>
          <p:cNvCxnSpPr/>
          <p:nvPr userDrawn="1"/>
        </p:nvCxnSpPr>
        <p:spPr>
          <a:xfrm>
            <a:off x="0" y="1473958"/>
            <a:ext cx="8610600" cy="0"/>
          </a:xfrm>
          <a:prstGeom prst="line">
            <a:avLst/>
          </a:prstGeom>
          <a:ln w="25400">
            <a:solidFill>
              <a:srgbClr val="B4CD4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67949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283237"/>
            <a:ext cx="7772400" cy="11770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0F48F0-B780-4447-A6A2-E95829F96884}" type="datetime3">
              <a:rPr lang="en-US" smtClean="0"/>
              <a:t>18 October 2018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5G Alliance for Connected Industries and Automation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24C67C-F322-4306-A33F-EA856A9406E9}" type="slidenum">
              <a:rPr lang="de-DE" smtClean="0"/>
              <a:pPr/>
              <a:t>‹Nr.›</a:t>
            </a:fld>
            <a:endParaRPr lang="de-DE"/>
          </a:p>
        </p:txBody>
      </p:sp>
      <p:pic>
        <p:nvPicPr>
          <p:cNvPr id="7" name="Grafik 6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8769" y="365125"/>
            <a:ext cx="2880000" cy="782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954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4" r:id="rId4"/>
    <p:sldLayoutId id="2147483655" r:id="rId5"/>
    <p:sldLayoutId id="2147483658" r:id="rId6"/>
  </p:sldLayoutIdLst>
  <p:timing>
    <p:tnLst>
      <p:par>
        <p:cTn id="1" dur="indefinite" restart="never" nodeType="tmRoot"/>
      </p:par>
    </p:tnLst>
  </p:timing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B4CD41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B4CD41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B4CD41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B4CD41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B4CD41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jpeg"/><Relationship Id="rId13" Type="http://schemas.openxmlformats.org/officeDocument/2006/relationships/image" Target="../media/image66.jpeg"/><Relationship Id="rId3" Type="http://schemas.openxmlformats.org/officeDocument/2006/relationships/image" Target="../media/image56.jpeg"/><Relationship Id="rId7" Type="http://schemas.openxmlformats.org/officeDocument/2006/relationships/image" Target="../media/image60.jpg"/><Relationship Id="rId12" Type="http://schemas.openxmlformats.org/officeDocument/2006/relationships/image" Target="../media/image6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9.jpeg"/><Relationship Id="rId11" Type="http://schemas.openxmlformats.org/officeDocument/2006/relationships/image" Target="../media/image64.jpeg"/><Relationship Id="rId5" Type="http://schemas.openxmlformats.org/officeDocument/2006/relationships/image" Target="../media/image58.png"/><Relationship Id="rId10" Type="http://schemas.openxmlformats.org/officeDocument/2006/relationships/image" Target="../media/image63.jpeg"/><Relationship Id="rId4" Type="http://schemas.openxmlformats.org/officeDocument/2006/relationships/image" Target="../media/image57.jpeg"/><Relationship Id="rId9" Type="http://schemas.openxmlformats.org/officeDocument/2006/relationships/image" Target="../media/image62.jpeg"/><Relationship Id="rId14" Type="http://schemas.openxmlformats.org/officeDocument/2006/relationships/image" Target="../media/image6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68.jpeg"/><Relationship Id="rId7" Type="http://schemas.openxmlformats.org/officeDocument/2006/relationships/image" Target="../media/image7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1.jpeg"/><Relationship Id="rId11" Type="http://schemas.openxmlformats.org/officeDocument/2006/relationships/image" Target="../media/image74.png"/><Relationship Id="rId5" Type="http://schemas.openxmlformats.org/officeDocument/2006/relationships/image" Target="../media/image70.jpeg"/><Relationship Id="rId10" Type="http://schemas.openxmlformats.org/officeDocument/2006/relationships/image" Target="../media/image56.jpeg"/><Relationship Id="rId4" Type="http://schemas.openxmlformats.org/officeDocument/2006/relationships/image" Target="../media/image69.jpeg"/><Relationship Id="rId9" Type="http://schemas.openxmlformats.org/officeDocument/2006/relationships/image" Target="../media/image7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26" Type="http://schemas.openxmlformats.org/officeDocument/2006/relationships/image" Target="../media/image4.pdf"/><Relationship Id="rId3" Type="http://schemas.openxmlformats.org/officeDocument/2006/relationships/tags" Target="../tags/tag3.xml"/><Relationship Id="rId21" Type="http://schemas.openxmlformats.org/officeDocument/2006/relationships/tags" Target="../tags/tag21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5" Type="http://schemas.openxmlformats.org/officeDocument/2006/relationships/image" Target="../media/image3.png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tags" Target="../tags/tag20.xml"/><Relationship Id="rId29" Type="http://schemas.openxmlformats.org/officeDocument/2006/relationships/image" Target="../media/image5.png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24" Type="http://schemas.openxmlformats.org/officeDocument/2006/relationships/image" Target="../media/image2.pdf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notesSlide" Target="../notesSlides/notesSlide2.xml"/><Relationship Id="rId28" Type="http://schemas.openxmlformats.org/officeDocument/2006/relationships/image" Target="../media/image6.pdf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31" Type="http://schemas.openxmlformats.org/officeDocument/2006/relationships/image" Target="../media/image6.png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slideLayout" Target="../slideLayouts/slideLayout2.xml"/><Relationship Id="rId27" Type="http://schemas.openxmlformats.org/officeDocument/2006/relationships/image" Target="../media/image4.png"/><Relationship Id="rId30" Type="http://schemas.openxmlformats.org/officeDocument/2006/relationships/image" Target="../media/image8.pd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29.xml"/><Relationship Id="rId3" Type="http://schemas.openxmlformats.org/officeDocument/2006/relationships/tags" Target="../tags/tag24.xml"/><Relationship Id="rId7" Type="http://schemas.openxmlformats.org/officeDocument/2006/relationships/tags" Target="../tags/tag28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11" Type="http://schemas.openxmlformats.org/officeDocument/2006/relationships/image" Target="../media/image7.jpeg"/><Relationship Id="rId5" Type="http://schemas.openxmlformats.org/officeDocument/2006/relationships/tags" Target="../tags/tag26.xml"/><Relationship Id="rId10" Type="http://schemas.openxmlformats.org/officeDocument/2006/relationships/notesSlide" Target="../notesSlides/notesSlide3.xml"/><Relationship Id="rId4" Type="http://schemas.openxmlformats.org/officeDocument/2006/relationships/tags" Target="../tags/tag25.xml"/><Relationship Id="rId9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3" Type="http://schemas.openxmlformats.org/officeDocument/2006/relationships/tags" Target="../tags/tag32.xml"/><Relationship Id="rId7" Type="http://schemas.openxmlformats.org/officeDocument/2006/relationships/slideLayout" Target="../slideLayouts/slideLayout4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9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tags" Target="../tags/tag38.xml"/><Relationship Id="rId7" Type="http://schemas.openxmlformats.org/officeDocument/2006/relationships/image" Target="../media/image14.jpeg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39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13" Type="http://schemas.openxmlformats.org/officeDocument/2006/relationships/image" Target="../media/image23.jpeg"/><Relationship Id="rId18" Type="http://schemas.openxmlformats.org/officeDocument/2006/relationships/image" Target="../media/image28.jpeg"/><Relationship Id="rId26" Type="http://schemas.openxmlformats.org/officeDocument/2006/relationships/image" Target="../media/image36.jpeg"/><Relationship Id="rId39" Type="http://schemas.openxmlformats.org/officeDocument/2006/relationships/image" Target="../media/image49.png"/><Relationship Id="rId3" Type="http://schemas.openxmlformats.org/officeDocument/2006/relationships/tags" Target="../tags/tag42.xml"/><Relationship Id="rId21" Type="http://schemas.openxmlformats.org/officeDocument/2006/relationships/image" Target="../media/image31.jpeg"/><Relationship Id="rId34" Type="http://schemas.openxmlformats.org/officeDocument/2006/relationships/image" Target="../media/image44.png"/><Relationship Id="rId42" Type="http://schemas.openxmlformats.org/officeDocument/2006/relationships/image" Target="../media/image52.png"/><Relationship Id="rId7" Type="http://schemas.openxmlformats.org/officeDocument/2006/relationships/image" Target="../media/image17.jpeg"/><Relationship Id="rId12" Type="http://schemas.openxmlformats.org/officeDocument/2006/relationships/image" Target="../media/image22.jpeg"/><Relationship Id="rId17" Type="http://schemas.openxmlformats.org/officeDocument/2006/relationships/image" Target="../media/image27.jpeg"/><Relationship Id="rId25" Type="http://schemas.openxmlformats.org/officeDocument/2006/relationships/image" Target="../media/image35.jpeg"/><Relationship Id="rId33" Type="http://schemas.openxmlformats.org/officeDocument/2006/relationships/image" Target="../media/image43.png"/><Relationship Id="rId38" Type="http://schemas.openxmlformats.org/officeDocument/2006/relationships/image" Target="../media/image48.png"/><Relationship Id="rId2" Type="http://schemas.openxmlformats.org/officeDocument/2006/relationships/tags" Target="../tags/tag41.xml"/><Relationship Id="rId16" Type="http://schemas.openxmlformats.org/officeDocument/2006/relationships/image" Target="../media/image26.jpeg"/><Relationship Id="rId20" Type="http://schemas.openxmlformats.org/officeDocument/2006/relationships/image" Target="../media/image30.jpeg"/><Relationship Id="rId29" Type="http://schemas.openxmlformats.org/officeDocument/2006/relationships/image" Target="../media/image39.jpeg"/><Relationship Id="rId41" Type="http://schemas.openxmlformats.org/officeDocument/2006/relationships/image" Target="../media/image51.jpeg"/><Relationship Id="rId1" Type="http://schemas.openxmlformats.org/officeDocument/2006/relationships/tags" Target="../tags/tag40.xml"/><Relationship Id="rId6" Type="http://schemas.openxmlformats.org/officeDocument/2006/relationships/image" Target="../media/image16.jpeg"/><Relationship Id="rId11" Type="http://schemas.openxmlformats.org/officeDocument/2006/relationships/image" Target="../media/image21.jpeg"/><Relationship Id="rId24" Type="http://schemas.openxmlformats.org/officeDocument/2006/relationships/image" Target="../media/image34.jpeg"/><Relationship Id="rId32" Type="http://schemas.openxmlformats.org/officeDocument/2006/relationships/image" Target="../media/image42.jpeg"/><Relationship Id="rId37" Type="http://schemas.openxmlformats.org/officeDocument/2006/relationships/image" Target="../media/image47.png"/><Relationship Id="rId40" Type="http://schemas.openxmlformats.org/officeDocument/2006/relationships/image" Target="../media/image50.png"/><Relationship Id="rId45" Type="http://schemas.openxmlformats.org/officeDocument/2006/relationships/image" Target="../media/image55.png"/><Relationship Id="rId5" Type="http://schemas.openxmlformats.org/officeDocument/2006/relationships/notesSlide" Target="../notesSlides/notesSlide8.xml"/><Relationship Id="rId15" Type="http://schemas.openxmlformats.org/officeDocument/2006/relationships/image" Target="../media/image25.jpeg"/><Relationship Id="rId23" Type="http://schemas.openxmlformats.org/officeDocument/2006/relationships/image" Target="../media/image33.jpeg"/><Relationship Id="rId28" Type="http://schemas.openxmlformats.org/officeDocument/2006/relationships/image" Target="../media/image38.jpeg"/><Relationship Id="rId36" Type="http://schemas.openxmlformats.org/officeDocument/2006/relationships/image" Target="../media/image46.png"/><Relationship Id="rId10" Type="http://schemas.openxmlformats.org/officeDocument/2006/relationships/image" Target="../media/image20.jpeg"/><Relationship Id="rId19" Type="http://schemas.openxmlformats.org/officeDocument/2006/relationships/image" Target="../media/image29.jpeg"/><Relationship Id="rId31" Type="http://schemas.openxmlformats.org/officeDocument/2006/relationships/image" Target="../media/image41.jpeg"/><Relationship Id="rId44" Type="http://schemas.openxmlformats.org/officeDocument/2006/relationships/image" Target="../media/image5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9.jpeg"/><Relationship Id="rId14" Type="http://schemas.openxmlformats.org/officeDocument/2006/relationships/image" Target="../media/image24.jpeg"/><Relationship Id="rId22" Type="http://schemas.openxmlformats.org/officeDocument/2006/relationships/image" Target="../media/image32.jpeg"/><Relationship Id="rId27" Type="http://schemas.openxmlformats.org/officeDocument/2006/relationships/image" Target="../media/image37.jpeg"/><Relationship Id="rId30" Type="http://schemas.openxmlformats.org/officeDocument/2006/relationships/image" Target="../media/image40.jpeg"/><Relationship Id="rId35" Type="http://schemas.openxmlformats.org/officeDocument/2006/relationships/image" Target="../media/image45.jpeg"/><Relationship Id="rId43" Type="http://schemas.openxmlformats.org/officeDocument/2006/relationships/image" Target="../media/image5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/>
          <p:cNvSpPr txBox="1">
            <a:spLocks/>
          </p:cNvSpPr>
          <p:nvPr/>
        </p:nvSpPr>
        <p:spPr>
          <a:xfrm>
            <a:off x="2065020" y="4629149"/>
            <a:ext cx="8057388" cy="1691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3600" b="1" dirty="0" err="1" smtClean="0"/>
              <a:t>Overview</a:t>
            </a:r>
            <a:r>
              <a:rPr lang="de-DE" sz="3600" b="1" dirty="0" smtClean="0"/>
              <a:t> </a:t>
            </a:r>
            <a:r>
              <a:rPr lang="de-DE" sz="3600" b="1" dirty="0" err="1" smtClean="0"/>
              <a:t>Presentation</a:t>
            </a:r>
            <a:endParaRPr lang="de-DE" sz="3600" b="1" dirty="0" smtClean="0"/>
          </a:p>
          <a:p>
            <a:endParaRPr lang="de-DE" sz="3600" b="1" dirty="0"/>
          </a:p>
          <a:p>
            <a:r>
              <a:rPr lang="de-DE" sz="3600" b="1" dirty="0" smtClean="0"/>
              <a:t>19 </a:t>
            </a:r>
            <a:r>
              <a:rPr lang="de-DE" sz="3600" b="1" dirty="0" err="1" smtClean="0"/>
              <a:t>October</a:t>
            </a:r>
            <a:r>
              <a:rPr lang="de-DE" sz="3600" b="1" dirty="0" smtClean="0"/>
              <a:t> 2018</a:t>
            </a:r>
            <a:endParaRPr lang="de-DE" sz="3600" b="1" dirty="0" smtClean="0"/>
          </a:p>
        </p:txBody>
      </p:sp>
      <p:sp>
        <p:nvSpPr>
          <p:cNvPr id="9" name="Rechteck 8"/>
          <p:cNvSpPr/>
          <p:nvPr/>
        </p:nvSpPr>
        <p:spPr>
          <a:xfrm>
            <a:off x="8846820" y="0"/>
            <a:ext cx="3345180" cy="13258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0972" y="1428750"/>
            <a:ext cx="8830056" cy="2398776"/>
          </a:xfrm>
          <a:prstGeom prst="rect">
            <a:avLst/>
          </a:prstGeom>
        </p:spPr>
      </p:pic>
      <p:cxnSp>
        <p:nvCxnSpPr>
          <p:cNvPr id="11" name="Gerader Verbinder 10"/>
          <p:cNvCxnSpPr/>
          <p:nvPr/>
        </p:nvCxnSpPr>
        <p:spPr>
          <a:xfrm>
            <a:off x="388620" y="4297680"/>
            <a:ext cx="113614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388620" y="994410"/>
            <a:ext cx="113614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8504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93776" y="324472"/>
            <a:ext cx="8016824" cy="1177073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rgbClr val="B4CD41"/>
                </a:solidFill>
              </a:rPr>
              <a:t>5G-ACIA Overview Presentation | 19 October 2018 </a:t>
            </a:r>
            <a:r>
              <a:rPr lang="de-DE" dirty="0" smtClean="0"/>
              <a:t>Mission &amp; Setup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C3E75-37A2-483B-899E-2A075D942217}" type="datetime3">
              <a:rPr lang="en-US" smtClean="0"/>
              <a:t>18 October 2018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5G Alliance for Connected Industries and Automation</a:t>
            </a:r>
            <a:endParaRPr lang="de-DE"/>
          </a:p>
        </p:txBody>
      </p:sp>
      <p:sp>
        <p:nvSpPr>
          <p:cNvPr id="20" name="Foliennummernplatzhalter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4C67C-F322-4306-A33F-EA856A9406E9}" type="slidenum">
              <a:rPr lang="de-DE" smtClean="0"/>
              <a:pPr/>
              <a:t>10</a:t>
            </a:fld>
            <a:endParaRPr lang="de-DE"/>
          </a:p>
        </p:txBody>
      </p:sp>
      <p:sp>
        <p:nvSpPr>
          <p:cNvPr id="38" name="Rechteck 37"/>
          <p:cNvSpPr/>
          <p:nvPr>
            <p:custDataLst>
              <p:tags r:id="rId1"/>
            </p:custDataLst>
          </p:nvPr>
        </p:nvSpPr>
        <p:spPr>
          <a:xfrm>
            <a:off x="697398" y="2588428"/>
            <a:ext cx="10860193" cy="3674150"/>
          </a:xfrm>
          <a:prstGeom prst="rect">
            <a:avLst/>
          </a:prstGeom>
          <a:solidFill>
            <a:srgbClr val="8F8F8F">
              <a:alpha val="20000"/>
            </a:srgbClr>
          </a:solidFill>
          <a:ln w="9525" cap="flat" cmpd="sng" algn="ctr">
            <a:noFill/>
            <a:prstDash val="solid"/>
          </a:ln>
          <a:effectLst/>
        </p:spPr>
        <p:txBody>
          <a:bodyPr rIns="0" rtlCol="0" anchor="ctr"/>
          <a:lstStyle/>
          <a:p>
            <a:pPr defTabSz="1219170">
              <a:lnSpc>
                <a:spcPct val="114000"/>
              </a:lnSpc>
              <a:tabLst>
                <a:tab pos="2597150" algn="l"/>
              </a:tabLst>
              <a:defRPr/>
            </a:pPr>
            <a:endParaRPr lang="en-US" sz="1400" b="1" kern="0" dirty="0"/>
          </a:p>
        </p:txBody>
      </p:sp>
      <p:sp>
        <p:nvSpPr>
          <p:cNvPr id="39" name="Rechteck 38"/>
          <p:cNvSpPr/>
          <p:nvPr>
            <p:custDataLst>
              <p:tags r:id="rId2"/>
            </p:custDataLst>
          </p:nvPr>
        </p:nvSpPr>
        <p:spPr>
          <a:xfrm>
            <a:off x="697398" y="1806744"/>
            <a:ext cx="1497338" cy="638884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170">
              <a:defRPr/>
            </a:pPr>
            <a:r>
              <a:rPr lang="en-US" b="1" kern="0" dirty="0">
                <a:solidFill>
                  <a:prstClr val="white"/>
                </a:solidFill>
              </a:rPr>
              <a:t>Mission</a:t>
            </a:r>
          </a:p>
        </p:txBody>
      </p:sp>
      <p:sp>
        <p:nvSpPr>
          <p:cNvPr id="40" name="Rechteck 39"/>
          <p:cNvSpPr/>
          <p:nvPr>
            <p:custDataLst>
              <p:tags r:id="rId3"/>
            </p:custDataLst>
          </p:nvPr>
        </p:nvSpPr>
        <p:spPr>
          <a:xfrm>
            <a:off x="2194736" y="1806744"/>
            <a:ext cx="9362855" cy="638884"/>
          </a:xfrm>
          <a:prstGeom prst="rect">
            <a:avLst/>
          </a:prstGeom>
          <a:solidFill>
            <a:srgbClr val="8F8F8F">
              <a:alpha val="20000"/>
            </a:srgbClr>
          </a:solidFill>
          <a:ln w="9525" cap="flat" cmpd="sng" algn="ctr">
            <a:noFill/>
            <a:prstDash val="solid"/>
          </a:ln>
          <a:effectLst/>
        </p:spPr>
        <p:txBody>
          <a:bodyPr rIns="0" rtlCol="0" anchor="ctr"/>
          <a:lstStyle/>
          <a:p>
            <a:pPr defTabSz="1219170">
              <a:lnSpc>
                <a:spcPct val="114000"/>
              </a:lnSpc>
              <a:tabLst>
                <a:tab pos="2597150" algn="l"/>
              </a:tabLst>
              <a:defRPr/>
            </a:pPr>
            <a:r>
              <a:rPr lang="en-US" sz="1400" b="1" kern="0" dirty="0"/>
              <a:t>Ensure the best possible applicability of 5G technology</a:t>
            </a:r>
            <a:r>
              <a:rPr lang="en-US" sz="1400" b="1" kern="0" dirty="0" smtClean="0"/>
              <a:t> and </a:t>
            </a:r>
            <a:r>
              <a:rPr lang="en-US" sz="1400" b="1" kern="0" dirty="0"/>
              <a:t>5G networks for the manufacturing </a:t>
            </a:r>
            <a:r>
              <a:rPr lang="en-US" sz="1400" b="1" kern="0" dirty="0" smtClean="0"/>
              <a:t>and </a:t>
            </a:r>
            <a:r>
              <a:rPr lang="en-US" sz="1400" b="1" kern="0" dirty="0"/>
              <a:t>process industry by addressing, discussing and evaluating relevant technical, regulatory and business aspects.</a:t>
            </a:r>
          </a:p>
        </p:txBody>
      </p:sp>
      <p:sp>
        <p:nvSpPr>
          <p:cNvPr id="41" name="Abgerundetes Rechteck 40"/>
          <p:cNvSpPr/>
          <p:nvPr/>
        </p:nvSpPr>
        <p:spPr>
          <a:xfrm>
            <a:off x="1578853" y="4725921"/>
            <a:ext cx="1671084" cy="623985"/>
          </a:xfrm>
          <a:prstGeom prst="roundRect">
            <a:avLst/>
          </a:prstGeom>
          <a:solidFill>
            <a:schemeClr val="tx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/>
              <a:t>Use Cases &amp; Requirements</a:t>
            </a:r>
            <a:endParaRPr lang="en-US" sz="1400" b="1" dirty="0"/>
          </a:p>
        </p:txBody>
      </p:sp>
      <p:sp>
        <p:nvSpPr>
          <p:cNvPr id="42" name="Abgerundetes Rechteck 41"/>
          <p:cNvSpPr/>
          <p:nvPr/>
        </p:nvSpPr>
        <p:spPr>
          <a:xfrm>
            <a:off x="3418286" y="4725921"/>
            <a:ext cx="1671084" cy="623985"/>
          </a:xfrm>
          <a:prstGeom prst="roundRect">
            <a:avLst/>
          </a:prstGeom>
          <a:solidFill>
            <a:schemeClr val="tx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/>
              <a:t>Spectrum &amp; Operator Models</a:t>
            </a:r>
            <a:endParaRPr lang="en-US" sz="1400" b="1" dirty="0"/>
          </a:p>
        </p:txBody>
      </p:sp>
      <p:sp>
        <p:nvSpPr>
          <p:cNvPr id="43" name="Abgerundetes Rechteck 42"/>
          <p:cNvSpPr/>
          <p:nvPr/>
        </p:nvSpPr>
        <p:spPr>
          <a:xfrm>
            <a:off x="5257719" y="4725921"/>
            <a:ext cx="1671084" cy="623985"/>
          </a:xfrm>
          <a:prstGeom prst="roundRect">
            <a:avLst/>
          </a:prstGeom>
          <a:solidFill>
            <a:schemeClr val="tx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/>
              <a:t>Architecture &amp; Technology</a:t>
            </a:r>
            <a:endParaRPr lang="en-US" sz="1400" b="1" dirty="0"/>
          </a:p>
        </p:txBody>
      </p:sp>
      <p:sp>
        <p:nvSpPr>
          <p:cNvPr id="44" name="Abgerundetes Rechteck 43"/>
          <p:cNvSpPr/>
          <p:nvPr/>
        </p:nvSpPr>
        <p:spPr>
          <a:xfrm>
            <a:off x="7097152" y="4725921"/>
            <a:ext cx="1671084" cy="623985"/>
          </a:xfrm>
          <a:prstGeom prst="roundRect">
            <a:avLst/>
          </a:prstGeom>
          <a:solidFill>
            <a:schemeClr val="tx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/>
              <a:t>Liaisons &amp; Dissemination</a:t>
            </a:r>
            <a:endParaRPr lang="en-US" sz="1400" b="1" dirty="0"/>
          </a:p>
        </p:txBody>
      </p:sp>
      <p:sp>
        <p:nvSpPr>
          <p:cNvPr id="45" name="Abgerundetes Rechteck 44"/>
          <p:cNvSpPr/>
          <p:nvPr/>
        </p:nvSpPr>
        <p:spPr>
          <a:xfrm>
            <a:off x="8936585" y="4725921"/>
            <a:ext cx="1671084" cy="623985"/>
          </a:xfrm>
          <a:prstGeom prst="roundRect">
            <a:avLst/>
          </a:prstGeom>
          <a:solidFill>
            <a:schemeClr val="tx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/>
              <a:t>Validation</a:t>
            </a:r>
            <a:br>
              <a:rPr lang="en-US" sz="1400" b="1" dirty="0" smtClean="0"/>
            </a:br>
            <a:r>
              <a:rPr lang="en-US" sz="1400" b="1" dirty="0" smtClean="0"/>
              <a:t>&amp; Tests</a:t>
            </a:r>
            <a:endParaRPr lang="en-US" sz="1400" b="1" dirty="0"/>
          </a:p>
        </p:txBody>
      </p:sp>
      <p:sp>
        <p:nvSpPr>
          <p:cNvPr id="46" name="Abgerundetes Rechteck 45"/>
          <p:cNvSpPr/>
          <p:nvPr/>
        </p:nvSpPr>
        <p:spPr>
          <a:xfrm>
            <a:off x="1578853" y="4276453"/>
            <a:ext cx="1671084" cy="370683"/>
          </a:xfrm>
          <a:prstGeom prst="round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tx1"/>
                </a:solidFill>
              </a:rPr>
              <a:t>Working Group 1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47" name="Abgerundetes Rechteck 46"/>
          <p:cNvSpPr/>
          <p:nvPr/>
        </p:nvSpPr>
        <p:spPr>
          <a:xfrm>
            <a:off x="3418286" y="4276453"/>
            <a:ext cx="1671084" cy="370683"/>
          </a:xfrm>
          <a:prstGeom prst="round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tx1"/>
                </a:solidFill>
              </a:rPr>
              <a:t>Working Group 2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48" name="Abgerundetes Rechteck 47"/>
          <p:cNvSpPr/>
          <p:nvPr/>
        </p:nvSpPr>
        <p:spPr>
          <a:xfrm>
            <a:off x="5257719" y="4276453"/>
            <a:ext cx="1671084" cy="370683"/>
          </a:xfrm>
          <a:prstGeom prst="round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tx1"/>
                </a:solidFill>
              </a:rPr>
              <a:t>Working Group 3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49" name="Abgerundetes Rechteck 48"/>
          <p:cNvSpPr/>
          <p:nvPr/>
        </p:nvSpPr>
        <p:spPr>
          <a:xfrm>
            <a:off x="7097152" y="4276453"/>
            <a:ext cx="1671084" cy="370683"/>
          </a:xfrm>
          <a:prstGeom prst="round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tx1"/>
                </a:solidFill>
              </a:rPr>
              <a:t>Working Group 4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50" name="Abgerundetes Rechteck 49"/>
          <p:cNvSpPr/>
          <p:nvPr/>
        </p:nvSpPr>
        <p:spPr>
          <a:xfrm>
            <a:off x="8936585" y="4276453"/>
            <a:ext cx="1671084" cy="370683"/>
          </a:xfrm>
          <a:prstGeom prst="round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tx1"/>
                </a:solidFill>
              </a:rPr>
              <a:t>Working Group 5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51" name="Abgerundetes Rechteck 50"/>
          <p:cNvSpPr/>
          <p:nvPr/>
        </p:nvSpPr>
        <p:spPr>
          <a:xfrm>
            <a:off x="1284768" y="3614879"/>
            <a:ext cx="9616986" cy="487342"/>
          </a:xfrm>
          <a:prstGeom prst="roundRect">
            <a:avLst/>
          </a:prstGeom>
          <a:solidFill>
            <a:schemeClr val="tx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Regular Plenary Meetings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2" name="Abgerundetes Rechteck 51"/>
          <p:cNvSpPr/>
          <p:nvPr/>
        </p:nvSpPr>
        <p:spPr>
          <a:xfrm>
            <a:off x="1284768" y="5463133"/>
            <a:ext cx="9616986" cy="492830"/>
          </a:xfrm>
          <a:prstGeom prst="roundRect">
            <a:avLst/>
          </a:prstGeom>
          <a:solidFill>
            <a:schemeClr val="tx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(Annual) General Assembly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3" name="Abgerundetes Rechteck 52"/>
          <p:cNvSpPr/>
          <p:nvPr/>
        </p:nvSpPr>
        <p:spPr>
          <a:xfrm>
            <a:off x="1284768" y="3003100"/>
            <a:ext cx="9616986" cy="493307"/>
          </a:xfrm>
          <a:prstGeom prst="roundRect">
            <a:avLst/>
          </a:prstGeom>
          <a:solidFill>
            <a:schemeClr val="tx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5G-ACIA Board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54" name="Abgerundetes Rechteck 53"/>
          <p:cNvSpPr/>
          <p:nvPr/>
        </p:nvSpPr>
        <p:spPr>
          <a:xfrm>
            <a:off x="1578853" y="2852186"/>
            <a:ext cx="1515222" cy="370683"/>
          </a:xfrm>
          <a:prstGeom prst="roundRect">
            <a:avLst/>
          </a:prstGeom>
          <a:solidFill>
            <a:schemeClr val="tx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</a:rPr>
              <a:t>Chairman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55" name="Abgerundetes Rechteck 54"/>
          <p:cNvSpPr/>
          <p:nvPr/>
        </p:nvSpPr>
        <p:spPr>
          <a:xfrm>
            <a:off x="3270357" y="2852186"/>
            <a:ext cx="1515222" cy="370683"/>
          </a:xfrm>
          <a:prstGeom prst="roundRect">
            <a:avLst/>
          </a:prstGeom>
          <a:solidFill>
            <a:schemeClr val="tx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</a:rPr>
              <a:t>Vice-Chairman</a:t>
            </a:r>
            <a:endParaRPr lang="en-US" sz="1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3798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Rechteck 84"/>
          <p:cNvSpPr/>
          <p:nvPr/>
        </p:nvSpPr>
        <p:spPr>
          <a:xfrm>
            <a:off x="807103" y="4346401"/>
            <a:ext cx="1655964" cy="200994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hteck 83"/>
          <p:cNvSpPr/>
          <p:nvPr/>
        </p:nvSpPr>
        <p:spPr>
          <a:xfrm>
            <a:off x="807103" y="1927066"/>
            <a:ext cx="1655964" cy="200994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hteck 76"/>
          <p:cNvSpPr/>
          <p:nvPr/>
        </p:nvSpPr>
        <p:spPr>
          <a:xfrm>
            <a:off x="2654751" y="1638795"/>
            <a:ext cx="8603799" cy="288271"/>
          </a:xfrm>
          <a:prstGeom prst="rect">
            <a:avLst/>
          </a:prstGeom>
          <a:solidFill>
            <a:srgbClr val="B4CD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/>
              <a:t>OT Industry</a:t>
            </a:r>
            <a:endParaRPr lang="en-US" sz="1400" b="1" dirty="0"/>
          </a:p>
        </p:txBody>
      </p:sp>
      <p:sp>
        <p:nvSpPr>
          <p:cNvPr id="62" name="Rechteck 61"/>
          <p:cNvSpPr/>
          <p:nvPr/>
        </p:nvSpPr>
        <p:spPr>
          <a:xfrm>
            <a:off x="2654751" y="4346401"/>
            <a:ext cx="8603799" cy="200994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hteck 15"/>
          <p:cNvSpPr/>
          <p:nvPr/>
        </p:nvSpPr>
        <p:spPr>
          <a:xfrm>
            <a:off x="2654751" y="1927066"/>
            <a:ext cx="8603799" cy="200747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93776" y="324472"/>
            <a:ext cx="8016824" cy="1177073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rgbClr val="B4CD41"/>
                </a:solidFill>
              </a:rPr>
              <a:t>5G-ACIA Overview Presentation | 19 October 2018 </a:t>
            </a:r>
            <a:r>
              <a:rPr lang="de-DE" dirty="0" smtClean="0"/>
              <a:t>People | Board &amp; General </a:t>
            </a:r>
            <a:r>
              <a:rPr lang="de-DE" dirty="0" err="1" smtClean="0"/>
              <a:t>Chair</a:t>
            </a:r>
            <a:r>
              <a:rPr lang="de-DE" dirty="0" err="1"/>
              <a:t>s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C3E75-37A2-483B-899E-2A075D942217}" type="datetime3">
              <a:rPr lang="en-US" smtClean="0"/>
              <a:t>18 October 2018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5G Alliance for Connected Industries and Automation</a:t>
            </a:r>
            <a:endParaRPr lang="de-DE"/>
          </a:p>
        </p:txBody>
      </p:sp>
      <p:sp>
        <p:nvSpPr>
          <p:cNvPr id="20" name="Foliennummernplatzhalter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4C67C-F322-4306-A33F-EA856A9406E9}" type="slidenum">
              <a:rPr lang="de-DE" smtClean="0"/>
              <a:pPr/>
              <a:t>11</a:t>
            </a:fld>
            <a:endParaRPr lang="de-DE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57" t="10488" r="18694" b="4675"/>
          <a:stretch/>
        </p:blipFill>
        <p:spPr>
          <a:xfrm>
            <a:off x="1024812" y="1992968"/>
            <a:ext cx="1136237" cy="1514982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28" r="17782"/>
          <a:stretch/>
        </p:blipFill>
        <p:spPr>
          <a:xfrm>
            <a:off x="1024811" y="4450987"/>
            <a:ext cx="1136237" cy="1514982"/>
          </a:xfrm>
          <a:prstGeom prst="rect">
            <a:avLst/>
          </a:prstGeom>
        </p:spPr>
      </p:pic>
      <p:pic>
        <p:nvPicPr>
          <p:cNvPr id="14" name="Grafik 1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9" t="2152" r="1574"/>
          <a:stretch/>
        </p:blipFill>
        <p:spPr>
          <a:xfrm>
            <a:off x="7032400" y="4438566"/>
            <a:ext cx="1159979" cy="1546638"/>
          </a:xfrm>
          <a:prstGeom prst="rect">
            <a:avLst/>
          </a:prstGeom>
        </p:spPr>
      </p:pic>
      <p:sp>
        <p:nvSpPr>
          <p:cNvPr id="19" name="Rechteck 18"/>
          <p:cNvSpPr/>
          <p:nvPr/>
        </p:nvSpPr>
        <p:spPr>
          <a:xfrm>
            <a:off x="2956475" y="3546633"/>
            <a:ext cx="11368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sz="1000" b="1" dirty="0" smtClean="0"/>
              <a:t>Christian Bauer</a:t>
            </a:r>
          </a:p>
          <a:p>
            <a:pPr algn="ctr"/>
            <a:r>
              <a:rPr lang="de-DE" sz="1000" dirty="0" smtClean="0"/>
              <a:t>Trumpf</a:t>
            </a:r>
            <a:endParaRPr lang="en-US" sz="1000" dirty="0"/>
          </a:p>
        </p:txBody>
      </p:sp>
      <p:sp>
        <p:nvSpPr>
          <p:cNvPr id="57" name="Rechteck 56"/>
          <p:cNvSpPr/>
          <p:nvPr/>
        </p:nvSpPr>
        <p:spPr>
          <a:xfrm>
            <a:off x="4267566" y="3546633"/>
            <a:ext cx="124745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sz="1000" b="1" dirty="0" smtClean="0"/>
              <a:t>Frank Hakemeyer</a:t>
            </a:r>
          </a:p>
          <a:p>
            <a:pPr algn="ctr"/>
            <a:r>
              <a:rPr lang="de-DE" sz="1000" dirty="0" smtClean="0"/>
              <a:t>Phoenix </a:t>
            </a:r>
            <a:r>
              <a:rPr lang="de-DE" sz="1000" dirty="0" err="1" smtClean="0"/>
              <a:t>Contact</a:t>
            </a:r>
            <a:endParaRPr lang="en-US" sz="1000" dirty="0"/>
          </a:p>
        </p:txBody>
      </p:sp>
      <p:sp>
        <p:nvSpPr>
          <p:cNvPr id="58" name="Rechteck 57"/>
          <p:cNvSpPr/>
          <p:nvPr/>
        </p:nvSpPr>
        <p:spPr>
          <a:xfrm>
            <a:off x="5709475" y="3546633"/>
            <a:ext cx="107273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sz="1000" b="1" dirty="0" smtClean="0"/>
              <a:t>Bernd Kärcher</a:t>
            </a:r>
          </a:p>
          <a:p>
            <a:pPr algn="ctr"/>
            <a:r>
              <a:rPr lang="de-DE" sz="1000" dirty="0" smtClean="0"/>
              <a:t>Festo</a:t>
            </a:r>
            <a:endParaRPr lang="en-US" sz="1000" dirty="0"/>
          </a:p>
        </p:txBody>
      </p:sp>
      <p:sp>
        <p:nvSpPr>
          <p:cNvPr id="59" name="Rechteck 58"/>
          <p:cNvSpPr/>
          <p:nvPr/>
        </p:nvSpPr>
        <p:spPr>
          <a:xfrm>
            <a:off x="6990218" y="3546633"/>
            <a:ext cx="124104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sz="1000" b="1" dirty="0" smtClean="0"/>
              <a:t>Oliver Kleineberg</a:t>
            </a:r>
          </a:p>
          <a:p>
            <a:pPr algn="ctr"/>
            <a:r>
              <a:rPr lang="de-DE" sz="1000" dirty="0" smtClean="0"/>
              <a:t>Hirschmann</a:t>
            </a:r>
            <a:endParaRPr lang="en-US" sz="1000" dirty="0"/>
          </a:p>
        </p:txBody>
      </p:sp>
      <p:sp>
        <p:nvSpPr>
          <p:cNvPr id="61" name="Rechteck 60"/>
          <p:cNvSpPr/>
          <p:nvPr/>
        </p:nvSpPr>
        <p:spPr>
          <a:xfrm>
            <a:off x="8415232" y="3546633"/>
            <a:ext cx="118013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sz="1000" b="1" dirty="0" smtClean="0"/>
              <a:t>Detlef </a:t>
            </a:r>
            <a:r>
              <a:rPr lang="de-DE" sz="1000" b="1" dirty="0" err="1" smtClean="0"/>
              <a:t>Tenhagen</a:t>
            </a:r>
            <a:endParaRPr lang="de-DE" sz="1000" b="1" dirty="0" smtClean="0"/>
          </a:p>
          <a:p>
            <a:pPr algn="ctr"/>
            <a:r>
              <a:rPr lang="de-DE" sz="1000" dirty="0" err="1" smtClean="0"/>
              <a:t>Harting</a:t>
            </a:r>
            <a:endParaRPr lang="en-US" sz="1000" dirty="0"/>
          </a:p>
        </p:txBody>
      </p:sp>
      <p:sp>
        <p:nvSpPr>
          <p:cNvPr id="68" name="Rechteck 67"/>
          <p:cNvSpPr/>
          <p:nvPr/>
        </p:nvSpPr>
        <p:spPr>
          <a:xfrm>
            <a:off x="5660710" y="5979801"/>
            <a:ext cx="113524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sz="1000" b="1" dirty="0" smtClean="0"/>
              <a:t>Josef Eichinger</a:t>
            </a:r>
          </a:p>
          <a:p>
            <a:pPr algn="ctr"/>
            <a:r>
              <a:rPr lang="de-DE" sz="1000" dirty="0" err="1" smtClean="0"/>
              <a:t>Huawei</a:t>
            </a:r>
            <a:endParaRPr lang="en-US" sz="1000" dirty="0"/>
          </a:p>
        </p:txBody>
      </p:sp>
      <p:sp>
        <p:nvSpPr>
          <p:cNvPr id="69" name="Rechteck 68"/>
          <p:cNvSpPr/>
          <p:nvPr/>
        </p:nvSpPr>
        <p:spPr>
          <a:xfrm>
            <a:off x="7045144" y="5979801"/>
            <a:ext cx="115608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sz="1000" b="1" dirty="0" smtClean="0"/>
              <a:t>Michael Faerber</a:t>
            </a:r>
          </a:p>
          <a:p>
            <a:pPr algn="ctr"/>
            <a:r>
              <a:rPr lang="de-DE" sz="1000" dirty="0" smtClean="0"/>
              <a:t>Intel</a:t>
            </a:r>
            <a:endParaRPr lang="en-US" sz="1000" dirty="0"/>
          </a:p>
        </p:txBody>
      </p:sp>
      <p:sp>
        <p:nvSpPr>
          <p:cNvPr id="70" name="Rechteck 69"/>
          <p:cNvSpPr/>
          <p:nvPr/>
        </p:nvSpPr>
        <p:spPr>
          <a:xfrm>
            <a:off x="4262608" y="5979801"/>
            <a:ext cx="122341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sz="1000" b="1" dirty="0" smtClean="0"/>
              <a:t>Ulrich Dropmann</a:t>
            </a:r>
          </a:p>
          <a:p>
            <a:pPr algn="ctr"/>
            <a:r>
              <a:rPr lang="de-DE" sz="1000" dirty="0" smtClean="0"/>
              <a:t>Nokia</a:t>
            </a:r>
            <a:endParaRPr lang="en-US" sz="1000" dirty="0"/>
          </a:p>
        </p:txBody>
      </p:sp>
      <p:sp>
        <p:nvSpPr>
          <p:cNvPr id="71" name="Rechteck 70"/>
          <p:cNvSpPr/>
          <p:nvPr/>
        </p:nvSpPr>
        <p:spPr>
          <a:xfrm>
            <a:off x="2992488" y="5979801"/>
            <a:ext cx="109517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sz="1000" b="1" dirty="0" smtClean="0"/>
              <a:t>Mathias Bohge</a:t>
            </a:r>
          </a:p>
          <a:p>
            <a:pPr algn="ctr"/>
            <a:r>
              <a:rPr lang="de-DE" sz="1000" dirty="0" smtClean="0"/>
              <a:t>R3 </a:t>
            </a:r>
            <a:r>
              <a:rPr lang="de-DE" sz="1000" dirty="0" err="1" smtClean="0"/>
              <a:t>Com</a:t>
            </a:r>
            <a:endParaRPr lang="de-DE" sz="1000" dirty="0" smtClean="0"/>
          </a:p>
        </p:txBody>
      </p:sp>
      <p:sp>
        <p:nvSpPr>
          <p:cNvPr id="72" name="Rechteck 71"/>
          <p:cNvSpPr/>
          <p:nvPr/>
        </p:nvSpPr>
        <p:spPr>
          <a:xfrm>
            <a:off x="8380771" y="5979801"/>
            <a:ext cx="124906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sz="1000" b="1" dirty="0" smtClean="0"/>
              <a:t>Herbert Schüttler</a:t>
            </a:r>
          </a:p>
          <a:p>
            <a:pPr algn="ctr"/>
            <a:r>
              <a:rPr lang="de-DE" sz="1000" dirty="0" smtClean="0"/>
              <a:t>Deutsche Telekom</a:t>
            </a:r>
            <a:endParaRPr lang="en-US" sz="1000" dirty="0"/>
          </a:p>
        </p:txBody>
      </p:sp>
      <p:sp>
        <p:nvSpPr>
          <p:cNvPr id="83" name="Rechteck 82"/>
          <p:cNvSpPr/>
          <p:nvPr/>
        </p:nvSpPr>
        <p:spPr>
          <a:xfrm>
            <a:off x="1009103" y="3546633"/>
            <a:ext cx="117852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sz="1000" b="1" dirty="0" smtClean="0"/>
              <a:t>Andreas Mueller</a:t>
            </a:r>
          </a:p>
          <a:p>
            <a:pPr algn="ctr"/>
            <a:r>
              <a:rPr lang="de-DE" sz="1000" dirty="0" smtClean="0"/>
              <a:t>Bosch</a:t>
            </a:r>
            <a:endParaRPr lang="en-US" sz="1000" dirty="0"/>
          </a:p>
        </p:txBody>
      </p:sp>
      <p:sp>
        <p:nvSpPr>
          <p:cNvPr id="86" name="Rechteck 85"/>
          <p:cNvSpPr/>
          <p:nvPr/>
        </p:nvSpPr>
        <p:spPr>
          <a:xfrm>
            <a:off x="1108491" y="5956240"/>
            <a:ext cx="97975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sz="1000" b="1" dirty="0" smtClean="0"/>
              <a:t>Afif Osseiran</a:t>
            </a:r>
          </a:p>
          <a:p>
            <a:pPr algn="ctr"/>
            <a:r>
              <a:rPr lang="de-DE" sz="1000" dirty="0" smtClean="0"/>
              <a:t>Ericsson</a:t>
            </a:r>
            <a:endParaRPr lang="en-US" sz="1000" dirty="0"/>
          </a:p>
        </p:txBody>
      </p:sp>
      <p:sp>
        <p:nvSpPr>
          <p:cNvPr id="87" name="Rechteck 86"/>
          <p:cNvSpPr/>
          <p:nvPr/>
        </p:nvSpPr>
        <p:spPr>
          <a:xfrm>
            <a:off x="807103" y="1638795"/>
            <a:ext cx="1655964" cy="288271"/>
          </a:xfrm>
          <a:prstGeom prst="rect">
            <a:avLst/>
          </a:prstGeom>
          <a:solidFill>
            <a:srgbClr val="0046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/>
              <a:t>Chairman</a:t>
            </a:r>
            <a:endParaRPr lang="en-US" sz="1400" b="1" dirty="0"/>
          </a:p>
        </p:txBody>
      </p:sp>
      <p:sp>
        <p:nvSpPr>
          <p:cNvPr id="88" name="Rechteck 87"/>
          <p:cNvSpPr/>
          <p:nvPr/>
        </p:nvSpPr>
        <p:spPr>
          <a:xfrm>
            <a:off x="807103" y="4060606"/>
            <a:ext cx="1655964" cy="288271"/>
          </a:xfrm>
          <a:prstGeom prst="rect">
            <a:avLst/>
          </a:prstGeom>
          <a:solidFill>
            <a:srgbClr val="0046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/>
              <a:t>Vice Chairman</a:t>
            </a:r>
            <a:endParaRPr lang="en-US" sz="1400" b="1" dirty="0"/>
          </a:p>
        </p:txBody>
      </p:sp>
      <p:sp>
        <p:nvSpPr>
          <p:cNvPr id="48" name="Rechteck 47"/>
          <p:cNvSpPr/>
          <p:nvPr/>
        </p:nvSpPr>
        <p:spPr>
          <a:xfrm>
            <a:off x="2654751" y="4062079"/>
            <a:ext cx="8603799" cy="288271"/>
          </a:xfrm>
          <a:prstGeom prst="rect">
            <a:avLst/>
          </a:prstGeom>
          <a:solidFill>
            <a:srgbClr val="B4CD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/>
              <a:t>ICT Industry</a:t>
            </a:r>
            <a:endParaRPr lang="en-US" sz="1400" b="1" dirty="0"/>
          </a:p>
        </p:txBody>
      </p:sp>
      <p:sp>
        <p:nvSpPr>
          <p:cNvPr id="50" name="Rechteck 49"/>
          <p:cNvSpPr/>
          <p:nvPr/>
        </p:nvSpPr>
        <p:spPr>
          <a:xfrm>
            <a:off x="9779333" y="3546633"/>
            <a:ext cx="128753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sz="1000" b="1" dirty="0" smtClean="0"/>
              <a:t>Herbert Wegmann</a:t>
            </a:r>
          </a:p>
          <a:p>
            <a:pPr algn="ctr"/>
            <a:r>
              <a:rPr lang="de-DE" sz="1000" dirty="0" smtClean="0"/>
              <a:t>Siemens</a:t>
            </a:r>
            <a:endParaRPr lang="en-US" sz="1000" dirty="0"/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01" r="28901"/>
          <a:stretch/>
        </p:blipFill>
        <p:spPr>
          <a:xfrm>
            <a:off x="2964440" y="1991744"/>
            <a:ext cx="1137155" cy="1516206"/>
          </a:xfrm>
          <a:prstGeom prst="rect">
            <a:avLst/>
          </a:prstGeom>
        </p:spPr>
      </p:pic>
      <p:pic>
        <p:nvPicPr>
          <p:cNvPr id="17" name="Grafik 16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6" b="5556"/>
          <a:stretch/>
        </p:blipFill>
        <p:spPr>
          <a:xfrm>
            <a:off x="9845554" y="1994316"/>
            <a:ext cx="1155085" cy="1540113"/>
          </a:xfrm>
          <a:prstGeom prst="rect">
            <a:avLst/>
          </a:prstGeom>
        </p:spPr>
      </p:pic>
      <p:pic>
        <p:nvPicPr>
          <p:cNvPr id="18" name="Grafik 17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70196" y="1991745"/>
            <a:ext cx="1137155" cy="1516206"/>
          </a:xfrm>
          <a:prstGeom prst="rect">
            <a:avLst/>
          </a:prstGeom>
        </p:spPr>
      </p:pic>
      <p:pic>
        <p:nvPicPr>
          <p:cNvPr id="22" name="Grafik 21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7" r="33345"/>
          <a:stretch/>
        </p:blipFill>
        <p:spPr>
          <a:xfrm>
            <a:off x="4311294" y="1986805"/>
            <a:ext cx="1140859" cy="1521145"/>
          </a:xfrm>
          <a:prstGeom prst="rect">
            <a:avLst/>
          </a:prstGeom>
        </p:spPr>
      </p:pic>
      <p:pic>
        <p:nvPicPr>
          <p:cNvPr id="23" name="Grafik 22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" b="11203"/>
          <a:stretch/>
        </p:blipFill>
        <p:spPr>
          <a:xfrm>
            <a:off x="7035358" y="1991142"/>
            <a:ext cx="1133700" cy="1511600"/>
          </a:xfrm>
          <a:prstGeom prst="rect">
            <a:avLst/>
          </a:prstGeom>
        </p:spPr>
      </p:pic>
      <p:sp>
        <p:nvSpPr>
          <p:cNvPr id="24" name="Rechteck 23"/>
          <p:cNvSpPr/>
          <p:nvPr/>
        </p:nvSpPr>
        <p:spPr>
          <a:xfrm>
            <a:off x="8637866" y="2441206"/>
            <a:ext cx="76174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err="1"/>
              <a:t>n</a:t>
            </a:r>
            <a:r>
              <a:rPr lang="de-DE" dirty="0" err="1" smtClean="0"/>
              <a:t>o</a:t>
            </a:r>
            <a:r>
              <a:rPr lang="de-DE" dirty="0" smtClean="0"/>
              <a:t> </a:t>
            </a:r>
          </a:p>
          <a:p>
            <a:pPr algn="ctr"/>
            <a:r>
              <a:rPr lang="de-DE" dirty="0" err="1" smtClean="0"/>
              <a:t>photo</a:t>
            </a:r>
            <a:endParaRPr lang="en-US" dirty="0"/>
          </a:p>
        </p:txBody>
      </p:sp>
      <p:pic>
        <p:nvPicPr>
          <p:cNvPr id="25" name="Grafik 24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8" b="9044"/>
          <a:stretch/>
        </p:blipFill>
        <p:spPr>
          <a:xfrm>
            <a:off x="8380771" y="4439062"/>
            <a:ext cx="1137883" cy="1517178"/>
          </a:xfrm>
          <a:prstGeom prst="rect">
            <a:avLst/>
          </a:prstGeom>
        </p:spPr>
      </p:pic>
      <p:pic>
        <p:nvPicPr>
          <p:cNvPr id="26" name="Grafik 25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72" r="24972"/>
          <a:stretch/>
        </p:blipFill>
        <p:spPr>
          <a:xfrm>
            <a:off x="2956475" y="4450987"/>
            <a:ext cx="1134890" cy="1513186"/>
          </a:xfrm>
          <a:prstGeom prst="rect">
            <a:avLst/>
          </a:prstGeom>
        </p:spPr>
      </p:pic>
      <p:pic>
        <p:nvPicPr>
          <p:cNvPr id="28" name="Grafik 27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61" r="25061"/>
          <a:stretch/>
        </p:blipFill>
        <p:spPr>
          <a:xfrm>
            <a:off x="4289375" y="4438566"/>
            <a:ext cx="1134890" cy="1513186"/>
          </a:xfrm>
          <a:prstGeom prst="rect">
            <a:avLst/>
          </a:prstGeom>
        </p:spPr>
      </p:pic>
      <p:pic>
        <p:nvPicPr>
          <p:cNvPr id="29" name="Grafik 28"/>
          <p:cNvPicPr>
            <a:picLocks noChangeAspect="1"/>
          </p:cNvPicPr>
          <p:nvPr/>
        </p:nvPicPr>
        <p:blipFill rotWithShape="1">
          <a:blip r:embed="rId14"/>
          <a:srcRect l="3792" r="3792"/>
          <a:stretch/>
        </p:blipFill>
        <p:spPr>
          <a:xfrm>
            <a:off x="5665546" y="4450987"/>
            <a:ext cx="1125574" cy="1500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6138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Rechteck 76"/>
          <p:cNvSpPr/>
          <p:nvPr/>
        </p:nvSpPr>
        <p:spPr>
          <a:xfrm>
            <a:off x="1557471" y="1638795"/>
            <a:ext cx="1696266" cy="28827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/>
              <a:t>WG 1</a:t>
            </a:r>
            <a:endParaRPr lang="en-US" sz="1400" b="1" dirty="0"/>
          </a:p>
        </p:txBody>
      </p:sp>
      <p:sp>
        <p:nvSpPr>
          <p:cNvPr id="78" name="Rechteck 77"/>
          <p:cNvSpPr/>
          <p:nvPr/>
        </p:nvSpPr>
        <p:spPr>
          <a:xfrm>
            <a:off x="3397294" y="1638795"/>
            <a:ext cx="1696266" cy="28827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/>
              <a:t>WG 2</a:t>
            </a:r>
            <a:endParaRPr lang="en-US" sz="1400" b="1" dirty="0"/>
          </a:p>
        </p:txBody>
      </p:sp>
      <p:sp>
        <p:nvSpPr>
          <p:cNvPr id="79" name="Rechteck 78"/>
          <p:cNvSpPr/>
          <p:nvPr/>
        </p:nvSpPr>
        <p:spPr>
          <a:xfrm>
            <a:off x="5244096" y="1628856"/>
            <a:ext cx="1696266" cy="28827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/>
              <a:t>WG 3</a:t>
            </a:r>
            <a:endParaRPr lang="en-US" sz="1400" b="1" dirty="0"/>
          </a:p>
        </p:txBody>
      </p:sp>
      <p:sp>
        <p:nvSpPr>
          <p:cNvPr id="80" name="Rechteck 79"/>
          <p:cNvSpPr/>
          <p:nvPr/>
        </p:nvSpPr>
        <p:spPr>
          <a:xfrm>
            <a:off x="7085855" y="1638795"/>
            <a:ext cx="1696266" cy="28827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/>
              <a:t>WG 4</a:t>
            </a:r>
            <a:endParaRPr lang="en-US" sz="1400" b="1" dirty="0"/>
          </a:p>
        </p:txBody>
      </p:sp>
      <p:sp>
        <p:nvSpPr>
          <p:cNvPr id="81" name="Rechteck 80"/>
          <p:cNvSpPr/>
          <p:nvPr/>
        </p:nvSpPr>
        <p:spPr>
          <a:xfrm>
            <a:off x="8909649" y="1638795"/>
            <a:ext cx="1696266" cy="28827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/>
              <a:t>WG 5</a:t>
            </a:r>
            <a:endParaRPr lang="en-US" sz="1400" b="1" dirty="0"/>
          </a:p>
        </p:txBody>
      </p:sp>
      <p:sp>
        <p:nvSpPr>
          <p:cNvPr id="62" name="Rechteck 61"/>
          <p:cNvSpPr/>
          <p:nvPr/>
        </p:nvSpPr>
        <p:spPr>
          <a:xfrm>
            <a:off x="1557471" y="4204187"/>
            <a:ext cx="9042070" cy="215216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hteck 15"/>
          <p:cNvSpPr/>
          <p:nvPr/>
        </p:nvSpPr>
        <p:spPr>
          <a:xfrm>
            <a:off x="1557471" y="1927066"/>
            <a:ext cx="9042070" cy="215216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93776" y="324472"/>
            <a:ext cx="8016824" cy="1177073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rgbClr val="B4CD41"/>
                </a:solidFill>
              </a:rPr>
              <a:t>5G-ACIA Overview Presentation | 19 October 2018 </a:t>
            </a:r>
            <a:r>
              <a:rPr lang="de-DE" dirty="0" smtClean="0"/>
              <a:t>People | WG </a:t>
            </a:r>
            <a:r>
              <a:rPr lang="de-DE" dirty="0" err="1" smtClean="0"/>
              <a:t>Chairs</a:t>
            </a:r>
            <a:r>
              <a:rPr lang="de-DE" dirty="0" smtClean="0"/>
              <a:t> &amp; </a:t>
            </a:r>
            <a:r>
              <a:rPr lang="de-DE" dirty="0" err="1" smtClean="0"/>
              <a:t>Vice-Chairs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C3E75-37A2-483B-899E-2A075D942217}" type="datetime3">
              <a:rPr lang="en-US" smtClean="0"/>
              <a:t>18 October 2018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5G Alliance for Connected Industries and Automation</a:t>
            </a:r>
            <a:endParaRPr lang="de-DE"/>
          </a:p>
        </p:txBody>
      </p:sp>
      <p:sp>
        <p:nvSpPr>
          <p:cNvPr id="20" name="Foliennummernplatzhalter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4C67C-F322-4306-A33F-EA856A9406E9}" type="slidenum">
              <a:rPr lang="de-DE" smtClean="0"/>
              <a:pPr/>
              <a:t>12</a:t>
            </a:fld>
            <a:endParaRPr lang="de-DE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13" t="8658" r="17769"/>
          <a:stretch/>
        </p:blipFill>
        <p:spPr>
          <a:xfrm>
            <a:off x="5535812" y="2052024"/>
            <a:ext cx="1138053" cy="1517404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699" r="12301"/>
          <a:stretch/>
        </p:blipFill>
        <p:spPr>
          <a:xfrm>
            <a:off x="9198436" y="2054446"/>
            <a:ext cx="1159979" cy="1546638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3" b="9317"/>
          <a:stretch/>
        </p:blipFill>
        <p:spPr>
          <a:xfrm>
            <a:off x="3703592" y="2054446"/>
            <a:ext cx="1136237" cy="1514982"/>
          </a:xfrm>
          <a:prstGeom prst="rect">
            <a:avLst/>
          </a:prstGeom>
        </p:spPr>
      </p:pic>
      <p:pic>
        <p:nvPicPr>
          <p:cNvPr id="12" name="Grafik 1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6" r="1786"/>
          <a:stretch/>
        </p:blipFill>
        <p:spPr>
          <a:xfrm>
            <a:off x="9165918" y="4336172"/>
            <a:ext cx="1159979" cy="1546638"/>
          </a:xfrm>
          <a:prstGeom prst="rect">
            <a:avLst/>
          </a:prstGeom>
        </p:spPr>
      </p:pic>
      <p:pic>
        <p:nvPicPr>
          <p:cNvPr id="13" name="Grafik 1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12" r="14512"/>
          <a:stretch/>
        </p:blipFill>
        <p:spPr>
          <a:xfrm>
            <a:off x="5532727" y="4336172"/>
            <a:ext cx="1159978" cy="1546638"/>
          </a:xfrm>
          <a:prstGeom prst="rect">
            <a:avLst/>
          </a:prstGeom>
        </p:spPr>
      </p:pic>
      <p:pic>
        <p:nvPicPr>
          <p:cNvPr id="14" name="Grafik 13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9" t="2152" r="1574"/>
          <a:stretch/>
        </p:blipFill>
        <p:spPr>
          <a:xfrm>
            <a:off x="3698288" y="4341575"/>
            <a:ext cx="1159979" cy="1546638"/>
          </a:xfrm>
          <a:prstGeom prst="rect">
            <a:avLst/>
          </a:prstGeom>
        </p:spPr>
      </p:pic>
      <p:pic>
        <p:nvPicPr>
          <p:cNvPr id="15" name="Grafik 14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03" t="346" r="17726" b="-346"/>
          <a:stretch/>
        </p:blipFill>
        <p:spPr>
          <a:xfrm>
            <a:off x="1847630" y="4341575"/>
            <a:ext cx="1156685" cy="1542246"/>
          </a:xfrm>
          <a:prstGeom prst="rect">
            <a:avLst/>
          </a:prstGeom>
        </p:spPr>
      </p:pic>
      <p:pic>
        <p:nvPicPr>
          <p:cNvPr id="56" name="Grafik 55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57" t="10488" r="18694" b="4675"/>
          <a:stretch/>
        </p:blipFill>
        <p:spPr>
          <a:xfrm>
            <a:off x="7368032" y="2054446"/>
            <a:ext cx="1136237" cy="1514982"/>
          </a:xfrm>
          <a:prstGeom prst="rect">
            <a:avLst/>
          </a:prstGeom>
        </p:spPr>
      </p:pic>
      <p:sp>
        <p:nvSpPr>
          <p:cNvPr id="19" name="Rechteck 18"/>
          <p:cNvSpPr/>
          <p:nvPr/>
        </p:nvSpPr>
        <p:spPr>
          <a:xfrm>
            <a:off x="1937742" y="3605689"/>
            <a:ext cx="97975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sz="1000" b="1" dirty="0" smtClean="0"/>
              <a:t>Michael Bahr</a:t>
            </a:r>
            <a:endParaRPr lang="de-DE" sz="1000" b="1" dirty="0" smtClean="0"/>
          </a:p>
          <a:p>
            <a:pPr algn="ctr"/>
            <a:r>
              <a:rPr lang="de-DE" sz="1000" dirty="0" smtClean="0"/>
              <a:t>Siemens</a:t>
            </a:r>
            <a:endParaRPr lang="en-US" sz="1000" dirty="0"/>
          </a:p>
        </p:txBody>
      </p:sp>
      <p:sp>
        <p:nvSpPr>
          <p:cNvPr id="57" name="Rechteck 56"/>
          <p:cNvSpPr/>
          <p:nvPr/>
        </p:nvSpPr>
        <p:spPr>
          <a:xfrm>
            <a:off x="3874535" y="3605689"/>
            <a:ext cx="82907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sz="1000" b="1" dirty="0" smtClean="0"/>
              <a:t>José Prats</a:t>
            </a:r>
          </a:p>
          <a:p>
            <a:pPr algn="ctr"/>
            <a:r>
              <a:rPr lang="de-DE" sz="1000" dirty="0" smtClean="0"/>
              <a:t>Bosch</a:t>
            </a:r>
            <a:endParaRPr lang="en-US" sz="1000" dirty="0"/>
          </a:p>
        </p:txBody>
      </p:sp>
      <p:sp>
        <p:nvSpPr>
          <p:cNvPr id="58" name="Rechteck 57"/>
          <p:cNvSpPr/>
          <p:nvPr/>
        </p:nvSpPr>
        <p:spPr>
          <a:xfrm>
            <a:off x="5539899" y="3605689"/>
            <a:ext cx="116570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sz="1000" b="1" dirty="0" smtClean="0"/>
              <a:t>Kurt Essigmann</a:t>
            </a:r>
          </a:p>
          <a:p>
            <a:pPr algn="ctr"/>
            <a:r>
              <a:rPr lang="de-DE" sz="1000" dirty="0" smtClean="0"/>
              <a:t>Ericsson</a:t>
            </a:r>
            <a:endParaRPr lang="en-US" sz="1000" dirty="0"/>
          </a:p>
        </p:txBody>
      </p:sp>
      <p:sp>
        <p:nvSpPr>
          <p:cNvPr id="59" name="Rechteck 58"/>
          <p:cNvSpPr/>
          <p:nvPr/>
        </p:nvSpPr>
        <p:spPr>
          <a:xfrm>
            <a:off x="7367166" y="3605689"/>
            <a:ext cx="117852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sz="1000" b="1" dirty="0" smtClean="0"/>
              <a:t>Andreas Mueller</a:t>
            </a:r>
          </a:p>
          <a:p>
            <a:pPr algn="ctr"/>
            <a:r>
              <a:rPr lang="de-DE" sz="1000" dirty="0" smtClean="0"/>
              <a:t>Bosch</a:t>
            </a:r>
            <a:endParaRPr lang="en-US" sz="1000" dirty="0"/>
          </a:p>
        </p:txBody>
      </p:sp>
      <p:sp>
        <p:nvSpPr>
          <p:cNvPr id="61" name="Rechteck 60"/>
          <p:cNvSpPr/>
          <p:nvPr/>
        </p:nvSpPr>
        <p:spPr>
          <a:xfrm>
            <a:off x="9165918" y="3605689"/>
            <a:ext cx="122501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sz="1000" b="1" dirty="0" smtClean="0"/>
              <a:t>Lutz Rauchhaupt</a:t>
            </a:r>
          </a:p>
          <a:p>
            <a:pPr algn="ctr"/>
            <a:r>
              <a:rPr lang="de-DE" sz="1000" dirty="0" err="1" smtClean="0"/>
              <a:t>ifak</a:t>
            </a:r>
            <a:endParaRPr lang="en-US" sz="1000" dirty="0"/>
          </a:p>
        </p:txBody>
      </p:sp>
      <p:sp>
        <p:nvSpPr>
          <p:cNvPr id="68" name="Rechteck 67"/>
          <p:cNvSpPr/>
          <p:nvPr/>
        </p:nvSpPr>
        <p:spPr>
          <a:xfrm>
            <a:off x="2079607" y="5882810"/>
            <a:ext cx="69602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sz="1000" b="1" dirty="0" smtClean="0"/>
              <a:t>Xueli An</a:t>
            </a:r>
          </a:p>
          <a:p>
            <a:pPr algn="ctr"/>
            <a:r>
              <a:rPr lang="de-DE" sz="1000" dirty="0" err="1" smtClean="0"/>
              <a:t>Huawei</a:t>
            </a:r>
            <a:endParaRPr lang="en-US" sz="1000" dirty="0"/>
          </a:p>
        </p:txBody>
      </p:sp>
      <p:sp>
        <p:nvSpPr>
          <p:cNvPr id="69" name="Rechteck 68"/>
          <p:cNvSpPr/>
          <p:nvPr/>
        </p:nvSpPr>
        <p:spPr>
          <a:xfrm>
            <a:off x="3711032" y="5882810"/>
            <a:ext cx="115608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sz="1000" b="1" dirty="0" smtClean="0"/>
              <a:t>Michael Faerber</a:t>
            </a:r>
          </a:p>
          <a:p>
            <a:pPr algn="ctr"/>
            <a:r>
              <a:rPr lang="de-DE" sz="1000" dirty="0" smtClean="0"/>
              <a:t>Intel</a:t>
            </a:r>
            <a:endParaRPr lang="en-US" sz="1000" dirty="0"/>
          </a:p>
        </p:txBody>
      </p:sp>
      <p:sp>
        <p:nvSpPr>
          <p:cNvPr id="70" name="Rechteck 69"/>
          <p:cNvSpPr/>
          <p:nvPr/>
        </p:nvSpPr>
        <p:spPr>
          <a:xfrm>
            <a:off x="5558337" y="5882810"/>
            <a:ext cx="112883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sz="1000" b="1" dirty="0" smtClean="0"/>
              <a:t>Atte Lansisalmi</a:t>
            </a:r>
          </a:p>
          <a:p>
            <a:pPr algn="ctr"/>
            <a:r>
              <a:rPr lang="de-DE" sz="1000" dirty="0" smtClean="0"/>
              <a:t>Nokia</a:t>
            </a:r>
            <a:endParaRPr lang="en-US" sz="1000" dirty="0"/>
          </a:p>
        </p:txBody>
      </p:sp>
      <p:sp>
        <p:nvSpPr>
          <p:cNvPr id="71" name="Rechteck 70"/>
          <p:cNvSpPr/>
          <p:nvPr/>
        </p:nvSpPr>
        <p:spPr>
          <a:xfrm>
            <a:off x="7348734" y="5882810"/>
            <a:ext cx="121539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sz="1000" b="1" dirty="0" smtClean="0"/>
              <a:t>Uwe </a:t>
            </a:r>
            <a:r>
              <a:rPr lang="de-DE" sz="1000" b="1" dirty="0" err="1" smtClean="0"/>
              <a:t>Rüddenklau</a:t>
            </a:r>
            <a:endParaRPr lang="de-DE" sz="1000" b="1" dirty="0" smtClean="0"/>
          </a:p>
          <a:p>
            <a:pPr algn="ctr"/>
            <a:r>
              <a:rPr lang="de-DE" sz="1000" dirty="0" smtClean="0"/>
              <a:t>Infineon</a:t>
            </a:r>
          </a:p>
        </p:txBody>
      </p:sp>
      <p:sp>
        <p:nvSpPr>
          <p:cNvPr id="72" name="Rechteck 71"/>
          <p:cNvSpPr/>
          <p:nvPr/>
        </p:nvSpPr>
        <p:spPr>
          <a:xfrm>
            <a:off x="9230841" y="5882810"/>
            <a:ext cx="109517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sz="1000" b="1" dirty="0" smtClean="0"/>
              <a:t>Arne Neumann</a:t>
            </a:r>
          </a:p>
          <a:p>
            <a:pPr algn="ctr"/>
            <a:r>
              <a:rPr lang="de-DE" sz="1000" dirty="0" err="1" smtClean="0"/>
              <a:t>inIT</a:t>
            </a:r>
            <a:endParaRPr lang="en-US" sz="1000" dirty="0"/>
          </a:p>
        </p:txBody>
      </p:sp>
      <p:sp>
        <p:nvSpPr>
          <p:cNvPr id="21" name="Rechteck 20"/>
          <p:cNvSpPr/>
          <p:nvPr/>
        </p:nvSpPr>
        <p:spPr>
          <a:xfrm>
            <a:off x="1557471" y="1638795"/>
            <a:ext cx="1696266" cy="471755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hteck 72"/>
          <p:cNvSpPr/>
          <p:nvPr/>
        </p:nvSpPr>
        <p:spPr>
          <a:xfrm>
            <a:off x="3409169" y="1638795"/>
            <a:ext cx="1696266" cy="471755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hteck 73"/>
          <p:cNvSpPr/>
          <p:nvPr/>
        </p:nvSpPr>
        <p:spPr>
          <a:xfrm>
            <a:off x="5251792" y="1638795"/>
            <a:ext cx="1696266" cy="471755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hteck 74"/>
          <p:cNvSpPr/>
          <p:nvPr/>
        </p:nvSpPr>
        <p:spPr>
          <a:xfrm>
            <a:off x="7091615" y="1638795"/>
            <a:ext cx="1696266" cy="471755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echteck 75"/>
          <p:cNvSpPr/>
          <p:nvPr/>
        </p:nvSpPr>
        <p:spPr>
          <a:xfrm>
            <a:off x="8920910" y="1638795"/>
            <a:ext cx="1696266" cy="471755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5" name="Grafik 44"/>
          <p:cNvPicPr>
            <a:picLocks noChangeAspect="1"/>
          </p:cNvPicPr>
          <p:nvPr/>
        </p:nvPicPr>
        <p:blipFill rotWithShape="1">
          <a:blip r:embed="rId11"/>
          <a:srcRect l="17315" r="14023"/>
          <a:stretch/>
        </p:blipFill>
        <p:spPr>
          <a:xfrm>
            <a:off x="7376344" y="4336172"/>
            <a:ext cx="1160169" cy="154689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9" name="Rechteck 38"/>
          <p:cNvSpPr/>
          <p:nvPr/>
        </p:nvSpPr>
        <p:spPr>
          <a:xfrm>
            <a:off x="2079607" y="2443212"/>
            <a:ext cx="76174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err="1"/>
              <a:t>n</a:t>
            </a:r>
            <a:r>
              <a:rPr lang="de-DE" dirty="0" err="1" smtClean="0"/>
              <a:t>o</a:t>
            </a:r>
            <a:r>
              <a:rPr lang="de-DE" dirty="0" smtClean="0"/>
              <a:t> </a:t>
            </a:r>
          </a:p>
          <a:p>
            <a:pPr algn="ctr"/>
            <a:r>
              <a:rPr lang="de-DE" dirty="0" err="1" smtClean="0"/>
              <a:t>photo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9149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6131" y="204634"/>
            <a:ext cx="8414114" cy="1177200"/>
          </a:xfrm>
        </p:spPr>
        <p:txBody>
          <a:bodyPr>
            <a:noAutofit/>
          </a:bodyPr>
          <a:lstStyle/>
          <a:p>
            <a:r>
              <a:rPr lang="en-US" sz="2400" dirty="0">
                <a:solidFill>
                  <a:srgbClr val="B4CD41"/>
                </a:solidFill>
              </a:rPr>
              <a:t>5G-ACIA Overview Presentation | 19 October 2018</a:t>
            </a:r>
            <a:r>
              <a:rPr lang="en-US" sz="2400" dirty="0" smtClean="0">
                <a:solidFill>
                  <a:srgbClr val="B4CD41"/>
                </a:solidFill>
              </a:rPr>
              <a:t/>
            </a:r>
            <a:br>
              <a:rPr lang="en-US" sz="2400" dirty="0" smtClean="0">
                <a:solidFill>
                  <a:srgbClr val="B4CD41"/>
                </a:solidFill>
              </a:rPr>
            </a:br>
            <a:r>
              <a:rPr lang="en-US" sz="3200" dirty="0" smtClean="0"/>
              <a:t>Mode of Operation</a:t>
            </a:r>
            <a:endParaRPr lang="de-DE" sz="3200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43874-E462-4F8F-906A-A9CA41C02E9D}" type="datetime4">
              <a:rPr lang="de-DE" smtClean="0"/>
              <a:pPr/>
              <a:t>18. Oktober 2018</a:t>
            </a:fld>
            <a:endParaRPr lang="de-DE" dirty="0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5G Alliance for Connected Industries and Automation</a:t>
            </a:r>
            <a:endParaRPr lang="de-DE" dirty="0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4C67C-F322-4306-A33F-EA856A9406E9}" type="slidenum">
              <a:rPr lang="de-DE" smtClean="0"/>
              <a:pPr/>
              <a:t>13</a:t>
            </a:fld>
            <a:endParaRPr lang="de-DE" dirty="0"/>
          </a:p>
        </p:txBody>
      </p:sp>
      <p:sp>
        <p:nvSpPr>
          <p:cNvPr id="4" name="Rechteck 3"/>
          <p:cNvSpPr/>
          <p:nvPr/>
        </p:nvSpPr>
        <p:spPr>
          <a:xfrm>
            <a:off x="1181170" y="1628774"/>
            <a:ext cx="3105150" cy="400050"/>
          </a:xfrm>
          <a:prstGeom prst="rect">
            <a:avLst/>
          </a:prstGeom>
          <a:solidFill>
            <a:srgbClr val="00465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</a:rPr>
              <a:t>Regular Plenary Meetings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13" name="Rechteck 12"/>
          <p:cNvSpPr/>
          <p:nvPr/>
        </p:nvSpPr>
        <p:spPr>
          <a:xfrm>
            <a:off x="4473010" y="1628774"/>
            <a:ext cx="3105150" cy="400050"/>
          </a:xfrm>
          <a:prstGeom prst="rect">
            <a:avLst/>
          </a:prstGeom>
          <a:solidFill>
            <a:srgbClr val="00465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</a:rPr>
              <a:t>Regular WG Meetings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14" name="Rechteck 13"/>
          <p:cNvSpPr/>
          <p:nvPr/>
        </p:nvSpPr>
        <p:spPr>
          <a:xfrm>
            <a:off x="7764850" y="1628774"/>
            <a:ext cx="3105150" cy="400050"/>
          </a:xfrm>
          <a:prstGeom prst="rect">
            <a:avLst/>
          </a:prstGeom>
          <a:solidFill>
            <a:srgbClr val="00465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</a:rPr>
              <a:t>Annual General Assembly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15" name="Rechteck 14"/>
          <p:cNvSpPr/>
          <p:nvPr/>
        </p:nvSpPr>
        <p:spPr>
          <a:xfrm>
            <a:off x="1181170" y="2028824"/>
            <a:ext cx="3105150" cy="2486026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>
              <a:spcAft>
                <a:spcPts val="1000"/>
              </a:spcAft>
              <a:buFont typeface="Wingdings" panose="05000000000000000000" pitchFamily="2" charset="2"/>
              <a:buChar char="§"/>
            </a:pPr>
            <a:r>
              <a:rPr lang="en-US" sz="1600" b="1" dirty="0" smtClean="0">
                <a:solidFill>
                  <a:schemeClr val="tx1"/>
                </a:solidFill>
              </a:rPr>
              <a:t>5 physical meetings </a:t>
            </a:r>
            <a:r>
              <a:rPr lang="en-US" sz="1600" dirty="0" smtClean="0">
                <a:solidFill>
                  <a:srgbClr val="004656"/>
                </a:solidFill>
              </a:rPr>
              <a:t>planned in 2019</a:t>
            </a:r>
          </a:p>
          <a:p>
            <a:pPr marL="285750" indent="-285750">
              <a:spcAft>
                <a:spcPts val="1000"/>
              </a:spcAft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rgbClr val="004656"/>
                </a:solidFill>
              </a:rPr>
              <a:t>Typical duration: </a:t>
            </a:r>
            <a:r>
              <a:rPr lang="en-US" sz="1600" b="1" dirty="0" smtClean="0">
                <a:solidFill>
                  <a:schemeClr val="tx1"/>
                </a:solidFill>
              </a:rPr>
              <a:t>2 days</a:t>
            </a:r>
          </a:p>
          <a:p>
            <a:pPr marL="285750" indent="-285750">
              <a:spcAft>
                <a:spcPts val="1000"/>
              </a:spcAft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rgbClr val="004656"/>
                </a:solidFill>
              </a:rPr>
              <a:t>Open to all members + invited guests</a:t>
            </a:r>
          </a:p>
          <a:p>
            <a:pPr marL="285750" indent="-285750">
              <a:spcAft>
                <a:spcPts val="1000"/>
              </a:spcAft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rgbClr val="004656"/>
                </a:solidFill>
              </a:rPr>
              <a:t>Discussion of general topics, decisions &amp; approvals, status updates from WGs</a:t>
            </a:r>
          </a:p>
        </p:txBody>
      </p:sp>
      <p:sp>
        <p:nvSpPr>
          <p:cNvPr id="16" name="Rechteck 15"/>
          <p:cNvSpPr/>
          <p:nvPr/>
        </p:nvSpPr>
        <p:spPr>
          <a:xfrm>
            <a:off x="4473010" y="2028824"/>
            <a:ext cx="3105150" cy="2486026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t"/>
          <a:lstStyle/>
          <a:p>
            <a:pPr marL="285750" indent="-285750">
              <a:spcAft>
                <a:spcPts val="1000"/>
              </a:spcAft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rgbClr val="004656"/>
                </a:solidFill>
              </a:rPr>
              <a:t>Frequency and duration dependent on current activity level in WG</a:t>
            </a:r>
          </a:p>
          <a:p>
            <a:pPr marL="285750" indent="-285750">
              <a:spcAft>
                <a:spcPts val="1000"/>
              </a:spcAft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rgbClr val="004656"/>
                </a:solidFill>
              </a:rPr>
              <a:t>Currently </a:t>
            </a:r>
            <a:r>
              <a:rPr lang="en-US" sz="1600" b="1" dirty="0" smtClean="0">
                <a:solidFill>
                  <a:schemeClr val="tx1"/>
                </a:solidFill>
              </a:rPr>
              <a:t>~2-3 WG meetings between plenaries</a:t>
            </a:r>
          </a:p>
          <a:p>
            <a:pPr marL="285750" indent="-285750">
              <a:spcAft>
                <a:spcPts val="1000"/>
              </a:spcAft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rgbClr val="004656"/>
                </a:solidFill>
              </a:rPr>
              <a:t>Currently held as</a:t>
            </a:r>
            <a:r>
              <a:rPr lang="en-US" sz="1600" b="1" dirty="0" smtClean="0">
                <a:solidFill>
                  <a:schemeClr val="tx1"/>
                </a:solidFill>
              </a:rPr>
              <a:t> online meetings</a:t>
            </a:r>
            <a:r>
              <a:rPr lang="en-US" sz="1600" dirty="0" smtClean="0">
                <a:solidFill>
                  <a:srgbClr val="004656"/>
                </a:solidFill>
              </a:rPr>
              <a:t> (WebEx)</a:t>
            </a:r>
          </a:p>
          <a:p>
            <a:pPr marL="285750" indent="-285750">
              <a:spcAft>
                <a:spcPts val="1000"/>
              </a:spcAft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rgbClr val="004656"/>
                </a:solidFill>
              </a:rPr>
              <a:t>Open to all members</a:t>
            </a:r>
            <a:endParaRPr lang="en-US" sz="1600" dirty="0">
              <a:solidFill>
                <a:srgbClr val="004656"/>
              </a:solidFill>
            </a:endParaRPr>
          </a:p>
        </p:txBody>
      </p:sp>
      <p:sp>
        <p:nvSpPr>
          <p:cNvPr id="17" name="Rechteck 16"/>
          <p:cNvSpPr/>
          <p:nvPr/>
        </p:nvSpPr>
        <p:spPr>
          <a:xfrm>
            <a:off x="7764850" y="2028824"/>
            <a:ext cx="3105150" cy="2486026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>
              <a:spcAft>
                <a:spcPts val="1000"/>
              </a:spcAft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rgbClr val="004656"/>
                </a:solidFill>
              </a:rPr>
              <a:t>Takes place </a:t>
            </a:r>
            <a:r>
              <a:rPr lang="en-US" sz="1600" b="1" dirty="0" smtClean="0">
                <a:solidFill>
                  <a:schemeClr val="tx1"/>
                </a:solidFill>
              </a:rPr>
              <a:t>once a year</a:t>
            </a:r>
          </a:p>
          <a:p>
            <a:pPr marL="285750" indent="-285750">
              <a:spcAft>
                <a:spcPts val="1000"/>
              </a:spcAft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rgbClr val="004656"/>
                </a:solidFill>
              </a:rPr>
              <a:t>Major decisions</a:t>
            </a:r>
          </a:p>
          <a:p>
            <a:pPr marL="285750" indent="-285750">
              <a:spcAft>
                <a:spcPts val="1000"/>
              </a:spcAft>
              <a:buFont typeface="Wingdings" panose="05000000000000000000" pitchFamily="2" charset="2"/>
              <a:buChar char="§"/>
            </a:pPr>
            <a:r>
              <a:rPr lang="en-US" sz="1600" b="1" dirty="0" smtClean="0">
                <a:solidFill>
                  <a:schemeClr val="tx1"/>
                </a:solidFill>
              </a:rPr>
              <a:t>Elections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 smtClean="0">
                <a:solidFill>
                  <a:srgbClr val="004656"/>
                </a:solidFill>
              </a:rPr>
              <a:t>of leadership positions</a:t>
            </a:r>
          </a:p>
          <a:p>
            <a:pPr marL="285750" indent="-285750">
              <a:spcAft>
                <a:spcPts val="1000"/>
              </a:spcAft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rgbClr val="004656"/>
                </a:solidFill>
              </a:rPr>
              <a:t>Open to </a:t>
            </a:r>
            <a:r>
              <a:rPr lang="en-US" sz="1600" b="1" dirty="0" smtClean="0">
                <a:solidFill>
                  <a:schemeClr val="tx1"/>
                </a:solidFill>
              </a:rPr>
              <a:t>official delegates only</a:t>
            </a:r>
            <a:r>
              <a:rPr lang="en-US" sz="1600" dirty="0" smtClean="0">
                <a:solidFill>
                  <a:srgbClr val="004656"/>
                </a:solidFill>
              </a:rPr>
              <a:t> (formally appointed delegate of an organization)</a:t>
            </a:r>
            <a:endParaRPr lang="en-US" sz="1600" dirty="0">
              <a:solidFill>
                <a:srgbClr val="004656"/>
              </a:solidFill>
            </a:endParaRPr>
          </a:p>
        </p:txBody>
      </p:sp>
      <p:sp>
        <p:nvSpPr>
          <p:cNvPr id="18" name="Rechteck 17"/>
          <p:cNvSpPr/>
          <p:nvPr/>
        </p:nvSpPr>
        <p:spPr>
          <a:xfrm>
            <a:off x="1181170" y="4700588"/>
            <a:ext cx="9688830" cy="360044"/>
          </a:xfrm>
          <a:prstGeom prst="rect">
            <a:avLst/>
          </a:prstGeom>
          <a:solidFill>
            <a:srgbClr val="B4CD4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</a:rPr>
              <a:t>5G-ACIA is Contribution-Driven &amp; Consensus-Oriented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19" name="Rechteck 18"/>
          <p:cNvSpPr/>
          <p:nvPr/>
        </p:nvSpPr>
        <p:spPr>
          <a:xfrm>
            <a:off x="1181170" y="5060632"/>
            <a:ext cx="9688830" cy="1328738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>
              <a:spcAft>
                <a:spcPts val="1000"/>
              </a:spcAft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rgbClr val="004656"/>
                </a:solidFill>
              </a:rPr>
              <a:t>Everybody is welcome to contribute to ongoing work items and to initiate new work items</a:t>
            </a:r>
            <a:br>
              <a:rPr lang="en-US" sz="1600" dirty="0" smtClean="0">
                <a:solidFill>
                  <a:srgbClr val="004656"/>
                </a:solidFill>
              </a:rPr>
            </a:br>
            <a:r>
              <a:rPr lang="en-US" sz="1600" dirty="0" smtClean="0">
                <a:solidFill>
                  <a:srgbClr val="004656"/>
                </a:solidFill>
                <a:sym typeface="Wingdings" panose="05000000000000000000" pitchFamily="2" charset="2"/>
              </a:rPr>
              <a:t> new work items require support from at least 3 organizations before they may get approved</a:t>
            </a:r>
          </a:p>
          <a:p>
            <a:pPr marL="285750" indent="-285750">
              <a:spcAft>
                <a:spcPts val="1000"/>
              </a:spcAft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rgbClr val="004656"/>
                </a:solidFill>
                <a:sym typeface="Wingdings" panose="05000000000000000000" pitchFamily="2" charset="2"/>
              </a:rPr>
              <a:t>Active contributions are essential to make sure that your needs and wishes are considered</a:t>
            </a:r>
            <a:endParaRPr lang="en-US" sz="1600" dirty="0">
              <a:solidFill>
                <a:srgbClr val="004656"/>
              </a:solidFill>
              <a:sym typeface="Wingdings" panose="05000000000000000000" pitchFamily="2" charset="2"/>
            </a:endParaRPr>
          </a:p>
          <a:p>
            <a:pPr marL="285750" indent="-285750">
              <a:spcAft>
                <a:spcPts val="1000"/>
              </a:spcAft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rgbClr val="004656"/>
                </a:solidFill>
                <a:sym typeface="Wingdings" panose="05000000000000000000" pitchFamily="2" charset="2"/>
              </a:rPr>
              <a:t>Major external deliverables (e.g. position papers) require consensus among all members</a:t>
            </a:r>
            <a:endParaRPr lang="en-US" sz="1600" dirty="0" smtClean="0">
              <a:solidFill>
                <a:srgbClr val="00465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4417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6131" y="204634"/>
            <a:ext cx="8414114" cy="1177200"/>
          </a:xfrm>
        </p:spPr>
        <p:txBody>
          <a:bodyPr>
            <a:noAutofit/>
          </a:bodyPr>
          <a:lstStyle/>
          <a:p>
            <a:r>
              <a:rPr lang="en-US" sz="2400" dirty="0">
                <a:solidFill>
                  <a:srgbClr val="B4CD41"/>
                </a:solidFill>
              </a:rPr>
              <a:t>5G-ACIA Overview Presentation | 19 October 2018</a:t>
            </a:r>
            <a:r>
              <a:rPr lang="en-US" sz="2400" dirty="0" smtClean="0">
                <a:solidFill>
                  <a:srgbClr val="B4CD41"/>
                </a:solidFill>
              </a:rPr>
              <a:t/>
            </a:r>
            <a:br>
              <a:rPr lang="en-US" sz="2400" dirty="0" smtClean="0">
                <a:solidFill>
                  <a:srgbClr val="B4CD41"/>
                </a:solidFill>
              </a:rPr>
            </a:br>
            <a:r>
              <a:rPr lang="en-US" sz="3200" dirty="0" smtClean="0"/>
              <a:t>How to Become a Member</a:t>
            </a:r>
            <a:endParaRPr lang="de-DE" sz="3200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43874-E462-4F8F-906A-A9CA41C02E9D}" type="datetime4">
              <a:rPr lang="de-DE" smtClean="0"/>
              <a:pPr/>
              <a:t>18. Oktober 2018</a:t>
            </a:fld>
            <a:endParaRPr lang="de-DE" dirty="0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5G Alliance for Connected Industries and Automation</a:t>
            </a:r>
            <a:endParaRPr lang="de-DE" dirty="0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4C67C-F322-4306-A33F-EA856A9406E9}" type="slidenum">
              <a:rPr lang="de-DE" smtClean="0"/>
              <a:pPr/>
              <a:t>14</a:t>
            </a:fld>
            <a:endParaRPr lang="de-DE" dirty="0"/>
          </a:p>
        </p:txBody>
      </p:sp>
      <p:sp>
        <p:nvSpPr>
          <p:cNvPr id="10" name="Inhaltsplatzhalter 3"/>
          <p:cNvSpPr txBox="1">
            <a:spLocks/>
          </p:cNvSpPr>
          <p:nvPr/>
        </p:nvSpPr>
        <p:spPr>
          <a:xfrm>
            <a:off x="826168" y="1725930"/>
            <a:ext cx="10877550" cy="45158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B4CD4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B4CD4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B4CD4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B4CD4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B4CD4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4013" indent="-354013">
              <a:lnSpc>
                <a:spcPct val="120000"/>
              </a:lnSpc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1600" b="1" dirty="0" smtClean="0"/>
              <a:t>Any organization supporting the goals of 5G-ACIA may become a member</a:t>
            </a:r>
            <a:r>
              <a:rPr lang="en-US" sz="1600" b="1" dirty="0" smtClean="0">
                <a:sym typeface="Wingdings" panose="05000000000000000000" pitchFamily="2" charset="2"/>
              </a:rPr>
              <a:t/>
            </a:r>
            <a:br>
              <a:rPr lang="en-US" sz="1600" b="1" dirty="0" smtClean="0">
                <a:sym typeface="Wingdings" panose="05000000000000000000" pitchFamily="2" charset="2"/>
              </a:rPr>
            </a:br>
            <a:r>
              <a:rPr lang="en-US" sz="1600" dirty="0" smtClean="0">
                <a:sym typeface="Wingdings" panose="05000000000000000000" pitchFamily="2" charset="2"/>
              </a:rPr>
              <a:t> Membership application pack available from Alexander Bentkus / ZVEI</a:t>
            </a:r>
            <a:endParaRPr lang="en-US" sz="1600" dirty="0">
              <a:sym typeface="Wingdings" panose="05000000000000000000" pitchFamily="2" charset="2"/>
            </a:endParaRPr>
          </a:p>
          <a:p>
            <a:pPr marL="354013" indent="-354013">
              <a:lnSpc>
                <a:spcPct val="120000"/>
              </a:lnSpc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1600" b="1" dirty="0" smtClean="0"/>
              <a:t>Every member is categorized into one of the following categories: OT | ICT | Others</a:t>
            </a:r>
            <a:br>
              <a:rPr lang="en-US" sz="1600" b="1" dirty="0" smtClean="0"/>
            </a:br>
            <a:r>
              <a:rPr lang="en-US" sz="1600" dirty="0" smtClean="0">
                <a:sym typeface="Wingdings" panose="05000000000000000000" pitchFamily="2" charset="2"/>
              </a:rPr>
              <a:t> Should ensure balance between OT &amp; ICT in the Board and other leadership positions</a:t>
            </a:r>
            <a:br>
              <a:rPr lang="en-US" sz="1600" dirty="0" smtClean="0">
                <a:sym typeface="Wingdings" panose="05000000000000000000" pitchFamily="2" charset="2"/>
              </a:rPr>
            </a:br>
            <a:r>
              <a:rPr lang="en-US" sz="1600" dirty="0" smtClean="0">
                <a:sym typeface="Wingdings" panose="05000000000000000000" pitchFamily="2" charset="2"/>
              </a:rPr>
              <a:t> Chosen category to be reviewed by the Board</a:t>
            </a:r>
            <a:endParaRPr lang="en-US" sz="1600" dirty="0" smtClean="0"/>
          </a:p>
          <a:p>
            <a:pPr marL="354013" indent="-354013">
              <a:lnSpc>
                <a:spcPct val="120000"/>
              </a:lnSpc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1600" b="1" dirty="0" smtClean="0"/>
              <a:t>Subscription scheme for non-ZVEI members</a:t>
            </a:r>
            <a:br>
              <a:rPr lang="en-US" sz="1600" b="1" dirty="0" smtClean="0"/>
            </a:br>
            <a:r>
              <a:rPr lang="en-US" sz="1600" b="1" dirty="0" smtClean="0"/>
              <a:t/>
            </a:r>
            <a:br>
              <a:rPr lang="en-US" sz="1600" b="1" dirty="0" smtClean="0"/>
            </a:br>
            <a:r>
              <a:rPr lang="en-US" sz="1600" b="1" dirty="0" smtClean="0"/>
              <a:t/>
            </a:r>
            <a:br>
              <a:rPr lang="en-US" sz="1600" b="1" dirty="0" smtClean="0"/>
            </a:br>
            <a:r>
              <a:rPr lang="en-US" sz="1600" b="1" dirty="0" smtClean="0"/>
              <a:t/>
            </a:r>
            <a:br>
              <a:rPr lang="en-US" sz="1600" b="1" dirty="0" smtClean="0"/>
            </a:br>
            <a:r>
              <a:rPr lang="en-US" sz="1600" b="1" dirty="0" smtClean="0"/>
              <a:t/>
            </a:r>
            <a:br>
              <a:rPr lang="en-US" sz="1600" b="1" dirty="0" smtClean="0"/>
            </a:br>
            <a:r>
              <a:rPr lang="en-US" sz="1600" b="1" dirty="0" smtClean="0"/>
              <a:t/>
            </a:r>
            <a:br>
              <a:rPr lang="en-US" sz="1600" b="1" dirty="0" smtClean="0"/>
            </a:br>
            <a:r>
              <a:rPr lang="en-US" sz="1600" dirty="0" smtClean="0">
                <a:sym typeface="Wingdings" panose="05000000000000000000" pitchFamily="2" charset="2"/>
              </a:rPr>
              <a:t> companies which join after July 1</a:t>
            </a:r>
            <a:r>
              <a:rPr lang="en-US" sz="1600" baseline="30000" dirty="0" smtClean="0">
                <a:sym typeface="Wingdings" panose="05000000000000000000" pitchFamily="2" charset="2"/>
              </a:rPr>
              <a:t>st</a:t>
            </a:r>
            <a:r>
              <a:rPr lang="en-US" sz="1600" dirty="0" smtClean="0">
                <a:sym typeface="Wingdings" panose="05000000000000000000" pitchFamily="2" charset="2"/>
              </a:rPr>
              <a:t> get a 50% discount for the rest of the same year</a:t>
            </a:r>
            <a:endParaRPr lang="en-US" sz="1400" dirty="0" smtClean="0">
              <a:sym typeface="Wingdings" panose="05000000000000000000" pitchFamily="2" charset="2"/>
            </a:endParaRPr>
          </a:p>
        </p:txBody>
      </p:sp>
      <p:graphicFrame>
        <p:nvGraphicFramePr>
          <p:cNvPr id="4" name="Tabel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2020274"/>
              </p:ext>
            </p:extLst>
          </p:nvPr>
        </p:nvGraphicFramePr>
        <p:xfrm>
          <a:off x="1362710" y="3983831"/>
          <a:ext cx="5049520" cy="134112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2948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546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935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Annual Turnover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Annual</a:t>
                      </a:r>
                      <a:r>
                        <a:rPr lang="en-US" sz="1600" baseline="0" dirty="0" smtClean="0">
                          <a:solidFill>
                            <a:schemeClr val="bg1"/>
                          </a:solidFill>
                        </a:rPr>
                        <a:t> Membership Fee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5935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rgbClr val="004656"/>
                          </a:solidFill>
                        </a:rPr>
                        <a:t>up to 50 Mio. €</a:t>
                      </a:r>
                      <a:endParaRPr lang="en-US" sz="1600" dirty="0">
                        <a:solidFill>
                          <a:srgbClr val="00465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rgbClr val="004656"/>
                          </a:solidFill>
                        </a:rPr>
                        <a:t>5 k€</a:t>
                      </a:r>
                      <a:endParaRPr lang="en-US" sz="1600" dirty="0">
                        <a:solidFill>
                          <a:srgbClr val="004656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5935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rgbClr val="004656"/>
                          </a:solidFill>
                        </a:rPr>
                        <a:t>50 – 500 Mio. €</a:t>
                      </a:r>
                      <a:endParaRPr lang="en-US" sz="1600" dirty="0">
                        <a:solidFill>
                          <a:srgbClr val="00465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rgbClr val="004656"/>
                          </a:solidFill>
                        </a:rPr>
                        <a:t>15 k€</a:t>
                      </a:r>
                      <a:endParaRPr lang="en-US" sz="1600" dirty="0">
                        <a:solidFill>
                          <a:srgbClr val="004656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5935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rgbClr val="004656"/>
                          </a:solidFill>
                        </a:rPr>
                        <a:t>more</a:t>
                      </a:r>
                      <a:r>
                        <a:rPr lang="en-US" sz="1600" baseline="0" dirty="0" smtClean="0">
                          <a:solidFill>
                            <a:srgbClr val="004656"/>
                          </a:solidFill>
                        </a:rPr>
                        <a:t> than 50 Mio. €</a:t>
                      </a:r>
                      <a:endParaRPr lang="en-US" sz="1600" dirty="0">
                        <a:solidFill>
                          <a:srgbClr val="00465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rgbClr val="004656"/>
                          </a:solidFill>
                        </a:rPr>
                        <a:t>30 k€</a:t>
                      </a:r>
                      <a:endParaRPr lang="en-US" sz="1600" dirty="0">
                        <a:solidFill>
                          <a:srgbClr val="004656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4908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6131" y="204634"/>
            <a:ext cx="8414114" cy="1177200"/>
          </a:xfrm>
        </p:spPr>
        <p:txBody>
          <a:bodyPr>
            <a:noAutofit/>
          </a:bodyPr>
          <a:lstStyle/>
          <a:p>
            <a:r>
              <a:rPr lang="en-US" sz="2400" dirty="0">
                <a:solidFill>
                  <a:srgbClr val="B4CD41"/>
                </a:solidFill>
              </a:rPr>
              <a:t>5G-ACIA Overview Presentation | 19 October 2018</a:t>
            </a:r>
            <a:r>
              <a:rPr lang="en-US" sz="2400" dirty="0">
                <a:solidFill>
                  <a:srgbClr val="B4CD41"/>
                </a:solidFill>
              </a:rPr>
              <a:t/>
            </a:r>
            <a:br>
              <a:rPr lang="en-US" sz="2400" dirty="0">
                <a:solidFill>
                  <a:srgbClr val="B4CD41"/>
                </a:solidFill>
              </a:rPr>
            </a:br>
            <a:r>
              <a:rPr lang="en-US" sz="2400" dirty="0" smtClean="0"/>
              <a:t>Overview </a:t>
            </a:r>
            <a:r>
              <a:rPr lang="en-US" sz="2400" dirty="0" smtClean="0"/>
              <a:t>of Ongoing and Planned Work Items</a:t>
            </a:r>
            <a:endParaRPr lang="de-DE" sz="3200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43874-E462-4F8F-906A-A9CA41C02E9D}" type="datetime4">
              <a:rPr lang="de-DE" smtClean="0"/>
              <a:pPr/>
              <a:t>18. Oktober 2018</a:t>
            </a:fld>
            <a:endParaRPr lang="de-DE" dirty="0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5G Alliance for Connected Industries and Automation</a:t>
            </a:r>
            <a:endParaRPr lang="de-DE" dirty="0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4C67C-F322-4306-A33F-EA856A9406E9}" type="slidenum">
              <a:rPr lang="de-DE" smtClean="0"/>
              <a:pPr/>
              <a:t>15</a:t>
            </a:fld>
            <a:endParaRPr lang="de-DE" dirty="0"/>
          </a:p>
        </p:txBody>
      </p:sp>
      <p:sp>
        <p:nvSpPr>
          <p:cNvPr id="5" name="Rechteck 4"/>
          <p:cNvSpPr/>
          <p:nvPr/>
        </p:nvSpPr>
        <p:spPr>
          <a:xfrm>
            <a:off x="5189161" y="1569333"/>
            <a:ext cx="536266" cy="19677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b="1" dirty="0" smtClean="0">
                <a:solidFill>
                  <a:schemeClr val="bg1"/>
                </a:solidFill>
              </a:rPr>
              <a:t>Apr</a:t>
            </a:r>
            <a:endParaRPr lang="de-DE" sz="1200" b="1" dirty="0">
              <a:solidFill>
                <a:schemeClr val="bg1"/>
              </a:solidFill>
            </a:endParaRPr>
          </a:p>
        </p:txBody>
      </p:sp>
      <p:sp>
        <p:nvSpPr>
          <p:cNvPr id="10" name="Rechteck 9"/>
          <p:cNvSpPr/>
          <p:nvPr/>
        </p:nvSpPr>
        <p:spPr>
          <a:xfrm>
            <a:off x="5725427" y="1569333"/>
            <a:ext cx="536266" cy="19677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b="1" dirty="0" smtClean="0">
                <a:solidFill>
                  <a:schemeClr val="tx1"/>
                </a:solidFill>
              </a:rPr>
              <a:t>May</a:t>
            </a:r>
            <a:endParaRPr lang="de-DE" sz="1200" b="1" dirty="0">
              <a:solidFill>
                <a:schemeClr val="tx1"/>
              </a:solidFill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6261693" y="1569333"/>
            <a:ext cx="536266" cy="19677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b="1" dirty="0" smtClean="0">
                <a:solidFill>
                  <a:schemeClr val="bg1"/>
                </a:solidFill>
              </a:rPr>
              <a:t>Jun</a:t>
            </a:r>
            <a:endParaRPr lang="de-DE" sz="1200" b="1" dirty="0">
              <a:solidFill>
                <a:schemeClr val="bg1"/>
              </a:solidFill>
            </a:endParaRPr>
          </a:p>
        </p:txBody>
      </p:sp>
      <p:sp>
        <p:nvSpPr>
          <p:cNvPr id="12" name="Rechteck 11"/>
          <p:cNvSpPr/>
          <p:nvPr/>
        </p:nvSpPr>
        <p:spPr>
          <a:xfrm>
            <a:off x="6797238" y="1569333"/>
            <a:ext cx="536266" cy="19677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b="1" dirty="0" smtClean="0">
                <a:solidFill>
                  <a:schemeClr val="tx1"/>
                </a:solidFill>
              </a:rPr>
              <a:t>Jul</a:t>
            </a:r>
            <a:endParaRPr lang="de-DE" sz="1200" b="1" dirty="0">
              <a:solidFill>
                <a:schemeClr val="tx1"/>
              </a:solidFill>
            </a:endParaRPr>
          </a:p>
        </p:txBody>
      </p:sp>
      <p:sp>
        <p:nvSpPr>
          <p:cNvPr id="13" name="Rechteck 12"/>
          <p:cNvSpPr/>
          <p:nvPr/>
        </p:nvSpPr>
        <p:spPr>
          <a:xfrm>
            <a:off x="7333504" y="1569333"/>
            <a:ext cx="536266" cy="19677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b="1" dirty="0" smtClean="0">
                <a:solidFill>
                  <a:schemeClr val="bg1"/>
                </a:solidFill>
              </a:rPr>
              <a:t>Aug</a:t>
            </a:r>
            <a:endParaRPr lang="de-DE" sz="1200" b="1" dirty="0">
              <a:solidFill>
                <a:schemeClr val="bg1"/>
              </a:solidFill>
            </a:endParaRPr>
          </a:p>
        </p:txBody>
      </p:sp>
      <p:sp>
        <p:nvSpPr>
          <p:cNvPr id="14" name="Rechteck 13"/>
          <p:cNvSpPr/>
          <p:nvPr/>
        </p:nvSpPr>
        <p:spPr>
          <a:xfrm>
            <a:off x="7869770" y="1569333"/>
            <a:ext cx="536266" cy="19677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b="1" dirty="0" smtClean="0">
                <a:solidFill>
                  <a:schemeClr val="tx1"/>
                </a:solidFill>
              </a:rPr>
              <a:t>Sep</a:t>
            </a:r>
            <a:endParaRPr lang="de-DE" sz="1200" b="1" dirty="0">
              <a:solidFill>
                <a:schemeClr val="tx1"/>
              </a:solidFill>
            </a:endParaRPr>
          </a:p>
        </p:txBody>
      </p:sp>
      <p:sp>
        <p:nvSpPr>
          <p:cNvPr id="15" name="Rechteck 14"/>
          <p:cNvSpPr/>
          <p:nvPr/>
        </p:nvSpPr>
        <p:spPr>
          <a:xfrm>
            <a:off x="8405315" y="1569333"/>
            <a:ext cx="536266" cy="19677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b="1" dirty="0" err="1" smtClean="0">
                <a:solidFill>
                  <a:schemeClr val="bg1"/>
                </a:solidFill>
              </a:rPr>
              <a:t>Oct</a:t>
            </a:r>
            <a:endParaRPr lang="de-DE" sz="1200" b="1" dirty="0">
              <a:solidFill>
                <a:schemeClr val="bg1"/>
              </a:solidFill>
            </a:endParaRPr>
          </a:p>
        </p:txBody>
      </p:sp>
      <p:sp>
        <p:nvSpPr>
          <p:cNvPr id="16" name="Rechteck 15"/>
          <p:cNvSpPr/>
          <p:nvPr/>
        </p:nvSpPr>
        <p:spPr>
          <a:xfrm>
            <a:off x="8941581" y="1569333"/>
            <a:ext cx="536266" cy="19677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b="1" dirty="0" smtClean="0">
                <a:solidFill>
                  <a:schemeClr val="tx1"/>
                </a:solidFill>
              </a:rPr>
              <a:t>Nov</a:t>
            </a:r>
            <a:endParaRPr lang="de-DE" sz="1200" b="1" dirty="0">
              <a:solidFill>
                <a:schemeClr val="tx1"/>
              </a:solidFill>
            </a:endParaRPr>
          </a:p>
        </p:txBody>
      </p:sp>
      <p:sp>
        <p:nvSpPr>
          <p:cNvPr id="17" name="Rechteck 16"/>
          <p:cNvSpPr/>
          <p:nvPr/>
        </p:nvSpPr>
        <p:spPr>
          <a:xfrm>
            <a:off x="9477847" y="1569333"/>
            <a:ext cx="536266" cy="19677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b="1" dirty="0" err="1" smtClean="0">
                <a:solidFill>
                  <a:schemeClr val="bg1"/>
                </a:solidFill>
              </a:rPr>
              <a:t>Dec</a:t>
            </a:r>
            <a:endParaRPr lang="de-DE" sz="1200" b="1" dirty="0">
              <a:solidFill>
                <a:schemeClr val="bg1"/>
              </a:solidFill>
            </a:endParaRPr>
          </a:p>
        </p:txBody>
      </p:sp>
      <p:sp>
        <p:nvSpPr>
          <p:cNvPr id="18" name="Rechteck 17"/>
          <p:cNvSpPr/>
          <p:nvPr/>
        </p:nvSpPr>
        <p:spPr>
          <a:xfrm>
            <a:off x="10013392" y="1569333"/>
            <a:ext cx="536266" cy="19677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b="1" dirty="0" smtClean="0">
                <a:solidFill>
                  <a:schemeClr val="tx1"/>
                </a:solidFill>
              </a:rPr>
              <a:t>Jan</a:t>
            </a:r>
            <a:endParaRPr lang="de-DE" sz="1200" b="1" dirty="0">
              <a:solidFill>
                <a:schemeClr val="tx1"/>
              </a:solidFill>
            </a:endParaRPr>
          </a:p>
        </p:txBody>
      </p:sp>
      <p:sp>
        <p:nvSpPr>
          <p:cNvPr id="19" name="Rechteck 18"/>
          <p:cNvSpPr/>
          <p:nvPr/>
        </p:nvSpPr>
        <p:spPr>
          <a:xfrm>
            <a:off x="10549658" y="1569333"/>
            <a:ext cx="536266" cy="19677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b="1" dirty="0" smtClean="0">
                <a:solidFill>
                  <a:schemeClr val="bg1"/>
                </a:solidFill>
              </a:rPr>
              <a:t>Feb</a:t>
            </a:r>
            <a:endParaRPr lang="de-DE" sz="1200" b="1" dirty="0">
              <a:solidFill>
                <a:schemeClr val="bg1"/>
              </a:solidFill>
            </a:endParaRPr>
          </a:p>
        </p:txBody>
      </p:sp>
      <p:sp>
        <p:nvSpPr>
          <p:cNvPr id="20" name="Rechteck 19"/>
          <p:cNvSpPr/>
          <p:nvPr/>
        </p:nvSpPr>
        <p:spPr>
          <a:xfrm>
            <a:off x="11085924" y="1569333"/>
            <a:ext cx="536266" cy="19677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b="1" dirty="0" smtClean="0">
                <a:solidFill>
                  <a:schemeClr val="tx1"/>
                </a:solidFill>
              </a:rPr>
              <a:t>Mar</a:t>
            </a:r>
            <a:endParaRPr lang="de-DE" sz="1200" b="1" dirty="0">
              <a:solidFill>
                <a:schemeClr val="tx1"/>
              </a:solidFill>
            </a:endParaRPr>
          </a:p>
        </p:txBody>
      </p:sp>
      <p:sp>
        <p:nvSpPr>
          <p:cNvPr id="6" name="Rechteck 5"/>
          <p:cNvSpPr/>
          <p:nvPr/>
        </p:nvSpPr>
        <p:spPr>
          <a:xfrm>
            <a:off x="1429528" y="1881849"/>
            <a:ext cx="10202033" cy="75885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Rechteck 20"/>
          <p:cNvSpPr/>
          <p:nvPr/>
        </p:nvSpPr>
        <p:spPr>
          <a:xfrm>
            <a:off x="1429528" y="2704899"/>
            <a:ext cx="10202033" cy="102923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Rechteck 21"/>
          <p:cNvSpPr/>
          <p:nvPr/>
        </p:nvSpPr>
        <p:spPr>
          <a:xfrm>
            <a:off x="1420158" y="3788028"/>
            <a:ext cx="10202033" cy="102866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Rechteck 22"/>
          <p:cNvSpPr/>
          <p:nvPr/>
        </p:nvSpPr>
        <p:spPr>
          <a:xfrm>
            <a:off x="1420158" y="4901623"/>
            <a:ext cx="10202033" cy="49689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Rechteck 23"/>
          <p:cNvSpPr/>
          <p:nvPr/>
        </p:nvSpPr>
        <p:spPr>
          <a:xfrm>
            <a:off x="1420158" y="5468175"/>
            <a:ext cx="10202033" cy="48539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Rechteck 24"/>
          <p:cNvSpPr/>
          <p:nvPr/>
        </p:nvSpPr>
        <p:spPr>
          <a:xfrm>
            <a:off x="606131" y="1881849"/>
            <a:ext cx="814027" cy="75885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b="1" dirty="0" smtClean="0">
                <a:solidFill>
                  <a:schemeClr val="bg1"/>
                </a:solidFill>
              </a:rPr>
              <a:t>WG 1</a:t>
            </a:r>
            <a:endParaRPr lang="de-DE" sz="1200" b="1" dirty="0">
              <a:solidFill>
                <a:schemeClr val="bg1"/>
              </a:solidFill>
            </a:endParaRPr>
          </a:p>
        </p:txBody>
      </p:sp>
      <p:sp>
        <p:nvSpPr>
          <p:cNvPr id="26" name="Rechteck 25"/>
          <p:cNvSpPr/>
          <p:nvPr/>
        </p:nvSpPr>
        <p:spPr>
          <a:xfrm>
            <a:off x="606131" y="2704899"/>
            <a:ext cx="814027" cy="1029234"/>
          </a:xfrm>
          <a:prstGeom prst="rect">
            <a:avLst/>
          </a:prstGeom>
          <a:solidFill>
            <a:srgbClr val="233F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b="1" dirty="0" smtClean="0">
                <a:solidFill>
                  <a:schemeClr val="bg1"/>
                </a:solidFill>
              </a:rPr>
              <a:t>WG 2</a:t>
            </a:r>
            <a:endParaRPr lang="de-DE" sz="1200" b="1" dirty="0">
              <a:solidFill>
                <a:schemeClr val="bg1"/>
              </a:solidFill>
            </a:endParaRPr>
          </a:p>
        </p:txBody>
      </p:sp>
      <p:sp>
        <p:nvSpPr>
          <p:cNvPr id="27" name="Rechteck 26"/>
          <p:cNvSpPr/>
          <p:nvPr/>
        </p:nvSpPr>
        <p:spPr>
          <a:xfrm>
            <a:off x="606131" y="3788028"/>
            <a:ext cx="814027" cy="102866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b="1" dirty="0" smtClean="0">
                <a:solidFill>
                  <a:schemeClr val="bg1"/>
                </a:solidFill>
              </a:rPr>
              <a:t>WG 3</a:t>
            </a:r>
            <a:endParaRPr lang="de-DE" sz="1200" b="1" dirty="0">
              <a:solidFill>
                <a:schemeClr val="bg1"/>
              </a:solidFill>
            </a:endParaRPr>
          </a:p>
        </p:txBody>
      </p:sp>
      <p:sp>
        <p:nvSpPr>
          <p:cNvPr id="28" name="Rechteck 27"/>
          <p:cNvSpPr/>
          <p:nvPr/>
        </p:nvSpPr>
        <p:spPr>
          <a:xfrm>
            <a:off x="606131" y="4901623"/>
            <a:ext cx="814027" cy="496894"/>
          </a:xfrm>
          <a:prstGeom prst="rect">
            <a:avLst/>
          </a:prstGeom>
          <a:solidFill>
            <a:srgbClr val="233F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b="1" dirty="0" smtClean="0">
                <a:solidFill>
                  <a:schemeClr val="bg1"/>
                </a:solidFill>
              </a:rPr>
              <a:t>WG 4</a:t>
            </a:r>
            <a:endParaRPr lang="de-DE" sz="1200" b="1" dirty="0">
              <a:solidFill>
                <a:schemeClr val="bg1"/>
              </a:solidFill>
            </a:endParaRPr>
          </a:p>
        </p:txBody>
      </p:sp>
      <p:sp>
        <p:nvSpPr>
          <p:cNvPr id="29" name="Rechteck 28"/>
          <p:cNvSpPr/>
          <p:nvPr/>
        </p:nvSpPr>
        <p:spPr>
          <a:xfrm>
            <a:off x="606131" y="5468174"/>
            <a:ext cx="814027" cy="48539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b="1" dirty="0" smtClean="0">
                <a:solidFill>
                  <a:schemeClr val="bg1"/>
                </a:solidFill>
              </a:rPr>
              <a:t>WG 5</a:t>
            </a:r>
            <a:endParaRPr lang="de-DE" sz="1200" b="1" dirty="0">
              <a:solidFill>
                <a:schemeClr val="bg1"/>
              </a:solidFill>
            </a:endParaRPr>
          </a:p>
        </p:txBody>
      </p:sp>
      <p:sp>
        <p:nvSpPr>
          <p:cNvPr id="30" name="Richtungspfeil 29"/>
          <p:cNvSpPr/>
          <p:nvPr/>
        </p:nvSpPr>
        <p:spPr>
          <a:xfrm>
            <a:off x="6797238" y="5171661"/>
            <a:ext cx="1720704" cy="218779"/>
          </a:xfrm>
          <a:prstGeom prst="homePlat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b="1" dirty="0" smtClean="0">
                <a:solidFill>
                  <a:schemeClr val="bg1"/>
                </a:solidFill>
              </a:rPr>
              <a:t>WI 017</a:t>
            </a:r>
            <a:endParaRPr lang="de-DE" sz="1200" b="1" dirty="0">
              <a:solidFill>
                <a:schemeClr val="bg1"/>
              </a:solidFill>
            </a:endParaRPr>
          </a:p>
        </p:txBody>
      </p:sp>
      <p:sp>
        <p:nvSpPr>
          <p:cNvPr id="31" name="Richtungspfeil 30"/>
          <p:cNvSpPr/>
          <p:nvPr/>
        </p:nvSpPr>
        <p:spPr>
          <a:xfrm>
            <a:off x="5195514" y="4901558"/>
            <a:ext cx="1601724" cy="231723"/>
          </a:xfrm>
          <a:prstGeom prst="homePlate">
            <a:avLst/>
          </a:prstGeom>
          <a:solidFill>
            <a:srgbClr val="8F8F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b="1" dirty="0" smtClean="0">
                <a:solidFill>
                  <a:schemeClr val="bg1"/>
                </a:solidFill>
              </a:rPr>
              <a:t>WI 011</a:t>
            </a:r>
            <a:endParaRPr lang="de-DE" sz="1200" b="1" dirty="0">
              <a:solidFill>
                <a:schemeClr val="bg1"/>
              </a:solidFill>
            </a:endParaRPr>
          </a:p>
        </p:txBody>
      </p:sp>
      <p:sp>
        <p:nvSpPr>
          <p:cNvPr id="32" name="Richtungspfeil 31"/>
          <p:cNvSpPr/>
          <p:nvPr/>
        </p:nvSpPr>
        <p:spPr>
          <a:xfrm>
            <a:off x="5195513" y="5483448"/>
            <a:ext cx="4817878" cy="204879"/>
          </a:xfrm>
          <a:prstGeom prst="homePlat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b="1" dirty="0" smtClean="0">
                <a:solidFill>
                  <a:schemeClr val="bg1"/>
                </a:solidFill>
              </a:rPr>
              <a:t>WI 014</a:t>
            </a:r>
            <a:endParaRPr lang="de-DE" sz="1200" b="1" dirty="0">
              <a:solidFill>
                <a:schemeClr val="bg1"/>
              </a:solidFill>
            </a:endParaRPr>
          </a:p>
        </p:txBody>
      </p:sp>
      <p:sp>
        <p:nvSpPr>
          <p:cNvPr id="33" name="Richtungspfeil 32"/>
          <p:cNvSpPr/>
          <p:nvPr/>
        </p:nvSpPr>
        <p:spPr>
          <a:xfrm>
            <a:off x="5195514" y="2967018"/>
            <a:ext cx="1601724" cy="224537"/>
          </a:xfrm>
          <a:prstGeom prst="homePlate">
            <a:avLst/>
          </a:prstGeom>
          <a:solidFill>
            <a:srgbClr val="8F8F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b="1" dirty="0" smtClean="0">
                <a:solidFill>
                  <a:schemeClr val="bg1"/>
                </a:solidFill>
              </a:rPr>
              <a:t>WI 002</a:t>
            </a:r>
            <a:endParaRPr lang="de-DE" sz="1200" b="1" dirty="0">
              <a:solidFill>
                <a:schemeClr val="bg1"/>
              </a:solidFill>
            </a:endParaRPr>
          </a:p>
        </p:txBody>
      </p:sp>
      <p:sp>
        <p:nvSpPr>
          <p:cNvPr id="34" name="Richtungspfeil 33"/>
          <p:cNvSpPr/>
          <p:nvPr/>
        </p:nvSpPr>
        <p:spPr>
          <a:xfrm>
            <a:off x="8082122" y="3505754"/>
            <a:ext cx="859459" cy="228379"/>
          </a:xfrm>
          <a:prstGeom prst="homePlat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b="1" dirty="0" smtClean="0">
                <a:solidFill>
                  <a:schemeClr val="bg1"/>
                </a:solidFill>
              </a:rPr>
              <a:t>WI 020</a:t>
            </a:r>
            <a:endParaRPr lang="de-DE" sz="1200" b="1" dirty="0">
              <a:solidFill>
                <a:schemeClr val="bg1"/>
              </a:solidFill>
            </a:endParaRPr>
          </a:p>
        </p:txBody>
      </p:sp>
      <p:sp>
        <p:nvSpPr>
          <p:cNvPr id="35" name="Richtungspfeil 34"/>
          <p:cNvSpPr/>
          <p:nvPr/>
        </p:nvSpPr>
        <p:spPr>
          <a:xfrm>
            <a:off x="5195515" y="2699500"/>
            <a:ext cx="3618286" cy="226819"/>
          </a:xfrm>
          <a:prstGeom prst="homePlat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b="1" dirty="0" smtClean="0">
                <a:solidFill>
                  <a:schemeClr val="bg1"/>
                </a:solidFill>
              </a:rPr>
              <a:t>WI 001</a:t>
            </a:r>
            <a:endParaRPr lang="de-DE" sz="1200" b="1" dirty="0">
              <a:solidFill>
                <a:schemeClr val="bg1"/>
              </a:solidFill>
            </a:endParaRPr>
          </a:p>
        </p:txBody>
      </p:sp>
      <p:sp>
        <p:nvSpPr>
          <p:cNvPr id="36" name="Richtungspfeil 35"/>
          <p:cNvSpPr/>
          <p:nvPr/>
        </p:nvSpPr>
        <p:spPr>
          <a:xfrm>
            <a:off x="5195514" y="4057442"/>
            <a:ext cx="4817878" cy="222473"/>
          </a:xfrm>
          <a:prstGeom prst="homePlat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b="1" dirty="0" smtClean="0">
                <a:solidFill>
                  <a:schemeClr val="bg1"/>
                </a:solidFill>
              </a:rPr>
              <a:t>WI 012</a:t>
            </a:r>
            <a:endParaRPr lang="de-DE" sz="1200" b="1" dirty="0">
              <a:solidFill>
                <a:schemeClr val="bg1"/>
              </a:solidFill>
            </a:endParaRPr>
          </a:p>
        </p:txBody>
      </p:sp>
      <p:sp>
        <p:nvSpPr>
          <p:cNvPr id="37" name="Richtungspfeil 36"/>
          <p:cNvSpPr/>
          <p:nvPr/>
        </p:nvSpPr>
        <p:spPr>
          <a:xfrm>
            <a:off x="5195514" y="3794868"/>
            <a:ext cx="4817878" cy="222473"/>
          </a:xfrm>
          <a:prstGeom prst="homePlat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b="1" dirty="0" smtClean="0">
                <a:solidFill>
                  <a:schemeClr val="bg1"/>
                </a:solidFill>
              </a:rPr>
              <a:t>WI 008</a:t>
            </a:r>
            <a:endParaRPr lang="de-DE" sz="1200" b="1" dirty="0">
              <a:solidFill>
                <a:schemeClr val="bg1"/>
              </a:solidFill>
            </a:endParaRPr>
          </a:p>
        </p:txBody>
      </p:sp>
      <p:sp>
        <p:nvSpPr>
          <p:cNvPr id="38" name="Richtungspfeil 37"/>
          <p:cNvSpPr/>
          <p:nvPr/>
        </p:nvSpPr>
        <p:spPr>
          <a:xfrm>
            <a:off x="6261693" y="4320016"/>
            <a:ext cx="1071811" cy="228977"/>
          </a:xfrm>
          <a:prstGeom prst="homePlate">
            <a:avLst/>
          </a:prstGeom>
          <a:solidFill>
            <a:srgbClr val="8F8F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b="1" dirty="0" smtClean="0">
                <a:solidFill>
                  <a:schemeClr val="bg1"/>
                </a:solidFill>
              </a:rPr>
              <a:t>WI 018</a:t>
            </a:r>
            <a:endParaRPr lang="de-DE" sz="1200" b="1" dirty="0">
              <a:solidFill>
                <a:schemeClr val="bg1"/>
              </a:solidFill>
            </a:endParaRPr>
          </a:p>
        </p:txBody>
      </p:sp>
      <p:sp>
        <p:nvSpPr>
          <p:cNvPr id="39" name="Richtungspfeil 38"/>
          <p:cNvSpPr/>
          <p:nvPr/>
        </p:nvSpPr>
        <p:spPr>
          <a:xfrm>
            <a:off x="5195513" y="1889692"/>
            <a:ext cx="3687471" cy="212354"/>
          </a:xfrm>
          <a:prstGeom prst="homePlat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b="1" dirty="0" smtClean="0">
                <a:solidFill>
                  <a:schemeClr val="bg1"/>
                </a:solidFill>
              </a:rPr>
              <a:t>WI 005</a:t>
            </a:r>
            <a:endParaRPr lang="de-DE" sz="1200" b="1" dirty="0">
              <a:solidFill>
                <a:schemeClr val="bg1"/>
              </a:solidFill>
            </a:endParaRPr>
          </a:p>
        </p:txBody>
      </p:sp>
      <p:sp>
        <p:nvSpPr>
          <p:cNvPr id="41" name="Richtungspfeil 40"/>
          <p:cNvSpPr/>
          <p:nvPr/>
        </p:nvSpPr>
        <p:spPr>
          <a:xfrm>
            <a:off x="5189161" y="2173239"/>
            <a:ext cx="4282333" cy="199602"/>
          </a:xfrm>
          <a:prstGeom prst="homePlat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b="1" dirty="0" smtClean="0">
                <a:solidFill>
                  <a:schemeClr val="bg1"/>
                </a:solidFill>
              </a:rPr>
              <a:t>WI 006</a:t>
            </a:r>
            <a:endParaRPr lang="de-DE" sz="1200" b="1" dirty="0">
              <a:solidFill>
                <a:schemeClr val="bg1"/>
              </a:solidFill>
            </a:endParaRPr>
          </a:p>
        </p:txBody>
      </p:sp>
      <p:sp>
        <p:nvSpPr>
          <p:cNvPr id="42" name="Richtungspfeil 41"/>
          <p:cNvSpPr/>
          <p:nvPr/>
        </p:nvSpPr>
        <p:spPr>
          <a:xfrm>
            <a:off x="6261693" y="2416163"/>
            <a:ext cx="3751698" cy="217051"/>
          </a:xfrm>
          <a:prstGeom prst="homePlat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b="1" dirty="0" smtClean="0">
                <a:solidFill>
                  <a:schemeClr val="bg1"/>
                </a:solidFill>
              </a:rPr>
              <a:t>WI 016</a:t>
            </a:r>
            <a:endParaRPr lang="de-DE" sz="1200" b="1" dirty="0">
              <a:solidFill>
                <a:schemeClr val="bg1"/>
              </a:solidFill>
            </a:endParaRPr>
          </a:p>
        </p:txBody>
      </p:sp>
      <p:sp>
        <p:nvSpPr>
          <p:cNvPr id="43" name="Rechteck 42"/>
          <p:cNvSpPr/>
          <p:nvPr/>
        </p:nvSpPr>
        <p:spPr>
          <a:xfrm>
            <a:off x="1500867" y="1881849"/>
            <a:ext cx="3487512" cy="22453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1200" b="1" dirty="0" smtClean="0">
                <a:solidFill>
                  <a:schemeClr val="bg1"/>
                </a:solidFill>
              </a:rPr>
              <a:t>WI 005: White </a:t>
            </a:r>
            <a:r>
              <a:rPr lang="de-DE" sz="1200" b="1" dirty="0" err="1" smtClean="0">
                <a:solidFill>
                  <a:schemeClr val="bg1"/>
                </a:solidFill>
              </a:rPr>
              <a:t>paper</a:t>
            </a:r>
            <a:r>
              <a:rPr lang="de-DE" sz="1200" b="1" dirty="0" smtClean="0">
                <a:solidFill>
                  <a:schemeClr val="bg1"/>
                </a:solidFill>
              </a:rPr>
              <a:t> on TRs 22.804 &amp; Co.</a:t>
            </a:r>
            <a:endParaRPr lang="de-DE" sz="1200" b="1" dirty="0">
              <a:solidFill>
                <a:schemeClr val="bg1"/>
              </a:solidFill>
            </a:endParaRPr>
          </a:p>
        </p:txBody>
      </p:sp>
      <p:sp>
        <p:nvSpPr>
          <p:cNvPr id="44" name="Rechteck 43"/>
          <p:cNvSpPr/>
          <p:nvPr/>
        </p:nvSpPr>
        <p:spPr>
          <a:xfrm>
            <a:off x="1500867" y="2147085"/>
            <a:ext cx="3487512" cy="22453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1200" b="1" dirty="0" smtClean="0">
                <a:solidFill>
                  <a:schemeClr val="bg1"/>
                </a:solidFill>
              </a:rPr>
              <a:t>WI 006: </a:t>
            </a:r>
            <a:r>
              <a:rPr lang="de-DE" sz="1200" b="1" dirty="0" err="1" smtClean="0">
                <a:solidFill>
                  <a:schemeClr val="bg1"/>
                </a:solidFill>
              </a:rPr>
              <a:t>Clarification</a:t>
            </a:r>
            <a:r>
              <a:rPr lang="de-DE" sz="1200" b="1" dirty="0" smtClean="0">
                <a:solidFill>
                  <a:schemeClr val="bg1"/>
                </a:solidFill>
              </a:rPr>
              <a:t> </a:t>
            </a:r>
            <a:r>
              <a:rPr lang="de-DE" sz="1200" b="1" dirty="0" err="1" smtClean="0">
                <a:solidFill>
                  <a:schemeClr val="bg1"/>
                </a:solidFill>
              </a:rPr>
              <a:t>of</a:t>
            </a:r>
            <a:r>
              <a:rPr lang="de-DE" sz="1200" b="1" dirty="0" smtClean="0">
                <a:solidFill>
                  <a:schemeClr val="bg1"/>
                </a:solidFill>
              </a:rPr>
              <a:t> TR 22.804</a:t>
            </a:r>
            <a:endParaRPr lang="de-DE" sz="1200" b="1" dirty="0">
              <a:solidFill>
                <a:schemeClr val="bg1"/>
              </a:solidFill>
            </a:endParaRPr>
          </a:p>
        </p:txBody>
      </p:sp>
      <p:sp>
        <p:nvSpPr>
          <p:cNvPr id="45" name="Rechteck 44"/>
          <p:cNvSpPr/>
          <p:nvPr/>
        </p:nvSpPr>
        <p:spPr>
          <a:xfrm>
            <a:off x="1500867" y="2416163"/>
            <a:ext cx="3487512" cy="22453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1200" b="1" dirty="0" smtClean="0">
                <a:solidFill>
                  <a:schemeClr val="bg1"/>
                </a:solidFill>
              </a:rPr>
              <a:t>WI 016: </a:t>
            </a:r>
            <a:r>
              <a:rPr lang="de-DE" sz="1200" b="1" dirty="0" err="1" smtClean="0">
                <a:solidFill>
                  <a:schemeClr val="bg1"/>
                </a:solidFill>
              </a:rPr>
              <a:t>Use</a:t>
            </a:r>
            <a:r>
              <a:rPr lang="de-DE" sz="1200" b="1" dirty="0" smtClean="0">
                <a:solidFill>
                  <a:schemeClr val="bg1"/>
                </a:solidFill>
              </a:rPr>
              <a:t> </a:t>
            </a:r>
            <a:r>
              <a:rPr lang="de-DE" sz="1200" b="1" dirty="0" err="1" smtClean="0">
                <a:solidFill>
                  <a:schemeClr val="bg1"/>
                </a:solidFill>
              </a:rPr>
              <a:t>case</a:t>
            </a:r>
            <a:r>
              <a:rPr lang="de-DE" sz="1200" b="1" dirty="0" smtClean="0">
                <a:solidFill>
                  <a:schemeClr val="bg1"/>
                </a:solidFill>
              </a:rPr>
              <a:t> </a:t>
            </a:r>
            <a:r>
              <a:rPr lang="de-DE" sz="1200" b="1" dirty="0" err="1" smtClean="0">
                <a:solidFill>
                  <a:schemeClr val="bg1"/>
                </a:solidFill>
              </a:rPr>
              <a:t>wiki</a:t>
            </a:r>
            <a:r>
              <a:rPr lang="de-DE" sz="1200" b="1" dirty="0" smtClean="0">
                <a:solidFill>
                  <a:schemeClr val="bg1"/>
                </a:solidFill>
              </a:rPr>
              <a:t> – </a:t>
            </a:r>
            <a:r>
              <a:rPr lang="de-DE" sz="1200" b="1" dirty="0" err="1" smtClean="0">
                <a:solidFill>
                  <a:schemeClr val="bg1"/>
                </a:solidFill>
              </a:rPr>
              <a:t>pilot</a:t>
            </a:r>
            <a:r>
              <a:rPr lang="de-DE" sz="1200" b="1" dirty="0" smtClean="0">
                <a:solidFill>
                  <a:schemeClr val="bg1"/>
                </a:solidFill>
              </a:rPr>
              <a:t> </a:t>
            </a:r>
            <a:r>
              <a:rPr lang="de-DE" sz="1200" b="1" dirty="0" err="1" smtClean="0">
                <a:solidFill>
                  <a:schemeClr val="bg1"/>
                </a:solidFill>
              </a:rPr>
              <a:t>phase</a:t>
            </a:r>
            <a:endParaRPr lang="de-DE" sz="1200" b="1" dirty="0">
              <a:solidFill>
                <a:schemeClr val="bg1"/>
              </a:solidFill>
            </a:endParaRPr>
          </a:p>
        </p:txBody>
      </p:sp>
      <p:sp>
        <p:nvSpPr>
          <p:cNvPr id="46" name="Rechteck 45"/>
          <p:cNvSpPr/>
          <p:nvPr/>
        </p:nvSpPr>
        <p:spPr>
          <a:xfrm>
            <a:off x="1500867" y="2701782"/>
            <a:ext cx="3487512" cy="224537"/>
          </a:xfrm>
          <a:prstGeom prst="rect">
            <a:avLst/>
          </a:prstGeom>
          <a:solidFill>
            <a:srgbClr val="233F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ctr"/>
          <a:lstStyle/>
          <a:p>
            <a:r>
              <a:rPr lang="de-DE" sz="1200" b="1" dirty="0" smtClean="0">
                <a:solidFill>
                  <a:schemeClr val="bg1"/>
                </a:solidFill>
              </a:rPr>
              <a:t>WI 001: </a:t>
            </a:r>
            <a:r>
              <a:rPr lang="de-DE" sz="1200" b="1" dirty="0" err="1" smtClean="0">
                <a:solidFill>
                  <a:schemeClr val="bg1"/>
                </a:solidFill>
              </a:rPr>
              <a:t>Spectrum</a:t>
            </a:r>
            <a:r>
              <a:rPr lang="de-DE" sz="1200" b="1" dirty="0" smtClean="0">
                <a:solidFill>
                  <a:schemeClr val="bg1"/>
                </a:solidFill>
              </a:rPr>
              <a:t> </a:t>
            </a:r>
            <a:r>
              <a:rPr lang="de-DE" sz="1200" b="1" dirty="0" err="1" smtClean="0">
                <a:solidFill>
                  <a:schemeClr val="bg1"/>
                </a:solidFill>
              </a:rPr>
              <a:t>options</a:t>
            </a:r>
            <a:r>
              <a:rPr lang="de-DE" sz="1200" b="1" dirty="0" smtClean="0">
                <a:solidFill>
                  <a:schemeClr val="bg1"/>
                </a:solidFill>
              </a:rPr>
              <a:t> </a:t>
            </a:r>
            <a:r>
              <a:rPr lang="de-DE" sz="1200" b="1" dirty="0" err="1" smtClean="0">
                <a:solidFill>
                  <a:schemeClr val="bg1"/>
                </a:solidFill>
              </a:rPr>
              <a:t>for</a:t>
            </a:r>
            <a:r>
              <a:rPr lang="de-DE" sz="1200" b="1" dirty="0" smtClean="0">
                <a:solidFill>
                  <a:schemeClr val="bg1"/>
                </a:solidFill>
              </a:rPr>
              <a:t> private </a:t>
            </a:r>
            <a:r>
              <a:rPr lang="de-DE" sz="1200" b="1" dirty="0" err="1" smtClean="0">
                <a:solidFill>
                  <a:schemeClr val="bg1"/>
                </a:solidFill>
              </a:rPr>
              <a:t>networks</a:t>
            </a:r>
            <a:endParaRPr lang="de-DE" sz="1200" b="1" dirty="0">
              <a:solidFill>
                <a:schemeClr val="bg1"/>
              </a:solidFill>
            </a:endParaRPr>
          </a:p>
        </p:txBody>
      </p:sp>
      <p:sp>
        <p:nvSpPr>
          <p:cNvPr id="47" name="Rechteck 46"/>
          <p:cNvSpPr/>
          <p:nvPr/>
        </p:nvSpPr>
        <p:spPr>
          <a:xfrm>
            <a:off x="1500867" y="2967018"/>
            <a:ext cx="3487512" cy="224537"/>
          </a:xfrm>
          <a:prstGeom prst="rect">
            <a:avLst/>
          </a:prstGeom>
          <a:solidFill>
            <a:srgbClr val="233F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1200" b="1" dirty="0" smtClean="0">
                <a:solidFill>
                  <a:schemeClr val="bg1"/>
                </a:solidFill>
              </a:rPr>
              <a:t>WI 002: </a:t>
            </a:r>
            <a:r>
              <a:rPr lang="de-DE" sz="1200" b="1" dirty="0" err="1" smtClean="0">
                <a:solidFill>
                  <a:schemeClr val="bg1"/>
                </a:solidFill>
              </a:rPr>
              <a:t>Contribution</a:t>
            </a:r>
            <a:r>
              <a:rPr lang="de-DE" sz="1200" b="1" dirty="0" smtClean="0">
                <a:solidFill>
                  <a:schemeClr val="bg1"/>
                </a:solidFill>
              </a:rPr>
              <a:t> </a:t>
            </a:r>
            <a:r>
              <a:rPr lang="de-DE" sz="1200" b="1" dirty="0" err="1" smtClean="0">
                <a:solidFill>
                  <a:schemeClr val="bg1"/>
                </a:solidFill>
              </a:rPr>
              <a:t>to</a:t>
            </a:r>
            <a:r>
              <a:rPr lang="de-DE" sz="1200" b="1" dirty="0" smtClean="0">
                <a:solidFill>
                  <a:schemeClr val="bg1"/>
                </a:solidFill>
              </a:rPr>
              <a:t> ITU-R WP 5A</a:t>
            </a:r>
            <a:endParaRPr lang="de-DE" sz="1200" b="1" dirty="0">
              <a:solidFill>
                <a:schemeClr val="bg1"/>
              </a:solidFill>
            </a:endParaRPr>
          </a:p>
        </p:txBody>
      </p:sp>
      <p:sp>
        <p:nvSpPr>
          <p:cNvPr id="48" name="Rechteck 47"/>
          <p:cNvSpPr/>
          <p:nvPr/>
        </p:nvSpPr>
        <p:spPr>
          <a:xfrm>
            <a:off x="1500867" y="3236096"/>
            <a:ext cx="3487512" cy="224537"/>
          </a:xfrm>
          <a:prstGeom prst="rect">
            <a:avLst/>
          </a:prstGeom>
          <a:solidFill>
            <a:srgbClr val="233F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1200" b="1" dirty="0" smtClean="0">
                <a:solidFill>
                  <a:schemeClr val="bg1"/>
                </a:solidFill>
              </a:rPr>
              <a:t>WI 003: </a:t>
            </a:r>
            <a:r>
              <a:rPr lang="de-DE" sz="1200" b="1" dirty="0" err="1" smtClean="0">
                <a:solidFill>
                  <a:schemeClr val="bg1"/>
                </a:solidFill>
              </a:rPr>
              <a:t>Contribution</a:t>
            </a:r>
            <a:r>
              <a:rPr lang="de-DE" sz="1200" b="1" dirty="0" smtClean="0">
                <a:solidFill>
                  <a:schemeClr val="bg1"/>
                </a:solidFill>
              </a:rPr>
              <a:t> </a:t>
            </a:r>
            <a:r>
              <a:rPr lang="de-DE" sz="1200" b="1" dirty="0" err="1" smtClean="0">
                <a:solidFill>
                  <a:schemeClr val="bg1"/>
                </a:solidFill>
              </a:rPr>
              <a:t>to</a:t>
            </a:r>
            <a:r>
              <a:rPr lang="de-DE" sz="1200" b="1" dirty="0" smtClean="0">
                <a:solidFill>
                  <a:schemeClr val="bg1"/>
                </a:solidFill>
              </a:rPr>
              <a:t> ITU-R WP 5D</a:t>
            </a:r>
            <a:endParaRPr lang="de-DE" sz="1200" b="1" dirty="0">
              <a:solidFill>
                <a:schemeClr val="bg1"/>
              </a:solidFill>
            </a:endParaRPr>
          </a:p>
        </p:txBody>
      </p:sp>
      <p:sp>
        <p:nvSpPr>
          <p:cNvPr id="49" name="Rechteck 48"/>
          <p:cNvSpPr/>
          <p:nvPr/>
        </p:nvSpPr>
        <p:spPr>
          <a:xfrm>
            <a:off x="1500867" y="3509596"/>
            <a:ext cx="3487512" cy="224537"/>
          </a:xfrm>
          <a:prstGeom prst="rect">
            <a:avLst/>
          </a:prstGeom>
          <a:solidFill>
            <a:srgbClr val="233F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1200" b="1" dirty="0" smtClean="0">
                <a:solidFill>
                  <a:schemeClr val="bg1"/>
                </a:solidFill>
              </a:rPr>
              <a:t>WI 020: </a:t>
            </a:r>
            <a:r>
              <a:rPr lang="de-DE" sz="1200" b="1" dirty="0" err="1" smtClean="0">
                <a:solidFill>
                  <a:schemeClr val="bg1"/>
                </a:solidFill>
              </a:rPr>
              <a:t>Contribution</a:t>
            </a:r>
            <a:r>
              <a:rPr lang="de-DE" sz="1200" b="1" dirty="0" smtClean="0">
                <a:solidFill>
                  <a:schemeClr val="bg1"/>
                </a:solidFill>
              </a:rPr>
              <a:t> </a:t>
            </a:r>
            <a:r>
              <a:rPr lang="de-DE" sz="1200" b="1" dirty="0" err="1" smtClean="0">
                <a:solidFill>
                  <a:schemeClr val="bg1"/>
                </a:solidFill>
              </a:rPr>
              <a:t>to</a:t>
            </a:r>
            <a:r>
              <a:rPr lang="de-DE" sz="1200" b="1" dirty="0" smtClean="0">
                <a:solidFill>
                  <a:schemeClr val="bg1"/>
                </a:solidFill>
              </a:rPr>
              <a:t> ITU-R WP 5A</a:t>
            </a:r>
            <a:endParaRPr lang="de-DE" sz="1200" b="1" dirty="0">
              <a:solidFill>
                <a:schemeClr val="bg1"/>
              </a:solidFill>
            </a:endParaRPr>
          </a:p>
        </p:txBody>
      </p:sp>
      <p:sp>
        <p:nvSpPr>
          <p:cNvPr id="50" name="Richtungspfeil 49"/>
          <p:cNvSpPr/>
          <p:nvPr/>
        </p:nvSpPr>
        <p:spPr>
          <a:xfrm>
            <a:off x="5195514" y="3232254"/>
            <a:ext cx="1601724" cy="224537"/>
          </a:xfrm>
          <a:prstGeom prst="homePlate">
            <a:avLst/>
          </a:prstGeom>
          <a:solidFill>
            <a:srgbClr val="8F8F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b="1" dirty="0" smtClean="0">
                <a:solidFill>
                  <a:schemeClr val="bg1"/>
                </a:solidFill>
              </a:rPr>
              <a:t>WI 003</a:t>
            </a:r>
            <a:endParaRPr lang="de-DE" sz="1200" b="1" dirty="0">
              <a:solidFill>
                <a:schemeClr val="bg1"/>
              </a:solidFill>
            </a:endParaRPr>
          </a:p>
        </p:txBody>
      </p:sp>
      <p:sp>
        <p:nvSpPr>
          <p:cNvPr id="9" name="Chevron 8"/>
          <p:cNvSpPr/>
          <p:nvPr/>
        </p:nvSpPr>
        <p:spPr>
          <a:xfrm>
            <a:off x="8813800" y="1886033"/>
            <a:ext cx="2808390" cy="212169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 smtClean="0">
                <a:solidFill>
                  <a:schemeClr val="bg1"/>
                </a:solidFill>
              </a:rPr>
              <a:t>Extension</a:t>
            </a:r>
            <a:endParaRPr lang="en-US" sz="1100" b="1" dirty="0">
              <a:solidFill>
                <a:schemeClr val="bg1"/>
              </a:solidFill>
            </a:endParaRPr>
          </a:p>
        </p:txBody>
      </p:sp>
      <p:sp>
        <p:nvSpPr>
          <p:cNvPr id="51" name="Chevron 50"/>
          <p:cNvSpPr/>
          <p:nvPr/>
        </p:nvSpPr>
        <p:spPr>
          <a:xfrm>
            <a:off x="9413595" y="2167859"/>
            <a:ext cx="2208595" cy="203763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 smtClean="0">
                <a:solidFill>
                  <a:schemeClr val="bg1"/>
                </a:solidFill>
              </a:rPr>
              <a:t>Extension</a:t>
            </a:r>
            <a:endParaRPr lang="en-US" sz="1100" b="1" dirty="0">
              <a:solidFill>
                <a:schemeClr val="bg1"/>
              </a:solidFill>
            </a:endParaRPr>
          </a:p>
        </p:txBody>
      </p:sp>
      <p:sp>
        <p:nvSpPr>
          <p:cNvPr id="52" name="Rechteck 51"/>
          <p:cNvSpPr/>
          <p:nvPr/>
        </p:nvSpPr>
        <p:spPr>
          <a:xfrm>
            <a:off x="1500867" y="3790142"/>
            <a:ext cx="3487512" cy="22453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ctr"/>
          <a:lstStyle/>
          <a:p>
            <a:r>
              <a:rPr lang="de-DE" sz="1200" b="1" dirty="0" smtClean="0">
                <a:solidFill>
                  <a:schemeClr val="bg1"/>
                </a:solidFill>
              </a:rPr>
              <a:t>WI 008: Radio Propagation | Evaluation</a:t>
            </a:r>
            <a:endParaRPr lang="de-DE" sz="1200" b="1" dirty="0">
              <a:solidFill>
                <a:schemeClr val="bg1"/>
              </a:solidFill>
            </a:endParaRPr>
          </a:p>
        </p:txBody>
      </p:sp>
      <p:sp>
        <p:nvSpPr>
          <p:cNvPr id="53" name="Rechteck 52"/>
          <p:cNvSpPr/>
          <p:nvPr/>
        </p:nvSpPr>
        <p:spPr>
          <a:xfrm>
            <a:off x="1500867" y="4055378"/>
            <a:ext cx="3487512" cy="22453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1200" b="1" dirty="0" smtClean="0">
                <a:solidFill>
                  <a:schemeClr val="bg1"/>
                </a:solidFill>
              </a:rPr>
              <a:t>WI 012: Private Networks</a:t>
            </a:r>
            <a:endParaRPr lang="de-DE" sz="1200" b="1" dirty="0">
              <a:solidFill>
                <a:schemeClr val="bg1"/>
              </a:solidFill>
            </a:endParaRPr>
          </a:p>
        </p:txBody>
      </p:sp>
      <p:sp>
        <p:nvSpPr>
          <p:cNvPr id="54" name="Rechteck 53"/>
          <p:cNvSpPr/>
          <p:nvPr/>
        </p:nvSpPr>
        <p:spPr>
          <a:xfrm>
            <a:off x="1500867" y="4324456"/>
            <a:ext cx="3487512" cy="22453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1200" b="1" dirty="0" smtClean="0">
                <a:solidFill>
                  <a:schemeClr val="bg1"/>
                </a:solidFill>
              </a:rPr>
              <a:t>WI 016: </a:t>
            </a:r>
            <a:r>
              <a:rPr lang="de-DE" sz="1200" b="1" dirty="0" err="1" smtClean="0">
                <a:solidFill>
                  <a:schemeClr val="bg1"/>
                </a:solidFill>
              </a:rPr>
              <a:t>Ind</a:t>
            </a:r>
            <a:r>
              <a:rPr lang="de-DE" sz="1200" b="1" dirty="0" smtClean="0">
                <a:solidFill>
                  <a:schemeClr val="bg1"/>
                </a:solidFill>
              </a:rPr>
              <a:t>. Channel Model | RAN1 Input</a:t>
            </a:r>
            <a:endParaRPr lang="de-DE" sz="1200" b="1" dirty="0">
              <a:solidFill>
                <a:schemeClr val="bg1"/>
              </a:solidFill>
            </a:endParaRPr>
          </a:p>
        </p:txBody>
      </p:sp>
      <p:sp>
        <p:nvSpPr>
          <p:cNvPr id="55" name="Rechteck 54"/>
          <p:cNvSpPr/>
          <p:nvPr/>
        </p:nvSpPr>
        <p:spPr>
          <a:xfrm>
            <a:off x="1500867" y="4592155"/>
            <a:ext cx="3487512" cy="22453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ctr"/>
          <a:lstStyle/>
          <a:p>
            <a:r>
              <a:rPr lang="de-DE" sz="1200" b="1" dirty="0" smtClean="0">
                <a:solidFill>
                  <a:schemeClr val="bg1"/>
                </a:solidFill>
              </a:rPr>
              <a:t>WI 021: </a:t>
            </a:r>
            <a:r>
              <a:rPr lang="de-DE" sz="1200" b="1" dirty="0" err="1" smtClean="0">
                <a:solidFill>
                  <a:schemeClr val="bg1"/>
                </a:solidFill>
              </a:rPr>
              <a:t>Seamless</a:t>
            </a:r>
            <a:r>
              <a:rPr lang="de-DE" sz="1200" b="1" dirty="0" smtClean="0">
                <a:solidFill>
                  <a:schemeClr val="bg1"/>
                </a:solidFill>
              </a:rPr>
              <a:t> Integration </a:t>
            </a:r>
            <a:r>
              <a:rPr lang="de-DE" sz="1200" b="1" dirty="0" err="1" smtClean="0">
                <a:solidFill>
                  <a:schemeClr val="bg1"/>
                </a:solidFill>
              </a:rPr>
              <a:t>of</a:t>
            </a:r>
            <a:r>
              <a:rPr lang="de-DE" sz="1200" b="1" dirty="0" smtClean="0">
                <a:solidFill>
                  <a:schemeClr val="bg1"/>
                </a:solidFill>
              </a:rPr>
              <a:t> </a:t>
            </a:r>
            <a:r>
              <a:rPr lang="de-DE" sz="1200" b="1" dirty="0" err="1" smtClean="0">
                <a:solidFill>
                  <a:schemeClr val="bg1"/>
                </a:solidFill>
              </a:rPr>
              <a:t>Ind</a:t>
            </a:r>
            <a:r>
              <a:rPr lang="de-DE" sz="1200" b="1" dirty="0" smtClean="0">
                <a:solidFill>
                  <a:schemeClr val="bg1"/>
                </a:solidFill>
              </a:rPr>
              <a:t>. Ethernet</a:t>
            </a:r>
            <a:endParaRPr lang="de-DE" sz="1200" b="1" dirty="0">
              <a:solidFill>
                <a:schemeClr val="bg1"/>
              </a:solidFill>
            </a:endParaRPr>
          </a:p>
        </p:txBody>
      </p:sp>
      <p:sp>
        <p:nvSpPr>
          <p:cNvPr id="58" name="Richtungspfeil 57"/>
          <p:cNvSpPr/>
          <p:nvPr/>
        </p:nvSpPr>
        <p:spPr>
          <a:xfrm>
            <a:off x="8536683" y="4592155"/>
            <a:ext cx="3003187" cy="224537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b="1" dirty="0" smtClean="0">
                <a:solidFill>
                  <a:schemeClr val="bg1"/>
                </a:solidFill>
              </a:rPr>
              <a:t>WI 021 | </a:t>
            </a:r>
            <a:r>
              <a:rPr lang="de-DE" sz="1200" b="1" dirty="0" err="1" smtClean="0">
                <a:solidFill>
                  <a:schemeClr val="bg1"/>
                </a:solidFill>
              </a:rPr>
              <a:t>For</a:t>
            </a:r>
            <a:r>
              <a:rPr lang="de-DE" sz="1200" b="1" dirty="0" smtClean="0">
                <a:solidFill>
                  <a:schemeClr val="bg1"/>
                </a:solidFill>
              </a:rPr>
              <a:t> </a:t>
            </a:r>
            <a:r>
              <a:rPr lang="de-DE" sz="1200" b="1" dirty="0" err="1" smtClean="0">
                <a:solidFill>
                  <a:schemeClr val="bg1"/>
                </a:solidFill>
              </a:rPr>
              <a:t>Approval</a:t>
            </a:r>
            <a:endParaRPr lang="de-DE" sz="1200" b="1" dirty="0">
              <a:solidFill>
                <a:schemeClr val="bg1"/>
              </a:solidFill>
            </a:endParaRPr>
          </a:p>
        </p:txBody>
      </p:sp>
      <p:sp>
        <p:nvSpPr>
          <p:cNvPr id="59" name="Rechteck 58"/>
          <p:cNvSpPr/>
          <p:nvPr/>
        </p:nvSpPr>
        <p:spPr>
          <a:xfrm>
            <a:off x="1500867" y="4908744"/>
            <a:ext cx="3487512" cy="224537"/>
          </a:xfrm>
          <a:prstGeom prst="rect">
            <a:avLst/>
          </a:prstGeom>
          <a:solidFill>
            <a:srgbClr val="233F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ctr"/>
          <a:lstStyle/>
          <a:p>
            <a:r>
              <a:rPr lang="de-DE" sz="1200" b="1" dirty="0" smtClean="0">
                <a:solidFill>
                  <a:schemeClr val="bg1"/>
                </a:solidFill>
              </a:rPr>
              <a:t>WI 011: </a:t>
            </a:r>
            <a:r>
              <a:rPr lang="de-DE" sz="1200" b="1" dirty="0" err="1" smtClean="0">
                <a:solidFill>
                  <a:schemeClr val="bg1"/>
                </a:solidFill>
              </a:rPr>
              <a:t>Prep</a:t>
            </a:r>
            <a:r>
              <a:rPr lang="de-DE" sz="1200" b="1" dirty="0" smtClean="0">
                <a:solidFill>
                  <a:schemeClr val="bg1"/>
                </a:solidFill>
              </a:rPr>
              <a:t>. </a:t>
            </a:r>
            <a:r>
              <a:rPr lang="de-DE" sz="1200" b="1" dirty="0" err="1" smtClean="0">
                <a:solidFill>
                  <a:schemeClr val="bg1"/>
                </a:solidFill>
              </a:rPr>
              <a:t>workshop</a:t>
            </a:r>
            <a:r>
              <a:rPr lang="de-DE" sz="1200" b="1" dirty="0" smtClean="0">
                <a:solidFill>
                  <a:schemeClr val="bg1"/>
                </a:solidFill>
              </a:rPr>
              <a:t> </a:t>
            </a:r>
            <a:r>
              <a:rPr lang="de-DE" sz="1200" b="1" dirty="0" err="1" smtClean="0">
                <a:solidFill>
                  <a:schemeClr val="bg1"/>
                </a:solidFill>
              </a:rPr>
              <a:t>for</a:t>
            </a:r>
            <a:r>
              <a:rPr lang="de-DE" sz="1200" b="1" dirty="0" smtClean="0">
                <a:solidFill>
                  <a:schemeClr val="bg1"/>
                </a:solidFill>
              </a:rPr>
              <a:t> </a:t>
            </a:r>
            <a:r>
              <a:rPr lang="de-DE" sz="1200" b="1" dirty="0" err="1" smtClean="0">
                <a:solidFill>
                  <a:schemeClr val="bg1"/>
                </a:solidFill>
              </a:rPr>
              <a:t>new</a:t>
            </a:r>
            <a:r>
              <a:rPr lang="de-DE" sz="1200" b="1" dirty="0" smtClean="0">
                <a:solidFill>
                  <a:schemeClr val="bg1"/>
                </a:solidFill>
              </a:rPr>
              <a:t> </a:t>
            </a:r>
            <a:r>
              <a:rPr lang="de-DE" sz="1200" b="1" dirty="0" err="1" smtClean="0">
                <a:solidFill>
                  <a:schemeClr val="bg1"/>
                </a:solidFill>
              </a:rPr>
              <a:t>members</a:t>
            </a:r>
            <a:endParaRPr lang="de-DE" sz="1200" b="1" dirty="0">
              <a:solidFill>
                <a:schemeClr val="bg1"/>
              </a:solidFill>
            </a:endParaRPr>
          </a:p>
        </p:txBody>
      </p:sp>
      <p:sp>
        <p:nvSpPr>
          <p:cNvPr id="60" name="Rechteck 59"/>
          <p:cNvSpPr/>
          <p:nvPr/>
        </p:nvSpPr>
        <p:spPr>
          <a:xfrm>
            <a:off x="1500867" y="5173980"/>
            <a:ext cx="3487512" cy="224537"/>
          </a:xfrm>
          <a:prstGeom prst="rect">
            <a:avLst/>
          </a:prstGeom>
          <a:solidFill>
            <a:srgbClr val="233F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1200" b="1" dirty="0" smtClean="0">
                <a:solidFill>
                  <a:schemeClr val="bg1"/>
                </a:solidFill>
              </a:rPr>
              <a:t>WI 017: </a:t>
            </a:r>
            <a:r>
              <a:rPr lang="de-DE" sz="1200" b="1" dirty="0" err="1" smtClean="0">
                <a:solidFill>
                  <a:schemeClr val="bg1"/>
                </a:solidFill>
              </a:rPr>
              <a:t>Prep</a:t>
            </a:r>
            <a:r>
              <a:rPr lang="de-DE" sz="1200" b="1" dirty="0" smtClean="0">
                <a:solidFill>
                  <a:schemeClr val="bg1"/>
                </a:solidFill>
              </a:rPr>
              <a:t>. </a:t>
            </a:r>
            <a:r>
              <a:rPr lang="de-DE" sz="1200" b="1" dirty="0" err="1">
                <a:solidFill>
                  <a:schemeClr val="bg1"/>
                </a:solidFill>
              </a:rPr>
              <a:t>o</a:t>
            </a:r>
            <a:r>
              <a:rPr lang="de-DE" sz="1200" b="1" dirty="0" err="1" smtClean="0">
                <a:solidFill>
                  <a:schemeClr val="bg1"/>
                </a:solidFill>
              </a:rPr>
              <a:t>f</a:t>
            </a:r>
            <a:r>
              <a:rPr lang="de-DE" sz="1200" b="1" dirty="0" smtClean="0">
                <a:solidFill>
                  <a:schemeClr val="bg1"/>
                </a:solidFill>
              </a:rPr>
              <a:t> </a:t>
            </a:r>
            <a:r>
              <a:rPr lang="de-DE" sz="1200" b="1" dirty="0" err="1" smtClean="0">
                <a:solidFill>
                  <a:schemeClr val="bg1"/>
                </a:solidFill>
              </a:rPr>
              <a:t>general</a:t>
            </a:r>
            <a:r>
              <a:rPr lang="de-DE" sz="1200" b="1" dirty="0" smtClean="0">
                <a:solidFill>
                  <a:schemeClr val="bg1"/>
                </a:solidFill>
              </a:rPr>
              <a:t> </a:t>
            </a:r>
            <a:r>
              <a:rPr lang="de-DE" sz="1200" b="1" dirty="0" err="1" smtClean="0">
                <a:solidFill>
                  <a:schemeClr val="bg1"/>
                </a:solidFill>
              </a:rPr>
              <a:t>marketing</a:t>
            </a:r>
            <a:r>
              <a:rPr lang="de-DE" sz="1200" b="1" dirty="0" smtClean="0">
                <a:solidFill>
                  <a:schemeClr val="bg1"/>
                </a:solidFill>
              </a:rPr>
              <a:t> material</a:t>
            </a:r>
            <a:endParaRPr lang="de-DE" sz="1200" b="1" dirty="0">
              <a:solidFill>
                <a:schemeClr val="bg1"/>
              </a:solidFill>
            </a:endParaRPr>
          </a:p>
        </p:txBody>
      </p:sp>
      <p:sp>
        <p:nvSpPr>
          <p:cNvPr id="61" name="Chevron 60"/>
          <p:cNvSpPr/>
          <p:nvPr/>
        </p:nvSpPr>
        <p:spPr>
          <a:xfrm>
            <a:off x="8449643" y="5169330"/>
            <a:ext cx="2431008" cy="221110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 smtClean="0">
                <a:solidFill>
                  <a:schemeClr val="bg1"/>
                </a:solidFill>
              </a:rPr>
              <a:t>Extension</a:t>
            </a:r>
            <a:endParaRPr lang="en-US" sz="1100" b="1" dirty="0">
              <a:solidFill>
                <a:schemeClr val="bg1"/>
              </a:solidFill>
            </a:endParaRPr>
          </a:p>
        </p:txBody>
      </p:sp>
      <p:sp>
        <p:nvSpPr>
          <p:cNvPr id="62" name="Rechteck 61"/>
          <p:cNvSpPr/>
          <p:nvPr/>
        </p:nvSpPr>
        <p:spPr>
          <a:xfrm>
            <a:off x="1500867" y="5463790"/>
            <a:ext cx="3487512" cy="22453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ctr"/>
          <a:lstStyle/>
          <a:p>
            <a:r>
              <a:rPr lang="de-DE" sz="1200" b="1" dirty="0" smtClean="0">
                <a:solidFill>
                  <a:schemeClr val="bg1"/>
                </a:solidFill>
              </a:rPr>
              <a:t>WI 014: Test </a:t>
            </a:r>
            <a:r>
              <a:rPr lang="de-DE" sz="1200" b="1" dirty="0" err="1" smtClean="0">
                <a:solidFill>
                  <a:schemeClr val="bg1"/>
                </a:solidFill>
              </a:rPr>
              <a:t>and</a:t>
            </a:r>
            <a:r>
              <a:rPr lang="de-DE" sz="1200" b="1" dirty="0" smtClean="0">
                <a:solidFill>
                  <a:schemeClr val="bg1"/>
                </a:solidFill>
              </a:rPr>
              <a:t> </a:t>
            </a:r>
            <a:r>
              <a:rPr lang="de-DE" sz="1200" b="1" dirty="0" err="1" smtClean="0">
                <a:solidFill>
                  <a:schemeClr val="bg1"/>
                </a:solidFill>
              </a:rPr>
              <a:t>validation</a:t>
            </a:r>
            <a:r>
              <a:rPr lang="de-DE" sz="1200" b="1" dirty="0" smtClean="0">
                <a:solidFill>
                  <a:schemeClr val="bg1"/>
                </a:solidFill>
              </a:rPr>
              <a:t> </a:t>
            </a:r>
            <a:r>
              <a:rPr lang="de-DE" sz="1200" b="1" dirty="0" err="1" smtClean="0">
                <a:solidFill>
                  <a:schemeClr val="bg1"/>
                </a:solidFill>
              </a:rPr>
              <a:t>aspects</a:t>
            </a:r>
            <a:endParaRPr lang="de-DE" sz="1200" b="1" dirty="0">
              <a:solidFill>
                <a:schemeClr val="bg1"/>
              </a:solidFill>
            </a:endParaRPr>
          </a:p>
        </p:txBody>
      </p:sp>
      <p:sp>
        <p:nvSpPr>
          <p:cNvPr id="63" name="Rechteck 62"/>
          <p:cNvSpPr/>
          <p:nvPr/>
        </p:nvSpPr>
        <p:spPr>
          <a:xfrm>
            <a:off x="1500867" y="5729026"/>
            <a:ext cx="3487512" cy="22453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1200" b="1" dirty="0" smtClean="0">
                <a:solidFill>
                  <a:schemeClr val="bg1"/>
                </a:solidFill>
              </a:rPr>
              <a:t>WI 019: </a:t>
            </a:r>
            <a:r>
              <a:rPr lang="de-DE" sz="1200" b="1" dirty="0" err="1" smtClean="0">
                <a:solidFill>
                  <a:schemeClr val="bg1"/>
                </a:solidFill>
              </a:rPr>
              <a:t>Testbed</a:t>
            </a:r>
            <a:r>
              <a:rPr lang="de-DE" sz="1200" b="1" dirty="0" smtClean="0">
                <a:solidFill>
                  <a:schemeClr val="bg1"/>
                </a:solidFill>
              </a:rPr>
              <a:t> </a:t>
            </a:r>
            <a:r>
              <a:rPr lang="de-DE" sz="1200" b="1" dirty="0" err="1" smtClean="0">
                <a:solidFill>
                  <a:schemeClr val="bg1"/>
                </a:solidFill>
              </a:rPr>
              <a:t>concept</a:t>
            </a:r>
            <a:r>
              <a:rPr lang="de-DE" sz="1200" b="1" dirty="0" smtClean="0">
                <a:solidFill>
                  <a:schemeClr val="bg1"/>
                </a:solidFill>
              </a:rPr>
              <a:t> 3.7 – 3.8 GHz</a:t>
            </a:r>
            <a:endParaRPr lang="de-DE" sz="1200" b="1" dirty="0">
              <a:solidFill>
                <a:schemeClr val="bg1"/>
              </a:solidFill>
            </a:endParaRPr>
          </a:p>
        </p:txBody>
      </p:sp>
      <p:sp>
        <p:nvSpPr>
          <p:cNvPr id="64" name="Richtungspfeil 63"/>
          <p:cNvSpPr/>
          <p:nvPr/>
        </p:nvSpPr>
        <p:spPr>
          <a:xfrm>
            <a:off x="7528560" y="5729026"/>
            <a:ext cx="1949288" cy="214707"/>
          </a:xfrm>
          <a:prstGeom prst="homePlat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b="1" dirty="0" smtClean="0">
                <a:solidFill>
                  <a:schemeClr val="bg1"/>
                </a:solidFill>
              </a:rPr>
              <a:t>WI 019</a:t>
            </a:r>
            <a:endParaRPr lang="de-DE" sz="1200" b="1" dirty="0">
              <a:solidFill>
                <a:schemeClr val="bg1"/>
              </a:solidFill>
            </a:endParaRPr>
          </a:p>
        </p:txBody>
      </p:sp>
      <p:cxnSp>
        <p:nvCxnSpPr>
          <p:cNvPr id="65" name="Gerader Verbinder 64"/>
          <p:cNvCxnSpPr/>
          <p:nvPr/>
        </p:nvCxnSpPr>
        <p:spPr>
          <a:xfrm>
            <a:off x="8825263" y="1881963"/>
            <a:ext cx="0" cy="433808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Rechteck 65"/>
          <p:cNvSpPr/>
          <p:nvPr/>
        </p:nvSpPr>
        <p:spPr>
          <a:xfrm>
            <a:off x="8801155" y="6099580"/>
            <a:ext cx="66075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 smtClean="0"/>
              <a:t>today</a:t>
            </a:r>
            <a:endParaRPr lang="en-US" sz="1400" b="1" dirty="0"/>
          </a:p>
        </p:txBody>
      </p:sp>
      <p:sp>
        <p:nvSpPr>
          <p:cNvPr id="68" name="Chevron 67"/>
          <p:cNvSpPr/>
          <p:nvPr/>
        </p:nvSpPr>
        <p:spPr>
          <a:xfrm>
            <a:off x="8745202" y="2705151"/>
            <a:ext cx="975919" cy="215515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en-US" sz="1100" b="1" dirty="0" smtClean="0">
                <a:solidFill>
                  <a:schemeClr val="bg1"/>
                </a:solidFill>
              </a:rPr>
              <a:t>Extension</a:t>
            </a:r>
            <a:endParaRPr lang="en-US" sz="11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494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6131" y="204634"/>
            <a:ext cx="8414114" cy="1177200"/>
          </a:xfrm>
        </p:spPr>
        <p:txBody>
          <a:bodyPr>
            <a:noAutofit/>
          </a:bodyPr>
          <a:lstStyle/>
          <a:p>
            <a:r>
              <a:rPr lang="en-US" sz="2400" dirty="0">
                <a:solidFill>
                  <a:srgbClr val="B4CD41"/>
                </a:solidFill>
              </a:rPr>
              <a:t>5G-ACIA Overview Presentation | 19 October 2018 </a:t>
            </a:r>
            <a:r>
              <a:rPr lang="en-US" sz="3200" dirty="0" smtClean="0"/>
              <a:t>Preliminary Meeting Plan 2018 / 2019</a:t>
            </a:r>
            <a:endParaRPr lang="de-DE" sz="3200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43874-E462-4F8F-906A-A9CA41C02E9D}" type="datetime4">
              <a:rPr lang="de-DE" smtClean="0"/>
              <a:pPr/>
              <a:t>18. Oktober 2018</a:t>
            </a:fld>
            <a:endParaRPr lang="de-DE" dirty="0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5G Alliance for Connected Industries and Automation</a:t>
            </a:r>
            <a:endParaRPr lang="de-DE" dirty="0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4C67C-F322-4306-A33F-EA856A9406E9}" type="slidenum">
              <a:rPr lang="de-DE" smtClean="0"/>
              <a:pPr/>
              <a:t>16</a:t>
            </a:fld>
            <a:endParaRPr lang="de-DE" dirty="0"/>
          </a:p>
        </p:txBody>
      </p:sp>
      <p:graphicFrame>
        <p:nvGraphicFramePr>
          <p:cNvPr id="13" name="Tabel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326995"/>
              </p:ext>
            </p:extLst>
          </p:nvPr>
        </p:nvGraphicFramePr>
        <p:xfrm>
          <a:off x="944492" y="1670735"/>
          <a:ext cx="9928722" cy="360172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5343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343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234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216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148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General Assembly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5G-ACIA Board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Plenary Meeting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Deadline for New Work Item</a:t>
                      </a:r>
                      <a:r>
                        <a:rPr lang="en-US" baseline="0" dirty="0" smtClean="0"/>
                        <a:t> Proposals to WG Chairs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2018</a:t>
                      </a:r>
                      <a:endParaRPr lang="en-US" b="1" dirty="0"/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pPr algn="ctr"/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08 /</a:t>
                      </a:r>
                      <a:r>
                        <a:rPr lang="en-US" baseline="0" dirty="0" smtClean="0"/>
                        <a:t> 09 Oct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01 Oct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05 Dec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03 / 04 Dec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23 Nov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 gridSpan="5">
                  <a:txBody>
                    <a:bodyPr/>
                    <a:lstStyle/>
                    <a:p>
                      <a:pPr algn="ctr"/>
                      <a:endParaRPr lang="en-US" b="1" dirty="0"/>
                    </a:p>
                  </a:txBody>
                  <a:tcPr>
                    <a:solidFill>
                      <a:srgbClr val="233F4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 rowSpan="5"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2019</a:t>
                      </a:r>
                      <a:endParaRPr lang="en-US" b="1" dirty="0"/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pPr algn="ctr"/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30 / 31 Jan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23 Jan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09 Apr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 / 11 Apr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02 Apr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03 Jun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04 / 05 Jun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26 May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17 / 18 Sep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09 Sep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13 Nov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11 / 12 Nov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01 Nov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8869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6131" y="204634"/>
            <a:ext cx="8414114" cy="1177200"/>
          </a:xfrm>
        </p:spPr>
        <p:txBody>
          <a:bodyPr>
            <a:noAutofit/>
          </a:bodyPr>
          <a:lstStyle/>
          <a:p>
            <a:r>
              <a:rPr lang="en-US" sz="2400" dirty="0">
                <a:solidFill>
                  <a:srgbClr val="B4CD41"/>
                </a:solidFill>
              </a:rPr>
              <a:t>5G-ACIA Overview Presentation | 19 October 2018</a:t>
            </a:r>
            <a:r>
              <a:rPr lang="en-US" sz="2400" dirty="0" smtClean="0">
                <a:solidFill>
                  <a:srgbClr val="B4CD41"/>
                </a:solidFill>
              </a:rPr>
              <a:t/>
            </a:r>
            <a:br>
              <a:rPr lang="en-US" sz="2400" dirty="0" smtClean="0">
                <a:solidFill>
                  <a:srgbClr val="B4CD41"/>
                </a:solidFill>
              </a:rPr>
            </a:br>
            <a:r>
              <a:rPr lang="en-US" sz="3200" dirty="0" smtClean="0"/>
              <a:t>Presence at Major Events 2018</a:t>
            </a:r>
            <a:endParaRPr lang="de-DE" sz="3200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43874-E462-4F8F-906A-A9CA41C02E9D}" type="datetime4">
              <a:rPr lang="de-DE" smtClean="0"/>
              <a:pPr/>
              <a:t>18. Oktober 2018</a:t>
            </a:fld>
            <a:endParaRPr lang="de-DE" dirty="0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5G Alliance for Connected Industries and Automation</a:t>
            </a:r>
            <a:endParaRPr lang="de-DE" dirty="0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4C67C-F322-4306-A33F-EA856A9406E9}" type="slidenum">
              <a:rPr lang="de-DE" smtClean="0"/>
              <a:pPr/>
              <a:t>17</a:t>
            </a:fld>
            <a:endParaRPr lang="de-DE" dirty="0"/>
          </a:p>
        </p:txBody>
      </p:sp>
      <p:graphicFrame>
        <p:nvGraphicFramePr>
          <p:cNvPr id="21" name="Tabel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4130909"/>
              </p:ext>
            </p:extLst>
          </p:nvPr>
        </p:nvGraphicFramePr>
        <p:xfrm>
          <a:off x="838200" y="1723390"/>
          <a:ext cx="10997214" cy="347472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0974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2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00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355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345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0064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140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Date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Event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OT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ICT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Other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Action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Comments</a:t>
                      </a:r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11 – 15 Jun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CeBIT, Hannover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X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Y</a:t>
                      </a:r>
                      <a:endParaRPr lang="en-US" sz="12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Joint forum with FFPA</a:t>
                      </a:r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11 –</a:t>
                      </a:r>
                      <a:r>
                        <a:rPr lang="en-US" sz="1200" baseline="0" dirty="0" smtClean="0"/>
                        <a:t> 15 Jun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ACHEMA, Frankfurt/Main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X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Y</a:t>
                      </a:r>
                      <a:endParaRPr lang="en-US" sz="12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Panel discussion / meet the experts</a:t>
                      </a:r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27 – 29 Jun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MWC Shanghai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X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Y</a:t>
                      </a:r>
                      <a:endParaRPr lang="en-US" sz="12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Talk</a:t>
                      </a:r>
                      <a:r>
                        <a:rPr lang="en-US" sz="1200" baseline="0" dirty="0" smtClean="0"/>
                        <a:t> + panel discussion</a:t>
                      </a:r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03 – 04 Jul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Automation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</a:rPr>
                        <a:t> 2018, Baden-Baden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X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Y</a:t>
                      </a:r>
                      <a:endParaRPr lang="en-US" sz="12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Info </a:t>
                      </a:r>
                      <a:r>
                        <a:rPr lang="en-US" sz="1200" baseline="0" dirty="0" smtClean="0"/>
                        <a:t>booth</a:t>
                      </a:r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10</a:t>
                      </a:r>
                      <a:r>
                        <a:rPr lang="en-US" sz="1200" baseline="0" dirty="0" smtClean="0"/>
                        <a:t> – 15 Sep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Hannover </a:t>
                      </a:r>
                      <a:r>
                        <a:rPr lang="en-US" sz="1200" dirty="0" err="1" smtClean="0"/>
                        <a:t>Messe</a:t>
                      </a:r>
                      <a:r>
                        <a:rPr lang="en-US" sz="1200" dirty="0" smtClean="0"/>
                        <a:t> USA, Chicago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X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N</a:t>
                      </a:r>
                      <a:endParaRPr 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12 – 14 Sep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MWC Americas,</a:t>
                      </a:r>
                      <a:r>
                        <a:rPr lang="en-US" sz="1200" baseline="0" dirty="0" smtClean="0"/>
                        <a:t> Los Angeles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X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N</a:t>
                      </a:r>
                      <a:endParaRPr 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19 – 23 Sep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Industrial Automation Show, Shanghai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X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N</a:t>
                      </a:r>
                      <a:endParaRPr 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07 – 08 Nov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NGMN Industry Conference &amp; Exhibition,</a:t>
                      </a:r>
                      <a:r>
                        <a:rPr lang="en-US" sz="1200" baseline="0" dirty="0" smtClean="0"/>
                        <a:t> Vancouver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X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Y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66A73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Info material at </a:t>
                      </a:r>
                      <a:r>
                        <a:rPr lang="en-US" sz="1200" dirty="0" err="1" smtClean="0">
                          <a:solidFill>
                            <a:schemeClr val="tx1"/>
                          </a:solidFill>
                        </a:rPr>
                        <a:t>Fraunhofer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 IIS booth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14</a:t>
                      </a:r>
                      <a:r>
                        <a:rPr lang="en-US" sz="1200" baseline="0" dirty="0" smtClean="0"/>
                        <a:t> – 15 Nov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Wireless Congress, Munich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X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Y</a:t>
                      </a:r>
                      <a:endParaRPr lang="en-US" sz="12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Presentations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</a:rPr>
                        <a:t> from Afif Osseiran &amp; Joseph Eichinger</a:t>
                      </a:r>
                      <a:endParaRPr lang="en-US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15 – 16 Nov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FUSECO Forum / Berlin 5G Week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X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>
                    <a:solidFill>
                      <a:srgbClr val="66A73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Invited talks from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</a:rPr>
                        <a:t> Xueli An, Hans Schotten, Andreas Müller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27 – 29 Nov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SPS IPC Drives, </a:t>
                      </a:r>
                      <a:r>
                        <a:rPr lang="en-US" sz="1200" dirty="0" err="1" smtClean="0">
                          <a:solidFill>
                            <a:schemeClr val="tx1"/>
                          </a:solidFill>
                        </a:rPr>
                        <a:t>Nürnberg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X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Y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66A73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Own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</a:rPr>
                        <a:t> booth + talk + 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</a:rPr>
                        <a:t>panel</a:t>
                      </a:r>
                      <a:endParaRPr lang="en-US" sz="1200" baseline="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cxnSp>
        <p:nvCxnSpPr>
          <p:cNvPr id="22" name="Gerader Verbinder 21"/>
          <p:cNvCxnSpPr/>
          <p:nvPr/>
        </p:nvCxnSpPr>
        <p:spPr>
          <a:xfrm>
            <a:off x="570689" y="3921626"/>
            <a:ext cx="11348937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66024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6131" y="204634"/>
            <a:ext cx="8414114" cy="1177200"/>
          </a:xfrm>
        </p:spPr>
        <p:txBody>
          <a:bodyPr>
            <a:noAutofit/>
          </a:bodyPr>
          <a:lstStyle/>
          <a:p>
            <a:r>
              <a:rPr lang="en-US" sz="2400" dirty="0">
                <a:solidFill>
                  <a:srgbClr val="B4CD41"/>
                </a:solidFill>
              </a:rPr>
              <a:t>5G-ACIA Overview Presentation | 19 October 2018</a:t>
            </a:r>
            <a:r>
              <a:rPr lang="en-US" sz="2400" dirty="0" smtClean="0">
                <a:solidFill>
                  <a:srgbClr val="B4CD41"/>
                </a:solidFill>
              </a:rPr>
              <a:t/>
            </a:r>
            <a:br>
              <a:rPr lang="en-US" sz="2400" dirty="0" smtClean="0">
                <a:solidFill>
                  <a:srgbClr val="B4CD41"/>
                </a:solidFill>
              </a:rPr>
            </a:br>
            <a:r>
              <a:rPr lang="en-US" sz="3200" dirty="0" smtClean="0"/>
              <a:t>Motivation for 3GPP MRP Application</a:t>
            </a:r>
            <a:endParaRPr lang="de-DE" sz="3200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43874-E462-4F8F-906A-A9CA41C02E9D}" type="datetime4">
              <a:rPr lang="de-DE" smtClean="0"/>
              <a:pPr/>
              <a:t>18. Oktober 2018</a:t>
            </a:fld>
            <a:endParaRPr lang="de-DE" dirty="0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5G Alliance for Connected Industries and Automation</a:t>
            </a:r>
            <a:endParaRPr lang="de-DE" dirty="0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4C67C-F322-4306-A33F-EA856A9406E9}" type="slidenum">
              <a:rPr lang="de-DE" smtClean="0"/>
              <a:pPr/>
              <a:t>18</a:t>
            </a:fld>
            <a:endParaRPr lang="de-DE" dirty="0"/>
          </a:p>
        </p:txBody>
      </p:sp>
      <p:sp>
        <p:nvSpPr>
          <p:cNvPr id="10" name="Inhaltsplatzhalter 3"/>
          <p:cNvSpPr txBox="1">
            <a:spLocks/>
          </p:cNvSpPr>
          <p:nvPr/>
        </p:nvSpPr>
        <p:spPr>
          <a:xfrm>
            <a:off x="826168" y="1725930"/>
            <a:ext cx="10877550" cy="45158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B4CD4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B4CD4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B4CD4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B4CD4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B4CD4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4013" indent="-354013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sz="1600" b="1" dirty="0" smtClean="0"/>
              <a:t>5G-ACIA would be happy to support 3GPP by</a:t>
            </a:r>
          </a:p>
          <a:p>
            <a:pPr marL="811213" lvl="1" indent="-354013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sz="1600" dirty="0" smtClean="0"/>
              <a:t>Bringing in a consolidated view on market requirements of the industrial domain</a:t>
            </a:r>
          </a:p>
          <a:p>
            <a:pPr marL="811213" lvl="1" indent="-354013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sz="1600" dirty="0" smtClean="0"/>
              <a:t>Evaluating 3GPP technologies, concepts and architectures</a:t>
            </a:r>
          </a:p>
          <a:p>
            <a:pPr marL="811213" lvl="1" indent="-354013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sz="1600" dirty="0" smtClean="0"/>
              <a:t>Identifying white spots that should be considered in future</a:t>
            </a:r>
            <a:br>
              <a:rPr lang="en-US" sz="1600" dirty="0" smtClean="0"/>
            </a:br>
            <a:endParaRPr lang="en-US" sz="1600" dirty="0" smtClean="0"/>
          </a:p>
          <a:p>
            <a:pPr marL="354013" indent="-354013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sz="1600" b="1" dirty="0" smtClean="0"/>
              <a:t>5G-ACIA is consensus-oriented</a:t>
            </a:r>
            <a:r>
              <a:rPr lang="en-US" sz="1600" b="1" dirty="0" smtClean="0"/>
              <a:t/>
            </a:r>
            <a:br>
              <a:rPr lang="en-US" sz="1600" b="1" dirty="0" smtClean="0"/>
            </a:br>
            <a:r>
              <a:rPr lang="en-US" sz="1600" dirty="0" smtClean="0">
                <a:sym typeface="Wingdings" panose="05000000000000000000" pitchFamily="2" charset="2"/>
              </a:rPr>
              <a:t> </a:t>
            </a:r>
            <a:r>
              <a:rPr lang="en-US" sz="1600" dirty="0" smtClean="0">
                <a:sym typeface="Wingdings" panose="05000000000000000000" pitchFamily="2" charset="2"/>
              </a:rPr>
              <a:t>Ensures adequate reflection of the whole ecosystem for 5G in th</a:t>
            </a:r>
            <a:r>
              <a:rPr lang="en-US" sz="1600" dirty="0" smtClean="0">
                <a:sym typeface="Wingdings" panose="05000000000000000000" pitchFamily="2" charset="2"/>
              </a:rPr>
              <a:t>e industrial domain</a:t>
            </a:r>
            <a:br>
              <a:rPr lang="en-US" sz="1600" dirty="0" smtClean="0">
                <a:sym typeface="Wingdings" panose="05000000000000000000" pitchFamily="2" charset="2"/>
              </a:rPr>
            </a:br>
            <a:r>
              <a:rPr lang="en-US" sz="1600" dirty="0" smtClean="0">
                <a:sym typeface="Wingdings" panose="05000000000000000000" pitchFamily="2" charset="2"/>
              </a:rPr>
              <a:t> May simplify corresponding discussions in 3GPP thanks to a pre-consolidation of individual views</a:t>
            </a:r>
            <a:br>
              <a:rPr lang="en-US" sz="1600" dirty="0" smtClean="0">
                <a:sym typeface="Wingdings" panose="05000000000000000000" pitchFamily="2" charset="2"/>
              </a:rPr>
            </a:br>
            <a:endParaRPr lang="en-US" sz="1600" dirty="0" smtClean="0"/>
          </a:p>
          <a:p>
            <a:pPr marL="354013" indent="-354013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sz="1600" b="1" dirty="0" smtClean="0"/>
              <a:t>5G-ACIA believes that it satisfies all obligations as outlined in Article 7 of the 3GPP working procedures:</a:t>
            </a:r>
          </a:p>
          <a:p>
            <a:pPr marL="811213" lvl="1" indent="-354013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sz="1600" dirty="0" smtClean="0"/>
              <a:t>5G-ACIA has the potential to bring in a consensus view on market requirements</a:t>
            </a:r>
          </a:p>
          <a:p>
            <a:pPr marL="811213" lvl="1" indent="-354013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sz="1600" dirty="0" smtClean="0"/>
              <a:t>5G-ACIA does neither have the goal nor the capability to define own standards within 3GPP scope</a:t>
            </a:r>
          </a:p>
          <a:p>
            <a:pPr marL="811213" lvl="1" indent="-354013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sz="1600" dirty="0" smtClean="0"/>
              <a:t>5G-ACIA has fully committed itself to 5G and thus part of the 3GPP scope</a:t>
            </a:r>
            <a:r>
              <a:rPr lang="en-US" sz="1200" b="1" dirty="0" smtClean="0"/>
              <a:t/>
            </a:r>
            <a:br>
              <a:rPr lang="en-US" sz="1200" b="1" dirty="0" smtClean="0"/>
            </a:br>
            <a:r>
              <a:rPr lang="en-US" sz="1200" b="1" dirty="0" smtClean="0"/>
              <a:t/>
            </a:r>
            <a:br>
              <a:rPr lang="en-US" sz="1200" b="1" dirty="0" smtClean="0"/>
            </a:br>
            <a:r>
              <a:rPr lang="en-US" sz="1200" b="1" dirty="0" smtClean="0"/>
              <a:t/>
            </a:r>
            <a:br>
              <a:rPr lang="en-US" sz="1200" b="1" dirty="0" smtClean="0"/>
            </a:br>
            <a:r>
              <a:rPr lang="en-US" sz="1200" b="1" dirty="0" smtClean="0"/>
              <a:t/>
            </a:r>
            <a:br>
              <a:rPr lang="en-US" sz="1200" b="1" dirty="0" smtClean="0"/>
            </a:br>
            <a:r>
              <a:rPr lang="en-US" sz="1200" b="1" dirty="0" smtClean="0"/>
              <a:t/>
            </a:r>
            <a:br>
              <a:rPr lang="en-US" sz="1200" b="1" dirty="0" smtClean="0"/>
            </a:br>
            <a:r>
              <a:rPr lang="en-US" sz="1200" b="1" dirty="0" smtClean="0"/>
              <a:t/>
            </a:r>
            <a:br>
              <a:rPr lang="en-US" sz="1200" b="1" dirty="0" smtClean="0"/>
            </a:br>
            <a:r>
              <a:rPr lang="en-US" sz="1200" dirty="0" smtClean="0">
                <a:sym typeface="Wingdings" panose="05000000000000000000" pitchFamily="2" charset="2"/>
              </a:rPr>
              <a:t> companies which join after July 1</a:t>
            </a:r>
            <a:r>
              <a:rPr lang="en-US" sz="1200" baseline="30000" dirty="0" smtClean="0">
                <a:sym typeface="Wingdings" panose="05000000000000000000" pitchFamily="2" charset="2"/>
              </a:rPr>
              <a:t>st</a:t>
            </a:r>
            <a:r>
              <a:rPr lang="en-US" sz="1200" dirty="0" smtClean="0">
                <a:sym typeface="Wingdings" panose="05000000000000000000" pitchFamily="2" charset="2"/>
              </a:rPr>
              <a:t> get a 50% discount for the rest of the same year</a:t>
            </a:r>
            <a:endParaRPr lang="en-US" sz="1000" dirty="0" smtClean="0"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951380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nhaltsplatzhalter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0972" y="2146814"/>
            <a:ext cx="8830056" cy="2398776"/>
          </a:xfrm>
        </p:spPr>
      </p:pic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81E13-D654-4EA9-AB33-6621446BE79A}" type="datetime4">
              <a:rPr lang="de-DE" smtClean="0"/>
              <a:t>18. Oktober 2018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5G Alliance for Connected Industries and Automation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4C67C-F322-4306-A33F-EA856A9406E9}" type="slidenum">
              <a:rPr lang="de-DE" smtClean="0"/>
              <a:t>19</a:t>
            </a:fld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8153400" y="163773"/>
            <a:ext cx="3733800" cy="1364776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/>
          <p:cNvSpPr/>
          <p:nvPr/>
        </p:nvSpPr>
        <p:spPr>
          <a:xfrm>
            <a:off x="0" y="1187355"/>
            <a:ext cx="9430603" cy="491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Titel 1"/>
          <p:cNvSpPr txBox="1">
            <a:spLocks/>
          </p:cNvSpPr>
          <p:nvPr/>
        </p:nvSpPr>
        <p:spPr>
          <a:xfrm>
            <a:off x="2065020" y="5337809"/>
            <a:ext cx="8057388" cy="4571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2000" b="1" u="sng" dirty="0" err="1" smtClean="0"/>
              <a:t>Contact</a:t>
            </a:r>
            <a:r>
              <a:rPr lang="de-DE" sz="2000" b="1" dirty="0" smtClean="0"/>
              <a:t>: andreas.mueller21@de.bosch.com</a:t>
            </a:r>
            <a:endParaRPr lang="de-DE" sz="2000" b="1" dirty="0"/>
          </a:p>
        </p:txBody>
      </p:sp>
    </p:spTree>
    <p:extLst>
      <p:ext uri="{BB962C8B-B14F-4D97-AF65-F5344CB8AC3E}">
        <p14:creationId xmlns:p14="http://schemas.microsoft.com/office/powerpoint/2010/main" val="3436156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6131" y="204634"/>
            <a:ext cx="8414114" cy="1177200"/>
          </a:xfrm>
        </p:spPr>
        <p:txBody>
          <a:bodyPr>
            <a:noAutofit/>
          </a:bodyPr>
          <a:lstStyle/>
          <a:p>
            <a:r>
              <a:rPr lang="en-US" sz="2400" dirty="0" smtClean="0">
                <a:solidFill>
                  <a:srgbClr val="B4CD41"/>
                </a:solidFill>
              </a:rPr>
              <a:t>5G-ACIA Overview Presentation | </a:t>
            </a:r>
            <a:r>
              <a:rPr lang="en-US" sz="2400" dirty="0" smtClean="0">
                <a:solidFill>
                  <a:srgbClr val="B4CD41"/>
                </a:solidFill>
              </a:rPr>
              <a:t>19 October 2018</a:t>
            </a:r>
            <a:br>
              <a:rPr lang="en-US" sz="2400" dirty="0" smtClean="0">
                <a:solidFill>
                  <a:srgbClr val="B4CD41"/>
                </a:solidFill>
              </a:rPr>
            </a:br>
            <a:r>
              <a:rPr lang="en-US" sz="3200" dirty="0" smtClean="0"/>
              <a:t>Review</a:t>
            </a:r>
            <a:r>
              <a:rPr lang="en-US" sz="3200" dirty="0" smtClean="0"/>
              <a:t>: Motivation of 5G-ACIA</a:t>
            </a:r>
            <a:endParaRPr lang="de-DE" sz="3200" dirty="0"/>
          </a:p>
        </p:txBody>
      </p:sp>
      <p:sp>
        <p:nvSpPr>
          <p:cNvPr id="44" name="Rechteck 43"/>
          <p:cNvSpPr/>
          <p:nvPr>
            <p:custDataLst>
              <p:tags r:id="rId1"/>
            </p:custDataLst>
          </p:nvPr>
        </p:nvSpPr>
        <p:spPr>
          <a:xfrm>
            <a:off x="579105" y="4853705"/>
            <a:ext cx="11224511" cy="1454497"/>
          </a:xfrm>
          <a:prstGeom prst="rect">
            <a:avLst/>
          </a:prstGeom>
          <a:solidFill>
            <a:srgbClr val="B2B3B5">
              <a:lumMod val="20000"/>
              <a:lumOff val="80000"/>
            </a:srgb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170">
              <a:defRPr/>
            </a:pPr>
            <a:endParaRPr lang="en-US" sz="2133" kern="0" dirty="0">
              <a:solidFill>
                <a:srgbClr val="000000"/>
              </a:solidFill>
              <a:latin typeface="Bosch Office Sans"/>
            </a:endParaRPr>
          </a:p>
        </p:txBody>
      </p:sp>
      <p:sp>
        <p:nvSpPr>
          <p:cNvPr id="45" name="Pfeil nach unten 44"/>
          <p:cNvSpPr/>
          <p:nvPr>
            <p:custDataLst>
              <p:tags r:id="rId2"/>
            </p:custDataLst>
          </p:nvPr>
        </p:nvSpPr>
        <p:spPr>
          <a:xfrm>
            <a:off x="5554683" y="4181493"/>
            <a:ext cx="1227633" cy="629740"/>
          </a:xfrm>
          <a:prstGeom prst="downArrow">
            <a:avLst/>
          </a:prstGeom>
          <a:solidFill>
            <a:srgbClr val="424C58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170">
              <a:defRPr/>
            </a:pPr>
            <a:endParaRPr lang="en-US" sz="2133" kern="0" dirty="0">
              <a:solidFill>
                <a:srgbClr val="000000"/>
              </a:solidFill>
              <a:latin typeface="Bosch Office Sans"/>
            </a:endParaRPr>
          </a:p>
        </p:txBody>
      </p:sp>
      <p:sp>
        <p:nvSpPr>
          <p:cNvPr id="46" name="Rechteck 45"/>
          <p:cNvSpPr/>
          <p:nvPr>
            <p:custDataLst>
              <p:tags r:id="rId3"/>
            </p:custDataLst>
          </p:nvPr>
        </p:nvSpPr>
        <p:spPr>
          <a:xfrm>
            <a:off x="579103" y="4853702"/>
            <a:ext cx="2529857" cy="1461752"/>
          </a:xfrm>
          <a:prstGeom prst="rect">
            <a:avLst/>
          </a:prstGeom>
          <a:solidFill>
            <a:srgbClr val="2D666F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170">
              <a:defRPr/>
            </a:pPr>
            <a:r>
              <a:rPr lang="en-US" sz="1600" b="1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Enabler for new applications </a:t>
            </a:r>
            <a:r>
              <a:rPr lang="en-US" sz="1600" b="1" kern="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US" sz="1600" b="1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</a:t>
            </a:r>
            <a:r>
              <a:rPr lang="en-US" sz="1600" b="1" kern="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cases </a:t>
            </a:r>
            <a:r>
              <a:rPr lang="en-US" sz="1600" b="1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for lifting </a:t>
            </a:r>
          </a:p>
          <a:p>
            <a:pPr algn="ctr" defTabSz="1219170">
              <a:defRPr/>
            </a:pPr>
            <a:r>
              <a:rPr lang="en-US" sz="1600" b="1" kern="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Industrie </a:t>
            </a:r>
            <a:r>
              <a:rPr lang="en-US" sz="1600" b="1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4.0 to </a:t>
            </a:r>
          </a:p>
          <a:p>
            <a:pPr algn="ctr" defTabSz="1219170">
              <a:defRPr/>
            </a:pPr>
            <a:r>
              <a:rPr lang="en-US" sz="1600" b="1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next level</a:t>
            </a:r>
          </a:p>
        </p:txBody>
      </p:sp>
      <p:pic>
        <p:nvPicPr>
          <p:cNvPr id="47" name="Grafik 46"/>
          <p:cNvPicPr>
            <a:picLocks/>
          </p:cNvPicPr>
          <p:nvPr>
            <p:custDataLst>
              <p:tags r:id="rId4"/>
            </p:custDataLst>
          </p:nvPr>
        </p:nvPicPr>
        <mc:AlternateContent xmlns:mc="http://schemas.openxmlformats.org/markup-compatibility/2006">
          <mc:Choice xmlns="" xmlns:mv="urn:schemas-microsoft-com:mac:vml" xmlns:ma="http://schemas.microsoft.com/office/mac/drawingml/2008/main" Requires="ma">
            <p:blipFill>
              <a:blip r:embed="rId24"/>
              <a:stretch>
                <a:fillRect/>
              </a:stretch>
            </p:blipFill>
          </mc:Choice>
          <mc:Fallback>
            <p:blipFill>
              <a:blip r:embed="rId25"/>
              <a:stretch>
                <a:fillRect/>
              </a:stretch>
            </p:blipFill>
          </mc:Fallback>
        </mc:AlternateContent>
        <p:spPr>
          <a:xfrm>
            <a:off x="7991162" y="4853702"/>
            <a:ext cx="1155696" cy="111901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8" name="Rechteck 47"/>
          <p:cNvSpPr/>
          <p:nvPr>
            <p:custDataLst>
              <p:tags r:id="rId5"/>
            </p:custDataLst>
          </p:nvPr>
        </p:nvSpPr>
        <p:spPr>
          <a:xfrm>
            <a:off x="7687463" y="5970955"/>
            <a:ext cx="1557437" cy="284615"/>
          </a:xfrm>
          <a:prstGeom prst="rect">
            <a:avLst/>
          </a:prstGeom>
          <a:solidFill>
            <a:srgbClr val="004656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eaLnBrk="1" hangingPunct="1">
              <a:defRPr/>
            </a:pPr>
            <a:r>
              <a:rPr lang="en-US" sz="1200" kern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Augmented Reality</a:t>
            </a:r>
          </a:p>
        </p:txBody>
      </p:sp>
      <p:pic>
        <p:nvPicPr>
          <p:cNvPr id="49" name="Picture 1" descr="C:\Users\mnu1si\AppData\Local\Temp\1-PA-21047.jpg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mc:AlternateContent xmlns:mc="http://schemas.openxmlformats.org/markup-compatibility/2006">
          <mc:Choice xmlns="" xmlns:mv="urn:schemas-microsoft-com:mac:vml" xmlns:ma="http://schemas.microsoft.com/office/mac/drawingml/2008/main" Requires="ma">
            <p:blipFill>
              <a:blip r:embed="rId26"/>
              <a:stretch>
                <a:fillRect/>
              </a:stretch>
            </p:blipFill>
          </mc:Choice>
          <mc:Fallback>
            <p:blipFill>
              <a:blip r:embed="rId27"/>
              <a:stretch>
                <a:fillRect/>
              </a:stretch>
            </p:blipFill>
          </mc:Fallback>
        </mc:AlternateContent>
        <p:spPr bwMode="auto">
          <a:xfrm>
            <a:off x="4430769" y="4932214"/>
            <a:ext cx="1011696" cy="101169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0" name="Rechteck 49"/>
          <p:cNvSpPr/>
          <p:nvPr>
            <p:custDataLst>
              <p:tags r:id="rId7"/>
            </p:custDataLst>
          </p:nvPr>
        </p:nvSpPr>
        <p:spPr>
          <a:xfrm>
            <a:off x="4177236" y="5974582"/>
            <a:ext cx="1532485" cy="284615"/>
          </a:xfrm>
          <a:prstGeom prst="rect">
            <a:avLst/>
          </a:prstGeom>
          <a:solidFill>
            <a:srgbClr val="004656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eaLnBrk="1" hangingPunct="1">
              <a:defRPr/>
            </a:pPr>
            <a:r>
              <a:rPr lang="en-US" sz="1200" kern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(Mobile) Robots</a:t>
            </a:r>
          </a:p>
        </p:txBody>
      </p:sp>
      <p:pic>
        <p:nvPicPr>
          <p:cNvPr id="51" name="Picture 2__" descr="http://cdn.designworldonline.com/wp-content/uploads/2012/10/Bosch-Rexroth-motion-control.jpg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mc:AlternateContent xmlns:mc="http://schemas.openxmlformats.org/markup-compatibility/2006">
          <mc:Choice xmlns="" xmlns:mv="urn:schemas-microsoft-com:mac:vml" xmlns:ma="http://schemas.microsoft.com/office/mac/drawingml/2008/main" Requires="ma">
            <p:blipFill>
              <a:blip r:embed="rId28"/>
              <a:srcRect t="24953"/>
              <a:stretch>
                <a:fillRect/>
              </a:stretch>
            </p:blipFill>
          </mc:Choice>
          <mc:Fallback>
            <p:blipFill>
              <a:blip r:embed="rId29"/>
              <a:srcRect t="24953"/>
              <a:stretch>
                <a:fillRect/>
              </a:stretch>
            </p:blipFill>
          </mc:Fallback>
        </mc:AlternateContent>
        <p:spPr bwMode="auto">
          <a:xfrm>
            <a:off x="5984877" y="4885038"/>
            <a:ext cx="1476453" cy="110803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2" name="Rechteck 51"/>
          <p:cNvSpPr/>
          <p:nvPr>
            <p:custDataLst>
              <p:tags r:id="rId9"/>
            </p:custDataLst>
          </p:nvPr>
        </p:nvSpPr>
        <p:spPr>
          <a:xfrm>
            <a:off x="5921847" y="5974582"/>
            <a:ext cx="1558676" cy="284615"/>
          </a:xfrm>
          <a:prstGeom prst="rect">
            <a:avLst/>
          </a:prstGeom>
          <a:solidFill>
            <a:srgbClr val="004656"/>
          </a:solidFill>
          <a:ln w="25400" cap="flat" cmpd="sng" algn="ctr">
            <a:noFill/>
            <a:prstDash val="solid"/>
          </a:ln>
          <a:effectLst/>
        </p:spPr>
        <p:txBody>
          <a:bodyPr lIns="48000" rIns="48000" rtlCol="0" anchor="ctr"/>
          <a:lstStyle/>
          <a:p>
            <a:pPr algn="ctr" eaLnBrk="1" hangingPunct="1">
              <a:defRPr/>
            </a:pPr>
            <a:r>
              <a:rPr lang="en-US" sz="1200" kern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Factory Automation</a:t>
            </a:r>
          </a:p>
        </p:txBody>
      </p:sp>
      <p:pic>
        <p:nvPicPr>
          <p:cNvPr id="53" name="Picture 4" descr="http://ae-bcds.resource.bosch.com/media/_tech/layout/images/what_we_offer/domains/visual-transport_logistic_w734.jpg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mc:AlternateContent xmlns:mc="http://schemas.openxmlformats.org/markup-compatibility/2006">
          <mc:Choice xmlns="" xmlns:mv="urn:schemas-microsoft-com:mac:vml" xmlns:ma="http://schemas.microsoft.com/office/mac/drawingml/2008/main" Requires="ma">
            <p:blipFill>
              <a:blip r:embed="rId30"/>
              <a:stretch>
                <a:fillRect/>
              </a:stretch>
            </p:blipFill>
          </mc:Choice>
          <mc:Fallback>
            <p:blipFill>
              <a:blip r:embed="rId31"/>
              <a:stretch>
                <a:fillRect/>
              </a:stretch>
            </p:blipFill>
          </mc:Fallback>
        </mc:AlternateContent>
        <p:spPr bwMode="auto">
          <a:xfrm>
            <a:off x="9750194" y="4857381"/>
            <a:ext cx="1222640" cy="122264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4" name="Rechteck 53"/>
          <p:cNvSpPr/>
          <p:nvPr>
            <p:custDataLst>
              <p:tags r:id="rId11"/>
            </p:custDataLst>
          </p:nvPr>
        </p:nvSpPr>
        <p:spPr>
          <a:xfrm>
            <a:off x="9451464" y="5964895"/>
            <a:ext cx="1568245" cy="284615"/>
          </a:xfrm>
          <a:prstGeom prst="rect">
            <a:avLst/>
          </a:prstGeom>
          <a:solidFill>
            <a:srgbClr val="004656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eaLnBrk="1" hangingPunct="1">
              <a:defRPr/>
            </a:pPr>
            <a:r>
              <a:rPr lang="en-US" sz="1200" kern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Logistics</a:t>
            </a:r>
          </a:p>
        </p:txBody>
      </p:sp>
      <p:sp>
        <p:nvSpPr>
          <p:cNvPr id="56" name="Rechteck 55"/>
          <p:cNvSpPr/>
          <p:nvPr/>
        </p:nvSpPr>
        <p:spPr>
          <a:xfrm>
            <a:off x="7991161" y="4141855"/>
            <a:ext cx="330571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" baseline="30000" dirty="0">
                <a:solidFill>
                  <a:srgbClr val="0046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sz="800" dirty="0">
                <a:solidFill>
                  <a:srgbClr val="0046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Internet of Things, </a:t>
            </a:r>
            <a:r>
              <a:rPr lang="en-US" sz="800" baseline="30000" dirty="0">
                <a:solidFill>
                  <a:srgbClr val="0046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800" dirty="0">
                <a:solidFill>
                  <a:srgbClr val="0046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Ultra-Reliable and Low-Latency </a:t>
            </a:r>
            <a:r>
              <a:rPr lang="en-US" sz="800" dirty="0" smtClean="0">
                <a:solidFill>
                  <a:srgbClr val="0046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Communication</a:t>
            </a:r>
          </a:p>
          <a:p>
            <a:r>
              <a:rPr lang="en-US" sz="800" baseline="30000" dirty="0" smtClean="0">
                <a:solidFill>
                  <a:srgbClr val="0046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800" dirty="0" smtClean="0">
                <a:solidFill>
                  <a:srgbClr val="0046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Massive </a:t>
            </a:r>
            <a:r>
              <a:rPr lang="en-US" sz="800" dirty="0">
                <a:solidFill>
                  <a:srgbClr val="0046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Machine-Type Communication</a:t>
            </a:r>
            <a:endParaRPr lang="de-DE" sz="800" dirty="0">
              <a:solidFill>
                <a:srgbClr val="00465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43874-E462-4F8F-906A-A9CA41C02E9D}" type="datetime4">
              <a:rPr lang="de-DE" smtClean="0"/>
              <a:pPr/>
              <a:t>18. Oktober 2018</a:t>
            </a:fld>
            <a:endParaRPr lang="de-DE" dirty="0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5G Alliance for Connected Industries and Automation</a:t>
            </a:r>
            <a:endParaRPr lang="de-DE" dirty="0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4C67C-F322-4306-A33F-EA856A9406E9}" type="slidenum">
              <a:rPr lang="de-DE" smtClean="0"/>
              <a:pPr/>
              <a:t>2</a:t>
            </a:fld>
            <a:endParaRPr lang="de-DE" dirty="0"/>
          </a:p>
        </p:txBody>
      </p:sp>
      <p:sp>
        <p:nvSpPr>
          <p:cNvPr id="64" name="Rechteck 63"/>
          <p:cNvSpPr/>
          <p:nvPr>
            <p:custDataLst>
              <p:tags r:id="rId12"/>
            </p:custDataLst>
          </p:nvPr>
        </p:nvSpPr>
        <p:spPr>
          <a:xfrm>
            <a:off x="579104" y="1864530"/>
            <a:ext cx="3812451" cy="2296884"/>
          </a:xfrm>
          <a:prstGeom prst="rect">
            <a:avLst/>
          </a:prstGeom>
          <a:solidFill>
            <a:srgbClr val="004C8F">
              <a:alpha val="37000"/>
            </a:srgb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170">
              <a:defRPr/>
            </a:pPr>
            <a:endParaRPr lang="en-US" sz="2133" kern="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" name="Trapezoid 64"/>
          <p:cNvSpPr/>
          <p:nvPr>
            <p:custDataLst>
              <p:tags r:id="rId13"/>
            </p:custDataLst>
          </p:nvPr>
        </p:nvSpPr>
        <p:spPr>
          <a:xfrm rot="5400000">
            <a:off x="3903642" y="2352440"/>
            <a:ext cx="2296884" cy="1321065"/>
          </a:xfrm>
          <a:prstGeom prst="trapezoid">
            <a:avLst>
              <a:gd name="adj" fmla="val 116072"/>
            </a:avLst>
          </a:prstGeom>
          <a:solidFill>
            <a:srgbClr val="004C8F">
              <a:alpha val="37000"/>
            </a:srgb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170">
              <a:defRPr/>
            </a:pPr>
            <a:endParaRPr lang="en-US" sz="2133" kern="0" dirty="0">
              <a:solidFill>
                <a:srgbClr val="000000"/>
              </a:solidFill>
              <a:latin typeface="Bosch Office Sans"/>
            </a:endParaRPr>
          </a:p>
        </p:txBody>
      </p:sp>
      <p:sp>
        <p:nvSpPr>
          <p:cNvPr id="66" name="Rechteck 65"/>
          <p:cNvSpPr/>
          <p:nvPr>
            <p:custDataLst>
              <p:tags r:id="rId14"/>
            </p:custDataLst>
          </p:nvPr>
        </p:nvSpPr>
        <p:spPr>
          <a:xfrm flipH="1">
            <a:off x="7991160" y="1864530"/>
            <a:ext cx="3812454" cy="2296884"/>
          </a:xfrm>
          <a:prstGeom prst="rect">
            <a:avLst/>
          </a:prstGeom>
          <a:solidFill>
            <a:srgbClr val="B4CD41">
              <a:alpha val="50000"/>
            </a:srgb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170">
              <a:defRPr/>
            </a:pPr>
            <a:endParaRPr lang="en-US" sz="2133" kern="0" dirty="0">
              <a:solidFill>
                <a:srgbClr val="000000"/>
              </a:solidFill>
              <a:latin typeface="Bosch Office Sans"/>
            </a:endParaRPr>
          </a:p>
        </p:txBody>
      </p:sp>
      <p:sp>
        <p:nvSpPr>
          <p:cNvPr id="67" name="Trapezoid 66"/>
          <p:cNvSpPr/>
          <p:nvPr>
            <p:custDataLst>
              <p:tags r:id="rId15"/>
            </p:custDataLst>
          </p:nvPr>
        </p:nvSpPr>
        <p:spPr>
          <a:xfrm rot="16200000" flipH="1">
            <a:off x="6182189" y="2352440"/>
            <a:ext cx="2296884" cy="1321065"/>
          </a:xfrm>
          <a:prstGeom prst="trapezoid">
            <a:avLst>
              <a:gd name="adj" fmla="val 116072"/>
            </a:avLst>
          </a:prstGeom>
          <a:solidFill>
            <a:srgbClr val="B4CD41">
              <a:alpha val="50000"/>
            </a:srgb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170">
              <a:defRPr/>
            </a:pPr>
            <a:endParaRPr lang="en-US" sz="2133" kern="0" dirty="0">
              <a:solidFill>
                <a:srgbClr val="000000"/>
              </a:solidFill>
              <a:latin typeface="Bosch Office Sans"/>
            </a:endParaRPr>
          </a:p>
        </p:txBody>
      </p:sp>
      <p:sp>
        <p:nvSpPr>
          <p:cNvPr id="68" name="Rechteck 67"/>
          <p:cNvSpPr/>
          <p:nvPr>
            <p:custDataLst>
              <p:tags r:id="rId16"/>
            </p:custDataLst>
          </p:nvPr>
        </p:nvSpPr>
        <p:spPr>
          <a:xfrm>
            <a:off x="579097" y="1979165"/>
            <a:ext cx="3812451" cy="518979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170">
              <a:defRPr/>
            </a:pPr>
            <a:r>
              <a:rPr lang="en-US" sz="3200" b="1" kern="0" dirty="0">
                <a:latin typeface="Bosch Office Sans"/>
              </a:rPr>
              <a:t>Industry 4.0</a:t>
            </a:r>
          </a:p>
        </p:txBody>
      </p:sp>
      <p:sp>
        <p:nvSpPr>
          <p:cNvPr id="69" name="Rechteck 68"/>
          <p:cNvSpPr/>
          <p:nvPr>
            <p:custDataLst>
              <p:tags r:id="rId17"/>
            </p:custDataLst>
          </p:nvPr>
        </p:nvSpPr>
        <p:spPr>
          <a:xfrm>
            <a:off x="7991164" y="1971901"/>
            <a:ext cx="3812451" cy="533200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170">
              <a:defRPr/>
            </a:pPr>
            <a:r>
              <a:rPr lang="en-US" sz="3200" b="1" kern="0" dirty="0">
                <a:latin typeface="Arial" panose="020B0604020202020204" pitchFamily="34" charset="0"/>
                <a:cs typeface="Arial" panose="020B0604020202020204" pitchFamily="34" charset="0"/>
              </a:rPr>
              <a:t>5G</a:t>
            </a:r>
          </a:p>
        </p:txBody>
      </p:sp>
      <p:sp>
        <p:nvSpPr>
          <p:cNvPr id="70" name="Rechteck 69"/>
          <p:cNvSpPr/>
          <p:nvPr>
            <p:custDataLst>
              <p:tags r:id="rId18"/>
            </p:custDataLst>
          </p:nvPr>
        </p:nvSpPr>
        <p:spPr>
          <a:xfrm>
            <a:off x="702565" y="2600546"/>
            <a:ext cx="4017119" cy="14260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233F4B"/>
                </a:solidFill>
                <a:latin typeface="Bosch Office Sans" pitchFamily="2" charset="0"/>
              </a:rPr>
              <a:t>Increase the </a:t>
            </a:r>
            <a:r>
              <a:rPr lang="en-US" sz="1600" b="1" dirty="0">
                <a:solidFill>
                  <a:srgbClr val="2D666F"/>
                </a:solidFill>
                <a:latin typeface="Bosch Office Sans" pitchFamily="2" charset="0"/>
              </a:rPr>
              <a:t>flexibility</a:t>
            </a:r>
            <a:r>
              <a:rPr lang="en-US" sz="1600" dirty="0">
                <a:solidFill>
                  <a:srgbClr val="233F4B"/>
                </a:solidFill>
                <a:latin typeface="Bosch Office Sans" pitchFamily="2" charset="0"/>
              </a:rPr>
              <a:t>, </a:t>
            </a:r>
            <a:r>
              <a:rPr lang="en-US" sz="1600" b="1" dirty="0">
                <a:solidFill>
                  <a:srgbClr val="2D666F"/>
                </a:solidFill>
                <a:latin typeface="Bosch Office Sans" pitchFamily="2" charset="0"/>
              </a:rPr>
              <a:t>versatility</a:t>
            </a:r>
            <a:r>
              <a:rPr lang="en-US" sz="1600" dirty="0">
                <a:solidFill>
                  <a:srgbClr val="233F4B"/>
                </a:solidFill>
                <a:latin typeface="Bosch Office Sans" pitchFamily="2" charset="0"/>
              </a:rPr>
              <a:t>, </a:t>
            </a:r>
            <a:br>
              <a:rPr lang="en-US" sz="1600" dirty="0">
                <a:solidFill>
                  <a:srgbClr val="233F4B"/>
                </a:solidFill>
                <a:latin typeface="Bosch Office Sans" pitchFamily="2" charset="0"/>
              </a:rPr>
            </a:br>
            <a:r>
              <a:rPr lang="en-US" sz="1600" b="1" dirty="0">
                <a:solidFill>
                  <a:srgbClr val="2D666F"/>
                </a:solidFill>
                <a:latin typeface="Bosch Office Sans" pitchFamily="2" charset="0"/>
              </a:rPr>
              <a:t>productivity</a:t>
            </a:r>
            <a:r>
              <a:rPr lang="en-US" sz="1600" dirty="0">
                <a:solidFill>
                  <a:srgbClr val="233F4B"/>
                </a:solidFill>
                <a:latin typeface="Bosch Office Sans" pitchFamily="2" charset="0"/>
              </a:rPr>
              <a:t>, </a:t>
            </a:r>
            <a:r>
              <a:rPr lang="en-US" sz="1600" b="1" dirty="0">
                <a:solidFill>
                  <a:srgbClr val="2D666F"/>
                </a:solidFill>
                <a:latin typeface="Bosch Office Sans" pitchFamily="2" charset="0"/>
              </a:rPr>
              <a:t>resource efficiency </a:t>
            </a:r>
            <a:r>
              <a:rPr lang="en-US" sz="1600" dirty="0">
                <a:solidFill>
                  <a:srgbClr val="233F4B"/>
                </a:solidFill>
                <a:latin typeface="Bosch Office Sans" pitchFamily="2" charset="0"/>
              </a:rPr>
              <a:t/>
            </a:r>
            <a:br>
              <a:rPr lang="en-US" sz="1600" dirty="0">
                <a:solidFill>
                  <a:srgbClr val="233F4B"/>
                </a:solidFill>
                <a:latin typeface="Bosch Office Sans" pitchFamily="2" charset="0"/>
              </a:rPr>
            </a:br>
            <a:r>
              <a:rPr lang="en-US" sz="1600" dirty="0" smtClean="0">
                <a:solidFill>
                  <a:srgbClr val="233F4B"/>
                </a:solidFill>
                <a:latin typeface="Bosch Office Sans" pitchFamily="2" charset="0"/>
              </a:rPr>
              <a:t>and </a:t>
            </a:r>
            <a:r>
              <a:rPr lang="en-US" sz="1600" b="1" dirty="0">
                <a:solidFill>
                  <a:srgbClr val="2D666F"/>
                </a:solidFill>
                <a:latin typeface="Bosch Office Sans" pitchFamily="2" charset="0"/>
              </a:rPr>
              <a:t>usability</a:t>
            </a:r>
            <a:r>
              <a:rPr lang="en-US" sz="1600" dirty="0">
                <a:solidFill>
                  <a:srgbClr val="233F4B"/>
                </a:solidFill>
                <a:latin typeface="Bosch Office Sans" pitchFamily="2" charset="0"/>
              </a:rPr>
              <a:t> of industrial production</a:t>
            </a:r>
          </a:p>
          <a:p>
            <a:pPr marL="180975" indent="-180975"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en-US" sz="1600" b="1" dirty="0">
                <a:solidFill>
                  <a:srgbClr val="2D666F"/>
                </a:solidFill>
                <a:latin typeface="Bosch Office Sans" pitchFamily="2" charset="0"/>
              </a:rPr>
              <a:t>Connectivity</a:t>
            </a:r>
            <a:r>
              <a:rPr lang="en-US" sz="1600" dirty="0">
                <a:solidFill>
                  <a:srgbClr val="2D666F"/>
                </a:solidFill>
                <a:latin typeface="Bosch Office Sans" pitchFamily="2" charset="0"/>
              </a:rPr>
              <a:t> </a:t>
            </a:r>
            <a:r>
              <a:rPr lang="en-US" sz="1600" dirty="0">
                <a:solidFill>
                  <a:srgbClr val="233F4B"/>
                </a:solidFill>
                <a:latin typeface="Bosch Office Sans" pitchFamily="2" charset="0"/>
              </a:rPr>
              <a:t>as a key enabler for </a:t>
            </a:r>
            <a:br>
              <a:rPr lang="en-US" sz="1600" dirty="0">
                <a:solidFill>
                  <a:srgbClr val="233F4B"/>
                </a:solidFill>
                <a:latin typeface="Bosch Office Sans" pitchFamily="2" charset="0"/>
              </a:rPr>
            </a:br>
            <a:r>
              <a:rPr lang="en-US" sz="1600" dirty="0">
                <a:solidFill>
                  <a:srgbClr val="233F4B"/>
                </a:solidFill>
                <a:latin typeface="Bosch Office Sans" pitchFamily="2" charset="0"/>
              </a:rPr>
              <a:t>cyber-physical production systems</a:t>
            </a:r>
          </a:p>
        </p:txBody>
      </p:sp>
      <p:sp>
        <p:nvSpPr>
          <p:cNvPr id="71" name="Rechteck 70"/>
          <p:cNvSpPr/>
          <p:nvPr>
            <p:custDataLst>
              <p:tags r:id="rId19"/>
            </p:custDataLst>
          </p:nvPr>
        </p:nvSpPr>
        <p:spPr>
          <a:xfrm>
            <a:off x="7939632" y="2609555"/>
            <a:ext cx="4040312" cy="1528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233F4B"/>
                </a:solidFill>
                <a:latin typeface="Bosch Office Sans" pitchFamily="2" charset="0"/>
              </a:rPr>
              <a:t>Strong focus on </a:t>
            </a:r>
            <a:r>
              <a:rPr lang="en-US" sz="1600" b="1" dirty="0">
                <a:solidFill>
                  <a:srgbClr val="2D666F"/>
                </a:solidFill>
                <a:latin typeface="Bosch Office Sans" pitchFamily="2" charset="0"/>
              </a:rPr>
              <a:t>machine-type communication</a:t>
            </a:r>
            <a:r>
              <a:rPr lang="en-US" sz="1600" dirty="0">
                <a:solidFill>
                  <a:srgbClr val="233F4B"/>
                </a:solidFill>
                <a:latin typeface="Bosch Office Sans" pitchFamily="2" charset="0"/>
              </a:rPr>
              <a:t> and the IoT</a:t>
            </a:r>
            <a:r>
              <a:rPr lang="en-US" sz="1600" baseline="30000" dirty="0">
                <a:solidFill>
                  <a:srgbClr val="233F4B"/>
                </a:solidFill>
                <a:latin typeface="Bosch Office Sans" pitchFamily="2" charset="0"/>
              </a:rPr>
              <a:t>1</a:t>
            </a:r>
          </a:p>
          <a:p>
            <a:pPr marL="180975" indent="-180975"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233F4B"/>
                </a:solidFill>
                <a:latin typeface="Bosch Office Sans" pitchFamily="2" charset="0"/>
              </a:rPr>
              <a:t>URLLC</a:t>
            </a:r>
            <a:r>
              <a:rPr lang="en-US" sz="1600" baseline="30000" dirty="0">
                <a:solidFill>
                  <a:srgbClr val="233F4B"/>
                </a:solidFill>
                <a:latin typeface="Bosch Office Sans" pitchFamily="2" charset="0"/>
              </a:rPr>
              <a:t>2</a:t>
            </a:r>
            <a:r>
              <a:rPr lang="en-US" sz="1600" dirty="0">
                <a:solidFill>
                  <a:srgbClr val="233F4B"/>
                </a:solidFill>
                <a:latin typeface="Bosch Office Sans" pitchFamily="2" charset="0"/>
              </a:rPr>
              <a:t> </a:t>
            </a:r>
            <a:r>
              <a:rPr lang="en-US" sz="1600" dirty="0" smtClean="0">
                <a:solidFill>
                  <a:srgbClr val="233F4B"/>
                </a:solidFill>
                <a:latin typeface="Bosch Office Sans" pitchFamily="2" charset="0"/>
              </a:rPr>
              <a:t>and </a:t>
            </a:r>
            <a:r>
              <a:rPr lang="en-US" sz="1600" dirty="0">
                <a:solidFill>
                  <a:srgbClr val="233F4B"/>
                </a:solidFill>
                <a:latin typeface="Bosch Office Sans" pitchFamily="2" charset="0"/>
              </a:rPr>
              <a:t>mMTC</a:t>
            </a:r>
            <a:r>
              <a:rPr lang="en-US" sz="1600" baseline="30000" dirty="0">
                <a:solidFill>
                  <a:srgbClr val="233F4B"/>
                </a:solidFill>
                <a:latin typeface="Bosch Office Sans" pitchFamily="2" charset="0"/>
              </a:rPr>
              <a:t>3</a:t>
            </a:r>
            <a:r>
              <a:rPr lang="en-US" sz="1600" dirty="0">
                <a:solidFill>
                  <a:srgbClr val="233F4B"/>
                </a:solidFill>
                <a:latin typeface="Bosch Office Sans" pitchFamily="2" charset="0"/>
              </a:rPr>
              <a:t> </a:t>
            </a:r>
            <a:r>
              <a:rPr lang="en-US" sz="1600" dirty="0">
                <a:solidFill>
                  <a:srgbClr val="004656"/>
                </a:solidFill>
                <a:latin typeface="Bosch Office Sans" pitchFamily="2" charset="0"/>
              </a:rPr>
              <a:t>enable</a:t>
            </a:r>
            <a:r>
              <a:rPr lang="en-US" sz="1600" b="1" dirty="0">
                <a:solidFill>
                  <a:srgbClr val="004656"/>
                </a:solidFill>
                <a:latin typeface="Bosch Office Sans" pitchFamily="2" charset="0"/>
              </a:rPr>
              <a:t> </a:t>
            </a:r>
            <a:r>
              <a:rPr lang="en-US" sz="1600" dirty="0" smtClean="0">
                <a:solidFill>
                  <a:srgbClr val="004656"/>
                </a:solidFill>
                <a:latin typeface="Bosch Office Sans" pitchFamily="2" charset="0"/>
              </a:rPr>
              <a:t>completely</a:t>
            </a:r>
            <a:r>
              <a:rPr lang="en-US" sz="1600" b="1" dirty="0" smtClean="0">
                <a:solidFill>
                  <a:srgbClr val="2D666F"/>
                </a:solidFill>
                <a:latin typeface="Bosch Office Sans" pitchFamily="2" charset="0"/>
              </a:rPr>
              <a:t> </a:t>
            </a:r>
            <a:r>
              <a:rPr lang="en-US" sz="1600" b="1" dirty="0">
                <a:solidFill>
                  <a:srgbClr val="2D666F"/>
                </a:solidFill>
                <a:latin typeface="Bosch Office Sans" pitchFamily="2" charset="0"/>
              </a:rPr>
              <a:t>new applications</a:t>
            </a:r>
            <a:r>
              <a:rPr lang="en-US" sz="1600" dirty="0">
                <a:solidFill>
                  <a:srgbClr val="233F4B"/>
                </a:solidFill>
                <a:latin typeface="Bosch Office Sans" pitchFamily="2" charset="0"/>
              </a:rPr>
              <a:t>, also in industry</a:t>
            </a:r>
          </a:p>
          <a:p>
            <a:pPr marL="180975" indent="-180975"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233F4B"/>
                </a:solidFill>
                <a:latin typeface="Bosch Office Sans" pitchFamily="2" charset="0"/>
              </a:rPr>
              <a:t>5G is </a:t>
            </a:r>
            <a:r>
              <a:rPr lang="en-US" sz="1600" b="1" dirty="0">
                <a:solidFill>
                  <a:srgbClr val="2D666F"/>
                </a:solidFill>
                <a:latin typeface="Bosch Office Sans" pitchFamily="2" charset="0"/>
              </a:rPr>
              <a:t>more than wireless</a:t>
            </a:r>
          </a:p>
        </p:txBody>
      </p:sp>
      <p:sp>
        <p:nvSpPr>
          <p:cNvPr id="72" name="Wolke 71"/>
          <p:cNvSpPr/>
          <p:nvPr>
            <p:custDataLst>
              <p:tags r:id="rId20"/>
            </p:custDataLst>
          </p:nvPr>
        </p:nvSpPr>
        <p:spPr>
          <a:xfrm>
            <a:off x="4672686" y="2172475"/>
            <a:ext cx="2891788" cy="2125629"/>
          </a:xfrm>
          <a:prstGeom prst="cloud">
            <a:avLst/>
          </a:prstGeom>
          <a:solidFill>
            <a:schemeClr val="bg1"/>
          </a:solidFill>
          <a:ln w="19050" cap="flat" cmpd="sng" algn="ctr">
            <a:solidFill>
              <a:schemeClr val="tx1"/>
            </a:solidFill>
            <a:prstDash val="solid"/>
          </a:ln>
          <a:effectLst/>
        </p:spPr>
        <p:txBody>
          <a:bodyPr rtlCol="0" anchor="ctr"/>
          <a:lstStyle/>
          <a:p>
            <a:pPr algn="ctr" defTabSz="1219170">
              <a:defRPr/>
            </a:pPr>
            <a:endParaRPr lang="en-US" sz="2133" kern="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3" name="Rechteck 72"/>
          <p:cNvSpPr/>
          <p:nvPr>
            <p:custDataLst>
              <p:tags r:id="rId21"/>
            </p:custDataLst>
          </p:nvPr>
        </p:nvSpPr>
        <p:spPr>
          <a:xfrm>
            <a:off x="5081705" y="2730588"/>
            <a:ext cx="2068195" cy="954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867" b="1" dirty="0">
                <a:solidFill>
                  <a:srgbClr val="08427E"/>
                </a:solidFill>
                <a:latin typeface="Bosch Office Sans" pitchFamily="2" charset="0"/>
              </a:rPr>
              <a:t>Future Industrial</a:t>
            </a:r>
          </a:p>
          <a:p>
            <a:pPr algn="ctr"/>
            <a:r>
              <a:rPr lang="en-US" sz="1867" b="1" dirty="0">
                <a:solidFill>
                  <a:srgbClr val="08427E"/>
                </a:solidFill>
                <a:latin typeface="Bosch Office Sans" pitchFamily="2" charset="0"/>
              </a:rPr>
              <a:t>Connectivity</a:t>
            </a:r>
          </a:p>
          <a:p>
            <a:pPr algn="ctr"/>
            <a:r>
              <a:rPr lang="en-US" sz="1867" b="1" dirty="0">
                <a:solidFill>
                  <a:srgbClr val="08427E"/>
                </a:solidFill>
                <a:latin typeface="Bosch Office Sans" pitchFamily="2" charset="0"/>
              </a:rPr>
              <a:t>Infrastructures</a:t>
            </a:r>
          </a:p>
        </p:txBody>
      </p:sp>
      <p:cxnSp>
        <p:nvCxnSpPr>
          <p:cNvPr id="74" name="Gerader Verbinder 73"/>
          <p:cNvCxnSpPr/>
          <p:nvPr/>
        </p:nvCxnSpPr>
        <p:spPr>
          <a:xfrm>
            <a:off x="798873" y="2505101"/>
            <a:ext cx="359267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Gerader Verbinder 74"/>
          <p:cNvCxnSpPr/>
          <p:nvPr/>
        </p:nvCxnSpPr>
        <p:spPr>
          <a:xfrm>
            <a:off x="8010774" y="2505101"/>
            <a:ext cx="359267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Gerader Verbinder 75"/>
          <p:cNvCxnSpPr/>
          <p:nvPr/>
        </p:nvCxnSpPr>
        <p:spPr>
          <a:xfrm>
            <a:off x="798873" y="1971901"/>
            <a:ext cx="359267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Gerader Verbinder 76"/>
          <p:cNvCxnSpPr/>
          <p:nvPr/>
        </p:nvCxnSpPr>
        <p:spPr>
          <a:xfrm>
            <a:off x="8010774" y="1971901"/>
            <a:ext cx="359267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Gleichschenkliges Dreieck 3"/>
          <p:cNvSpPr/>
          <p:nvPr/>
        </p:nvSpPr>
        <p:spPr>
          <a:xfrm rot="5400000">
            <a:off x="2696549" y="5260274"/>
            <a:ext cx="1461751" cy="634110"/>
          </a:xfrm>
          <a:prstGeom prst="triangle">
            <a:avLst/>
          </a:prstGeom>
          <a:solidFill>
            <a:srgbClr val="2D66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hteck 4"/>
          <p:cNvSpPr/>
          <p:nvPr/>
        </p:nvSpPr>
        <p:spPr>
          <a:xfrm>
            <a:off x="11019709" y="5129001"/>
            <a:ext cx="6815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/>
              <a:t>. . .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142719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52716" y="283237"/>
            <a:ext cx="8185544" cy="1177073"/>
          </a:xfrm>
        </p:spPr>
        <p:txBody>
          <a:bodyPr>
            <a:normAutofit fontScale="90000"/>
          </a:bodyPr>
          <a:lstStyle/>
          <a:p>
            <a:r>
              <a:rPr lang="en-US" sz="2800" dirty="0">
                <a:solidFill>
                  <a:srgbClr val="B4CD41"/>
                </a:solidFill>
              </a:rPr>
              <a:t>5G-ACIA Overview Presentation | 19 October 2018</a:t>
            </a:r>
            <a:r>
              <a:rPr lang="en-US" sz="2800" baseline="30000" dirty="0" smtClean="0">
                <a:solidFill>
                  <a:srgbClr val="B4CD41"/>
                </a:solidFill>
              </a:rPr>
              <a:t/>
            </a:r>
            <a:br>
              <a:rPr lang="en-US" sz="2800" baseline="30000" dirty="0" smtClean="0">
                <a:solidFill>
                  <a:srgbClr val="B4CD41"/>
                </a:solidFill>
              </a:rPr>
            </a:br>
            <a:r>
              <a:rPr lang="de-DE" dirty="0" err="1" smtClean="0"/>
              <a:t>Peculiarities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Industrial Domain</a:t>
            </a:r>
            <a:endParaRPr lang="de-DE" dirty="0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FEC08-330C-433C-AEB1-8C58097025B3}" type="datetime3">
              <a:rPr lang="en-US" smtClean="0"/>
              <a:t>18 October 2018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5G Alliance for Connected Industries and Automation</a:t>
            </a:r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4C67C-F322-4306-A33F-EA856A9406E9}" type="slidenum">
              <a:rPr lang="de-DE" smtClean="0"/>
              <a:pPr/>
              <a:t>3</a:t>
            </a:fld>
            <a:endParaRPr lang="de-DE"/>
          </a:p>
        </p:txBody>
      </p:sp>
      <p:pic>
        <p:nvPicPr>
          <p:cNvPr id="11" name="Grafik 1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642667"/>
            <a:ext cx="6310306" cy="455612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7" name="Rechteck 16"/>
          <p:cNvSpPr/>
          <p:nvPr>
            <p:custDataLst>
              <p:tags r:id="rId2"/>
            </p:custDataLst>
          </p:nvPr>
        </p:nvSpPr>
        <p:spPr>
          <a:xfrm>
            <a:off x="7350515" y="1642666"/>
            <a:ext cx="4365235" cy="637347"/>
          </a:xfrm>
          <a:prstGeom prst="rect">
            <a:avLst/>
          </a:prstGeom>
          <a:solidFill>
            <a:srgbClr val="004656"/>
          </a:solidFill>
          <a:ln w="9525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>
              <a:buClr>
                <a:prstClr val="white"/>
              </a:buClr>
              <a:defRPr/>
            </a:pPr>
            <a:r>
              <a:rPr lang="en-US" b="1" kern="0" dirty="0" smtClean="0">
                <a:solidFill>
                  <a:prstClr val="white"/>
                </a:solidFill>
                <a:latin typeface="Bosch Office Sans"/>
              </a:rPr>
              <a:t>Many use cases &amp; applications</a:t>
            </a:r>
          </a:p>
          <a:p>
            <a:pPr>
              <a:buClr>
                <a:prstClr val="white"/>
              </a:buClr>
              <a:defRPr/>
            </a:pPr>
            <a:r>
              <a:rPr lang="en-US" sz="1200" kern="0" dirty="0" smtClean="0">
                <a:solidFill>
                  <a:prstClr val="white"/>
                </a:solidFill>
                <a:latin typeface="Bosch Office Sans"/>
              </a:rPr>
              <a:t>with highly diverse &amp; very demanding requirements</a:t>
            </a:r>
          </a:p>
        </p:txBody>
      </p:sp>
      <p:sp>
        <p:nvSpPr>
          <p:cNvPr id="18" name="Rechteck 17"/>
          <p:cNvSpPr/>
          <p:nvPr>
            <p:custDataLst>
              <p:tags r:id="rId3"/>
            </p:custDataLst>
          </p:nvPr>
        </p:nvSpPr>
        <p:spPr>
          <a:xfrm>
            <a:off x="7350515" y="2428656"/>
            <a:ext cx="4365235" cy="637347"/>
          </a:xfrm>
          <a:prstGeom prst="rect">
            <a:avLst/>
          </a:prstGeom>
          <a:solidFill>
            <a:srgbClr val="004656"/>
          </a:solidFill>
          <a:ln w="9525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>
              <a:buClr>
                <a:prstClr val="white"/>
              </a:buClr>
              <a:defRPr/>
            </a:pPr>
            <a:r>
              <a:rPr lang="en-US" b="1" kern="0" dirty="0" smtClean="0">
                <a:solidFill>
                  <a:prstClr val="white"/>
                </a:solidFill>
                <a:latin typeface="Bosch Office Sans"/>
              </a:rPr>
              <a:t>Local deployments in a plant</a:t>
            </a:r>
          </a:p>
          <a:p>
            <a:pPr>
              <a:buClr>
                <a:prstClr val="white"/>
              </a:buClr>
              <a:defRPr/>
            </a:pPr>
            <a:r>
              <a:rPr lang="en-US" sz="1200" kern="0" dirty="0" smtClean="0">
                <a:solidFill>
                  <a:prstClr val="white"/>
                </a:solidFill>
                <a:latin typeface="Bosch Office Sans"/>
              </a:rPr>
              <a:t>in a rather controlled environment</a:t>
            </a:r>
          </a:p>
        </p:txBody>
      </p:sp>
      <p:sp>
        <p:nvSpPr>
          <p:cNvPr id="19" name="Rechteck 18"/>
          <p:cNvSpPr/>
          <p:nvPr>
            <p:custDataLst>
              <p:tags r:id="rId4"/>
            </p:custDataLst>
          </p:nvPr>
        </p:nvSpPr>
        <p:spPr>
          <a:xfrm>
            <a:off x="7350515" y="3214644"/>
            <a:ext cx="4365235" cy="637347"/>
          </a:xfrm>
          <a:prstGeom prst="rect">
            <a:avLst/>
          </a:prstGeom>
          <a:solidFill>
            <a:srgbClr val="004656"/>
          </a:solidFill>
          <a:ln w="9525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>
              <a:buClr>
                <a:prstClr val="white"/>
              </a:buClr>
              <a:defRPr/>
            </a:pPr>
            <a:r>
              <a:rPr lang="en-US" sz="1600" b="1" kern="0" dirty="0" smtClean="0">
                <a:solidFill>
                  <a:prstClr val="white"/>
                </a:solidFill>
                <a:latin typeface="Bosch Office Sans"/>
              </a:rPr>
              <a:t>Challenging propagation environment</a:t>
            </a:r>
          </a:p>
          <a:p>
            <a:pPr>
              <a:buClr>
                <a:prstClr val="white"/>
              </a:buClr>
              <a:defRPr/>
            </a:pPr>
            <a:r>
              <a:rPr lang="en-US" sz="1200" kern="0" dirty="0" smtClean="0">
                <a:solidFill>
                  <a:prstClr val="white"/>
                </a:solidFill>
                <a:latin typeface="Bosch Office Sans"/>
              </a:rPr>
              <a:t>with many reflections and potentially high interference</a:t>
            </a:r>
          </a:p>
        </p:txBody>
      </p:sp>
      <p:sp>
        <p:nvSpPr>
          <p:cNvPr id="20" name="Rechteck 19"/>
          <p:cNvSpPr/>
          <p:nvPr>
            <p:custDataLst>
              <p:tags r:id="rId5"/>
            </p:custDataLst>
          </p:nvPr>
        </p:nvSpPr>
        <p:spPr>
          <a:xfrm>
            <a:off x="7350515" y="3996911"/>
            <a:ext cx="4365235" cy="637347"/>
          </a:xfrm>
          <a:prstGeom prst="rect">
            <a:avLst/>
          </a:prstGeom>
          <a:solidFill>
            <a:srgbClr val="004656"/>
          </a:solidFill>
          <a:ln w="9525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>
              <a:buClr>
                <a:prstClr val="white"/>
              </a:buClr>
              <a:defRPr/>
            </a:pPr>
            <a:r>
              <a:rPr lang="en-US" b="1" kern="0" dirty="0" smtClean="0">
                <a:solidFill>
                  <a:prstClr val="white"/>
                </a:solidFill>
                <a:latin typeface="Bosch Office Sans"/>
              </a:rPr>
              <a:t>Typically brownfield installations</a:t>
            </a:r>
          </a:p>
          <a:p>
            <a:pPr>
              <a:buClr>
                <a:prstClr val="white"/>
              </a:buClr>
              <a:defRPr/>
            </a:pPr>
            <a:r>
              <a:rPr lang="en-US" sz="1200" kern="0" dirty="0" smtClean="0">
                <a:solidFill>
                  <a:prstClr val="white"/>
                </a:solidFill>
                <a:latin typeface="Bosch Office Sans"/>
              </a:rPr>
              <a:t>requiring seamless integration in existing infrastructure</a:t>
            </a:r>
          </a:p>
        </p:txBody>
      </p:sp>
      <p:sp>
        <p:nvSpPr>
          <p:cNvPr id="21" name="Rechteck 20"/>
          <p:cNvSpPr/>
          <p:nvPr>
            <p:custDataLst>
              <p:tags r:id="rId6"/>
            </p:custDataLst>
          </p:nvPr>
        </p:nvSpPr>
        <p:spPr>
          <a:xfrm>
            <a:off x="7350515" y="4779178"/>
            <a:ext cx="4365235" cy="637347"/>
          </a:xfrm>
          <a:prstGeom prst="rect">
            <a:avLst/>
          </a:prstGeom>
          <a:solidFill>
            <a:srgbClr val="004656"/>
          </a:solidFill>
          <a:ln w="9525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>
              <a:buClr>
                <a:prstClr val="white"/>
              </a:buClr>
              <a:defRPr/>
            </a:pPr>
            <a:r>
              <a:rPr lang="en-US" b="1" kern="0" dirty="0" smtClean="0">
                <a:solidFill>
                  <a:prstClr val="white"/>
                </a:solidFill>
                <a:latin typeface="Bosch Office Sans"/>
              </a:rPr>
              <a:t>Safety &amp; security are crucial</a:t>
            </a:r>
          </a:p>
          <a:p>
            <a:pPr>
              <a:buClr>
                <a:prstClr val="white"/>
              </a:buClr>
              <a:defRPr/>
            </a:pPr>
            <a:r>
              <a:rPr lang="en-US" sz="1200" kern="0" dirty="0" smtClean="0">
                <a:solidFill>
                  <a:prstClr val="white"/>
                </a:solidFill>
                <a:latin typeface="Bosch Office Sans"/>
              </a:rPr>
              <a:t>with highest requirements on availability &amp; reliability</a:t>
            </a:r>
          </a:p>
        </p:txBody>
      </p:sp>
      <p:sp>
        <p:nvSpPr>
          <p:cNvPr id="22" name="Rechteck 21"/>
          <p:cNvSpPr/>
          <p:nvPr>
            <p:custDataLst>
              <p:tags r:id="rId7"/>
            </p:custDataLst>
          </p:nvPr>
        </p:nvSpPr>
        <p:spPr>
          <a:xfrm>
            <a:off x="7350515" y="5561445"/>
            <a:ext cx="4365235" cy="637347"/>
          </a:xfrm>
          <a:prstGeom prst="rect">
            <a:avLst/>
          </a:prstGeom>
          <a:solidFill>
            <a:srgbClr val="004656"/>
          </a:solidFill>
          <a:ln w="9525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>
              <a:buClr>
                <a:prstClr val="white"/>
              </a:buClr>
              <a:defRPr/>
            </a:pPr>
            <a:r>
              <a:rPr lang="en-US" b="1" kern="0" dirty="0" smtClean="0">
                <a:solidFill>
                  <a:prstClr val="white"/>
                </a:solidFill>
                <a:latin typeface="Bosch Office Sans"/>
              </a:rPr>
              <a:t>Own language</a:t>
            </a:r>
          </a:p>
          <a:p>
            <a:pPr>
              <a:buClr>
                <a:prstClr val="white"/>
              </a:buClr>
              <a:defRPr/>
            </a:pPr>
            <a:r>
              <a:rPr lang="en-US" sz="1200" kern="0" dirty="0" smtClean="0">
                <a:solidFill>
                  <a:prstClr val="white"/>
                </a:solidFill>
                <a:latin typeface="Bosch Office Sans"/>
              </a:rPr>
              <a:t>which has to be aligned with telecom world</a:t>
            </a:r>
          </a:p>
        </p:txBody>
      </p:sp>
      <p:sp>
        <p:nvSpPr>
          <p:cNvPr id="23" name="Rechteck 22"/>
          <p:cNvSpPr/>
          <p:nvPr>
            <p:custDataLst>
              <p:tags r:id="rId8"/>
            </p:custDataLst>
          </p:nvPr>
        </p:nvSpPr>
        <p:spPr>
          <a:xfrm>
            <a:off x="6229484" y="6208953"/>
            <a:ext cx="979755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kern="0" dirty="0" smtClean="0">
                <a:solidFill>
                  <a:prstClr val="black"/>
                </a:solidFill>
                <a:latin typeface="Bosch Office Sans" pitchFamily="2" charset="0"/>
              </a:rPr>
              <a:t>Image: BOSCH</a:t>
            </a:r>
            <a:endParaRPr lang="en-US" sz="900" dirty="0">
              <a:solidFill>
                <a:prstClr val="black"/>
              </a:solidFill>
              <a:latin typeface="Bosch Office Sans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8292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52716" y="283237"/>
            <a:ext cx="8105534" cy="1177073"/>
          </a:xfrm>
        </p:spPr>
        <p:txBody>
          <a:bodyPr>
            <a:normAutofit fontScale="90000"/>
          </a:bodyPr>
          <a:lstStyle/>
          <a:p>
            <a:r>
              <a:rPr lang="en-US" sz="2800" dirty="0">
                <a:solidFill>
                  <a:srgbClr val="B4CD41"/>
                </a:solidFill>
              </a:rPr>
              <a:t>5G-ACIA Overview Presentation | 19 October 2018</a:t>
            </a:r>
            <a:r>
              <a:rPr lang="de-DE" sz="2700" dirty="0" smtClean="0"/>
              <a:t/>
            </a:r>
            <a:br>
              <a:rPr lang="de-DE" sz="2700" dirty="0" smtClean="0"/>
            </a:br>
            <a:r>
              <a:rPr lang="de-DE" dirty="0" smtClean="0"/>
              <a:t>Motivation </a:t>
            </a:r>
            <a:r>
              <a:rPr lang="de-DE" dirty="0" err="1" smtClean="0"/>
              <a:t>of</a:t>
            </a:r>
            <a:r>
              <a:rPr lang="de-DE" dirty="0" smtClean="0"/>
              <a:t> 5G-ACIA</a:t>
            </a:r>
            <a:endParaRPr lang="de-DE" dirty="0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FEC08-330C-433C-AEB1-8C58097025B3}" type="datetime3">
              <a:rPr lang="en-US" smtClean="0"/>
              <a:t>18 October 2018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5G Alliance for Connected Industries and Automation</a:t>
            </a:r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4C67C-F322-4306-A33F-EA856A9406E9}" type="slidenum">
              <a:rPr lang="de-DE" smtClean="0"/>
              <a:pPr/>
              <a:t>4</a:t>
            </a:fld>
            <a:endParaRPr lang="de-DE"/>
          </a:p>
        </p:txBody>
      </p:sp>
      <p:pic>
        <p:nvPicPr>
          <p:cNvPr id="24" name="Grafik 2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282" y="2043657"/>
            <a:ext cx="3935443" cy="3935443"/>
          </a:xfrm>
          <a:prstGeom prst="rect">
            <a:avLst/>
          </a:prstGeom>
        </p:spPr>
      </p:pic>
      <p:sp>
        <p:nvSpPr>
          <p:cNvPr id="25" name="Rechteck 24"/>
          <p:cNvSpPr/>
          <p:nvPr>
            <p:custDataLst>
              <p:tags r:id="rId2"/>
            </p:custDataLst>
          </p:nvPr>
        </p:nvSpPr>
        <p:spPr>
          <a:xfrm>
            <a:off x="4809784" y="1778991"/>
            <a:ext cx="6544016" cy="584775"/>
          </a:xfrm>
          <a:prstGeom prst="rect">
            <a:avLst/>
          </a:prstGeom>
          <a:solidFill>
            <a:schemeClr val="bg2">
              <a:lumMod val="9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4656"/>
                </a:solidFill>
                <a:effectLst/>
                <a:uLnTx/>
                <a:uFillTx/>
                <a:latin typeface="Bosch Office Sans" pitchFamily="2" charset="0"/>
              </a:rPr>
              <a:t>Who takes care that the interests of the industrial domain are adequately considered in standardization &amp; regulation?</a:t>
            </a:r>
          </a:p>
        </p:txBody>
      </p:sp>
      <p:sp>
        <p:nvSpPr>
          <p:cNvPr id="26" name="Rechteck 25"/>
          <p:cNvSpPr/>
          <p:nvPr>
            <p:custDataLst>
              <p:tags r:id="rId3"/>
            </p:custDataLst>
          </p:nvPr>
        </p:nvSpPr>
        <p:spPr>
          <a:xfrm>
            <a:off x="4809784" y="2697466"/>
            <a:ext cx="6544016" cy="584775"/>
          </a:xfrm>
          <a:prstGeom prst="rect">
            <a:avLst/>
          </a:prstGeom>
          <a:solidFill>
            <a:schemeClr val="bg2">
              <a:lumMod val="9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4656"/>
                </a:solidFill>
                <a:effectLst/>
                <a:uLnTx/>
                <a:uFillTx/>
                <a:latin typeface="Bosch Office Sans" pitchFamily="2" charset="0"/>
              </a:rPr>
              <a:t>How do we ensure that the ongoing 5G developments are understood by and transferred to the industrial domain?</a:t>
            </a:r>
          </a:p>
        </p:txBody>
      </p:sp>
      <p:sp>
        <p:nvSpPr>
          <p:cNvPr id="27" name="Rechteck 26"/>
          <p:cNvSpPr/>
          <p:nvPr>
            <p:custDataLst>
              <p:tags r:id="rId4"/>
            </p:custDataLst>
          </p:nvPr>
        </p:nvSpPr>
        <p:spPr>
          <a:xfrm>
            <a:off x="4809784" y="3615943"/>
            <a:ext cx="6544016" cy="584775"/>
          </a:xfrm>
          <a:prstGeom prst="rect">
            <a:avLst/>
          </a:prstGeom>
          <a:solidFill>
            <a:schemeClr val="bg2">
              <a:lumMod val="9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4656"/>
                </a:solidFill>
                <a:effectLst/>
                <a:uLnTx/>
                <a:uFillTx/>
                <a:latin typeface="Bosch Office Sans" pitchFamily="2" charset="0"/>
              </a:rPr>
              <a:t>Who identifies special certification needs, takes care of seamless migration paths and a seamless integration?</a:t>
            </a:r>
          </a:p>
        </p:txBody>
      </p:sp>
      <p:sp>
        <p:nvSpPr>
          <p:cNvPr id="28" name="Rechteck 27"/>
          <p:cNvSpPr/>
          <p:nvPr>
            <p:custDataLst>
              <p:tags r:id="rId5"/>
            </p:custDataLst>
          </p:nvPr>
        </p:nvSpPr>
        <p:spPr>
          <a:xfrm>
            <a:off x="4809784" y="4534418"/>
            <a:ext cx="6544016" cy="584775"/>
          </a:xfrm>
          <a:prstGeom prst="rect">
            <a:avLst/>
          </a:prstGeom>
          <a:solidFill>
            <a:schemeClr val="bg2">
              <a:lumMod val="9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4656"/>
                </a:solidFill>
                <a:effectLst/>
                <a:uLnTx/>
                <a:uFillTx/>
                <a:latin typeface="Bosch Office Sans" pitchFamily="2" charset="0"/>
              </a:rPr>
              <a:t>How can we establish a common language &amp; understanding between the telecom world and the industrial world?</a:t>
            </a:r>
          </a:p>
        </p:txBody>
      </p:sp>
      <p:sp>
        <p:nvSpPr>
          <p:cNvPr id="29" name="Rechteck 28"/>
          <p:cNvSpPr/>
          <p:nvPr>
            <p:custDataLst>
              <p:tags r:id="rId6"/>
            </p:custDataLst>
          </p:nvPr>
        </p:nvSpPr>
        <p:spPr>
          <a:xfrm>
            <a:off x="4809784" y="5452894"/>
            <a:ext cx="6544016" cy="584775"/>
          </a:xfrm>
          <a:prstGeom prst="rect">
            <a:avLst/>
          </a:prstGeom>
          <a:solidFill>
            <a:schemeClr val="bg2">
              <a:lumMod val="9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4656"/>
                </a:solidFill>
                <a:effectLst/>
                <a:uLnTx/>
                <a:uFillTx/>
                <a:latin typeface="Bosch Office Sans" pitchFamily="2" charset="0"/>
              </a:rPr>
              <a:t>Who initiates and coordinates practical evaluation &amp; testbed activities and larger-scale industrial trials?</a:t>
            </a:r>
          </a:p>
        </p:txBody>
      </p:sp>
    </p:spTree>
    <p:extLst>
      <p:ext uri="{BB962C8B-B14F-4D97-AF65-F5344CB8AC3E}">
        <p14:creationId xmlns:p14="http://schemas.microsoft.com/office/powerpoint/2010/main" val="4272710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nhaltsplatzhalter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0972" y="2146814"/>
            <a:ext cx="8830056" cy="2398776"/>
          </a:xfrm>
        </p:spPr>
      </p:pic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81E13-D654-4EA9-AB33-6621446BE79A}" type="datetime4">
              <a:rPr lang="de-DE" smtClean="0"/>
              <a:t>18. Oktober 2018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5G Alliance for Connected Industries and Automation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4C67C-F322-4306-A33F-EA856A9406E9}" type="slidenum">
              <a:rPr lang="de-DE" smtClean="0"/>
              <a:t>5</a:t>
            </a:fld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8153400" y="163773"/>
            <a:ext cx="3733800" cy="1364776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/>
          <p:cNvSpPr/>
          <p:nvPr/>
        </p:nvSpPr>
        <p:spPr>
          <a:xfrm>
            <a:off x="0" y="1187355"/>
            <a:ext cx="9430603" cy="491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04557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52716" y="283237"/>
            <a:ext cx="8059814" cy="1177073"/>
          </a:xfrm>
        </p:spPr>
        <p:txBody>
          <a:bodyPr>
            <a:normAutofit fontScale="90000"/>
          </a:bodyPr>
          <a:lstStyle/>
          <a:p>
            <a:r>
              <a:rPr lang="en-US" sz="2800" dirty="0">
                <a:solidFill>
                  <a:srgbClr val="B4CD41"/>
                </a:solidFill>
              </a:rPr>
              <a:t>5G-ACIA Overview Presentation | 19 October 2018</a:t>
            </a:r>
            <a:r>
              <a:rPr lang="en-US" sz="2800" dirty="0" smtClean="0">
                <a:solidFill>
                  <a:srgbClr val="B4CD41"/>
                </a:solidFill>
              </a:rPr>
              <a:t/>
            </a:r>
            <a:br>
              <a:rPr lang="en-US" sz="2800" dirty="0" smtClean="0">
                <a:solidFill>
                  <a:srgbClr val="B4CD41"/>
                </a:solidFill>
              </a:rPr>
            </a:br>
            <a:r>
              <a:rPr lang="de-DE" dirty="0" smtClean="0"/>
              <a:t>A Joint Initiative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OT &amp; ICT Industry</a:t>
            </a:r>
            <a:endParaRPr lang="de-DE" dirty="0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FEC08-330C-433C-AEB1-8C58097025B3}" type="datetime3">
              <a:rPr lang="en-US" smtClean="0"/>
              <a:t>18 October 2018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5G Alliance for Connected Industries and Automation</a:t>
            </a:r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4C67C-F322-4306-A33F-EA856A9406E9}" type="slidenum">
              <a:rPr lang="de-DE" smtClean="0"/>
              <a:pPr/>
              <a:t>6</a:t>
            </a:fld>
            <a:endParaRPr lang="de-DE"/>
          </a:p>
        </p:txBody>
      </p:sp>
      <p:pic>
        <p:nvPicPr>
          <p:cNvPr id="12" name="Grafik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01" r="11859"/>
          <a:stretch/>
        </p:blipFill>
        <p:spPr>
          <a:xfrm>
            <a:off x="640079" y="1704921"/>
            <a:ext cx="4869181" cy="4498848"/>
          </a:xfrm>
          <a:prstGeom prst="rect">
            <a:avLst/>
          </a:prstGeom>
        </p:spPr>
      </p:pic>
      <p:sp>
        <p:nvSpPr>
          <p:cNvPr id="13" name="Pfeil nach rechts 12"/>
          <p:cNvSpPr/>
          <p:nvPr/>
        </p:nvSpPr>
        <p:spPr>
          <a:xfrm>
            <a:off x="5650230" y="3107434"/>
            <a:ext cx="891540" cy="1965960"/>
          </a:xfrm>
          <a:prstGeom prst="rightArrow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hteck 13"/>
          <p:cNvSpPr/>
          <p:nvPr/>
        </p:nvSpPr>
        <p:spPr>
          <a:xfrm>
            <a:off x="6755396" y="2354328"/>
            <a:ext cx="5029200" cy="384944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spcAft>
                <a:spcPts val="1800"/>
              </a:spcAft>
              <a:buSzPct val="120000"/>
              <a:buFont typeface="Wingdings" panose="05000000000000000000" pitchFamily="2" charset="2"/>
              <a:buChar char="ü"/>
            </a:pPr>
            <a:r>
              <a:rPr lang="en-US" sz="1600" b="1" dirty="0" smtClean="0">
                <a:solidFill>
                  <a:schemeClr val="tx1"/>
                </a:solidFill>
              </a:rPr>
              <a:t>Representation of the complete ecosystem</a:t>
            </a:r>
            <a:br>
              <a:rPr lang="en-US" sz="1600" b="1" dirty="0" smtClean="0">
                <a:solidFill>
                  <a:schemeClr val="tx1"/>
                </a:solidFill>
              </a:rPr>
            </a:br>
            <a:r>
              <a:rPr lang="en-US" sz="1600" dirty="0" smtClean="0">
                <a:solidFill>
                  <a:schemeClr val="tx1"/>
                </a:solidFill>
                <a:sym typeface="Wingdings" panose="05000000000000000000" pitchFamily="2" charset="2"/>
              </a:rPr>
              <a:t>(</a:t>
            </a:r>
            <a:r>
              <a:rPr lang="en-US" sz="1600" dirty="0">
                <a:solidFill>
                  <a:schemeClr val="tx1"/>
                </a:solidFill>
                <a:sym typeface="Wingdings" panose="05000000000000000000" pitchFamily="2" charset="2"/>
              </a:rPr>
              <a:t>m</a:t>
            </a:r>
            <a:r>
              <a:rPr lang="en-US" sz="1600" dirty="0" smtClean="0">
                <a:solidFill>
                  <a:schemeClr val="tx1"/>
                </a:solidFill>
                <a:sym typeface="Wingdings" panose="05000000000000000000" pitchFamily="2" charset="2"/>
              </a:rPr>
              <a:t>ore stakeholder groups to be involved soon)</a:t>
            </a:r>
          </a:p>
          <a:p>
            <a:pPr marL="285750" indent="-285750">
              <a:spcAft>
                <a:spcPts val="1800"/>
              </a:spcAft>
              <a:buSzPct val="120000"/>
              <a:buFont typeface="Wingdings" panose="05000000000000000000" pitchFamily="2" charset="2"/>
              <a:buChar char="ü"/>
            </a:pPr>
            <a:r>
              <a:rPr lang="en-US" sz="1600" b="1" dirty="0" smtClean="0">
                <a:solidFill>
                  <a:schemeClr val="tx1"/>
                </a:solidFill>
                <a:sym typeface="Wingdings" panose="05000000000000000000" pitchFamily="2" charset="2"/>
              </a:rPr>
              <a:t>Intended as a truly global initiative </a:t>
            </a:r>
          </a:p>
          <a:p>
            <a:pPr marL="285750" indent="-285750">
              <a:spcAft>
                <a:spcPts val="1800"/>
              </a:spcAft>
              <a:buSzPct val="120000"/>
              <a:buFont typeface="Wingdings" panose="05000000000000000000" pitchFamily="2" charset="2"/>
              <a:buChar char="ü"/>
            </a:pPr>
            <a:r>
              <a:rPr lang="en-US" sz="1600" b="1" dirty="0" smtClean="0">
                <a:solidFill>
                  <a:schemeClr val="tx1"/>
                </a:solidFill>
                <a:sym typeface="Wingdings" panose="05000000000000000000" pitchFamily="2" charset="2"/>
              </a:rPr>
              <a:t>Characterized by openness &amp; fairness</a:t>
            </a:r>
          </a:p>
          <a:p>
            <a:pPr marL="285750" indent="-285750">
              <a:spcAft>
                <a:spcPts val="1800"/>
              </a:spcAft>
              <a:buSzPct val="120000"/>
              <a:buFont typeface="Wingdings" panose="05000000000000000000" pitchFamily="2" charset="2"/>
              <a:buChar char="ü"/>
            </a:pPr>
            <a:r>
              <a:rPr lang="en-US" sz="1600" b="1" dirty="0" smtClean="0">
                <a:solidFill>
                  <a:schemeClr val="tx1"/>
                </a:solidFill>
                <a:sym typeface="Wingdings" panose="05000000000000000000" pitchFamily="2" charset="2"/>
              </a:rPr>
              <a:t>Not a replacement of existing standardization bodies &amp; associations, but a supplement with clear focus on 5G for the industrial domain</a:t>
            </a:r>
          </a:p>
          <a:p>
            <a:pPr marL="285750" indent="-285750">
              <a:spcAft>
                <a:spcPts val="1800"/>
              </a:spcAft>
              <a:buSzPct val="120000"/>
              <a:buFont typeface="Wingdings" panose="05000000000000000000" pitchFamily="2" charset="2"/>
              <a:buChar char="ü"/>
            </a:pPr>
            <a:r>
              <a:rPr lang="en-US" sz="1600" b="1" dirty="0" smtClean="0">
                <a:solidFill>
                  <a:schemeClr val="tx1"/>
                </a:solidFill>
                <a:sym typeface="Wingdings" panose="05000000000000000000" pitchFamily="2" charset="2"/>
              </a:rPr>
              <a:t>Closer interaction and alignment of activities with other relevant organizations, such as 3GPP, IIC</a:t>
            </a:r>
            <a:r>
              <a:rPr lang="en-US" sz="1600" b="1" baseline="30000" dirty="0" smtClean="0">
                <a:solidFill>
                  <a:schemeClr val="tx1"/>
                </a:solidFill>
                <a:sym typeface="Wingdings" panose="05000000000000000000" pitchFamily="2" charset="2"/>
              </a:rPr>
              <a:t>1</a:t>
            </a:r>
            <a:r>
              <a:rPr lang="en-US" sz="1600" b="1" dirty="0" smtClean="0">
                <a:solidFill>
                  <a:schemeClr val="tx1"/>
                </a:solidFill>
                <a:sym typeface="Wingdings" panose="05000000000000000000" pitchFamily="2" charset="2"/>
              </a:rPr>
              <a:t>, IEC</a:t>
            </a:r>
            <a:r>
              <a:rPr lang="en-US" sz="1600" b="1" baseline="30000" dirty="0" smtClean="0">
                <a:solidFill>
                  <a:schemeClr val="tx1"/>
                </a:solidFill>
                <a:sym typeface="Wingdings" panose="05000000000000000000" pitchFamily="2" charset="2"/>
              </a:rPr>
              <a:t>2</a:t>
            </a:r>
            <a:r>
              <a:rPr lang="en-US" sz="1600" b="1" dirty="0" smtClean="0">
                <a:solidFill>
                  <a:schemeClr val="tx1"/>
                </a:solidFill>
                <a:sym typeface="Wingdings" panose="05000000000000000000" pitchFamily="2" charset="2"/>
              </a:rPr>
              <a:t>, FFPA</a:t>
            </a:r>
            <a:r>
              <a:rPr lang="en-US" sz="1600" b="1" baseline="30000" dirty="0" smtClean="0">
                <a:solidFill>
                  <a:schemeClr val="tx1"/>
                </a:solidFill>
                <a:sym typeface="Wingdings" panose="05000000000000000000" pitchFamily="2" charset="2"/>
              </a:rPr>
              <a:t>3</a:t>
            </a:r>
            <a:r>
              <a:rPr lang="en-US" sz="1600" b="1" dirty="0" smtClean="0">
                <a:solidFill>
                  <a:schemeClr val="tx1"/>
                </a:solidFill>
                <a:sym typeface="Wingdings" panose="05000000000000000000" pitchFamily="2" charset="2"/>
              </a:rPr>
              <a:t>, Platform Industry 4.0 and others</a:t>
            </a:r>
            <a:endParaRPr lang="en-US" sz="1600" b="1" dirty="0" smtClean="0">
              <a:solidFill>
                <a:schemeClr val="tx1"/>
              </a:solidFill>
            </a:endParaRPr>
          </a:p>
        </p:txBody>
      </p:sp>
      <p:sp>
        <p:nvSpPr>
          <p:cNvPr id="15" name="Rechteck 14"/>
          <p:cNvSpPr/>
          <p:nvPr/>
        </p:nvSpPr>
        <p:spPr>
          <a:xfrm>
            <a:off x="6755396" y="1891719"/>
            <a:ext cx="5029200" cy="46261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1800"/>
              </a:spcAft>
              <a:buSzPct val="120000"/>
            </a:pPr>
            <a:r>
              <a:rPr lang="en-US" sz="2000" b="1" dirty="0" smtClean="0">
                <a:solidFill>
                  <a:schemeClr val="bg1"/>
                </a:solidFill>
              </a:rPr>
              <a:t>Key Goals</a:t>
            </a:r>
            <a:endParaRPr lang="en-US" sz="2000" b="1" dirty="0" smtClean="0">
              <a:solidFill>
                <a:schemeClr val="bg1"/>
              </a:solidFill>
              <a:sym typeface="Wingdings" panose="05000000000000000000" pitchFamily="2" charset="2"/>
            </a:endParaRPr>
          </a:p>
        </p:txBody>
      </p:sp>
      <p:sp>
        <p:nvSpPr>
          <p:cNvPr id="16" name="Rechteck 15"/>
          <p:cNvSpPr/>
          <p:nvPr/>
        </p:nvSpPr>
        <p:spPr>
          <a:xfrm>
            <a:off x="968964" y="5997657"/>
            <a:ext cx="4211409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 smtClean="0">
                <a:solidFill>
                  <a:srgbClr val="08427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OT: Operational Technology  ICT: Information and Communication Technology</a:t>
            </a:r>
            <a:endParaRPr lang="de-DE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hteck 16"/>
          <p:cNvSpPr/>
          <p:nvPr/>
        </p:nvSpPr>
        <p:spPr>
          <a:xfrm>
            <a:off x="6398093" y="6164644"/>
            <a:ext cx="5827236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baseline="30000" dirty="0" smtClean="0">
                <a:solidFill>
                  <a:srgbClr val="08427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sz="900" dirty="0" smtClean="0">
                <a:solidFill>
                  <a:srgbClr val="08427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Industrial Internet Consortium, </a:t>
            </a:r>
            <a:r>
              <a:rPr lang="en-US" sz="900" baseline="30000" dirty="0" smtClean="0">
                <a:solidFill>
                  <a:srgbClr val="08427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900" dirty="0" smtClean="0">
                <a:solidFill>
                  <a:srgbClr val="08427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International </a:t>
            </a:r>
            <a:r>
              <a:rPr lang="en-US" sz="900" dirty="0" err="1" smtClean="0">
                <a:solidFill>
                  <a:srgbClr val="08427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Electrotechnical</a:t>
            </a:r>
            <a:r>
              <a:rPr lang="en-US" sz="900" dirty="0" smtClean="0">
                <a:solidFill>
                  <a:srgbClr val="08427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Commission, </a:t>
            </a:r>
            <a:r>
              <a:rPr lang="en-US" sz="900" baseline="30000" dirty="0" smtClean="0">
                <a:solidFill>
                  <a:srgbClr val="08427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900" dirty="0" smtClean="0">
                <a:solidFill>
                  <a:srgbClr val="08427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Flexible Factory Partner Alliance</a:t>
            </a:r>
            <a:endParaRPr lang="de-DE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5818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52716" y="283237"/>
            <a:ext cx="8059814" cy="1177073"/>
          </a:xfrm>
        </p:spPr>
        <p:txBody>
          <a:bodyPr>
            <a:normAutofit fontScale="90000"/>
          </a:bodyPr>
          <a:lstStyle/>
          <a:p>
            <a:r>
              <a:rPr lang="en-US" sz="2800" dirty="0">
                <a:solidFill>
                  <a:srgbClr val="B4CD41"/>
                </a:solidFill>
              </a:rPr>
              <a:t>5G-ACIA Overview Presentation | 19 October 2018 </a:t>
            </a:r>
            <a:r>
              <a:rPr lang="de-DE" dirty="0" smtClean="0"/>
              <a:t>Public </a:t>
            </a:r>
            <a:r>
              <a:rPr lang="de-DE" dirty="0" smtClean="0"/>
              <a:t>Launch at Hannover </a:t>
            </a:r>
            <a:r>
              <a:rPr lang="de-DE" dirty="0" smtClean="0"/>
              <a:t>Fair </a:t>
            </a:r>
            <a:r>
              <a:rPr lang="de-DE" dirty="0" smtClean="0"/>
              <a:t>2018</a:t>
            </a:r>
            <a:endParaRPr lang="de-DE" dirty="0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FEC08-330C-433C-AEB1-8C58097025B3}" type="datetime3">
              <a:rPr lang="en-US" smtClean="0"/>
              <a:t>18 October 2018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5G Alliance for Connected Industries and Automation</a:t>
            </a:r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4C67C-F322-4306-A33F-EA856A9406E9}" type="slidenum">
              <a:rPr lang="de-DE" smtClean="0"/>
              <a:pPr/>
              <a:t>7</a:t>
            </a:fld>
            <a:endParaRPr lang="de-DE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612749"/>
            <a:ext cx="7098030" cy="399127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1778" y="4014672"/>
            <a:ext cx="4063304" cy="228482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6246" y="1828866"/>
            <a:ext cx="4063304" cy="228482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Rechteck 5"/>
          <p:cNvSpPr/>
          <p:nvPr/>
        </p:nvSpPr>
        <p:spPr>
          <a:xfrm>
            <a:off x="2209800" y="5795522"/>
            <a:ext cx="15995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b="1" dirty="0" smtClean="0"/>
              <a:t>24 April 2018</a:t>
            </a:r>
            <a:endParaRPr lang="de-DE" b="1" dirty="0"/>
          </a:p>
        </p:txBody>
      </p:sp>
      <p:pic>
        <p:nvPicPr>
          <p:cNvPr id="10" name="Grafik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822" y="5093583"/>
            <a:ext cx="1167019" cy="116701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33622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52716" y="283237"/>
            <a:ext cx="8059814" cy="1177073"/>
          </a:xfrm>
        </p:spPr>
        <p:txBody>
          <a:bodyPr>
            <a:normAutofit fontScale="90000"/>
          </a:bodyPr>
          <a:lstStyle/>
          <a:p>
            <a:r>
              <a:rPr lang="en-US" sz="2800" dirty="0">
                <a:solidFill>
                  <a:srgbClr val="B4CD41"/>
                </a:solidFill>
              </a:rPr>
              <a:t>5G-ACIA Overview Presentation | 19 October 2018</a:t>
            </a:r>
            <a:r>
              <a:rPr lang="en-US" sz="2800" dirty="0" smtClean="0">
                <a:solidFill>
                  <a:srgbClr val="B4CD41"/>
                </a:solidFill>
              </a:rPr>
              <a:t/>
            </a:r>
            <a:br>
              <a:rPr lang="en-US" sz="2800" dirty="0" smtClean="0">
                <a:solidFill>
                  <a:srgbClr val="B4CD41"/>
                </a:solidFill>
              </a:rPr>
            </a:br>
            <a:r>
              <a:rPr lang="de-DE" dirty="0" smtClean="0"/>
              <a:t>White Paper &amp; Web Site</a:t>
            </a:r>
            <a:endParaRPr lang="de-DE" dirty="0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FEC08-330C-433C-AEB1-8C58097025B3}" type="datetime3">
              <a:rPr lang="en-US" smtClean="0"/>
              <a:t>18 October 2018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5G Alliance for Connected Industries and Automation</a:t>
            </a:r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4C67C-F322-4306-A33F-EA856A9406E9}" type="slidenum">
              <a:rPr lang="de-DE" smtClean="0"/>
              <a:pPr/>
              <a:t>8</a:t>
            </a:fld>
            <a:endParaRPr lang="de-DE"/>
          </a:p>
        </p:txBody>
      </p:sp>
      <p:pic>
        <p:nvPicPr>
          <p:cNvPr id="24" name="Grafik 2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794247"/>
            <a:ext cx="4915219" cy="3628282"/>
          </a:xfrm>
          <a:prstGeom prst="rect">
            <a:avLst/>
          </a:prstGeom>
        </p:spPr>
      </p:pic>
      <p:pic>
        <p:nvPicPr>
          <p:cNvPr id="25" name="Grafik 2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6021" y="1856157"/>
            <a:ext cx="2914199" cy="407988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6" name="Textfeld 25"/>
          <p:cNvSpPr txBox="1"/>
          <p:nvPr>
            <p:custDataLst>
              <p:tags r:id="rId3"/>
            </p:custDataLst>
          </p:nvPr>
        </p:nvSpPr>
        <p:spPr>
          <a:xfrm>
            <a:off x="1331361" y="5566705"/>
            <a:ext cx="18903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8427E"/>
                </a:solidFill>
                <a:effectLst/>
                <a:uLnTx/>
                <a:uFillTx/>
              </a:rPr>
              <a:t>www.5g-acia.org</a:t>
            </a:r>
          </a:p>
        </p:txBody>
      </p:sp>
      <p:sp>
        <p:nvSpPr>
          <p:cNvPr id="27" name="Textfeld 26"/>
          <p:cNvSpPr txBox="1"/>
          <p:nvPr>
            <p:custDataLst>
              <p:tags r:id="rId4"/>
            </p:custDataLst>
          </p:nvPr>
        </p:nvSpPr>
        <p:spPr>
          <a:xfrm>
            <a:off x="9463474" y="3896097"/>
            <a:ext cx="269336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8427E"/>
                </a:solidFill>
                <a:effectLst/>
                <a:uLnTx/>
                <a:uFillTx/>
              </a:rPr>
              <a:t>Highly</a:t>
            </a:r>
            <a:r>
              <a:rPr kumimoji="0" lang="de-DE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8427E"/>
                </a:solidFill>
                <a:effectLst/>
                <a:uLnTx/>
                <a:uFillTx/>
              </a:rPr>
              <a:t> </a:t>
            </a:r>
            <a:r>
              <a:rPr kumimoji="0" lang="de-DE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8427E"/>
                </a:solidFill>
                <a:effectLst/>
                <a:uLnTx/>
                <a:uFillTx/>
              </a:rPr>
              <a:t>successful</a:t>
            </a:r>
            <a:endParaRPr kumimoji="0" lang="de-DE" sz="1800" b="0" i="0" u="none" strike="noStrike" kern="0" cap="none" spc="0" normalizeH="0" baseline="0" noProof="0" dirty="0" smtClean="0">
              <a:ln>
                <a:noFill/>
              </a:ln>
              <a:solidFill>
                <a:srgbClr val="08427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kern="0" dirty="0" err="1" smtClean="0">
                <a:solidFill>
                  <a:srgbClr val="08427E"/>
                </a:solidFill>
              </a:rPr>
              <a:t>white</a:t>
            </a:r>
            <a:r>
              <a:rPr lang="de-DE" kern="0" dirty="0" smtClean="0">
                <a:solidFill>
                  <a:srgbClr val="08427E"/>
                </a:solidFill>
              </a:rPr>
              <a:t> </a:t>
            </a:r>
            <a:r>
              <a:rPr lang="de-DE" kern="0" dirty="0" err="1" smtClean="0">
                <a:solidFill>
                  <a:srgbClr val="08427E"/>
                </a:solidFill>
              </a:rPr>
              <a:t>paper</a:t>
            </a:r>
            <a:r>
              <a:rPr lang="de-DE" kern="0" dirty="0" smtClean="0">
                <a:solidFill>
                  <a:srgbClr val="08427E"/>
                </a:solidFill>
              </a:rPr>
              <a:t/>
            </a:r>
            <a:br>
              <a:rPr lang="de-DE" kern="0" dirty="0" smtClean="0">
                <a:solidFill>
                  <a:srgbClr val="08427E"/>
                </a:solidFill>
              </a:rPr>
            </a:br>
            <a:r>
              <a:rPr lang="de-DE" kern="0" dirty="0" smtClean="0">
                <a:solidFill>
                  <a:srgbClr val="08427E"/>
                </a:solidFill>
                <a:sym typeface="Wingdings" panose="05000000000000000000" pitchFamily="2" charset="2"/>
              </a:rPr>
              <a:t> 1</a:t>
            </a:r>
            <a:r>
              <a:rPr lang="de-DE" kern="0" baseline="30000" dirty="0" smtClean="0">
                <a:solidFill>
                  <a:srgbClr val="08427E"/>
                </a:solidFill>
                <a:sym typeface="Wingdings" panose="05000000000000000000" pitchFamily="2" charset="2"/>
              </a:rPr>
              <a:t>st</a:t>
            </a:r>
            <a:r>
              <a:rPr lang="de-DE" kern="0" dirty="0" smtClean="0">
                <a:solidFill>
                  <a:srgbClr val="08427E"/>
                </a:solidFill>
                <a:sym typeface="Wingdings" panose="05000000000000000000" pitchFamily="2" charset="2"/>
              </a:rPr>
              <a:t> </a:t>
            </a:r>
            <a:r>
              <a:rPr lang="de-DE" kern="0" dirty="0" err="1" smtClean="0">
                <a:solidFill>
                  <a:srgbClr val="08427E"/>
                </a:solidFill>
                <a:sym typeface="Wingdings" panose="05000000000000000000" pitchFamily="2" charset="2"/>
              </a:rPr>
              <a:t>reprint</a:t>
            </a:r>
            <a:r>
              <a:rPr lang="de-DE" kern="0" dirty="0" smtClean="0">
                <a:solidFill>
                  <a:srgbClr val="08427E"/>
                </a:solidFill>
                <a:sym typeface="Wingdings" panose="05000000000000000000" pitchFamily="2" charset="2"/>
              </a:rPr>
              <a:t> </a:t>
            </a:r>
            <a:r>
              <a:rPr lang="de-DE" kern="0" dirty="0" err="1" smtClean="0">
                <a:solidFill>
                  <a:srgbClr val="08427E"/>
                </a:solidFill>
                <a:sym typeface="Wingdings" panose="05000000000000000000" pitchFamily="2" charset="2"/>
              </a:rPr>
              <a:t>under</a:t>
            </a:r>
            <a:r>
              <a:rPr lang="de-DE" kern="0" dirty="0" smtClean="0">
                <a:solidFill>
                  <a:srgbClr val="08427E"/>
                </a:solidFill>
                <a:sym typeface="Wingdings" panose="05000000000000000000" pitchFamily="2" charset="2"/>
              </a:rPr>
              <a:t> </a:t>
            </a:r>
            <a:r>
              <a:rPr lang="de-DE" kern="0" dirty="0" err="1" smtClean="0">
                <a:solidFill>
                  <a:srgbClr val="08427E"/>
                </a:solidFill>
                <a:sym typeface="Wingdings" panose="05000000000000000000" pitchFamily="2" charset="2"/>
              </a:rPr>
              <a:t>way</a:t>
            </a:r>
            <a:r>
              <a:rPr lang="de-DE" kern="0" dirty="0" smtClean="0">
                <a:solidFill>
                  <a:srgbClr val="08427E"/>
                </a:solidFill>
                <a:sym typeface="Wingdings" panose="05000000000000000000" pitchFamily="2" charset="2"/>
              </a:rPr>
              <a:t> </a:t>
            </a:r>
            <a:endParaRPr kumimoji="0" lang="de-DE" sz="1800" b="0" i="0" u="none" strike="noStrike" kern="0" cap="none" spc="0" normalizeH="0" baseline="0" noProof="0" dirty="0" smtClean="0">
              <a:ln>
                <a:noFill/>
              </a:ln>
              <a:solidFill>
                <a:srgbClr val="08427E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118560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Grafik 4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5457" y="4474259"/>
            <a:ext cx="1670185" cy="808126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52716" y="283237"/>
            <a:ext cx="8059814" cy="1177073"/>
          </a:xfrm>
        </p:spPr>
        <p:txBody>
          <a:bodyPr>
            <a:normAutofit fontScale="90000"/>
          </a:bodyPr>
          <a:lstStyle/>
          <a:p>
            <a:r>
              <a:rPr lang="en-US" sz="2800" dirty="0">
                <a:solidFill>
                  <a:srgbClr val="B4CD41"/>
                </a:solidFill>
              </a:rPr>
              <a:t>5G-ACIA Overview Presentation | 19 October 2018 </a:t>
            </a:r>
            <a:r>
              <a:rPr lang="de-DE" dirty="0" smtClean="0"/>
              <a:t>Member </a:t>
            </a:r>
            <a:r>
              <a:rPr lang="de-DE" dirty="0" err="1" smtClean="0"/>
              <a:t>Overview</a:t>
            </a:r>
            <a:r>
              <a:rPr lang="de-DE" dirty="0" smtClean="0"/>
              <a:t> (Status: </a:t>
            </a:r>
            <a:r>
              <a:rPr lang="de-DE" dirty="0" smtClean="0"/>
              <a:t>18 </a:t>
            </a:r>
            <a:r>
              <a:rPr lang="de-DE" dirty="0" err="1" smtClean="0"/>
              <a:t>Oct</a:t>
            </a:r>
            <a:r>
              <a:rPr lang="de-DE" dirty="0" smtClean="0"/>
              <a:t> 2018)</a:t>
            </a:r>
            <a:endParaRPr lang="de-DE" dirty="0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FEC08-330C-433C-AEB1-8C58097025B3}" type="datetime3">
              <a:rPr lang="en-US" smtClean="0"/>
              <a:t>18 October 2018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5G Alliance for Connected Industries and Automation</a:t>
            </a:r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4C67C-F322-4306-A33F-EA856A9406E9}" type="slidenum">
              <a:rPr lang="de-DE" smtClean="0"/>
              <a:pPr/>
              <a:t>9</a:t>
            </a:fld>
            <a:endParaRPr lang="de-DE"/>
          </a:p>
        </p:txBody>
      </p:sp>
      <p:pic>
        <p:nvPicPr>
          <p:cNvPr id="54" name="Grafik 5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993" b="25850"/>
          <a:stretch/>
        </p:blipFill>
        <p:spPr>
          <a:xfrm>
            <a:off x="3400304" y="1722968"/>
            <a:ext cx="1545709" cy="483442"/>
          </a:xfrm>
          <a:prstGeom prst="rect">
            <a:avLst/>
          </a:prstGeom>
        </p:spPr>
      </p:pic>
      <p:pic>
        <p:nvPicPr>
          <p:cNvPr id="55" name="Grafik 54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85" t="26608" r="10759" b="42183"/>
          <a:stretch/>
        </p:blipFill>
        <p:spPr>
          <a:xfrm>
            <a:off x="5120036" y="1728390"/>
            <a:ext cx="1461654" cy="356651"/>
          </a:xfrm>
          <a:prstGeom prst="rect">
            <a:avLst/>
          </a:prstGeom>
        </p:spPr>
      </p:pic>
      <p:pic>
        <p:nvPicPr>
          <p:cNvPr id="56" name="Grafik 55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291" b="27382"/>
          <a:stretch/>
        </p:blipFill>
        <p:spPr>
          <a:xfrm>
            <a:off x="10261317" y="1741489"/>
            <a:ext cx="1554759" cy="439446"/>
          </a:xfrm>
          <a:prstGeom prst="rect">
            <a:avLst/>
          </a:prstGeom>
        </p:spPr>
      </p:pic>
      <p:pic>
        <p:nvPicPr>
          <p:cNvPr id="57" name="Grafik 56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60" t="32569" r="4044" b="46707"/>
          <a:stretch/>
        </p:blipFill>
        <p:spPr>
          <a:xfrm>
            <a:off x="172266" y="2467737"/>
            <a:ext cx="1628664" cy="236505"/>
          </a:xfrm>
          <a:prstGeom prst="rect">
            <a:avLst/>
          </a:prstGeom>
        </p:spPr>
      </p:pic>
      <p:pic>
        <p:nvPicPr>
          <p:cNvPr id="58" name="Grafik 57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221" b="25693"/>
          <a:stretch/>
        </p:blipFill>
        <p:spPr>
          <a:xfrm>
            <a:off x="1934767" y="2429619"/>
            <a:ext cx="1351128" cy="430409"/>
          </a:xfrm>
          <a:prstGeom prst="rect">
            <a:avLst/>
          </a:prstGeom>
        </p:spPr>
      </p:pic>
      <p:pic>
        <p:nvPicPr>
          <p:cNvPr id="59" name="Grafik 58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497" b="20773"/>
          <a:stretch/>
        </p:blipFill>
        <p:spPr>
          <a:xfrm>
            <a:off x="3648592" y="2396785"/>
            <a:ext cx="1304469" cy="453323"/>
          </a:xfrm>
          <a:prstGeom prst="rect">
            <a:avLst/>
          </a:prstGeom>
        </p:spPr>
      </p:pic>
      <p:pic>
        <p:nvPicPr>
          <p:cNvPr id="60" name="Grafik 59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97" t="31081" r="6934" b="40953"/>
          <a:stretch/>
        </p:blipFill>
        <p:spPr>
          <a:xfrm>
            <a:off x="5166695" y="2413390"/>
            <a:ext cx="1519097" cy="317747"/>
          </a:xfrm>
          <a:prstGeom prst="rect">
            <a:avLst/>
          </a:prstGeom>
        </p:spPr>
      </p:pic>
      <p:pic>
        <p:nvPicPr>
          <p:cNvPr id="61" name="Grafik 60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75" t="9990" r="27390" b="25611"/>
          <a:stretch/>
        </p:blipFill>
        <p:spPr>
          <a:xfrm>
            <a:off x="8937288" y="2298882"/>
            <a:ext cx="708127" cy="615038"/>
          </a:xfrm>
          <a:prstGeom prst="rect">
            <a:avLst/>
          </a:prstGeom>
        </p:spPr>
      </p:pic>
      <p:pic>
        <p:nvPicPr>
          <p:cNvPr id="62" name="Grafik 61"/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58" b="31601"/>
          <a:stretch/>
        </p:blipFill>
        <p:spPr>
          <a:xfrm>
            <a:off x="6819629" y="2413390"/>
            <a:ext cx="1505097" cy="411461"/>
          </a:xfrm>
          <a:prstGeom prst="rect">
            <a:avLst/>
          </a:prstGeom>
        </p:spPr>
      </p:pic>
      <p:pic>
        <p:nvPicPr>
          <p:cNvPr id="63" name="Grafik 62"/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98" t="11070" r="19576" b="6264"/>
          <a:stretch/>
        </p:blipFill>
        <p:spPr>
          <a:xfrm>
            <a:off x="528344" y="3003357"/>
            <a:ext cx="726583" cy="636687"/>
          </a:xfrm>
          <a:prstGeom prst="rect">
            <a:avLst/>
          </a:prstGeom>
        </p:spPr>
      </p:pic>
      <p:pic>
        <p:nvPicPr>
          <p:cNvPr id="64" name="Grafik 63"/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33" t="19696" r="21245" b="21788"/>
          <a:stretch/>
        </p:blipFill>
        <p:spPr>
          <a:xfrm>
            <a:off x="2170958" y="3100115"/>
            <a:ext cx="829588" cy="488855"/>
          </a:xfrm>
          <a:prstGeom prst="rect">
            <a:avLst/>
          </a:prstGeom>
        </p:spPr>
      </p:pic>
      <p:pic>
        <p:nvPicPr>
          <p:cNvPr id="65" name="Grafik 64"/>
          <p:cNvPicPr>
            <a:picLocks noChangeAspect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00" b="13358"/>
          <a:stretch/>
        </p:blipFill>
        <p:spPr>
          <a:xfrm>
            <a:off x="3699554" y="3058505"/>
            <a:ext cx="1094659" cy="528609"/>
          </a:xfrm>
          <a:prstGeom prst="rect">
            <a:avLst/>
          </a:prstGeom>
        </p:spPr>
      </p:pic>
      <p:pic>
        <p:nvPicPr>
          <p:cNvPr id="66" name="Grafik 65"/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66" b="14573"/>
          <a:stretch/>
        </p:blipFill>
        <p:spPr>
          <a:xfrm>
            <a:off x="5350313" y="3057572"/>
            <a:ext cx="1159758" cy="506672"/>
          </a:xfrm>
          <a:prstGeom prst="rect">
            <a:avLst/>
          </a:prstGeom>
        </p:spPr>
      </p:pic>
      <p:pic>
        <p:nvPicPr>
          <p:cNvPr id="67" name="Grafik 66"/>
          <p:cNvPicPr>
            <a:picLocks noChangeAspect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89" t="10085" r="6874" b="12822"/>
          <a:stretch/>
        </p:blipFill>
        <p:spPr>
          <a:xfrm>
            <a:off x="8825551" y="3065824"/>
            <a:ext cx="898783" cy="528610"/>
          </a:xfrm>
          <a:prstGeom prst="rect">
            <a:avLst/>
          </a:prstGeom>
        </p:spPr>
      </p:pic>
      <p:pic>
        <p:nvPicPr>
          <p:cNvPr id="68" name="Grafik 67"/>
          <p:cNvPicPr>
            <a:picLocks noChangeAspect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81" b="38249"/>
          <a:stretch/>
        </p:blipFill>
        <p:spPr>
          <a:xfrm>
            <a:off x="256159" y="3828057"/>
            <a:ext cx="1460878" cy="431524"/>
          </a:xfrm>
          <a:prstGeom prst="rect">
            <a:avLst/>
          </a:prstGeom>
        </p:spPr>
      </p:pic>
      <p:pic>
        <p:nvPicPr>
          <p:cNvPr id="69" name="Grafik 68"/>
          <p:cNvPicPr>
            <a:picLocks noChangeAspect="1"/>
          </p:cNvPicPr>
          <p:nvPr/>
        </p:nvPicPr>
        <p:blipFill rotWithShape="1"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45" t="25950" r="13139" b="28723"/>
          <a:stretch/>
        </p:blipFill>
        <p:spPr>
          <a:xfrm>
            <a:off x="3616774" y="3824918"/>
            <a:ext cx="1380721" cy="526543"/>
          </a:xfrm>
          <a:prstGeom prst="rect">
            <a:avLst/>
          </a:prstGeom>
        </p:spPr>
      </p:pic>
      <p:pic>
        <p:nvPicPr>
          <p:cNvPr id="70" name="Grafik 69"/>
          <p:cNvPicPr>
            <a:picLocks noChangeAspect="1"/>
          </p:cNvPicPr>
          <p:nvPr/>
        </p:nvPicPr>
        <p:blipFill rotWithShape="1"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50" t="28776" r="11644" b="23854"/>
          <a:stretch/>
        </p:blipFill>
        <p:spPr>
          <a:xfrm>
            <a:off x="5419398" y="3866391"/>
            <a:ext cx="1094321" cy="435019"/>
          </a:xfrm>
          <a:prstGeom prst="rect">
            <a:avLst/>
          </a:prstGeom>
        </p:spPr>
      </p:pic>
      <p:pic>
        <p:nvPicPr>
          <p:cNvPr id="71" name="Grafik 70"/>
          <p:cNvPicPr>
            <a:picLocks noChangeAspect="1"/>
          </p:cNvPicPr>
          <p:nvPr/>
        </p:nvPicPr>
        <p:blipFill rotWithShape="1"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26" t="34685" r="16003" b="29683"/>
          <a:stretch/>
        </p:blipFill>
        <p:spPr>
          <a:xfrm>
            <a:off x="8684164" y="3919115"/>
            <a:ext cx="1332305" cy="432347"/>
          </a:xfrm>
          <a:prstGeom prst="rect">
            <a:avLst/>
          </a:prstGeom>
        </p:spPr>
      </p:pic>
      <p:pic>
        <p:nvPicPr>
          <p:cNvPr id="72" name="Grafik 71"/>
          <p:cNvPicPr>
            <a:picLocks noChangeAspect="1"/>
          </p:cNvPicPr>
          <p:nvPr/>
        </p:nvPicPr>
        <p:blipFill rotWithShape="1"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866" b="37856"/>
          <a:stretch/>
        </p:blipFill>
        <p:spPr>
          <a:xfrm>
            <a:off x="10157011" y="3948176"/>
            <a:ext cx="1595854" cy="271448"/>
          </a:xfrm>
          <a:prstGeom prst="rect">
            <a:avLst/>
          </a:prstGeom>
        </p:spPr>
      </p:pic>
      <p:pic>
        <p:nvPicPr>
          <p:cNvPr id="73" name="Grafik 72"/>
          <p:cNvPicPr>
            <a:picLocks noChangeAspect="1"/>
          </p:cNvPicPr>
          <p:nvPr/>
        </p:nvPicPr>
        <p:blipFill rotWithShape="1"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017"/>
          <a:stretch/>
        </p:blipFill>
        <p:spPr>
          <a:xfrm>
            <a:off x="2054812" y="4453051"/>
            <a:ext cx="1149764" cy="594955"/>
          </a:xfrm>
          <a:prstGeom prst="rect">
            <a:avLst/>
          </a:prstGeom>
        </p:spPr>
      </p:pic>
      <p:pic>
        <p:nvPicPr>
          <p:cNvPr id="74" name="Grafik 73"/>
          <p:cNvPicPr>
            <a:picLocks noChangeAspect="1"/>
          </p:cNvPicPr>
          <p:nvPr/>
        </p:nvPicPr>
        <p:blipFill rotWithShape="1"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573" b="37722"/>
          <a:stretch/>
        </p:blipFill>
        <p:spPr>
          <a:xfrm>
            <a:off x="5223704" y="4698208"/>
            <a:ext cx="1488406" cy="275704"/>
          </a:xfrm>
          <a:prstGeom prst="rect">
            <a:avLst/>
          </a:prstGeom>
        </p:spPr>
      </p:pic>
      <p:pic>
        <p:nvPicPr>
          <p:cNvPr id="75" name="Grafik 74"/>
          <p:cNvPicPr>
            <a:picLocks noChangeAspect="1"/>
          </p:cNvPicPr>
          <p:nvPr/>
        </p:nvPicPr>
        <p:blipFill rotWithShape="1"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93" b="17485"/>
          <a:stretch/>
        </p:blipFill>
        <p:spPr>
          <a:xfrm>
            <a:off x="10621868" y="4575279"/>
            <a:ext cx="1130997" cy="464921"/>
          </a:xfrm>
          <a:prstGeom prst="rect">
            <a:avLst/>
          </a:prstGeom>
        </p:spPr>
      </p:pic>
      <p:pic>
        <p:nvPicPr>
          <p:cNvPr id="76" name="Grafik 75"/>
          <p:cNvPicPr>
            <a:picLocks noChangeAspect="1"/>
          </p:cNvPicPr>
          <p:nvPr/>
        </p:nvPicPr>
        <p:blipFill rotWithShape="1"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50" t="15197" r="27698" b="17184"/>
          <a:stretch/>
        </p:blipFill>
        <p:spPr>
          <a:xfrm>
            <a:off x="529236" y="5315829"/>
            <a:ext cx="753413" cy="661117"/>
          </a:xfrm>
          <a:prstGeom prst="rect">
            <a:avLst/>
          </a:prstGeom>
        </p:spPr>
      </p:pic>
      <p:pic>
        <p:nvPicPr>
          <p:cNvPr id="77" name="Grafik 76"/>
          <p:cNvPicPr>
            <a:picLocks noChangeAspect="1"/>
          </p:cNvPicPr>
          <p:nvPr/>
        </p:nvPicPr>
        <p:blipFill rotWithShape="1"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546" b="28168"/>
          <a:stretch/>
        </p:blipFill>
        <p:spPr>
          <a:xfrm>
            <a:off x="3655938" y="5428772"/>
            <a:ext cx="1329003" cy="358716"/>
          </a:xfrm>
          <a:prstGeom prst="rect">
            <a:avLst/>
          </a:prstGeom>
        </p:spPr>
      </p:pic>
      <p:pic>
        <p:nvPicPr>
          <p:cNvPr id="78" name="Grafik 77"/>
          <p:cNvPicPr>
            <a:picLocks noChangeAspect="1"/>
          </p:cNvPicPr>
          <p:nvPr/>
        </p:nvPicPr>
        <p:blipFill rotWithShape="1"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1" b="38206"/>
          <a:stretch/>
        </p:blipFill>
        <p:spPr>
          <a:xfrm>
            <a:off x="5502322" y="5428772"/>
            <a:ext cx="1431553" cy="294423"/>
          </a:xfrm>
          <a:prstGeom prst="rect">
            <a:avLst/>
          </a:prstGeom>
        </p:spPr>
      </p:pic>
      <p:pic>
        <p:nvPicPr>
          <p:cNvPr id="79" name="Grafik 78"/>
          <p:cNvPicPr>
            <a:picLocks noChangeAspect="1"/>
          </p:cNvPicPr>
          <p:nvPr/>
        </p:nvPicPr>
        <p:blipFill rotWithShape="1"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61" t="8570" r="14686" b="10621"/>
          <a:stretch/>
        </p:blipFill>
        <p:spPr>
          <a:xfrm>
            <a:off x="7451256" y="5213996"/>
            <a:ext cx="873470" cy="634637"/>
          </a:xfrm>
          <a:prstGeom prst="rect">
            <a:avLst/>
          </a:prstGeom>
        </p:spPr>
      </p:pic>
      <p:pic>
        <p:nvPicPr>
          <p:cNvPr id="80" name="Grafik 79"/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989" y="4470881"/>
            <a:ext cx="1659799" cy="592988"/>
          </a:xfrm>
          <a:prstGeom prst="rect">
            <a:avLst/>
          </a:prstGeom>
        </p:spPr>
      </p:pic>
      <p:pic>
        <p:nvPicPr>
          <p:cNvPr id="81" name="Grafik 80"/>
          <p:cNvPicPr>
            <a:picLocks noChangeAspect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4050" y="5464498"/>
            <a:ext cx="706496" cy="419316"/>
          </a:xfrm>
          <a:prstGeom prst="rect">
            <a:avLst/>
          </a:prstGeom>
        </p:spPr>
      </p:pic>
      <p:pic>
        <p:nvPicPr>
          <p:cNvPr id="82" name="Grafik 81"/>
          <p:cNvPicPr>
            <a:picLocks noChangeAspect="1"/>
          </p:cNvPicPr>
          <p:nvPr/>
        </p:nvPicPr>
        <p:blipFill rotWithShape="1"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475" b="7129"/>
          <a:stretch/>
        </p:blipFill>
        <p:spPr>
          <a:xfrm>
            <a:off x="2183336" y="3829152"/>
            <a:ext cx="956585" cy="549937"/>
          </a:xfrm>
          <a:prstGeom prst="rect">
            <a:avLst/>
          </a:prstGeom>
        </p:spPr>
      </p:pic>
      <p:pic>
        <p:nvPicPr>
          <p:cNvPr id="83" name="Grafik 82"/>
          <p:cNvPicPr>
            <a:picLocks noChangeAspect="1"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3498" y="3157008"/>
            <a:ext cx="1524902" cy="346239"/>
          </a:xfrm>
          <a:prstGeom prst="rect">
            <a:avLst/>
          </a:prstGeom>
        </p:spPr>
      </p:pic>
      <p:pic>
        <p:nvPicPr>
          <p:cNvPr id="84" name="Grafik 83"/>
          <p:cNvPicPr>
            <a:picLocks noChangeAspect="1"/>
          </p:cNvPicPr>
          <p:nvPr/>
        </p:nvPicPr>
        <p:blipFill>
          <a:blip r:embed="rId37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0208" y="1614615"/>
            <a:ext cx="1202856" cy="642991"/>
          </a:xfrm>
          <a:prstGeom prst="rect">
            <a:avLst/>
          </a:prstGeom>
        </p:spPr>
      </p:pic>
      <p:pic>
        <p:nvPicPr>
          <p:cNvPr id="85" name="Grafik 84"/>
          <p:cNvPicPr>
            <a:picLocks noChangeAspect="1"/>
          </p:cNvPicPr>
          <p:nvPr/>
        </p:nvPicPr>
        <p:blipFill rotWithShape="1">
          <a:blip r:embed="rId38"/>
          <a:srcRect l="1" r="3382"/>
          <a:stretch/>
        </p:blipFill>
        <p:spPr>
          <a:xfrm>
            <a:off x="3453892" y="4534386"/>
            <a:ext cx="1639264" cy="465979"/>
          </a:xfrm>
          <a:prstGeom prst="rect">
            <a:avLst/>
          </a:prstGeom>
        </p:spPr>
      </p:pic>
      <p:pic>
        <p:nvPicPr>
          <p:cNvPr id="86" name="Grafik 85"/>
          <p:cNvPicPr>
            <a:picLocks noChangeAspect="1"/>
          </p:cNvPicPr>
          <p:nvPr/>
        </p:nvPicPr>
        <p:blipFill rotWithShape="1">
          <a:blip r:embed="rId39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 l="19765" t="16799" r="19043" b="19139"/>
          <a:stretch/>
        </p:blipFill>
        <p:spPr>
          <a:xfrm>
            <a:off x="7066172" y="3086606"/>
            <a:ext cx="987300" cy="515872"/>
          </a:xfrm>
          <a:prstGeom prst="rect">
            <a:avLst/>
          </a:prstGeom>
        </p:spPr>
      </p:pic>
      <p:pic>
        <p:nvPicPr>
          <p:cNvPr id="87" name="Grafik 86"/>
          <p:cNvPicPr>
            <a:picLocks noChangeAspect="1"/>
          </p:cNvPicPr>
          <p:nvPr/>
        </p:nvPicPr>
        <p:blipFill rotWithShape="1">
          <a:blip r:embed="rId40"/>
          <a:srcRect l="30608" t="34955" r="29933" b="26006"/>
          <a:stretch/>
        </p:blipFill>
        <p:spPr>
          <a:xfrm>
            <a:off x="2147583" y="1713500"/>
            <a:ext cx="953706" cy="496433"/>
          </a:xfrm>
          <a:prstGeom prst="rect">
            <a:avLst/>
          </a:prstGeom>
        </p:spPr>
      </p:pic>
      <p:pic>
        <p:nvPicPr>
          <p:cNvPr id="88" name="Grafik 87" descr="Quellbild anzeigen"/>
          <p:cNvPicPr>
            <a:picLocks noChangeAspect="1" noChangeArrowheads="1"/>
          </p:cNvPicPr>
          <p:nvPr/>
        </p:nvPicPr>
        <p:blipFill>
          <a:blip r:embed="rId4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5642" y="1741489"/>
            <a:ext cx="1361127" cy="377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" name="Grafik 88" descr="https://upload.wikimedia.org/wikipedia/en/thumb/7/76/HMS_logo.png/220px-HMS_logo.png"/>
          <p:cNvPicPr>
            <a:picLocks noChangeAspect="1" noChangeArrowheads="1"/>
          </p:cNvPicPr>
          <p:nvPr/>
        </p:nvPicPr>
        <p:blipFill rotWithShape="1">
          <a:blip r:embed="rId4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49" b="22018"/>
          <a:stretch/>
        </p:blipFill>
        <p:spPr bwMode="auto">
          <a:xfrm>
            <a:off x="10320744" y="2242939"/>
            <a:ext cx="991847" cy="591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" name="Grafik 89"/>
          <p:cNvPicPr>
            <a:picLocks noChangeAspect="1"/>
          </p:cNvPicPr>
          <p:nvPr/>
        </p:nvPicPr>
        <p:blipFill>
          <a:blip r:embed="rId43"/>
          <a:stretch>
            <a:fillRect/>
          </a:stretch>
        </p:blipFill>
        <p:spPr>
          <a:xfrm>
            <a:off x="7346859" y="3785256"/>
            <a:ext cx="601365" cy="602540"/>
          </a:xfrm>
          <a:prstGeom prst="rect">
            <a:avLst/>
          </a:prstGeom>
        </p:spPr>
      </p:pic>
      <p:sp>
        <p:nvSpPr>
          <p:cNvPr id="92" name="Textfeld 91"/>
          <p:cNvSpPr txBox="1"/>
          <p:nvPr>
            <p:custDataLst>
              <p:tags r:id="rId1"/>
            </p:custDataLst>
          </p:nvPr>
        </p:nvSpPr>
        <p:spPr>
          <a:xfrm>
            <a:off x="3358467" y="5998195"/>
            <a:ext cx="6707285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b="1" kern="0" dirty="0">
                <a:solidFill>
                  <a:srgbClr val="08427E"/>
                </a:solidFill>
              </a:rPr>
              <a:t>4</a:t>
            </a:r>
            <a:r>
              <a:rPr kumimoji="0" lang="de-DE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8427E"/>
                </a:solidFill>
                <a:effectLst/>
                <a:uLnTx/>
                <a:uFillTx/>
              </a:rPr>
              <a:t>0 </a:t>
            </a:r>
            <a:r>
              <a:rPr kumimoji="0" lang="de-DE" sz="18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08427E"/>
                </a:solidFill>
                <a:effectLst/>
                <a:uLnTx/>
                <a:uFillTx/>
              </a:rPr>
              <a:t>members</a:t>
            </a:r>
            <a:r>
              <a:rPr kumimoji="0" lang="de-DE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8427E"/>
                </a:solidFill>
                <a:effectLst/>
                <a:uLnTx/>
                <a:uFillTx/>
              </a:rPr>
              <a:t> </a:t>
            </a:r>
            <a:r>
              <a:rPr lang="de-DE" b="1" kern="0" dirty="0" smtClean="0">
                <a:solidFill>
                  <a:srgbClr val="08427E"/>
                </a:solidFill>
                <a:sym typeface="Wingdings" panose="05000000000000000000" pitchFamily="2" charset="2"/>
              </a:rPr>
              <a:t> Quick </a:t>
            </a:r>
            <a:r>
              <a:rPr lang="de-DE" b="1" kern="0" dirty="0" err="1" smtClean="0">
                <a:solidFill>
                  <a:srgbClr val="08427E"/>
                </a:solidFill>
                <a:sym typeface="Wingdings" panose="05000000000000000000" pitchFamily="2" charset="2"/>
              </a:rPr>
              <a:t>growth</a:t>
            </a:r>
            <a:r>
              <a:rPr lang="de-DE" b="1" kern="0" dirty="0" smtClean="0">
                <a:solidFill>
                  <a:srgbClr val="08427E"/>
                </a:solidFill>
                <a:sym typeface="Wingdings" panose="05000000000000000000" pitchFamily="2" charset="2"/>
              </a:rPr>
              <a:t>, </a:t>
            </a:r>
            <a:r>
              <a:rPr lang="de-DE" b="1" kern="0" dirty="0" err="1" smtClean="0">
                <a:solidFill>
                  <a:srgbClr val="08427E"/>
                </a:solidFill>
                <a:sym typeface="Wingdings" panose="05000000000000000000" pitchFamily="2" charset="2"/>
              </a:rPr>
              <a:t>new</a:t>
            </a:r>
            <a:r>
              <a:rPr lang="de-DE" b="1" kern="0" dirty="0" smtClean="0">
                <a:solidFill>
                  <a:srgbClr val="08427E"/>
                </a:solidFill>
                <a:sym typeface="Wingdings" panose="05000000000000000000" pitchFamily="2" charset="2"/>
              </a:rPr>
              <a:t> </a:t>
            </a:r>
            <a:r>
              <a:rPr lang="de-DE" b="1" kern="0" dirty="0" err="1" smtClean="0">
                <a:solidFill>
                  <a:srgbClr val="08427E"/>
                </a:solidFill>
                <a:sym typeface="Wingdings" panose="05000000000000000000" pitchFamily="2" charset="2"/>
              </a:rPr>
              <a:t>members</a:t>
            </a:r>
            <a:r>
              <a:rPr lang="de-DE" b="1" kern="0" dirty="0" smtClean="0">
                <a:solidFill>
                  <a:srgbClr val="08427E"/>
                </a:solidFill>
                <a:sym typeface="Wingdings" panose="05000000000000000000" pitchFamily="2" charset="2"/>
              </a:rPr>
              <a:t> </a:t>
            </a:r>
            <a:r>
              <a:rPr lang="de-DE" b="1" kern="0" dirty="0" err="1" smtClean="0">
                <a:solidFill>
                  <a:srgbClr val="08427E"/>
                </a:solidFill>
                <a:sym typeface="Wingdings" panose="05000000000000000000" pitchFamily="2" charset="2"/>
              </a:rPr>
              <a:t>expected</a:t>
            </a:r>
            <a:r>
              <a:rPr lang="de-DE" b="1" kern="0" dirty="0" smtClean="0">
                <a:solidFill>
                  <a:srgbClr val="08427E"/>
                </a:solidFill>
                <a:sym typeface="Wingdings" panose="05000000000000000000" pitchFamily="2" charset="2"/>
              </a:rPr>
              <a:t> </a:t>
            </a:r>
            <a:r>
              <a:rPr lang="de-DE" b="1" kern="0" dirty="0" err="1" smtClean="0">
                <a:solidFill>
                  <a:srgbClr val="08427E"/>
                </a:solidFill>
                <a:sym typeface="Wingdings" panose="05000000000000000000" pitchFamily="2" charset="2"/>
              </a:rPr>
              <a:t>soon</a:t>
            </a:r>
            <a:endParaRPr kumimoji="0" lang="de-DE" sz="1800" b="1" i="0" u="none" strike="noStrike" kern="0" cap="none" spc="0" normalizeH="0" baseline="0" noProof="0" dirty="0" smtClean="0">
              <a:ln>
                <a:noFill/>
              </a:ln>
              <a:solidFill>
                <a:srgbClr val="08427E"/>
              </a:solidFill>
              <a:effectLst/>
              <a:uLnTx/>
              <a:uFillTx/>
            </a:endParaRPr>
          </a:p>
        </p:txBody>
      </p:sp>
      <p:sp>
        <p:nvSpPr>
          <p:cNvPr id="93" name="Pfeil nach rechts 92"/>
          <p:cNvSpPr/>
          <p:nvPr/>
        </p:nvSpPr>
        <p:spPr>
          <a:xfrm>
            <a:off x="2623911" y="6022122"/>
            <a:ext cx="636346" cy="336444"/>
          </a:xfrm>
          <a:prstGeom prst="rightArrow">
            <a:avLst/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7" name="Grafik 4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0658" y="1705534"/>
            <a:ext cx="1441829" cy="447832"/>
          </a:xfrm>
          <a:prstGeom prst="rect">
            <a:avLst/>
          </a:prstGeom>
        </p:spPr>
      </p:pic>
      <p:pic>
        <p:nvPicPr>
          <p:cNvPr id="48" name="Grafik 4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4936" y="4714477"/>
            <a:ext cx="1318562" cy="237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757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-1;-1;-2;-2;-1;-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-1;Black"/>
  <p:tag name="COLORSETCLASSNAME" val="ColorSet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-1;-1;-2;-2;-1;-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-1;-1;-2;-2;-1;-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-1;-1;-2;-2;-1;-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-1;-1;-2;-2;-1;-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-1;-1;-2;-2;-1;-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DarkBlue;-1;-2;-2;-1;-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Primary;-1;-2;-2;-1;-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-2;-2;-2;-2;-1;-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-2;-2;-2;-2;DarkBlue;-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DarkGray;-1;-2;-2;-1;-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-1;-1;DarkBlue;-1;-1;Black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-2;-2;-2;-2;DarkBlue;-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-2;-2;-2;-2;-1;Black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Primary;-1;-2;-2;-1;Black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Magenta;-1;-2;-2;-1;Black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DarkBlue;-1;-2;-2;-1;Black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-1;-1;-2;-2;-1;Black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LightBlue;-1;-2;-2;-1;Black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DarkGray;-1;-2;-2;-1;Black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-2;-2;-2;-2;-1;-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Magenta;-1;-2;-2;-1;-2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-2;-2;-2;-2;-1;-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-1;-1;-2;-2;DarkBlue;Black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-1;-1;-2;-2;DarkBlue;Black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-1;-1;-2;-2;DarkBlue;Black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-1;-1;-2;-2;DarkBlue;Black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-1;-1;-2;-2;DarkBlue;Black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-2;-2;-2;-2;-1;-2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-2;-2;-2;-2;-1;Black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-2;-2;-2;-2;DarkBlue;-2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-2;-2;-2;-2;DarkBlue;-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-2;-2;-2;-2;-1;Black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-2;-2;-2;-2;DarkBlue;-2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-2;-2;-2;-2;-1;-2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-2;-2;-2;-2;-1;-2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-1;-1;-2;-2;DarkBlue;-2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DarkBlue;-1;-2;-2;-1;-2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-1;-1;-2;-2;DarkBlue;-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-1;-1;-2;-2;-1;-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-1;Black"/>
  <p:tag name="COLORSETCLASSNAME" val="ColorSet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-1;-1;-2;-2;-1;-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-1;Black"/>
  <p:tag name="COLORSETCLASSNAME" val="ColorSet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-1;-1;-2;-2;-1;-2"/>
</p:tagLst>
</file>

<file path=ppt/theme/theme1.xml><?xml version="1.0" encoding="utf-8"?>
<a:theme xmlns:a="http://schemas.openxmlformats.org/drawingml/2006/main" name="Folienmaster 5G-ACIA">
  <a:themeElements>
    <a:clrScheme name="Benutzerdefiniert 2">
      <a:dk1>
        <a:srgbClr val="005D73"/>
      </a:dk1>
      <a:lt1>
        <a:sysClr val="window" lastClr="FFFFFF"/>
      </a:lt1>
      <a:dk2>
        <a:srgbClr val="B4CD41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enutzerdefiniert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1388</Words>
  <Application>Microsoft Office PowerPoint</Application>
  <PresentationFormat>Breitbild</PresentationFormat>
  <Paragraphs>392</Paragraphs>
  <Slides>19</Slides>
  <Notes>17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19</vt:i4>
      </vt:variant>
    </vt:vector>
  </HeadingPairs>
  <TitlesOfParts>
    <vt:vector size="24" baseType="lpstr">
      <vt:lpstr>Calibri</vt:lpstr>
      <vt:lpstr>Wingdings</vt:lpstr>
      <vt:lpstr>Arial</vt:lpstr>
      <vt:lpstr>Bosch Office Sans</vt:lpstr>
      <vt:lpstr>Folienmaster 5G-ACIA</vt:lpstr>
      <vt:lpstr>PowerPoint-Präsentation</vt:lpstr>
      <vt:lpstr>5G-ACIA Overview Presentation | 19 October 2018 Review: Motivation of 5G-ACIA</vt:lpstr>
      <vt:lpstr>5G-ACIA Overview Presentation | 19 October 2018 Peculiarities of the Industrial Domain</vt:lpstr>
      <vt:lpstr>5G-ACIA Overview Presentation | 19 October 2018 Motivation of 5G-ACIA</vt:lpstr>
      <vt:lpstr>PowerPoint-Präsentation</vt:lpstr>
      <vt:lpstr>5G-ACIA Overview Presentation | 19 October 2018 A Joint Initiative of the OT &amp; ICT Industry</vt:lpstr>
      <vt:lpstr>5G-ACIA Overview Presentation | 19 October 2018 Public Launch at Hannover Fair 2018</vt:lpstr>
      <vt:lpstr>5G-ACIA Overview Presentation | 19 October 2018 White Paper &amp; Web Site</vt:lpstr>
      <vt:lpstr>5G-ACIA Overview Presentation | 19 October 2018 Member Overview (Status: 18 Oct 2018)</vt:lpstr>
      <vt:lpstr>5G-ACIA Overview Presentation | 19 October 2018 Mission &amp; Setup</vt:lpstr>
      <vt:lpstr>5G-ACIA Overview Presentation | 19 October 2018 People | Board &amp; General Chairs</vt:lpstr>
      <vt:lpstr>5G-ACIA Overview Presentation | 19 October 2018 People | WG Chairs &amp; Vice-Chairs</vt:lpstr>
      <vt:lpstr>5G-ACIA Overview Presentation | 19 October 2018 Mode of Operation</vt:lpstr>
      <vt:lpstr>5G-ACIA Overview Presentation | 19 October 2018 How to Become a Member</vt:lpstr>
      <vt:lpstr>5G-ACIA Overview Presentation | 19 October 2018 Overview of Ongoing and Planned Work Items</vt:lpstr>
      <vt:lpstr>5G-ACIA Overview Presentation | 19 October 2018 Preliminary Meeting Plan 2018 / 2019</vt:lpstr>
      <vt:lpstr>5G-ACIA Overview Presentation | 19 October 2018 Presence at Major Events 2018</vt:lpstr>
      <vt:lpstr>5G-ACIA Overview Presentation | 19 October 2018 Motivation for 3GPP MRP Application</vt:lpstr>
      <vt:lpstr>PowerPoint-Präsentation</vt:lpstr>
    </vt:vector>
  </TitlesOfParts>
  <Company>ZVEI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Klimpel Maciel, Nina Julia</dc:creator>
  <cp:lastModifiedBy>Mueller Andreas (CR/AEX1)</cp:lastModifiedBy>
  <cp:revision>231</cp:revision>
  <cp:lastPrinted>2018-04-20T09:14:30Z</cp:lastPrinted>
  <dcterms:created xsi:type="dcterms:W3CDTF">2018-04-13T08:51:28Z</dcterms:created>
  <dcterms:modified xsi:type="dcterms:W3CDTF">2018-10-18T17:38:15Z</dcterms:modified>
</cp:coreProperties>
</file>