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4" r:id="rId6"/>
    <p:sldId id="368" r:id="rId7"/>
    <p:sldId id="370" r:id="rId8"/>
    <p:sldId id="369"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07" autoAdjust="0"/>
    <p:restoredTop sz="94712" autoAdjust="0"/>
  </p:normalViewPr>
  <p:slideViewPr>
    <p:cSldViewPr snapToGrid="0">
      <p:cViewPr varScale="1">
        <p:scale>
          <a:sx n="108" d="100"/>
          <a:sy n="108" d="100"/>
        </p:scale>
        <p:origin x="564"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692544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0753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#64	</a:t>
            </a:r>
          </a:p>
          <a:p>
            <a:pPr eaLnBrk="1" hangingPunct="1">
              <a:defRPr/>
            </a:pPr>
            <a:r>
              <a:rPr lang="sv-SE" altLang="en-US" sz="1200" b="1" dirty="0">
                <a:latin typeface="Arial "/>
              </a:rPr>
              <a:t>Orlando, USA – Nov., 2024</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692640" y="133350"/>
            <a:ext cx="14081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i="1" dirty="0">
                <a:latin typeface="Arial "/>
              </a:rPr>
              <a:t>S6-245174 </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253231" y="2180255"/>
            <a:ext cx="9685537" cy="1965617"/>
          </a:xfrm>
        </p:spPr>
        <p:txBody>
          <a:bodyPr/>
          <a:lstStyle/>
          <a:p>
            <a:pPr eaLnBrk="1" hangingPunct="1"/>
            <a:r>
              <a:rPr lang="en-GB" altLang="en-US" sz="5000" b="1" dirty="0"/>
              <a:t>Discussion on using satellites for limited backhaul in IOPS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253231" y="4545075"/>
            <a:ext cx="9774823" cy="1500187"/>
          </a:xfrm>
        </p:spPr>
        <p:txBody>
          <a:bodyPr/>
          <a:lstStyle/>
          <a:p>
            <a:pPr marL="0" indent="0" eaLnBrk="1" hangingPunct="1">
              <a:buFontTx/>
              <a:buNone/>
            </a:pPr>
            <a:r>
              <a:rPr lang="en-GB" altLang="en-US" dirty="0"/>
              <a:t>Mythri Hunukumbure, Sivasubramaniam Ramanan – </a:t>
            </a:r>
          </a:p>
          <a:p>
            <a:pPr marL="0" indent="0" eaLnBrk="1" hangingPunct="1">
              <a:buFontTx/>
              <a:buNone/>
            </a:pPr>
            <a:r>
              <a:rPr lang="en-GB" altLang="en-US" dirty="0"/>
              <a:t>UK Home Office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08373" y="480535"/>
            <a:ext cx="10661341" cy="1117446"/>
          </a:xfrm>
        </p:spPr>
        <p:txBody>
          <a:bodyPr/>
          <a:lstStyle/>
          <a:p>
            <a:r>
              <a:rPr lang="en-GB" altLang="en-US" b="1" dirty="0"/>
              <a:t>Limited backhaul provision for IOPS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8373" y="1944210"/>
            <a:ext cx="11416683" cy="4548665"/>
          </a:xfrm>
        </p:spPr>
        <p:txBody>
          <a:bodyPr/>
          <a:lstStyle/>
          <a:p>
            <a:r>
              <a:rPr lang="en-US" altLang="en-US" sz="2400" dirty="0"/>
              <a:t> Satellites (especially LEO Sat’s) are a prime candidate for the provision of limited backhaul in IOPS operations. </a:t>
            </a:r>
          </a:p>
          <a:p>
            <a:pPr lvl="1">
              <a:buFont typeface="Wingdings" panose="05000000000000000000" pitchFamily="2" charset="2"/>
              <a:buChar char="§"/>
            </a:pPr>
            <a:r>
              <a:rPr lang="en-US" altLang="en-US" sz="2000" dirty="0">
                <a:solidFill>
                  <a:srgbClr val="0070C0"/>
                </a:solidFill>
              </a:rPr>
              <a:t>The satellite backhaul will be set-up (immediately) after the IOPS cell(s) is/are configured.</a:t>
            </a:r>
          </a:p>
          <a:p>
            <a:pPr lvl="1">
              <a:buFont typeface="Wingdings" panose="05000000000000000000" pitchFamily="2" charset="2"/>
              <a:buChar char="§"/>
            </a:pPr>
            <a:r>
              <a:rPr lang="en-US" altLang="en-US" sz="2000" dirty="0">
                <a:solidFill>
                  <a:srgbClr val="0070C0"/>
                </a:solidFill>
              </a:rPr>
              <a:t>The PCRF/PCF of the 5GS or EPS that provides the MC connectivity can inform the MC service server the capacity and QoS that can be supported in this limited backhaul. For LEO Sat’s these qualities can also vary over time.</a:t>
            </a:r>
          </a:p>
          <a:p>
            <a:r>
              <a:rPr lang="en-US" altLang="en-US" sz="2400" dirty="0"/>
              <a:t> As the backhaul link is constrained, only selective IOPS users can use this link to gain services from the MC service server.</a:t>
            </a:r>
          </a:p>
          <a:p>
            <a:pPr lvl="1">
              <a:buFont typeface="Wingdings" panose="05000000000000000000" pitchFamily="2" charset="2"/>
              <a:buChar char="§"/>
            </a:pPr>
            <a:r>
              <a:rPr lang="en-US" altLang="en-US" sz="2000" dirty="0">
                <a:solidFill>
                  <a:srgbClr val="0070C0"/>
                </a:solidFill>
                <a:highlight>
                  <a:srgbClr val="FFFF00"/>
                </a:highlight>
              </a:rPr>
              <a:t>These selective users will be pre-configured and will need to notify their presence inside the IOPS cell, when the IOPS cell(s) is/are configured</a:t>
            </a:r>
            <a:r>
              <a:rPr lang="en-US" altLang="en-US" sz="2000" dirty="0">
                <a:solidFill>
                  <a:srgbClr val="0070C0"/>
                </a:solidFill>
              </a:rPr>
              <a:t>.</a:t>
            </a:r>
          </a:p>
          <a:p>
            <a:r>
              <a:rPr lang="en-US" altLang="en-US" sz="2400" dirty="0"/>
              <a:t> Example from ESN where this connectivity is highly useful</a:t>
            </a:r>
          </a:p>
          <a:p>
            <a:pPr lvl="1">
              <a:buFont typeface="Wingdings" panose="05000000000000000000" pitchFamily="2" charset="2"/>
              <a:buChar char="§"/>
            </a:pPr>
            <a:r>
              <a:rPr lang="en-US" altLang="en-US" sz="2000" dirty="0">
                <a:solidFill>
                  <a:srgbClr val="0070C0"/>
                </a:solidFill>
              </a:rPr>
              <a:t>Incident commander handling firefighter team in a remote wildfire need to request more resources.</a:t>
            </a:r>
          </a:p>
          <a:p>
            <a:pPr marL="0" indent="0">
              <a:buNone/>
            </a:pPr>
            <a:endParaRPr lang="en-US" altLang="en-US" sz="2400" dirty="0">
              <a:solidFill>
                <a:srgbClr val="0070C0"/>
              </a:solidFill>
            </a:endParaRPr>
          </a:p>
          <a:p>
            <a:pPr marL="0" indent="0">
              <a:buNone/>
            </a:pPr>
            <a:endParaRPr lang="en-US" altLang="en-US" sz="2400" dirty="0"/>
          </a:p>
          <a:p>
            <a:pPr marL="0" indent="0">
              <a:buNone/>
            </a:pPr>
            <a:endParaRPr lang="en-US" altLang="en-US" sz="2400" dirty="0"/>
          </a:p>
          <a:p>
            <a:pPr marL="0" indent="0">
              <a:buNone/>
            </a:pPr>
            <a:endParaRPr lang="en-US" altLang="en-US" sz="2400" dirty="0">
              <a:solidFill>
                <a:srgbClr val="0070C0"/>
              </a:solidFill>
            </a:endParaRPr>
          </a:p>
          <a:p>
            <a:pPr>
              <a:buFont typeface="Wingdings" panose="05000000000000000000" pitchFamily="2" charset="2"/>
              <a:buChar char="§"/>
            </a:pPr>
            <a:endParaRPr lang="en-US" altLang="en-US" sz="2400" dirty="0">
              <a:solidFill>
                <a:srgbClr val="0070C0"/>
              </a:solidFill>
            </a:endParaRPr>
          </a:p>
          <a:p>
            <a:endParaRPr lang="en-US" altLang="en-US" dirty="0"/>
          </a:p>
          <a:p>
            <a:pPr>
              <a:buFont typeface="Wingdings" panose="05000000000000000000" pitchFamily="2" charset="2"/>
              <a:buChar char="§"/>
            </a:pPr>
            <a:endParaRPr lang="en-US" altLang="en-US" dirty="0">
              <a:solidFill>
                <a:srgbClr val="0070C0"/>
              </a:solidFill>
            </a:endParaRPr>
          </a:p>
          <a:p>
            <a:pPr marL="0" indent="0">
              <a:buNone/>
            </a:pPr>
            <a:endParaRPr lang="en-US" altLang="en-US" dirty="0">
              <a:solidFill>
                <a:srgbClr val="0070C0"/>
              </a:solidFill>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048B5-2998-08FB-B8AB-530377FC57B8}"/>
              </a:ext>
            </a:extLst>
          </p:cNvPr>
          <p:cNvSpPr>
            <a:spLocks noGrp="1"/>
          </p:cNvSpPr>
          <p:nvPr>
            <p:ph type="title"/>
          </p:nvPr>
        </p:nvSpPr>
        <p:spPr>
          <a:xfrm>
            <a:off x="376564" y="452761"/>
            <a:ext cx="10746418" cy="1202416"/>
          </a:xfrm>
        </p:spPr>
        <p:txBody>
          <a:bodyPr/>
          <a:lstStyle/>
          <a:p>
            <a:r>
              <a:rPr lang="en-GB" b="1" dirty="0"/>
              <a:t>Current IOPS Architecture</a:t>
            </a:r>
          </a:p>
        </p:txBody>
      </p:sp>
      <p:sp>
        <p:nvSpPr>
          <p:cNvPr id="3" name="Content Placeholder 2">
            <a:extLst>
              <a:ext uri="{FF2B5EF4-FFF2-40B4-BE49-F238E27FC236}">
                <a16:creationId xmlns:a16="http://schemas.microsoft.com/office/drawing/2014/main" id="{43D18292-05DF-E1E9-5B83-0C8DB7BAF336}"/>
              </a:ext>
            </a:extLst>
          </p:cNvPr>
          <p:cNvSpPr>
            <a:spLocks noGrp="1"/>
          </p:cNvSpPr>
          <p:nvPr>
            <p:ph idx="1"/>
          </p:nvPr>
        </p:nvSpPr>
        <p:spPr>
          <a:xfrm>
            <a:off x="376564" y="1861136"/>
            <a:ext cx="11155529" cy="4351338"/>
          </a:xfrm>
        </p:spPr>
        <p:txBody>
          <a:bodyPr/>
          <a:lstStyle/>
          <a:p>
            <a:r>
              <a:rPr lang="en-GB" dirty="0"/>
              <a:t> </a:t>
            </a:r>
            <a:r>
              <a:rPr lang="en-GB" sz="2400" dirty="0"/>
              <a:t>SIP based IOPS signalling (for IOPS discovery, </a:t>
            </a:r>
            <a:br>
              <a:rPr lang="en-GB" sz="2400" dirty="0"/>
            </a:br>
            <a:r>
              <a:rPr lang="en-GB" sz="2400" dirty="0"/>
              <a:t>subscription and notification events) occurs </a:t>
            </a:r>
            <a:br>
              <a:rPr lang="en-GB" sz="2400" dirty="0"/>
            </a:br>
            <a:r>
              <a:rPr lang="en-GB" sz="2400" dirty="0"/>
              <a:t>between the signalling application server and </a:t>
            </a:r>
            <a:br>
              <a:rPr lang="en-GB" sz="2400" dirty="0"/>
            </a:br>
            <a:r>
              <a:rPr lang="en-GB" sz="2400" dirty="0"/>
              <a:t>signalling user agent client.</a:t>
            </a:r>
          </a:p>
          <a:p>
            <a:pPr lvl="1">
              <a:buFont typeface="Wingdings" panose="05000000000000000000" pitchFamily="2" charset="2"/>
              <a:buChar char="§"/>
            </a:pPr>
            <a:r>
              <a:rPr lang="en-GB" sz="2000" dirty="0">
                <a:solidFill>
                  <a:srgbClr val="0070C0"/>
                </a:solidFill>
              </a:rPr>
              <a:t>The reference point is MC-IOPS-X1.</a:t>
            </a:r>
          </a:p>
          <a:p>
            <a:r>
              <a:rPr lang="en-GB" sz="2400" dirty="0"/>
              <a:t> There is no signalling between the IOPS 5GS/EPS </a:t>
            </a:r>
            <a:br>
              <a:rPr lang="en-GB" sz="2400" dirty="0"/>
            </a:br>
            <a:r>
              <a:rPr lang="en-GB" sz="2400" dirty="0"/>
              <a:t>and the signalling application server or signalling user agent client currently defined.</a:t>
            </a:r>
          </a:p>
          <a:p>
            <a:pPr lvl="1">
              <a:buFont typeface="Wingdings" panose="05000000000000000000" pitchFamily="2" charset="2"/>
              <a:buChar char="§"/>
            </a:pPr>
            <a:r>
              <a:rPr lang="en-GB" sz="1800" dirty="0">
                <a:solidFill>
                  <a:srgbClr val="0070C0"/>
                </a:solidFill>
              </a:rPr>
              <a:t>Only Application layer reference points between IOPS MC connectivity function and the IOPS EPS are defined. These support the allocation of unicast or multicast bearers.</a:t>
            </a:r>
          </a:p>
          <a:p>
            <a:r>
              <a:rPr lang="en-GB" sz="2400" dirty="0"/>
              <a:t> Also the IOPS MC connectivity function and the IOPS EPS identifies users through IOPS MC ID’s  or IOPS MC service ID’s (no global MC ID’s are recognized).</a:t>
            </a:r>
            <a:endParaRPr lang="en-GB" sz="1800" dirty="0">
              <a:solidFill>
                <a:srgbClr val="0070C0"/>
              </a:solidFill>
            </a:endParaRPr>
          </a:p>
        </p:txBody>
      </p:sp>
      <p:sp>
        <p:nvSpPr>
          <p:cNvPr id="8" name="Rectangle 4">
            <a:extLst>
              <a:ext uri="{FF2B5EF4-FFF2-40B4-BE49-F238E27FC236}">
                <a16:creationId xmlns:a16="http://schemas.microsoft.com/office/drawing/2014/main" id="{C29A6346-5FA4-3E00-073B-3C2EE5551BE3}"/>
              </a:ext>
            </a:extLst>
          </p:cNvPr>
          <p:cNvSpPr>
            <a:spLocks noChangeArrowheads="1"/>
          </p:cNvSpPr>
          <p:nvPr/>
        </p:nvSpPr>
        <p:spPr bwMode="auto">
          <a:xfrm rot="16021421">
            <a:off x="6276513" y="294738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9" name="Object 8">
            <a:extLst>
              <a:ext uri="{FF2B5EF4-FFF2-40B4-BE49-F238E27FC236}">
                <a16:creationId xmlns:a16="http://schemas.microsoft.com/office/drawing/2014/main" id="{2E523DDC-87AA-4DA5-D220-2BB9FBE4B108}"/>
              </a:ext>
            </a:extLst>
          </p:cNvPr>
          <p:cNvGraphicFramePr>
            <a:graphicFrameLocks noChangeAspect="1"/>
          </p:cNvGraphicFramePr>
          <p:nvPr>
            <p:extLst>
              <p:ext uri="{D42A27DB-BD31-4B8C-83A1-F6EECF244321}">
                <p14:modId xmlns:p14="http://schemas.microsoft.com/office/powerpoint/2010/main" val="3197587822"/>
              </p:ext>
            </p:extLst>
          </p:nvPr>
        </p:nvGraphicFramePr>
        <p:xfrm>
          <a:off x="6986727" y="2032986"/>
          <a:ext cx="4476750" cy="1828800"/>
        </p:xfrm>
        <a:graphic>
          <a:graphicData uri="http://schemas.openxmlformats.org/presentationml/2006/ole">
            <mc:AlternateContent xmlns:mc="http://schemas.openxmlformats.org/markup-compatibility/2006">
              <mc:Choice xmlns:v="urn:schemas-microsoft-com:vml" Requires="v">
                <p:oleObj name="Visio" r:id="rId3" imgW="4476713" imgH="1860725" progId="Visio.Drawing.11">
                  <p:embed/>
                </p:oleObj>
              </mc:Choice>
              <mc:Fallback>
                <p:oleObj name="Visio" r:id="rId3" imgW="4476713" imgH="1860725" progId="Visio.Drawing.11">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6727" y="2032986"/>
                        <a:ext cx="4476750" cy="1828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01992030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73964-0828-AE11-2B1F-6E770321D425}"/>
              </a:ext>
            </a:extLst>
          </p:cNvPr>
          <p:cNvSpPr>
            <a:spLocks noGrp="1"/>
          </p:cNvSpPr>
          <p:nvPr>
            <p:ph type="title"/>
          </p:nvPr>
        </p:nvSpPr>
        <p:spPr>
          <a:xfrm>
            <a:off x="438150" y="365125"/>
            <a:ext cx="10915650" cy="1325563"/>
          </a:xfrm>
        </p:spPr>
        <p:txBody>
          <a:bodyPr/>
          <a:lstStyle/>
          <a:p>
            <a:r>
              <a:rPr lang="en-GB" b="1" dirty="0"/>
              <a:t>Envisaged limited backhaul connectivity</a:t>
            </a:r>
          </a:p>
        </p:txBody>
      </p:sp>
      <p:sp>
        <p:nvSpPr>
          <p:cNvPr id="3" name="Content Placeholder 2">
            <a:extLst>
              <a:ext uri="{FF2B5EF4-FFF2-40B4-BE49-F238E27FC236}">
                <a16:creationId xmlns:a16="http://schemas.microsoft.com/office/drawing/2014/main" id="{82B54300-6560-13E6-5A31-3D55762CAAD1}"/>
              </a:ext>
            </a:extLst>
          </p:cNvPr>
          <p:cNvSpPr>
            <a:spLocks noGrp="1"/>
          </p:cNvSpPr>
          <p:nvPr>
            <p:ph idx="1"/>
          </p:nvPr>
        </p:nvSpPr>
        <p:spPr>
          <a:xfrm>
            <a:off x="508030" y="1825625"/>
            <a:ext cx="10845770" cy="4351338"/>
          </a:xfrm>
        </p:spPr>
        <p:txBody>
          <a:bodyPr/>
          <a:lstStyle/>
          <a:p>
            <a:r>
              <a:rPr lang="en-GB" sz="2400" dirty="0"/>
              <a:t> MC UE1 is a selective user and requests</a:t>
            </a:r>
            <a:br>
              <a:rPr lang="en-GB" sz="2400" dirty="0"/>
            </a:br>
            <a:r>
              <a:rPr lang="en-GB" sz="2400" dirty="0"/>
              <a:t>the use of backhaul connectivity from IOPS </a:t>
            </a:r>
            <a:br>
              <a:rPr lang="en-GB" sz="2400" dirty="0"/>
            </a:br>
            <a:r>
              <a:rPr lang="en-GB" sz="2400" dirty="0"/>
              <a:t>MC connectivity function and IOPS EPS.</a:t>
            </a:r>
          </a:p>
          <a:p>
            <a:r>
              <a:rPr lang="en-GB" sz="2400" dirty="0"/>
              <a:t> The limited backhaul is set-up and</a:t>
            </a:r>
            <a:br>
              <a:rPr lang="en-GB" sz="2400" dirty="0"/>
            </a:br>
            <a:r>
              <a:rPr lang="en-GB" sz="2400" dirty="0"/>
              <a:t>the PCRF indicates available QoS</a:t>
            </a:r>
            <a:br>
              <a:rPr lang="en-GB" sz="2400" dirty="0"/>
            </a:br>
            <a:r>
              <a:rPr lang="en-GB" sz="2400" dirty="0"/>
              <a:t>to the MC service server.</a:t>
            </a:r>
          </a:p>
          <a:p>
            <a:r>
              <a:rPr lang="en-GB" sz="2400" dirty="0"/>
              <a:t> MC service server receives </a:t>
            </a:r>
            <a:br>
              <a:rPr lang="en-GB" sz="2400" dirty="0"/>
            </a:br>
            <a:r>
              <a:rPr lang="en-GB" sz="2400" dirty="0"/>
              <a:t>MC UE1’s request and after</a:t>
            </a:r>
            <a:br>
              <a:rPr lang="en-GB" sz="2400" dirty="0"/>
            </a:br>
            <a:r>
              <a:rPr lang="en-GB" sz="2400" dirty="0"/>
              <a:t>authentication:</a:t>
            </a:r>
          </a:p>
          <a:p>
            <a:pPr lvl="1">
              <a:buFont typeface="Wingdings" panose="05000000000000000000" pitchFamily="2" charset="2"/>
              <a:buChar char="§"/>
            </a:pPr>
            <a:r>
              <a:rPr lang="en-GB" sz="2000" dirty="0">
                <a:solidFill>
                  <a:srgbClr val="0070C0"/>
                </a:solidFill>
              </a:rPr>
              <a:t>Allows MCPTT private and group calls </a:t>
            </a:r>
            <a:br>
              <a:rPr lang="en-GB" sz="2000" dirty="0">
                <a:solidFill>
                  <a:srgbClr val="0070C0"/>
                </a:solidFill>
              </a:rPr>
            </a:br>
            <a:r>
              <a:rPr lang="en-GB" sz="2000" dirty="0">
                <a:solidFill>
                  <a:srgbClr val="0070C0"/>
                </a:solidFill>
              </a:rPr>
              <a:t>and </a:t>
            </a:r>
            <a:r>
              <a:rPr lang="en-GB" sz="2000" dirty="0" err="1">
                <a:solidFill>
                  <a:srgbClr val="0070C0"/>
                </a:solidFill>
              </a:rPr>
              <a:t>MCData</a:t>
            </a:r>
            <a:r>
              <a:rPr lang="en-GB" sz="2000" dirty="0">
                <a:solidFill>
                  <a:srgbClr val="0070C0"/>
                </a:solidFill>
              </a:rPr>
              <a:t> SDS services through the respective service servers.</a:t>
            </a:r>
          </a:p>
          <a:p>
            <a:pPr lvl="1">
              <a:buFont typeface="Wingdings" panose="05000000000000000000" pitchFamily="2" charset="2"/>
              <a:buChar char="§"/>
            </a:pPr>
            <a:r>
              <a:rPr lang="en-GB" sz="2000" dirty="0">
                <a:solidFill>
                  <a:srgbClr val="0070C0"/>
                </a:solidFill>
              </a:rPr>
              <a:t>MC UE2 and MC UE3 do not gain access to services through this limited </a:t>
            </a:r>
            <a:r>
              <a:rPr lang="en-GB" sz="2000">
                <a:solidFill>
                  <a:srgbClr val="0070C0"/>
                </a:solidFill>
              </a:rPr>
              <a:t>backhaul usage.</a:t>
            </a:r>
            <a:br>
              <a:rPr lang="en-GB" sz="2000" dirty="0">
                <a:solidFill>
                  <a:srgbClr val="0070C0"/>
                </a:solidFill>
              </a:rPr>
            </a:br>
            <a:endParaRPr lang="en-GB" sz="2000" dirty="0">
              <a:solidFill>
                <a:srgbClr val="0070C0"/>
              </a:solidFill>
            </a:endParaRPr>
          </a:p>
        </p:txBody>
      </p:sp>
      <p:sp>
        <p:nvSpPr>
          <p:cNvPr id="5" name="TextBox 4">
            <a:extLst>
              <a:ext uri="{FF2B5EF4-FFF2-40B4-BE49-F238E27FC236}">
                <a16:creationId xmlns:a16="http://schemas.microsoft.com/office/drawing/2014/main" id="{1AE100B7-21F6-6AA4-2ED4-657EC23BC2AB}"/>
              </a:ext>
            </a:extLst>
          </p:cNvPr>
          <p:cNvSpPr txBox="1"/>
          <p:nvPr/>
        </p:nvSpPr>
        <p:spPr>
          <a:xfrm>
            <a:off x="8909981" y="4251976"/>
            <a:ext cx="3061983" cy="738664"/>
          </a:xfrm>
          <a:prstGeom prst="rect">
            <a:avLst/>
          </a:prstGeom>
          <a:noFill/>
        </p:spPr>
        <p:txBody>
          <a:bodyPr wrap="square" rtlCol="0">
            <a:spAutoFit/>
          </a:bodyPr>
          <a:lstStyle/>
          <a:p>
            <a:r>
              <a:rPr lang="en-GB" sz="1400" dirty="0">
                <a:solidFill>
                  <a:srgbClr val="0070C0"/>
                </a:solidFill>
              </a:rPr>
              <a:t>* This diagram is for illustration only. Information flows going through boxes indicate these functions are involved.</a:t>
            </a:r>
          </a:p>
        </p:txBody>
      </p:sp>
      <p:pic>
        <p:nvPicPr>
          <p:cNvPr id="7" name="Picture 6">
            <a:extLst>
              <a:ext uri="{FF2B5EF4-FFF2-40B4-BE49-F238E27FC236}">
                <a16:creationId xmlns:a16="http://schemas.microsoft.com/office/drawing/2014/main" id="{4D4836AE-1F9A-ED3C-CBFF-DB638198294F}"/>
              </a:ext>
            </a:extLst>
          </p:cNvPr>
          <p:cNvPicPr>
            <a:picLocks noChangeAspect="1"/>
          </p:cNvPicPr>
          <p:nvPr/>
        </p:nvPicPr>
        <p:blipFill>
          <a:blip r:embed="rId2"/>
          <a:stretch>
            <a:fillRect/>
          </a:stretch>
        </p:blipFill>
        <p:spPr>
          <a:xfrm>
            <a:off x="4831213" y="1825625"/>
            <a:ext cx="6852757" cy="3516547"/>
          </a:xfrm>
          <a:prstGeom prst="rect">
            <a:avLst/>
          </a:prstGeom>
        </p:spPr>
      </p:pic>
    </p:spTree>
    <p:extLst>
      <p:ext uri="{BB962C8B-B14F-4D97-AF65-F5344CB8AC3E}">
        <p14:creationId xmlns:p14="http://schemas.microsoft.com/office/powerpoint/2010/main" val="49779503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8070A-ACF6-1A06-1DE3-BD47543694A7}"/>
              </a:ext>
            </a:extLst>
          </p:cNvPr>
          <p:cNvSpPr>
            <a:spLocks noGrp="1"/>
          </p:cNvSpPr>
          <p:nvPr>
            <p:ph type="title"/>
          </p:nvPr>
        </p:nvSpPr>
        <p:spPr>
          <a:xfrm>
            <a:off x="474216" y="514905"/>
            <a:ext cx="10515600" cy="878889"/>
          </a:xfrm>
        </p:spPr>
        <p:txBody>
          <a:bodyPr/>
          <a:lstStyle/>
          <a:p>
            <a:r>
              <a:rPr lang="en-GB" b="1" dirty="0"/>
              <a:t>Proposed solution </a:t>
            </a:r>
          </a:p>
        </p:txBody>
      </p:sp>
      <p:sp>
        <p:nvSpPr>
          <p:cNvPr id="3" name="Content Placeholder 2">
            <a:extLst>
              <a:ext uri="{FF2B5EF4-FFF2-40B4-BE49-F238E27FC236}">
                <a16:creationId xmlns:a16="http://schemas.microsoft.com/office/drawing/2014/main" id="{7FBAF3BE-F685-DF16-16AD-024D8214D179}"/>
              </a:ext>
            </a:extLst>
          </p:cNvPr>
          <p:cNvSpPr>
            <a:spLocks noGrp="1"/>
          </p:cNvSpPr>
          <p:nvPr>
            <p:ph idx="1"/>
          </p:nvPr>
        </p:nvSpPr>
        <p:spPr>
          <a:xfrm>
            <a:off x="577049" y="1825625"/>
            <a:ext cx="11026066" cy="4351338"/>
          </a:xfrm>
        </p:spPr>
        <p:txBody>
          <a:bodyPr/>
          <a:lstStyle/>
          <a:p>
            <a:r>
              <a:rPr lang="en-GB" sz="2400" dirty="0"/>
              <a:t> The selective users within the IOPS cell(s) </a:t>
            </a:r>
            <a:br>
              <a:rPr lang="en-GB" sz="2400" dirty="0"/>
            </a:br>
            <a:r>
              <a:rPr lang="en-GB" sz="2400" dirty="0"/>
              <a:t>would indicate their presence to the IOPS MC </a:t>
            </a:r>
            <a:br>
              <a:rPr lang="en-GB" sz="2400" dirty="0"/>
            </a:br>
            <a:r>
              <a:rPr lang="en-GB" sz="2400" dirty="0"/>
              <a:t>connectivity function during device discovery.</a:t>
            </a:r>
          </a:p>
          <a:p>
            <a:r>
              <a:rPr lang="en-GB" sz="2400" dirty="0"/>
              <a:t> The IOPS MC connectivity function shall be </a:t>
            </a:r>
            <a:br>
              <a:rPr lang="en-GB" sz="2400" dirty="0"/>
            </a:br>
            <a:r>
              <a:rPr lang="en-GB" sz="2400" dirty="0"/>
              <a:t>able to:</a:t>
            </a:r>
          </a:p>
          <a:p>
            <a:pPr lvl="1">
              <a:buFont typeface="Wingdings" panose="05000000000000000000" pitchFamily="2" charset="2"/>
              <a:buChar char="§"/>
            </a:pPr>
            <a:r>
              <a:rPr lang="en-GB" sz="2000" dirty="0">
                <a:solidFill>
                  <a:srgbClr val="0070C0"/>
                </a:solidFill>
              </a:rPr>
              <a:t>Indicate to the IOPS 5GS/EPS that selective users UEs/users </a:t>
            </a:r>
            <a:br>
              <a:rPr lang="en-GB" sz="2000" dirty="0">
                <a:solidFill>
                  <a:srgbClr val="0070C0"/>
                </a:solidFill>
              </a:rPr>
            </a:br>
            <a:r>
              <a:rPr lang="en-GB" sz="2000" dirty="0">
                <a:solidFill>
                  <a:srgbClr val="0070C0"/>
                </a:solidFill>
              </a:rPr>
              <a:t>within the IOPS cell(s) are present and are requesting MC services through limited backhaul.</a:t>
            </a:r>
            <a:endParaRPr lang="en-GB" sz="2400" dirty="0"/>
          </a:p>
          <a:p>
            <a:r>
              <a:rPr lang="en-GB" sz="2400" dirty="0">
                <a:solidFill>
                  <a:srgbClr val="0070C0"/>
                </a:solidFill>
              </a:rPr>
              <a:t> </a:t>
            </a:r>
            <a:r>
              <a:rPr lang="en-GB" sz="2400" dirty="0"/>
              <a:t>We propose to define a new reference point, MC-IOPS-X2 between the signalling application server and the IOPS 5GS/EPS for the above purposes.</a:t>
            </a:r>
          </a:p>
          <a:p>
            <a:r>
              <a:rPr lang="en-GB" sz="2400" dirty="0">
                <a:solidFill>
                  <a:srgbClr val="0070C0"/>
                </a:solidFill>
              </a:rPr>
              <a:t> </a:t>
            </a:r>
            <a:r>
              <a:rPr lang="en-GB" sz="2400" dirty="0"/>
              <a:t>Also the IOPS MC connectivity function and IOPS EPS to handle the MC service ID’s of selective users, so they can be verified with the MC service server(s).</a:t>
            </a:r>
            <a:br>
              <a:rPr lang="en-GB" sz="2000" dirty="0">
                <a:solidFill>
                  <a:srgbClr val="0070C0"/>
                </a:solidFill>
              </a:rPr>
            </a:br>
            <a:endParaRPr lang="en-GB" sz="2000" dirty="0">
              <a:solidFill>
                <a:srgbClr val="0070C0"/>
              </a:solidFill>
            </a:endParaRPr>
          </a:p>
        </p:txBody>
      </p:sp>
      <p:graphicFrame>
        <p:nvGraphicFramePr>
          <p:cNvPr id="4" name="Object 3">
            <a:extLst>
              <a:ext uri="{FF2B5EF4-FFF2-40B4-BE49-F238E27FC236}">
                <a16:creationId xmlns:a16="http://schemas.microsoft.com/office/drawing/2014/main" id="{37110026-ED17-33E2-042B-EF746E65564F}"/>
              </a:ext>
            </a:extLst>
          </p:cNvPr>
          <p:cNvGraphicFramePr>
            <a:graphicFrameLocks noChangeAspect="1"/>
          </p:cNvGraphicFramePr>
          <p:nvPr>
            <p:extLst>
              <p:ext uri="{D42A27DB-BD31-4B8C-83A1-F6EECF244321}">
                <p14:modId xmlns:p14="http://schemas.microsoft.com/office/powerpoint/2010/main" val="182769960"/>
              </p:ext>
            </p:extLst>
          </p:nvPr>
        </p:nvGraphicFramePr>
        <p:xfrm>
          <a:off x="7031117" y="2032986"/>
          <a:ext cx="4476750" cy="1828800"/>
        </p:xfrm>
        <a:graphic>
          <a:graphicData uri="http://schemas.openxmlformats.org/presentationml/2006/ole">
            <mc:AlternateContent xmlns:mc="http://schemas.openxmlformats.org/markup-compatibility/2006">
              <mc:Choice xmlns:v="urn:schemas-microsoft-com:vml" Requires="v">
                <p:oleObj name="Visio" r:id="rId2" imgW="4476713" imgH="1860725" progId="Visio.Drawing.11">
                  <p:embed/>
                </p:oleObj>
              </mc:Choice>
              <mc:Fallback>
                <p:oleObj name="Visio" r:id="rId2" imgW="4476713" imgH="1860725" progId="Visio.Drawing.11">
                  <p:embed/>
                  <p:pic>
                    <p:nvPicPr>
                      <p:cNvPr id="9" name="Object 8">
                        <a:extLst>
                          <a:ext uri="{FF2B5EF4-FFF2-40B4-BE49-F238E27FC236}">
                            <a16:creationId xmlns:a16="http://schemas.microsoft.com/office/drawing/2014/main" id="{2E523DDC-87AA-4DA5-D220-2BB9FBE4B1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1117" y="2032986"/>
                        <a:ext cx="4476750" cy="1828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Straight Connector 5">
            <a:extLst>
              <a:ext uri="{FF2B5EF4-FFF2-40B4-BE49-F238E27FC236}">
                <a16:creationId xmlns:a16="http://schemas.microsoft.com/office/drawing/2014/main" id="{4BBE0857-1C64-0163-D0FB-3D7E0EF6FCBA}"/>
              </a:ext>
            </a:extLst>
          </p:cNvPr>
          <p:cNvCxnSpPr/>
          <p:nvPr/>
        </p:nvCxnSpPr>
        <p:spPr>
          <a:xfrm>
            <a:off x="8211847" y="3249227"/>
            <a:ext cx="878889"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A82EB5D3-6EA4-B14D-D70C-8D9A2EBECC9D}"/>
              </a:ext>
            </a:extLst>
          </p:cNvPr>
          <p:cNvSpPr txBox="1"/>
          <p:nvPr/>
        </p:nvSpPr>
        <p:spPr>
          <a:xfrm>
            <a:off x="8460422" y="3058050"/>
            <a:ext cx="1020932" cy="200055"/>
          </a:xfrm>
          <a:prstGeom prst="rect">
            <a:avLst/>
          </a:prstGeom>
          <a:noFill/>
        </p:spPr>
        <p:txBody>
          <a:bodyPr wrap="square" rtlCol="0">
            <a:spAutoFit/>
          </a:bodyPr>
          <a:lstStyle/>
          <a:p>
            <a:r>
              <a:rPr lang="en-GB" sz="700" dirty="0">
                <a:solidFill>
                  <a:srgbClr val="0070C0"/>
                </a:solidFill>
              </a:rPr>
              <a:t>MC-IOPS-X2</a:t>
            </a:r>
          </a:p>
        </p:txBody>
      </p:sp>
    </p:spTree>
    <p:extLst>
      <p:ext uri="{BB962C8B-B14F-4D97-AF65-F5344CB8AC3E}">
        <p14:creationId xmlns:p14="http://schemas.microsoft.com/office/powerpoint/2010/main" val="212304775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8870</TotalTime>
  <Words>563</Words>
  <Application>Microsoft Office PowerPoint</Application>
  <PresentationFormat>Widescreen</PresentationFormat>
  <Paragraphs>38</Paragraphs>
  <Slides>5</Slides>
  <Notes>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3" baseType="lpstr">
      <vt:lpstr>Arial</vt:lpstr>
      <vt:lpstr>Arial </vt:lpstr>
      <vt:lpstr>Calibri</vt:lpstr>
      <vt:lpstr>Calibri Light</vt:lpstr>
      <vt:lpstr>Times New Roman</vt:lpstr>
      <vt:lpstr>Wingdings</vt:lpstr>
      <vt:lpstr>Office Theme</vt:lpstr>
      <vt:lpstr>Visio</vt:lpstr>
      <vt:lpstr>Discussion on using satellites for limited backhaul in IOPS</vt:lpstr>
      <vt:lpstr>Limited backhaul provision for IOPS</vt:lpstr>
      <vt:lpstr>Current IOPS Architecture</vt:lpstr>
      <vt:lpstr>Envisaged limited backhaul connectivity</vt:lpstr>
      <vt:lpstr>Proposed solution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Mythri Hunukumbure</cp:lastModifiedBy>
  <cp:revision>652</cp:revision>
  <dcterms:created xsi:type="dcterms:W3CDTF">2010-02-05T13:52:04Z</dcterms:created>
  <dcterms:modified xsi:type="dcterms:W3CDTF">2024-11-11T13:52:55Z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