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10"/>
  </p:notesMasterIdLst>
  <p:handoutMasterIdLst>
    <p:handoutMasterId r:id="rId11"/>
  </p:handoutMasterIdLst>
  <p:sldIdLst>
    <p:sldId id="445" r:id="rId5"/>
    <p:sldId id="446" r:id="rId6"/>
    <p:sldId id="452" r:id="rId7"/>
    <p:sldId id="454" r:id="rId8"/>
    <p:sldId id="45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  <p14:sldId id="452"/>
            <p14:sldId id="454"/>
            <p14:sldId id="455"/>
          </p14:sldIdLst>
        </p14:section>
        <p14:section name="SA3 schedule last 2 F2F" id="{418D806F-4223-4DD1-9CB1-7C88DC2B1D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4" autoAdjust="0"/>
    <p:restoredTop sz="95889" autoAdjust="0"/>
  </p:normalViewPr>
  <p:slideViewPr>
    <p:cSldViewPr snapToGrid="0" showGuides="1">
      <p:cViewPr varScale="1">
        <p:scale>
          <a:sx n="55" d="100"/>
          <a:sy n="55" d="100"/>
        </p:scale>
        <p:origin x="1100" y="3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2442" y="-2238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CB175A-CCF7-4340-A462-55EAE47CFBDD}" type="slidenum">
              <a:rPr lang="en-GB" altLang="en-US" smtClean="0"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6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2023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S3-23xyzx, SA3#111, Athens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89965" y="1122362"/>
            <a:ext cx="11127441" cy="3537043"/>
          </a:xfrm>
        </p:spPr>
        <p:txBody>
          <a:bodyPr/>
          <a:lstStyle/>
          <a:p>
            <a:r>
              <a:rPr lang="sv-SE" altLang="sv-SE" dirty="0"/>
              <a:t>SA3 Rel-20 Planning</a:t>
            </a:r>
            <a:endParaRPr lang="sv-SE" altLang="sv-SE" sz="48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286897" y="4718144"/>
            <a:ext cx="5647038" cy="66940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08999-EE10-0E78-7D9D-31B8A01C4644}"/>
              </a:ext>
            </a:extLst>
          </p:cNvPr>
          <p:cNvSpPr txBox="1"/>
          <p:nvPr/>
        </p:nvSpPr>
        <p:spPr>
          <a:xfrm>
            <a:off x="10483970" y="129396"/>
            <a:ext cx="170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SWS-230074</a:t>
            </a:r>
            <a:endParaRPr lang="en-GB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935"/>
            <a:ext cx="8169876" cy="2924810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Contents</a:t>
            </a:r>
          </a:p>
          <a:p>
            <a:pPr lvl="1"/>
            <a:r>
              <a:rPr lang="sv-SE" dirty="0"/>
              <a:t>Available TUs for SID/WID</a:t>
            </a:r>
          </a:p>
          <a:p>
            <a:pPr lvl="1"/>
            <a:r>
              <a:rPr lang="sv-SE" dirty="0"/>
              <a:t>Security topics for 5G-Adv</a:t>
            </a:r>
          </a:p>
          <a:p>
            <a:pPr lvl="1"/>
            <a:endParaRPr lang="sv-SE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dirty="0"/>
              <a:t>SA3 TU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2947" y="1690688"/>
            <a:ext cx="2924431" cy="4648328"/>
          </a:xfrm>
        </p:spPr>
        <p:txBody>
          <a:bodyPr/>
          <a:lstStyle/>
          <a:p>
            <a:r>
              <a:rPr lang="en-US" sz="1800" dirty="0"/>
              <a:t>No early morning session on Monday</a:t>
            </a:r>
          </a:p>
          <a:p>
            <a:r>
              <a:rPr lang="en-US" sz="1800" dirty="0"/>
              <a:t>No breakout on Monday, Thursday and Friday.</a:t>
            </a:r>
          </a:p>
          <a:p>
            <a:r>
              <a:rPr lang="en-US" sz="1800" dirty="0"/>
              <a:t> Drafting sessions on Tuesday and Wednesday. Final session on both days reserved for sync up between two tracks.</a:t>
            </a:r>
          </a:p>
          <a:p>
            <a:r>
              <a:rPr lang="en-US" sz="1800" dirty="0"/>
              <a:t>Thursday and Friday, reserved for revisions.</a:t>
            </a:r>
          </a:p>
          <a:p>
            <a:r>
              <a:rPr lang="en-US" sz="1800" b="1" dirty="0"/>
              <a:t>Available TU = 14</a:t>
            </a:r>
          </a:p>
          <a:p>
            <a:r>
              <a:rPr lang="en-US" sz="1800" b="1" dirty="0"/>
              <a:t>Short features can be allocated in ½ TU. ( i.e. 14 full features or 28 short features or combinations)</a:t>
            </a:r>
          </a:p>
          <a:p>
            <a:endParaRPr lang="en-US" sz="2000" dirty="0">
              <a:highlight>
                <a:srgbClr val="FFFF00"/>
              </a:highlight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4207AA-9F8A-F337-080D-B257748A9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779601"/>
              </p:ext>
            </p:extLst>
          </p:nvPr>
        </p:nvGraphicFramePr>
        <p:xfrm>
          <a:off x="124622" y="1692056"/>
          <a:ext cx="8858738" cy="5051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228">
                  <a:extLst>
                    <a:ext uri="{9D8B030D-6E8A-4147-A177-3AD203B41FA5}">
                      <a16:colId xmlns:a16="http://schemas.microsoft.com/office/drawing/2014/main" val="2906121102"/>
                    </a:ext>
                  </a:extLst>
                </a:gridCol>
                <a:gridCol w="709723">
                  <a:extLst>
                    <a:ext uri="{9D8B030D-6E8A-4147-A177-3AD203B41FA5}">
                      <a16:colId xmlns:a16="http://schemas.microsoft.com/office/drawing/2014/main" val="2459824274"/>
                    </a:ext>
                  </a:extLst>
                </a:gridCol>
                <a:gridCol w="793761">
                  <a:extLst>
                    <a:ext uri="{9D8B030D-6E8A-4147-A177-3AD203B41FA5}">
                      <a16:colId xmlns:a16="http://schemas.microsoft.com/office/drawing/2014/main" val="2438920486"/>
                    </a:ext>
                  </a:extLst>
                </a:gridCol>
                <a:gridCol w="793761">
                  <a:extLst>
                    <a:ext uri="{9D8B030D-6E8A-4147-A177-3AD203B41FA5}">
                      <a16:colId xmlns:a16="http://schemas.microsoft.com/office/drawing/2014/main" val="1727943026"/>
                    </a:ext>
                  </a:extLst>
                </a:gridCol>
                <a:gridCol w="793761">
                  <a:extLst>
                    <a:ext uri="{9D8B030D-6E8A-4147-A177-3AD203B41FA5}">
                      <a16:colId xmlns:a16="http://schemas.microsoft.com/office/drawing/2014/main" val="2262686054"/>
                    </a:ext>
                  </a:extLst>
                </a:gridCol>
                <a:gridCol w="787852">
                  <a:extLst>
                    <a:ext uri="{9D8B030D-6E8A-4147-A177-3AD203B41FA5}">
                      <a16:colId xmlns:a16="http://schemas.microsoft.com/office/drawing/2014/main" val="429398913"/>
                    </a:ext>
                  </a:extLst>
                </a:gridCol>
                <a:gridCol w="1022184">
                  <a:extLst>
                    <a:ext uri="{9D8B030D-6E8A-4147-A177-3AD203B41FA5}">
                      <a16:colId xmlns:a16="http://schemas.microsoft.com/office/drawing/2014/main" val="2403203574"/>
                    </a:ext>
                  </a:extLst>
                </a:gridCol>
                <a:gridCol w="542359">
                  <a:extLst>
                    <a:ext uri="{9D8B030D-6E8A-4147-A177-3AD203B41FA5}">
                      <a16:colId xmlns:a16="http://schemas.microsoft.com/office/drawing/2014/main" val="822620301"/>
                    </a:ext>
                  </a:extLst>
                </a:gridCol>
                <a:gridCol w="965165">
                  <a:extLst>
                    <a:ext uri="{9D8B030D-6E8A-4147-A177-3AD203B41FA5}">
                      <a16:colId xmlns:a16="http://schemas.microsoft.com/office/drawing/2014/main" val="1821928053"/>
                    </a:ext>
                  </a:extLst>
                </a:gridCol>
                <a:gridCol w="580768">
                  <a:extLst>
                    <a:ext uri="{9D8B030D-6E8A-4147-A177-3AD203B41FA5}">
                      <a16:colId xmlns:a16="http://schemas.microsoft.com/office/drawing/2014/main" val="2103901192"/>
                    </a:ext>
                  </a:extLst>
                </a:gridCol>
                <a:gridCol w="1149176">
                  <a:extLst>
                    <a:ext uri="{9D8B030D-6E8A-4147-A177-3AD203B41FA5}">
                      <a16:colId xmlns:a16="http://schemas.microsoft.com/office/drawing/2014/main" val="3213424329"/>
                    </a:ext>
                  </a:extLst>
                </a:gridCol>
              </a:tblGrid>
              <a:tr h="55198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8- 9am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9 -10:30am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10:30-11am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11-12:30pm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12:30 -2:00pm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2:00 – 3:30 pm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3:30- 4 pm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4 – 5:30 pm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5:30- 5:45 pm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5:45- 7:30 pm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8788117"/>
                  </a:ext>
                </a:extLst>
              </a:tr>
              <a:tr h="36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Session1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Break1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Session 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Lunch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Session 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Break 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Session 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Break 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Session 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5225516"/>
                  </a:ext>
                </a:extLst>
              </a:tr>
              <a:tr h="834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Monday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Agenda 2, Incoming LSs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Incoming LSs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Maintenance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Maintenance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Maintenance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6595524"/>
                  </a:ext>
                </a:extLst>
              </a:tr>
              <a:tr h="3670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Tuesday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Drafting session1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TU 3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5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TU 7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Sync up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377817"/>
                  </a:ext>
                </a:extLst>
              </a:tr>
              <a:tr h="554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Drafting Session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2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4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6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8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308095"/>
                  </a:ext>
                </a:extLst>
              </a:tr>
              <a:tr h="6521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Wednesday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New WID/SIDs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13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Sync up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1788177"/>
                  </a:ext>
                </a:extLst>
              </a:tr>
              <a:tr h="554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Drafting Session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No breakout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 14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919621"/>
                  </a:ext>
                </a:extLst>
              </a:tr>
              <a:tr h="5519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Thursday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Outgoing LSs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409500"/>
                  </a:ext>
                </a:extLst>
              </a:tr>
              <a:tr h="367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Friday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Conclusion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77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5715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dirty="0"/>
              <a:t>SA3 Rel-20 TU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428" y="1805454"/>
            <a:ext cx="11983571" cy="4514664"/>
          </a:xfrm>
        </p:spPr>
        <p:txBody>
          <a:bodyPr/>
          <a:lstStyle/>
          <a:p>
            <a:r>
              <a:rPr lang="en-US" sz="2400" dirty="0"/>
              <a:t>Available TU for feature development = 14 per meeting</a:t>
            </a:r>
          </a:p>
          <a:p>
            <a:r>
              <a:rPr lang="en-US" sz="2400" dirty="0"/>
              <a:t>Short features can be allocated in ½ TU. ( i.e. 14 full features or 28 short features or combinations)</a:t>
            </a:r>
          </a:p>
          <a:p>
            <a:r>
              <a:rPr lang="en-US" sz="2400" dirty="0"/>
              <a:t>  Split of TU and features between 5G-Adv and 6G is not known at this time.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391139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86" y="191505"/>
            <a:ext cx="9116028" cy="1325563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SA3 topics which can start early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428" y="1805454"/>
            <a:ext cx="11983571" cy="4514664"/>
          </a:xfrm>
        </p:spPr>
        <p:txBody>
          <a:bodyPr/>
          <a:lstStyle/>
          <a:p>
            <a:r>
              <a:rPr lang="en-US" sz="2400" dirty="0"/>
              <a:t>Post Quantum Cryptography algorithm- Protocols, migration plans etc</a:t>
            </a:r>
          </a:p>
          <a:p>
            <a:pPr lvl="1"/>
            <a:r>
              <a:rPr lang="en-US" sz="2000" dirty="0"/>
              <a:t>SA3 Protocols inventory</a:t>
            </a:r>
          </a:p>
          <a:p>
            <a:r>
              <a:rPr lang="en-US" sz="2400" dirty="0"/>
              <a:t>AEAD mode introduction in AS and NAS protocols</a:t>
            </a:r>
          </a:p>
          <a:p>
            <a:r>
              <a:rPr lang="en-US" sz="2400" dirty="0"/>
              <a:t> Lower layer radio protocol (e.g. MAC-CE) security ?</a:t>
            </a:r>
          </a:p>
          <a:p>
            <a:r>
              <a:rPr lang="en-US" sz="2400" dirty="0"/>
              <a:t>Enhancements to Authentication protocol 5G-AKA or EAP-AKA’ ?</a:t>
            </a:r>
          </a:p>
        </p:txBody>
      </p:sp>
    </p:spTree>
    <p:extLst>
      <p:ext uri="{BB962C8B-B14F-4D97-AF65-F5344CB8AC3E}">
        <p14:creationId xmlns:p14="http://schemas.microsoft.com/office/powerpoint/2010/main" val="117643189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Widescreen</PresentationFormat>
  <Paragraphs>116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华文细黑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SA3 Rel-20 Planning</vt:lpstr>
      <vt:lpstr>Outline</vt:lpstr>
      <vt:lpstr>SA3 TU estimation</vt:lpstr>
      <vt:lpstr>SA3 Rel-20 TU allocation</vt:lpstr>
      <vt:lpstr>SA3 topics which can start early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2024-11-14T14:41:28Z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</Properties>
</file>