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830" r:id="rId3"/>
    <p:sldId id="3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9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3A1C-15AF-128F-43EF-F67A78A20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F4A1E9-A765-3215-F610-44853E680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E9D83-C3ED-D813-0832-E824EC3A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0C59D-1D77-FA89-B403-8F5CBCF0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819F7-E82B-EC26-8A07-23CDD01AE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50513-309D-A0D2-2736-869E4D275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64EC2-331B-63F4-77A8-38607F8CF8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7EAEA-6E3A-EDB3-80A0-D59ECAA08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7CBE-1848-21EB-C62B-1EEC48A05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5EFCE-4FE1-629A-DC34-9BD3F3FE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6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57CC3-4BFD-76DF-26E9-B10989F0C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1C58C5-3F09-6E88-B6F7-A37A06BCA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BA5CA-347C-1750-8BBF-2067066B1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EF82-3BE9-F0FB-A76B-925D706F5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64D66-78A8-B237-F828-D80FA63F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41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64470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44A9C-F79D-8136-9639-C056D6D2E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37EFA-C483-E936-4A7A-CE3E49DD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938BF-35ED-2C5C-A98F-B9C7F95D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FC696-9110-4456-A72F-541B97338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63E70-4B12-5168-257A-367362CD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5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5FA8-A983-2B35-5DC9-6E6C5A2CA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72B96-F86C-43B7-FC59-C31576A65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D8678-72FA-B696-8EE5-F13A8CE89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D2014-D8EE-6B80-6324-7BC5624AD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B44F2-1F33-625D-BD01-B36E666D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5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7978-3EC7-CC84-3484-102A3E265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45C23-E85F-D3B4-32BF-0E820B5459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55AA1-45B1-778B-D685-C31D98578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36898E-A893-9D7E-B2CA-FAB3DCF53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362EB-52C4-9E48-54A7-14210EDEB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F42D7-742D-8050-D215-786E496D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0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4EF55-C6B3-0AA4-A74A-F7E9CE785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64016-2136-32B6-2C38-3AAE169ED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5796F-6991-1867-B085-A3D2D8CBC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38ADB9-F874-748A-6579-D953AC28F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4F45C5-AE9B-E743-F419-C8F9EE97A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66B0AB-8D12-A137-085C-9B4F43DB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2AC77E-CF63-F21C-B3B0-DB6AF337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789FBF-7DAB-D00C-698B-6860E96F2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2DE1C-FB21-1ED3-5200-5294FBA0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5CA3A1-DD30-24FF-14F7-958DE40AA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ADBBFE-1372-3E89-A86D-473E6338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05B8D-CBD7-EA4A-E36B-B5EF0349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38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466C6B-0901-B39C-750B-68AEFB444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142F11-CB23-6E83-9236-F41A1169E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82E83-53A2-348A-202D-0A18D7E9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2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1879D-CC18-432C-04A3-32EF61E0A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777E5-840C-77F7-5094-791E3490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AC485-C5EF-C6D0-C5EE-C514BC2A4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F49125-BCA7-8C24-95CF-AD6E4D13C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8BC35-7803-3351-B2D0-BCEE6BA5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1EB27-7E74-FE6D-153C-5E0BD73C8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9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B9D0-2957-8EC3-7CE1-FE36DDF6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91A55-30FA-397F-8884-8067F8153C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837546-35A7-E493-2477-E61FF8A82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5F423-C2EF-CB21-2E81-B910A8FEF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AAE64-94DD-ACBC-3981-31E7C34D4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B3C451-BA10-81AF-C0D5-56F65EA23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1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0913D8-33C0-7D45-E426-BDE214D57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C5A47-39FA-9CD4-E27B-3366E1610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24271-7648-5F78-E3AD-458D7A051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BFA813-4A31-4DC1-9940-312D0CE2FC7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EAB4E-83FE-309E-3ACB-2512B1505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52ABF-DA76-314F-77AE-FD40DCEF1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0B2BE5-B104-4F37-928A-D704EB14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4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70CA-C4B8-BA15-F454-E0F10FEBE9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3A07C-79A4-DADC-30D1-40632D915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0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5DDAA-22B7-3CEC-F48B-A50D10194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Rel-19 Meetings for SA3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BBACDEB6-261E-A76B-F12E-1845459F9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83782"/>
              </p:ext>
            </p:extLst>
          </p:nvPr>
        </p:nvGraphicFramePr>
        <p:xfrm>
          <a:off x="76832" y="1804470"/>
          <a:ext cx="925222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160">
                  <a:extLst>
                    <a:ext uri="{9D8B030D-6E8A-4147-A177-3AD203B41FA5}">
                      <a16:colId xmlns:a16="http://schemas.microsoft.com/office/drawing/2014/main" val="1605801836"/>
                    </a:ext>
                  </a:extLst>
                </a:gridCol>
                <a:gridCol w="766194">
                  <a:extLst>
                    <a:ext uri="{9D8B030D-6E8A-4147-A177-3AD203B41FA5}">
                      <a16:colId xmlns:a16="http://schemas.microsoft.com/office/drawing/2014/main" val="3147167660"/>
                    </a:ext>
                  </a:extLst>
                </a:gridCol>
                <a:gridCol w="757000">
                  <a:extLst>
                    <a:ext uri="{9D8B030D-6E8A-4147-A177-3AD203B41FA5}">
                      <a16:colId xmlns:a16="http://schemas.microsoft.com/office/drawing/2014/main" val="2259677905"/>
                    </a:ext>
                  </a:extLst>
                </a:gridCol>
                <a:gridCol w="944215">
                  <a:extLst>
                    <a:ext uri="{9D8B030D-6E8A-4147-A177-3AD203B41FA5}">
                      <a16:colId xmlns:a16="http://schemas.microsoft.com/office/drawing/2014/main" val="343736165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459028119"/>
                    </a:ext>
                  </a:extLst>
                </a:gridCol>
                <a:gridCol w="798182">
                  <a:extLst>
                    <a:ext uri="{9D8B030D-6E8A-4147-A177-3AD203B41FA5}">
                      <a16:colId xmlns:a16="http://schemas.microsoft.com/office/drawing/2014/main" val="2315265159"/>
                    </a:ext>
                  </a:extLst>
                </a:gridCol>
                <a:gridCol w="903516">
                  <a:extLst>
                    <a:ext uri="{9D8B030D-6E8A-4147-A177-3AD203B41FA5}">
                      <a16:colId xmlns:a16="http://schemas.microsoft.com/office/drawing/2014/main" val="3020971830"/>
                    </a:ext>
                  </a:extLst>
                </a:gridCol>
                <a:gridCol w="887236">
                  <a:extLst>
                    <a:ext uri="{9D8B030D-6E8A-4147-A177-3AD203B41FA5}">
                      <a16:colId xmlns:a16="http://schemas.microsoft.com/office/drawing/2014/main" val="915052691"/>
                    </a:ext>
                  </a:extLst>
                </a:gridCol>
                <a:gridCol w="903516">
                  <a:extLst>
                    <a:ext uri="{9D8B030D-6E8A-4147-A177-3AD203B41FA5}">
                      <a16:colId xmlns:a16="http://schemas.microsoft.com/office/drawing/2014/main" val="1539230978"/>
                    </a:ext>
                  </a:extLst>
                </a:gridCol>
                <a:gridCol w="763785">
                  <a:extLst>
                    <a:ext uri="{9D8B030D-6E8A-4147-A177-3AD203B41FA5}">
                      <a16:colId xmlns:a16="http://schemas.microsoft.com/office/drawing/2014/main" val="3111828841"/>
                    </a:ext>
                  </a:extLst>
                </a:gridCol>
                <a:gridCol w="763785">
                  <a:extLst>
                    <a:ext uri="{9D8B030D-6E8A-4147-A177-3AD203B41FA5}">
                      <a16:colId xmlns:a16="http://schemas.microsoft.com/office/drawing/2014/main" val="938000340"/>
                    </a:ext>
                  </a:extLst>
                </a:gridCol>
              </a:tblGrid>
              <a:tr h="1291865"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SA3#113</a:t>
                      </a:r>
                    </a:p>
                    <a:p>
                      <a:r>
                        <a:rPr lang="en-US" sz="1400" b="0" dirty="0"/>
                        <a:t>Nov 6-10, 2023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SA3#114</a:t>
                      </a:r>
                    </a:p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Jan 22-26, 2024</a:t>
                      </a:r>
                    </a:p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(Cancelled)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SA3#115</a:t>
                      </a:r>
                    </a:p>
                    <a:p>
                      <a:r>
                        <a:rPr lang="en-US" sz="1400" b="0" dirty="0"/>
                        <a:t>Feb 26- Mar1,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SA3#115 Adhoc-e</a:t>
                      </a:r>
                    </a:p>
                    <a:p>
                      <a:r>
                        <a:rPr lang="en-US" sz="1400" b="0" dirty="0"/>
                        <a:t>April 15-19, </a:t>
                      </a:r>
                    </a:p>
                    <a:p>
                      <a:r>
                        <a:rPr lang="en-US" sz="1400" b="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</a:rPr>
                        <a:t>SA3#116</a:t>
                      </a:r>
                    </a:p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</a:rPr>
                        <a:t>May 20-24, 2024</a:t>
                      </a:r>
                    </a:p>
                    <a:p>
                      <a:endParaRPr 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SA3#117 </a:t>
                      </a:r>
                    </a:p>
                    <a:p>
                      <a:r>
                        <a:rPr lang="en-US" sz="1400" b="0" dirty="0"/>
                        <a:t>Aug 26-30,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SA3#118</a:t>
                      </a:r>
                    </a:p>
                    <a:p>
                      <a:r>
                        <a:rPr lang="en-US" sz="1400" b="0" dirty="0"/>
                        <a:t>Oct 7-11,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SA3#119</a:t>
                      </a:r>
                    </a:p>
                    <a:p>
                      <a:r>
                        <a:rPr lang="en-US" sz="1400" b="0" dirty="0"/>
                        <a:t>Nov 11-15,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SA3#119 </a:t>
                      </a:r>
                      <a:r>
                        <a:rPr lang="en-US" sz="14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Adhoc-e</a:t>
                      </a:r>
                    </a:p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Jan 13-17 </a:t>
                      </a:r>
                    </a:p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2025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SA3#120</a:t>
                      </a:r>
                    </a:p>
                    <a:p>
                      <a:r>
                        <a:rPr lang="en-US" sz="1400" b="0" dirty="0"/>
                        <a:t>Feb  17-21</a:t>
                      </a:r>
                    </a:p>
                    <a:p>
                      <a:r>
                        <a:rPr lang="en-US" sz="1400" b="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SA#107</a:t>
                      </a:r>
                    </a:p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Mar  12-14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461924"/>
                  </a:ext>
                </a:extLst>
              </a:tr>
              <a:tr h="245871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/>
                        <a:t>Kick start Security Features.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/>
                        <a:t>Wait for SA2/6, RAN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  <a:p>
                      <a:endParaRPr lang="en-US" sz="1400" b="0" dirty="0"/>
                    </a:p>
                    <a:p>
                      <a:endParaRPr lang="en-US" sz="1400" b="0" dirty="0"/>
                    </a:p>
                    <a:p>
                      <a:endParaRPr lang="en-US" sz="14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strike="sngStrike" dirty="0"/>
                        <a:t>Start second set of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/>
                        <a:t>Start second set of features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 </a:t>
                      </a:r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SA2 Adhoc online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Deadline for Rel-19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125494"/>
                  </a:ext>
                </a:extLst>
              </a:tr>
            </a:tbl>
          </a:graphicData>
        </a:graphic>
      </p:graphicFrame>
      <p:sp>
        <p:nvSpPr>
          <p:cNvPr id="12" name="Arrow: Right 11">
            <a:extLst>
              <a:ext uri="{FF2B5EF4-FFF2-40B4-BE49-F238E27FC236}">
                <a16:creationId xmlns:a16="http://schemas.microsoft.com/office/drawing/2014/main" id="{ED87A56A-7016-0846-DA9C-E8F13B7DDB19}"/>
              </a:ext>
            </a:extLst>
          </p:cNvPr>
          <p:cNvSpPr/>
          <p:nvPr/>
        </p:nvSpPr>
        <p:spPr>
          <a:xfrm>
            <a:off x="265814" y="4933507"/>
            <a:ext cx="5372816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Study Phase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BC2F9635-AA5A-D7C2-E278-E0E903E2E7EF}"/>
              </a:ext>
            </a:extLst>
          </p:cNvPr>
          <p:cNvSpPr/>
          <p:nvPr/>
        </p:nvSpPr>
        <p:spPr>
          <a:xfrm>
            <a:off x="5638630" y="4952163"/>
            <a:ext cx="289577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Normative work Phase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C3A840-F88D-A836-C91C-425E82890AE4}"/>
              </a:ext>
            </a:extLst>
          </p:cNvPr>
          <p:cNvSpPr txBox="1"/>
          <p:nvPr/>
        </p:nvSpPr>
        <p:spPr>
          <a:xfrm>
            <a:off x="2233914" y="5885218"/>
            <a:ext cx="517388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Should we have an online meeting in Jan 2025?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F83612-B0D5-86D7-5920-5B3E7CDC6293}"/>
              </a:ext>
            </a:extLst>
          </p:cNvPr>
          <p:cNvSpPr txBox="1"/>
          <p:nvPr/>
        </p:nvSpPr>
        <p:spPr>
          <a:xfrm>
            <a:off x="9405888" y="2198914"/>
            <a:ext cx="2786112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Potential topics for SA3#119 Adhoc-e Jan 2025: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Zero Trust?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Ambient IoT 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5G NR </a:t>
            </a:r>
            <a:r>
              <a:rPr lang="en-US" sz="1200" dirty="0" err="1"/>
              <a:t>Femto</a:t>
            </a:r>
            <a:r>
              <a:rPr lang="en-US" sz="1200" dirty="0"/>
              <a:t>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EDGE Computing phase-3?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 err="1"/>
              <a:t>PRoSE</a:t>
            </a:r>
            <a:r>
              <a:rPr lang="en-US" sz="1200" dirty="0"/>
              <a:t> Phase-3?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5G Mobile Metaverse services?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5G Satellite Access Phase 3?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NGRTC Phase 2?</a:t>
            </a:r>
          </a:p>
          <a:p>
            <a:pPr marL="228600" indent="-228600">
              <a:buFont typeface="+mj-lt"/>
              <a:buAutoNum type="arabicParenR"/>
            </a:pPr>
            <a:r>
              <a:rPr lang="en-US" sz="1200" dirty="0"/>
              <a:t>CAPIF Phase3?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17534505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14" y="365125"/>
            <a:ext cx="9314793" cy="1325563"/>
          </a:xfrm>
        </p:spPr>
        <p:txBody>
          <a:bodyPr/>
          <a:lstStyle/>
          <a:p>
            <a:r>
              <a:rPr lang="en-GB" altLang="en-US" sz="4000" dirty="0"/>
              <a:t>2026 draft plan for ordinary F2F meetings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812"/>
            <a:ext cx="10515600" cy="4300209"/>
          </a:xfrm>
        </p:spPr>
        <p:txBody>
          <a:bodyPr/>
          <a:lstStyle/>
          <a:p>
            <a:r>
              <a:rPr lang="en-US" sz="1600" b="0" dirty="0"/>
              <a:t>Feb 9-13</a:t>
            </a:r>
            <a:r>
              <a:rPr lang="en-US" sz="1600" dirty="0"/>
              <a:t> </a:t>
            </a:r>
            <a:r>
              <a:rPr lang="en-US" sz="1600" b="0" dirty="0"/>
              <a:t>RAN WGs: 			Europe</a:t>
            </a:r>
          </a:p>
          <a:p>
            <a:r>
              <a:rPr lang="en-US" sz="1600" dirty="0">
                <a:highlight>
                  <a:srgbClr val="FFFF00"/>
                </a:highlight>
              </a:rPr>
              <a:t>Feb 9-13  SA and CT WGs			India</a:t>
            </a:r>
            <a:endParaRPr lang="en-US" sz="1600" b="0" dirty="0">
              <a:highlight>
                <a:srgbClr val="FFFF00"/>
              </a:highlight>
            </a:endParaRPr>
          </a:p>
          <a:p>
            <a:r>
              <a:rPr lang="en-US" sz="1600" b="0" dirty="0"/>
              <a:t>March  9-13 TSGs:	 			</a:t>
            </a:r>
            <a:r>
              <a:rPr lang="en-US" sz="1600" dirty="0"/>
              <a:t>Japan</a:t>
            </a:r>
            <a:endParaRPr lang="en-US" sz="1600" b="0" dirty="0"/>
          </a:p>
          <a:p>
            <a:r>
              <a:rPr lang="en-US" sz="1600" b="0" dirty="0">
                <a:highlight>
                  <a:srgbClr val="FFFF00"/>
                </a:highlight>
              </a:rPr>
              <a:t>April 13-17 CT1/3/4, RAN1/2/3/4 WGs</a:t>
            </a:r>
            <a:r>
              <a:rPr lang="en-US" sz="1600" dirty="0">
                <a:highlight>
                  <a:srgbClr val="FFFF00"/>
                </a:highlight>
              </a:rPr>
              <a:t> </a:t>
            </a:r>
            <a:r>
              <a:rPr lang="en-US" sz="1600" b="0" dirty="0">
                <a:highlight>
                  <a:srgbClr val="FFFF00"/>
                </a:highlight>
              </a:rPr>
              <a:t>SA2/3/5/6 	Europe</a:t>
            </a:r>
          </a:p>
          <a:p>
            <a:r>
              <a:rPr lang="en-US" sz="1600" b="0" dirty="0">
                <a:highlight>
                  <a:srgbClr val="FFFF00"/>
                </a:highlight>
              </a:rPr>
              <a:t>May 18-22 RAN, SA and CT WGs:		China</a:t>
            </a:r>
            <a:r>
              <a:rPr lang="en-US" sz="1600" dirty="0">
                <a:highlight>
                  <a:srgbClr val="FFFF00"/>
                </a:highlight>
              </a:rPr>
              <a:t> (SA4 in Montreal May 11-15)</a:t>
            </a:r>
          </a:p>
          <a:p>
            <a:r>
              <a:rPr lang="en-US" sz="1600" b="0" dirty="0"/>
              <a:t>June 8-12 TSGs:				</a:t>
            </a:r>
            <a:r>
              <a:rPr lang="en-US" sz="1600" b="0" dirty="0">
                <a:sym typeface="Wingdings" pitchFamily="2" charset="2"/>
              </a:rPr>
              <a:t>Singapore</a:t>
            </a:r>
            <a:endParaRPr lang="en-US" sz="1600" dirty="0"/>
          </a:p>
          <a:p>
            <a:r>
              <a:rPr lang="en-US" sz="1600" b="0" dirty="0">
                <a:highlight>
                  <a:srgbClr val="FFFF00"/>
                </a:highlight>
              </a:rPr>
              <a:t>August 24-28 </a:t>
            </a:r>
            <a:r>
              <a:rPr lang="en-US" sz="1600" dirty="0">
                <a:highlight>
                  <a:srgbClr val="FFFF00"/>
                </a:highlight>
              </a:rPr>
              <a:t>RAN, </a:t>
            </a:r>
            <a:r>
              <a:rPr lang="en-US" sz="1600" b="0" dirty="0">
                <a:highlight>
                  <a:srgbClr val="FFFF00"/>
                </a:highlight>
              </a:rPr>
              <a:t>CT WGs, SA WGs:		Europe (SA4 E-meeting)</a:t>
            </a:r>
          </a:p>
          <a:p>
            <a:r>
              <a:rPr lang="en-US" sz="1600" b="0" dirty="0"/>
              <a:t>September 14-18 TSGs:			</a:t>
            </a:r>
            <a:r>
              <a:rPr lang="en-US" sz="1600" dirty="0"/>
              <a:t>Europe</a:t>
            </a:r>
          </a:p>
          <a:p>
            <a:r>
              <a:rPr lang="en-US" sz="1600" b="0" dirty="0"/>
              <a:t>Oct 12-16 RAN1/2/3/4 WGs:			Korea</a:t>
            </a:r>
          </a:p>
          <a:p>
            <a:r>
              <a:rPr lang="en-US" sz="1600" b="0" dirty="0">
                <a:highlight>
                  <a:srgbClr val="FFFF00"/>
                </a:highlight>
              </a:rPr>
              <a:t>Oct 12-16 SA2/3/5/6 and CT1/3/4 WGs:		</a:t>
            </a:r>
            <a:r>
              <a:rPr lang="en-US" sz="1600" dirty="0">
                <a:highlight>
                  <a:srgbClr val="FFFF00"/>
                </a:highlight>
              </a:rPr>
              <a:t>Europe (SA4 E-meeting)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November 16-20 CT WGs, SA WGs, RAN WGs:	North America</a:t>
            </a:r>
          </a:p>
          <a:p>
            <a:r>
              <a:rPr lang="en-US" sz="1600" b="0" dirty="0"/>
              <a:t>Dec 7-11 TSGs:				North America</a:t>
            </a:r>
            <a:endParaRPr lang="en-US" sz="1600" dirty="0"/>
          </a:p>
          <a:p>
            <a:endParaRPr lang="en-US" sz="2100" b="0" dirty="0"/>
          </a:p>
          <a:p>
            <a:endParaRPr lang="en-US" altLang="en-US" sz="2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2DB08A-3D38-31B4-A40F-D33E6F11E535}"/>
              </a:ext>
            </a:extLst>
          </p:cNvPr>
          <p:cNvSpPr txBox="1"/>
          <p:nvPr/>
        </p:nvSpPr>
        <p:spPr>
          <a:xfrm>
            <a:off x="649013" y="6058479"/>
            <a:ext cx="66038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en-US" sz="1800" dirty="0">
                <a:highlight>
                  <a:srgbClr val="00FF00"/>
                </a:highlight>
              </a:rPr>
              <a:t>Full 2026 meeting plan above confirmed at MHPG#13 (Oct/2024)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20286A-BADC-DF6E-53B0-486BDE6D35EE}"/>
              </a:ext>
            </a:extLst>
          </p:cNvPr>
          <p:cNvSpPr txBox="1"/>
          <p:nvPr/>
        </p:nvSpPr>
        <p:spPr>
          <a:xfrm>
            <a:off x="9062977" y="5267011"/>
            <a:ext cx="22044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SA3 meeting dates</a:t>
            </a:r>
          </a:p>
        </p:txBody>
      </p:sp>
    </p:spTree>
    <p:extLst>
      <p:ext uri="{BB962C8B-B14F-4D97-AF65-F5344CB8AC3E}">
        <p14:creationId xmlns:p14="http://schemas.microsoft.com/office/powerpoint/2010/main" val="290828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313</Words>
  <Application>Microsoft Office PowerPoint</Application>
  <PresentationFormat>Widescreen</PresentationFormat>
  <Paragraphs>65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Wingdings</vt:lpstr>
      <vt:lpstr>Office Theme</vt:lpstr>
      <vt:lpstr>PowerPoint Presentation</vt:lpstr>
      <vt:lpstr>Rel-19 Meetings for SA3</vt:lpstr>
      <vt:lpstr>2026 draft plan for ordinary F2F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04-19-0751_04-19-0746_04-17-0814_04-17-0812_01-24-</dc:creator>
  <cp:lastModifiedBy>04-19-0751_04-19-0746_04-17-0814_04-17-0812_01-24-</cp:lastModifiedBy>
  <cp:revision>3</cp:revision>
  <dcterms:created xsi:type="dcterms:W3CDTF">2024-10-31T17:08:02Z</dcterms:created>
  <dcterms:modified xsi:type="dcterms:W3CDTF">2024-11-15T12:50:25Z</dcterms:modified>
</cp:coreProperties>
</file>