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802" r:id="rId6"/>
    <p:sldId id="805" r:id="rId7"/>
    <p:sldId id="806" r:id="rId8"/>
    <p:sldId id="807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3" d="100"/>
          <a:sy n="113" d="100"/>
        </p:scale>
        <p:origin x="1848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14" d="100"/>
          <a:sy n="114" d="100"/>
        </p:scale>
        <p:origin x="5202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11/6/2024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11/6/2024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#166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18 – 22 November,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2024, Orlando, US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36136" y="6425975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 #166</a:t>
            </a:r>
            <a:r>
              <a:rPr lang="en-GB" altLang="de-DE" sz="1200" baseline="0" dirty="0">
                <a:solidFill>
                  <a:schemeClr val="bg1"/>
                </a:solidFill>
              </a:rPr>
              <a:t>, November 2024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4400" b="0" dirty="0" err="1"/>
              <a:t>EnergySys</a:t>
            </a:r>
            <a:r>
              <a:rPr lang="en-US" sz="4400" b="0" dirty="0"/>
              <a:t>: KI#1 Way Forward</a:t>
            </a:r>
            <a:endParaRPr lang="en-GB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GB" sz="3200" b="1" dirty="0"/>
              <a:t>EIF New Functionality </a:t>
            </a:r>
            <a:endParaRPr lang="en-US" b="1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1488141"/>
            <a:ext cx="8810067" cy="477463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sz="2800" b="1" i="1" dirty="0"/>
              <a:t>What would be the role of the EIF?</a:t>
            </a:r>
            <a:endParaRPr lang="en-US" sz="2800" dirty="0">
              <a:sym typeface="+mn-ea"/>
            </a:endParaRPr>
          </a:p>
          <a:p>
            <a:pPr marL="857250" lvl="2" indent="-457200"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</a:pPr>
            <a:r>
              <a:rPr lang="de-DE" sz="2400" b="1" i="1" dirty="0"/>
              <a:t>Monitoring energy information</a:t>
            </a:r>
            <a:endParaRPr lang="en-GB" sz="2400" b="1" i="1" dirty="0"/>
          </a:p>
          <a:p>
            <a:pPr marL="857250" lvl="2" indent="-457200"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</a:pPr>
            <a:r>
              <a:rPr lang="de-DE" sz="2400" b="1" i="1" dirty="0"/>
              <a:t>Calculating energy information*</a:t>
            </a:r>
          </a:p>
          <a:p>
            <a:pPr marL="857250" lvl="2" indent="-457200"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</a:pPr>
            <a:r>
              <a:rPr lang="de-DE" sz="2400" b="1" i="1" dirty="0"/>
              <a:t>Estimating energy information *  </a:t>
            </a:r>
          </a:p>
          <a:p>
            <a:pPr marL="857250" lvl="2" indent="-457200"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</a:pPr>
            <a:r>
              <a:rPr lang="de-DE" sz="2400" b="1" i="1" dirty="0"/>
              <a:t>Controling energy related issues</a:t>
            </a:r>
          </a:p>
          <a:p>
            <a:pPr marL="1200150" lvl="3" indent="-342900">
              <a:spcBef>
                <a:spcPts val="0"/>
              </a:spcBef>
              <a:spcAft>
                <a:spcPts val="300"/>
              </a:spcAft>
              <a:buFontTx/>
              <a:buChar char="-"/>
            </a:pPr>
            <a:r>
              <a:rPr lang="de-DE" b="1" i="1" dirty="0"/>
              <a:t>Trigger some events related to energy issues</a:t>
            </a:r>
          </a:p>
          <a:p>
            <a:pPr marL="1200150" lvl="3" indent="-342900">
              <a:spcBef>
                <a:spcPts val="0"/>
              </a:spcBef>
              <a:spcAft>
                <a:spcPts val="300"/>
              </a:spcAft>
              <a:buFontTx/>
              <a:buChar char="-"/>
            </a:pPr>
            <a:r>
              <a:rPr lang="de-DE" b="1" i="1" dirty="0"/>
              <a:t>Decide on energy related issues</a:t>
            </a:r>
          </a:p>
          <a:p>
            <a:pPr marL="1200150" lvl="3" indent="-342900">
              <a:spcBef>
                <a:spcPts val="0"/>
              </a:spcBef>
              <a:spcAft>
                <a:spcPts val="300"/>
              </a:spcAft>
              <a:buFontTx/>
              <a:buChar char="-"/>
            </a:pPr>
            <a:r>
              <a:rPr lang="de-DE" b="1" i="1" dirty="0"/>
              <a:t>Enforce energy related decisions</a:t>
            </a:r>
          </a:p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de-DE" sz="2800" b="1" i="1" dirty="0"/>
          </a:p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de-DE" sz="1800" b="1" i="1" dirty="0"/>
              <a:t>*</a:t>
            </a:r>
            <a:r>
              <a:rPr lang="de-DE" sz="1800" b="1" i="1" u="sng" dirty="0"/>
              <a:t>Note</a:t>
            </a:r>
            <a:r>
              <a:rPr lang="de-DE" sz="1800" b="1" i="1" dirty="0"/>
              <a:t>: The difference between monitor and estimate is based on the type of input data. </a:t>
            </a:r>
          </a:p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de-DE" sz="1800" b="1" i="1" dirty="0"/>
              <a:t>  </a:t>
            </a:r>
            <a:r>
              <a:rPr lang="de-DE" sz="1800" b="1" i="1" u="sng" dirty="0"/>
              <a:t>Calculate</a:t>
            </a:r>
            <a:r>
              <a:rPr lang="de-DE" sz="1800" b="1" i="1" dirty="0"/>
              <a:t> is based on “accurate“ input data  - </a:t>
            </a:r>
            <a:r>
              <a:rPr lang="de-DE" sz="1800" b="1" i="1" u="sng" dirty="0"/>
              <a:t>Estimate</a:t>
            </a:r>
            <a:r>
              <a:rPr lang="de-DE" sz="1800" b="1" i="1" dirty="0"/>
              <a:t> is based on statistical input data. </a:t>
            </a:r>
          </a:p>
          <a:p>
            <a:pPr marL="400050" lvl="2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de-DE" sz="2400" dirty="0"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5807506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543CF1-7132-0B94-92EB-8C16C985E2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454150"/>
            <a:ext cx="8388350" cy="3608917"/>
          </a:xfrm>
        </p:spPr>
        <p:txBody>
          <a:bodyPr/>
          <a:lstStyle/>
          <a:p>
            <a:r>
              <a:rPr lang="en-GB" b="1" i="1" dirty="0"/>
              <a:t>What does control of Energy means?</a:t>
            </a:r>
          </a:p>
          <a:p>
            <a:pPr lvl="1"/>
            <a:r>
              <a:rPr lang="en-GB" b="1" i="1" dirty="0"/>
              <a:t>Stop session</a:t>
            </a:r>
          </a:p>
          <a:p>
            <a:pPr lvl="1"/>
            <a:r>
              <a:rPr lang="en-GB" b="1" i="1" dirty="0"/>
              <a:t>Throttle traffic</a:t>
            </a:r>
          </a:p>
          <a:p>
            <a:pPr lvl="1"/>
            <a:r>
              <a:rPr lang="en-GB" b="1" i="1" dirty="0"/>
              <a:t>Determine the path </a:t>
            </a:r>
          </a:p>
          <a:p>
            <a:pPr lvl="1"/>
            <a:r>
              <a:rPr lang="en-GB" b="1" i="1" dirty="0"/>
              <a:t>Determine the data rate</a:t>
            </a:r>
          </a:p>
          <a:p>
            <a:pPr lvl="1"/>
            <a:r>
              <a:rPr lang="en-GB" b="1" i="1" dirty="0"/>
              <a:t>Change the time schedule of traffic</a:t>
            </a:r>
          </a:p>
          <a:p>
            <a:pPr marL="857250" lvl="3" indent="0">
              <a:spcBef>
                <a:spcPts val="0"/>
              </a:spcBef>
              <a:spcAft>
                <a:spcPts val="300"/>
              </a:spcAft>
              <a:buNone/>
            </a:pPr>
            <a:endParaRPr lang="de-DE" b="1" i="1" dirty="0"/>
          </a:p>
          <a:p>
            <a:r>
              <a:rPr lang="en-GB" b="1" i="1" dirty="0"/>
              <a:t>Another NF to decide and enforce energy issues?</a:t>
            </a:r>
          </a:p>
          <a:p>
            <a:pPr marL="857250" lvl="2" indent="-457200"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</a:pPr>
            <a:r>
              <a:rPr lang="en-US" sz="2400" b="1" i="1" dirty="0"/>
              <a:t>Control via Policy</a:t>
            </a:r>
          </a:p>
          <a:p>
            <a:pPr marL="857250" lvl="2" indent="-457200"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</a:pPr>
            <a:r>
              <a:rPr lang="en-US" sz="2400" b="1" i="1" dirty="0"/>
              <a:t>Control via SMF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16C43B-0687-4D02-8D63-48A18A8E612C}"/>
              </a:ext>
            </a:extLst>
          </p:cNvPr>
          <p:cNvSpPr txBox="1">
            <a:spLocks/>
          </p:cNvSpPr>
          <p:nvPr/>
        </p:nvSpPr>
        <p:spPr bwMode="auto">
          <a:xfrm>
            <a:off x="159283" y="289786"/>
            <a:ext cx="7291602" cy="63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GB" b="1" kern="0" dirty="0"/>
              <a:t>Controlling Energy  </a:t>
            </a:r>
            <a:endParaRPr lang="en-US" b="1" kern="0" dirty="0"/>
          </a:p>
        </p:txBody>
      </p:sp>
    </p:spTree>
    <p:extLst>
      <p:ext uri="{BB962C8B-B14F-4D97-AF65-F5344CB8AC3E}">
        <p14:creationId xmlns:p14="http://schemas.microsoft.com/office/powerpoint/2010/main" val="154896044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AF8E00-C5A3-045F-A8F1-58AB41B401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462617"/>
            <a:ext cx="8388350" cy="3888317"/>
          </a:xfrm>
        </p:spPr>
        <p:txBody>
          <a:bodyPr/>
          <a:lstStyle/>
          <a:p>
            <a:r>
              <a:rPr lang="de-DE" b="1" i="1" dirty="0"/>
              <a:t>What existing functionality can we re-use in EIF?</a:t>
            </a:r>
          </a:p>
          <a:p>
            <a:pPr lvl="1"/>
            <a:r>
              <a:rPr lang="de-DE" b="1" i="1" dirty="0"/>
              <a:t>Data collection meachism</a:t>
            </a:r>
          </a:p>
          <a:p>
            <a:pPr lvl="1"/>
            <a:r>
              <a:rPr lang="de-DE" b="1" i="1" dirty="0"/>
              <a:t>Data distribution mechanism</a:t>
            </a:r>
          </a:p>
          <a:p>
            <a:pPr lvl="1"/>
            <a:r>
              <a:rPr lang="de-DE" b="1" i="1" dirty="0"/>
              <a:t>Data storage </a:t>
            </a:r>
          </a:p>
          <a:p>
            <a:pPr lvl="1"/>
            <a:r>
              <a:rPr lang="en-GB" b="1" i="1" dirty="0"/>
              <a:t>Procedures for exposure</a:t>
            </a:r>
            <a:endParaRPr lang="de-DE" b="1" i="1" dirty="0"/>
          </a:p>
          <a:p>
            <a:pPr marL="1200150" lvl="3" indent="-342900">
              <a:spcBef>
                <a:spcPts val="0"/>
              </a:spcBef>
              <a:spcAft>
                <a:spcPts val="300"/>
              </a:spcAft>
              <a:buFontTx/>
              <a:buChar char="-"/>
            </a:pPr>
            <a:r>
              <a:rPr lang="de-DE" b="1" i="1" dirty="0"/>
              <a:t>Subscribe or Request</a:t>
            </a:r>
          </a:p>
          <a:p>
            <a:pPr marL="1200150" lvl="3" indent="-342900">
              <a:spcBef>
                <a:spcPts val="0"/>
              </a:spcBef>
              <a:spcAft>
                <a:spcPts val="300"/>
              </a:spcAft>
              <a:buFontTx/>
              <a:buChar char="-"/>
            </a:pPr>
            <a:r>
              <a:rPr lang="de-DE" b="1" i="1" dirty="0"/>
              <a:t>Filter Information</a:t>
            </a:r>
          </a:p>
          <a:p>
            <a:pPr marL="1200150" lvl="3" indent="-342900">
              <a:spcBef>
                <a:spcPts val="0"/>
              </a:spcBef>
              <a:spcAft>
                <a:spcPts val="300"/>
              </a:spcAft>
              <a:buFontTx/>
              <a:buChar char="-"/>
            </a:pPr>
            <a:r>
              <a:rPr lang="de-DE" b="1" i="1" dirty="0"/>
              <a:t>Targets of Reporting</a:t>
            </a:r>
          </a:p>
          <a:p>
            <a:pPr marL="1200150" lvl="3" indent="-342900">
              <a:spcBef>
                <a:spcPts val="0"/>
              </a:spcBef>
              <a:spcAft>
                <a:spcPts val="300"/>
              </a:spcAft>
              <a:buFontTx/>
              <a:buChar char="-"/>
            </a:pPr>
            <a:r>
              <a:rPr lang="de-DE" b="1" i="1" dirty="0"/>
              <a:t>Timing Infromation </a:t>
            </a:r>
          </a:p>
          <a:p>
            <a:pPr marL="1200150" lvl="3" indent="-342900">
              <a:spcBef>
                <a:spcPts val="0"/>
              </a:spcBef>
              <a:spcAft>
                <a:spcPts val="300"/>
              </a:spcAft>
              <a:buFontTx/>
              <a:buChar char="-"/>
            </a:pPr>
            <a:endParaRPr lang="de-DE" b="1" i="1" dirty="0"/>
          </a:p>
          <a:p>
            <a:pPr marL="1200150" lvl="3" indent="-342900">
              <a:spcBef>
                <a:spcPts val="0"/>
              </a:spcBef>
              <a:spcAft>
                <a:spcPts val="300"/>
              </a:spcAft>
              <a:buFontTx/>
              <a:buChar char="-"/>
            </a:pPr>
            <a:endParaRPr lang="de-DE" b="1" i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08537A-9F02-0CDE-4D59-08ED9D75C884}"/>
              </a:ext>
            </a:extLst>
          </p:cNvPr>
          <p:cNvSpPr txBox="1">
            <a:spLocks/>
          </p:cNvSpPr>
          <p:nvPr/>
        </p:nvSpPr>
        <p:spPr bwMode="auto">
          <a:xfrm>
            <a:off x="159283" y="289786"/>
            <a:ext cx="7291602" cy="63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GB" b="1" kern="0" dirty="0"/>
              <a:t>Re-use in EIF </a:t>
            </a:r>
            <a:endParaRPr lang="en-US" b="1" kern="0" dirty="0"/>
          </a:p>
        </p:txBody>
      </p:sp>
    </p:spTree>
    <p:extLst>
      <p:ext uri="{BB962C8B-B14F-4D97-AF65-F5344CB8AC3E}">
        <p14:creationId xmlns:p14="http://schemas.microsoft.com/office/powerpoint/2010/main" val="196763303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43D1F9-FF63-CB0F-8071-D8F0D3A487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7935" y="869927"/>
            <a:ext cx="8526992" cy="5463140"/>
          </a:xfrm>
        </p:spPr>
        <p:txBody>
          <a:bodyPr/>
          <a:lstStyle/>
          <a:p>
            <a:r>
              <a:rPr lang="de-DE" sz="2800" b="1" i="1" dirty="0"/>
              <a:t>How would the EIF be deployed? </a:t>
            </a:r>
          </a:p>
          <a:p>
            <a:pPr lvl="1"/>
            <a:r>
              <a:rPr lang="de-DE" sz="2400" b="1" i="1" dirty="0"/>
              <a:t>Standalone NF</a:t>
            </a:r>
            <a:r>
              <a:rPr lang="de-DE" sz="2800" b="1" i="1" dirty="0"/>
              <a:t>	</a:t>
            </a:r>
          </a:p>
          <a:p>
            <a:pPr lvl="1"/>
            <a:r>
              <a:rPr lang="de-DE" sz="2400" b="1" i="1" dirty="0"/>
              <a:t>Embeded in NWDAF (i.e, new Logical Sub-Function)</a:t>
            </a:r>
          </a:p>
          <a:p>
            <a:pPr marL="171450" indent="0">
              <a:buNone/>
            </a:pPr>
            <a:endParaRPr lang="en-US" sz="1600" dirty="0"/>
          </a:p>
          <a:p>
            <a:r>
              <a:rPr lang="de-DE" sz="2800" b="1" i="1" dirty="0"/>
              <a:t>How to re-use?</a:t>
            </a:r>
          </a:p>
          <a:p>
            <a:pPr lvl="1"/>
            <a:r>
              <a:rPr lang="de-DE" sz="2400" b="1" i="1" u="sng" dirty="0"/>
              <a:t>New NF Option 1</a:t>
            </a:r>
            <a:r>
              <a:rPr lang="de-DE" sz="2400" b="1" i="1" dirty="0"/>
              <a:t>: EIF interact with and reuses NF services of DCCF and ADRF</a:t>
            </a:r>
          </a:p>
          <a:p>
            <a:pPr lvl="1"/>
            <a:r>
              <a:rPr lang="de-DE" sz="2400" b="1" i="1" u="sng" dirty="0"/>
              <a:t>New NF Option 2 </a:t>
            </a:r>
            <a:r>
              <a:rPr lang="de-DE" sz="2400" b="1" i="1" dirty="0"/>
              <a:t>: </a:t>
            </a:r>
            <a:r>
              <a:rPr lang="de-DE" b="1" i="1" dirty="0"/>
              <a:t>EIF interact with and reuses NF services of NWDAF</a:t>
            </a:r>
          </a:p>
          <a:p>
            <a:pPr lvl="1"/>
            <a:r>
              <a:rPr lang="de-DE" sz="2400" b="1" i="1" u="sng" dirty="0"/>
              <a:t>Embeded in NWDAF</a:t>
            </a:r>
            <a:r>
              <a:rPr lang="de-DE" sz="2400" b="1" i="1" dirty="0"/>
              <a:t>: Re-use the NWDAF framework and define a new logical sub-function for Energy with limited functionality</a:t>
            </a:r>
          </a:p>
          <a:p>
            <a:pPr lvl="1"/>
            <a:endParaRPr lang="de-DE" b="1" i="1" dirty="0"/>
          </a:p>
          <a:p>
            <a:pPr lvl="1"/>
            <a:endParaRPr lang="de-DE" sz="2400" b="1" i="1" dirty="0"/>
          </a:p>
          <a:p>
            <a:pPr lvl="1"/>
            <a:endParaRPr lang="de-DE" b="1" i="1" dirty="0"/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DDBCCEB-B6A1-5D88-B5B8-2C4C248B4C86}"/>
              </a:ext>
            </a:extLst>
          </p:cNvPr>
          <p:cNvSpPr txBox="1">
            <a:spLocks/>
          </p:cNvSpPr>
          <p:nvPr/>
        </p:nvSpPr>
        <p:spPr bwMode="auto">
          <a:xfrm>
            <a:off x="159283" y="289786"/>
            <a:ext cx="7291602" cy="63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GB" b="1" kern="0" dirty="0"/>
              <a:t>EIF in 5G Core </a:t>
            </a:r>
            <a:endParaRPr lang="en-US" b="1" kern="0" dirty="0"/>
          </a:p>
        </p:txBody>
      </p:sp>
    </p:spTree>
    <p:extLst>
      <p:ext uri="{BB962C8B-B14F-4D97-AF65-F5344CB8AC3E}">
        <p14:creationId xmlns:p14="http://schemas.microsoft.com/office/powerpoint/2010/main" val="20285194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terms/"/>
    <ds:schemaRef ds:uri="09cef1fd-e61b-4dbf-b745-21988b13f978"/>
    <ds:schemaRef ds:uri="http://purl.org/dc/elements/1.1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dcc30912-d230-4cc2-b11f-bb5ca2a6b6f5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67970</TotalTime>
  <Words>241</Words>
  <Application>Microsoft Office PowerPoint</Application>
  <PresentationFormat>On-screen Show (4:3)</PresentationFormat>
  <Paragraphs>47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</vt:lpstr>
      <vt:lpstr>Calibri</vt:lpstr>
      <vt:lpstr>Times New Roman</vt:lpstr>
      <vt:lpstr>Office Theme</vt:lpstr>
      <vt:lpstr>EnergySys: KI#1 Way Forward</vt:lpstr>
      <vt:lpstr>EIF New Functionality 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Lenovo</cp:lastModifiedBy>
  <cp:revision>1953</cp:revision>
  <dcterms:created xsi:type="dcterms:W3CDTF">2008-08-30T09:32:10Z</dcterms:created>
  <dcterms:modified xsi:type="dcterms:W3CDTF">2024-11-08T15:48:17Z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