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2134805362" r:id="rId6"/>
    <p:sldId id="2134805366" r:id="rId7"/>
    <p:sldId id="2134805361" r:id="rId8"/>
    <p:sldId id="2134805367" r:id="rId9"/>
    <p:sldId id="2134805368" r:id="rId10"/>
    <p:sldId id="2134805351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谢振华" lastIdx="1" clrIdx="0">
    <p:extLst>
      <p:ext uri="{19B8F6BF-5375-455C-9EA6-DF929625EA0E}">
        <p15:presenceInfo xmlns:p15="http://schemas.microsoft.com/office/powerpoint/2012/main" userId="vi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2DEEF"/>
    <a:srgbClr val="EAEFF7"/>
    <a:srgbClr val="8A919D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95" autoAdjust="0"/>
    <p:restoredTop sz="95954" autoAdjust="0"/>
  </p:normalViewPr>
  <p:slideViewPr>
    <p:cSldViewPr snapToGrid="0">
      <p:cViewPr varScale="1">
        <p:scale>
          <a:sx n="82" d="100"/>
          <a:sy n="82" d="100"/>
        </p:scale>
        <p:origin x="1109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#166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US, November 18 – 22,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S2-2411945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976" y="1709739"/>
            <a:ext cx="10065834" cy="1965616"/>
          </a:xfrm>
        </p:spPr>
        <p:txBody>
          <a:bodyPr/>
          <a:lstStyle/>
          <a:p>
            <a:pPr eaLnBrk="1" hangingPunct="1"/>
            <a:r>
              <a:rPr lang="en-US" altLang="zh-CN" dirty="0"/>
              <a:t>Way Forward for KI#6 of NG_RTC_Ph2</a:t>
            </a:r>
            <a:endParaRPr lang="en-GB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42225" y="3675355"/>
            <a:ext cx="1133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SA2#166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14" y="437696"/>
            <a:ext cx="9324753" cy="1325563"/>
          </a:xfrm>
        </p:spPr>
        <p:txBody>
          <a:bodyPr/>
          <a:lstStyle/>
          <a:p>
            <a:r>
              <a:rPr lang="en-US" altLang="zh-CN" sz="3200" dirty="0"/>
              <a:t>Main proposals from postponed TDs</a:t>
            </a:r>
            <a:endParaRPr lang="zh-CN" altLang="en-US" sz="3200" dirty="0"/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A7243751-5790-4DA4-832E-0347EDAB52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0554407"/>
              </p:ext>
            </p:extLst>
          </p:nvPr>
        </p:nvGraphicFramePr>
        <p:xfrm>
          <a:off x="838200" y="1825625"/>
          <a:ext cx="10515597" cy="3701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0861">
                  <a:extLst>
                    <a:ext uri="{9D8B030D-6E8A-4147-A177-3AD203B41FA5}">
                      <a16:colId xmlns:a16="http://schemas.microsoft.com/office/drawing/2014/main" val="3998077858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765585170"/>
                    </a:ext>
                  </a:extLst>
                </a:gridCol>
                <a:gridCol w="6959079">
                  <a:extLst>
                    <a:ext uri="{9D8B030D-6E8A-4147-A177-3AD203B41FA5}">
                      <a16:colId xmlns:a16="http://schemas.microsoft.com/office/drawing/2014/main" val="1312078408"/>
                    </a:ext>
                  </a:extLst>
                </a:gridCol>
              </a:tblGrid>
              <a:tr h="3276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Clauses affected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TD#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Main Proposals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2922988"/>
                  </a:ext>
                </a:extLst>
              </a:tr>
              <a:tr h="32766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General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S2-2410340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Remove MRF from AA.1.1, AC.10.2.1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55870935"/>
                  </a:ext>
                </a:extLst>
              </a:tr>
              <a:tr h="3276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S2-2410356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Change the term of "Standalone IMS DC Session" to "IMS session with standalone DC"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83561329"/>
                  </a:ext>
                </a:extLst>
              </a:tr>
              <a:tr h="57229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AC.10.1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General</a:t>
                      </a:r>
                    </a:p>
                  </a:txBody>
                  <a:tcPr marL="7620" marR="7620" marT="7620" marB="0"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1: Revise standalone IMS DC session description more clear (AC.10.1)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2: Revise 2nd paragraph in AC.10.1 to reflext DC/Standalone DC switching (AC.10.2.4 &amp; AC.10.2.5)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747670"/>
                  </a:ext>
                </a:extLst>
              </a:tr>
              <a:tr h="3837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S2-2410447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Revise 2nd paragraph in AC.10.1 that UE can establish standalone BDC then update with BDC+ADC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71924043"/>
                  </a:ext>
                </a:extLst>
              </a:tr>
              <a:tr h="3837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S2-2410356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Add two scenarios description: Using PSI, towards peer UE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Revise description to reflect AC.10.2.4/5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03291631"/>
                  </a:ext>
                </a:extLst>
              </a:tr>
              <a:tr h="3837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AC.10.2.4 &amp; AC.10.2.5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DC/Standalone DC switching</a:t>
                      </a:r>
                    </a:p>
                  </a:txBody>
                  <a:tcPr marL="7620" marR="7620" marT="7620" marB="0" anchor="ctr"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Replace audio/video media with MMTel media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91359059"/>
                  </a:ext>
                </a:extLst>
              </a:tr>
              <a:tr h="38377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AC.10.2.1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Standalone BDC</a:t>
                      </a:r>
                    </a:p>
                  </a:txBody>
                  <a:tcPr marL="7620" marR="7620" marT="7620" marB="0"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Remove MRF from call flow and description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39549012"/>
                  </a:ext>
                </a:extLst>
              </a:tr>
              <a:tr h="3837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S2-2409985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In step 11, revise to IMS AS not forward initial INVITE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01777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6622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14" y="437696"/>
            <a:ext cx="9324753" cy="1325563"/>
          </a:xfrm>
        </p:spPr>
        <p:txBody>
          <a:bodyPr/>
          <a:lstStyle/>
          <a:p>
            <a:r>
              <a:rPr lang="en-US" altLang="zh-CN" sz="3200" dirty="0"/>
              <a:t>Main proposals from postponed TDs (continue)</a:t>
            </a:r>
            <a:endParaRPr lang="zh-CN" altLang="en-US" sz="3200" dirty="0"/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A7243751-5790-4DA4-832E-0347EDAB52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2508663"/>
              </p:ext>
            </p:extLst>
          </p:nvPr>
        </p:nvGraphicFramePr>
        <p:xfrm>
          <a:off x="838200" y="1825627"/>
          <a:ext cx="10515597" cy="446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0861">
                  <a:extLst>
                    <a:ext uri="{9D8B030D-6E8A-4147-A177-3AD203B41FA5}">
                      <a16:colId xmlns:a16="http://schemas.microsoft.com/office/drawing/2014/main" val="3998077858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765585170"/>
                    </a:ext>
                  </a:extLst>
                </a:gridCol>
                <a:gridCol w="6959079">
                  <a:extLst>
                    <a:ext uri="{9D8B030D-6E8A-4147-A177-3AD203B41FA5}">
                      <a16:colId xmlns:a16="http://schemas.microsoft.com/office/drawing/2014/main" val="1312078408"/>
                    </a:ext>
                  </a:extLst>
                </a:gridCol>
              </a:tblGrid>
              <a:tr h="1471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Clauses affected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TD#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Main Proposals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2922988"/>
                  </a:ext>
                </a:extLst>
              </a:tr>
              <a:tr h="147176"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AC.10.2.2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Update BDC to BDC+ADC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(non-simultaneous)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Remove MRF from call flow and description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747670"/>
                  </a:ext>
                </a:extLst>
              </a:tr>
              <a:tr h="3506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S2-2410447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Remove content of AC.10.2.2, only support initiating BDC and initiating BDC+ADC (simultaneous way), do not support initiating BDC then update to BDC+ADC (non-simultaneous way)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71924043"/>
                  </a:ext>
                </a:extLst>
              </a:tr>
              <a:tr h="4661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Change title and high-level description that the procedure is for APP not available in originating UE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Remove early media handling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 Correct the pre-condition handling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03291631"/>
                  </a:ext>
                </a:extLst>
              </a:tr>
              <a:tr h="4297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S2-2409985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Describe P-Early-Media handling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Add the case that terminating UE may tear down the session if APP downloading fails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 Add the case that originating UE initiates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reINVITE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for adding ADC in the session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91359059"/>
                  </a:ext>
                </a:extLst>
              </a:tr>
              <a:tr h="288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S2-2410356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Remove alerting and answer criteria description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Revise the alerting criteria to receiving SDP offer with initial INVITE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00800635"/>
                  </a:ext>
                </a:extLst>
              </a:tr>
              <a:tr h="288466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BDC+ADC (simultaneous way)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AC.10.2.3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S2-2410447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Remove ADC rejection step due to APP not available in terminating UE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Remove second trying of adding ADC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04679292"/>
                  </a:ext>
                </a:extLst>
              </a:tr>
              <a:tr h="7123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S2-2409727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Change title and high-level description that the procedure is for APP available in originating UE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Change reference from AC.7.2.1 to AC.7.1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 Describe the reject case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 Remove early media handling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 Correct the pre-condition handling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95183097"/>
                  </a:ext>
                </a:extLst>
              </a:tr>
              <a:tr h="4297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S2-2409985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Indicates early media is used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Add the case that terminating UE may tear down the session if APP downloading fails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3. Remove the steps and leave with a EN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46889668"/>
                  </a:ext>
                </a:extLst>
              </a:tr>
              <a:tr h="335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S2-2410356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 Remove alerting criteria description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 Revise the alerting criteria to receiving SDP offer with initial INVITE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29016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10708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14" y="437696"/>
            <a:ext cx="9324753" cy="1325563"/>
          </a:xfrm>
        </p:spPr>
        <p:txBody>
          <a:bodyPr/>
          <a:lstStyle/>
          <a:p>
            <a:r>
              <a:rPr lang="en-US" altLang="zh-CN" sz="3200"/>
              <a:t>Issues need to </a:t>
            </a:r>
            <a:r>
              <a:rPr lang="en-US" altLang="zh-CN" sz="3200" dirty="0"/>
              <a:t>be resolved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88E7C9-9A98-47E5-9F40-B73B0D75A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245" y="1734520"/>
            <a:ext cx="10942421" cy="4796908"/>
          </a:xfrm>
        </p:spPr>
        <p:txBody>
          <a:bodyPr/>
          <a:lstStyle/>
          <a:p>
            <a:r>
              <a:rPr lang="en-US" altLang="zh-CN" sz="2400" dirty="0">
                <a:solidFill>
                  <a:srgbClr val="FF0000"/>
                </a:solidFill>
              </a:rPr>
              <a:t>Non-trivial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remove BDC+ADC non-simultaneous way (S2-2410447 for removing)?</a:t>
            </a:r>
            <a:endParaRPr lang="en-GB" altLang="zh-CN" sz="1100" b="1" dirty="0"/>
          </a:p>
          <a:p>
            <a:pPr marL="914400" lvl="2" indent="0">
              <a:buNone/>
            </a:pPr>
            <a:r>
              <a:rPr lang="en-US" altLang="zh-CN" sz="1600" b="1" dirty="0"/>
              <a:t>Proposal: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keep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scenario,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the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terminating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user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is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alert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when receiving INVITE with only BDC</a:t>
            </a:r>
            <a:endParaRPr lang="en-GB" altLang="zh-CN" sz="1400" b="1" dirty="0"/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change the alerting criteria (S2-2410356 changes the alerting)?</a:t>
            </a:r>
            <a:endParaRPr lang="en-GB" altLang="zh-CN" sz="1100" b="1" dirty="0"/>
          </a:p>
          <a:p>
            <a:pPr marL="914400" lvl="2" indent="0">
              <a:buNone/>
            </a:pPr>
            <a:r>
              <a:rPr lang="en-GB" altLang="zh-CN" sz="1600" b="1" dirty="0"/>
              <a:t>Proposal: besides alert before running APP, the UE can be configured to alert user before downloading APP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describe P-Early-Media handling (S2-2409985 triggers the handling of P-Early-Media)?</a:t>
            </a:r>
            <a:endParaRPr lang="en-GB" altLang="zh-CN" sz="1100" b="1" dirty="0"/>
          </a:p>
          <a:p>
            <a:pPr marL="914400" lvl="2" indent="0">
              <a:buNone/>
            </a:pPr>
            <a:r>
              <a:rPr lang="en-US" altLang="zh-CN" sz="1600" b="1" dirty="0"/>
              <a:t>Proposal: P-Early-Media is sent to originating side and terminating side to enable both UEs to download APP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remove the handling of setting ADC port to zero for BDC+ADC simultaneous way when APP not available in terminating UE? (S2-2410447 removes the related part)</a:t>
            </a:r>
            <a:endParaRPr lang="en-GB" altLang="zh-CN" sz="1100" b="1" dirty="0"/>
          </a:p>
          <a:p>
            <a:pPr marL="914400" lvl="2" indent="0">
              <a:buNone/>
            </a:pPr>
            <a:r>
              <a:rPr lang="en-GB" altLang="zh-CN" sz="1600" b="1" dirty="0"/>
              <a:t>Proposal: see next slide</a:t>
            </a:r>
            <a:r>
              <a:rPr lang="en-US" altLang="zh-CN" sz="1600" b="1" dirty="0"/>
              <a:t>s</a:t>
            </a:r>
            <a:r>
              <a:rPr lang="en-GB" altLang="zh-CN" sz="1600" b="1" dirty="0"/>
              <a:t> on how to </a:t>
            </a:r>
            <a:r>
              <a:rPr lang="en-US" altLang="zh-CN" sz="1600" b="1" dirty="0"/>
              <a:t>inform originating UE application is not downloaded but desired</a:t>
            </a:r>
            <a:endParaRPr lang="en-GB" altLang="zh-CN" sz="1600" b="1" dirty="0"/>
          </a:p>
          <a:p>
            <a:r>
              <a:rPr lang="en-US" altLang="zh-CN" sz="2400" dirty="0">
                <a:solidFill>
                  <a:srgbClr val="FF0000"/>
                </a:solidFill>
              </a:rPr>
              <a:t>Trivial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change the term of "Standalone IMS DC Session“ (S2-2410356 change the term)?</a:t>
            </a:r>
            <a:r>
              <a:rPr lang="en-US" altLang="zh-CN" sz="1800" dirty="0"/>
              <a:t> </a:t>
            </a:r>
          </a:p>
          <a:p>
            <a:pPr marL="914400" lvl="2" indent="0">
              <a:buNone/>
            </a:pPr>
            <a:r>
              <a:rPr lang="en-US" altLang="zh-CN" sz="1600" b="1" dirty="0"/>
              <a:t>Proposal: next meeting D category CR for update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 to redraw the BDC+ADC simultaneous way procedure (S2-2409985 redraw the flow)?</a:t>
            </a:r>
            <a:endParaRPr lang="en-GB" altLang="zh-CN" sz="1100" b="1" dirty="0"/>
          </a:p>
          <a:p>
            <a:pPr marL="914400" lvl="2" indent="0">
              <a:buNone/>
            </a:pPr>
            <a:r>
              <a:rPr lang="en-GB" altLang="zh-CN" sz="1600" b="1" dirty="0"/>
              <a:t>Proposal: redraw the figures to reflect downloading before answer and alert</a:t>
            </a:r>
          </a:p>
        </p:txBody>
      </p:sp>
    </p:spTree>
    <p:extLst>
      <p:ext uri="{BB962C8B-B14F-4D97-AF65-F5344CB8AC3E}">
        <p14:creationId xmlns:p14="http://schemas.microsoft.com/office/powerpoint/2010/main" val="394217762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14" y="437696"/>
            <a:ext cx="9324753" cy="1325563"/>
          </a:xfrm>
        </p:spPr>
        <p:txBody>
          <a:bodyPr/>
          <a:lstStyle/>
          <a:p>
            <a:r>
              <a:rPr lang="en-US" altLang="zh-CN" sz="3200" dirty="0"/>
              <a:t>How to inform originating UE application is not downloaded but desired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88E7C9-9A98-47E5-9F40-B73B0D75A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93" y="1734520"/>
            <a:ext cx="10800907" cy="4796908"/>
          </a:xfrm>
        </p:spPr>
        <p:txBody>
          <a:bodyPr/>
          <a:lstStyle/>
          <a:p>
            <a:r>
              <a:rPr lang="en-US" altLang="zh-CN" sz="2000" b="1" dirty="0"/>
              <a:t>TS 26.114, clause 6.2.10.3 Generating SDP answer</a:t>
            </a:r>
            <a:endParaRPr lang="en-GB" altLang="zh-CN" sz="2000" b="1" dirty="0"/>
          </a:p>
          <a:p>
            <a:pPr lvl="1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An answering DCMTSI client that </a:t>
            </a:r>
            <a:r>
              <a:rPr lang="en-GB" altLang="zh-C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desires to accept an offer for the application data channel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media description </a:t>
            </a:r>
            <a:r>
              <a:rPr lang="en-GB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shall include the same values for the "a=3gpp-req-app" </a:t>
            </a:r>
            <a:r>
              <a:rPr lang="en-US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from the offer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 The application on the answering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DCMTSI client should already be configured with the same identification as is present in the "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req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-app-id" parameter value for the "a=3gpp-req-app"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 The answering DCMTSI client can use the received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"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adc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-stream-id-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endpoint" parameter variant of the "app-dc-info" parameter to know which application data channels to use for the media directed to the respective end points.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An answering DCMTSI client in terminal that </a:t>
            </a:r>
            <a:r>
              <a:rPr lang="en-GB" altLang="zh-C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desires to reject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entire SCTP association for </a:t>
            </a:r>
            <a:r>
              <a:rPr lang="en-GB" altLang="zh-C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 offered data channels </a:t>
            </a:r>
            <a:r>
              <a:rPr lang="en-GB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shall set the port to 0 (zero) on the corresponding "m=application" line in SDP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as described in [172]. An SCTP association that initially, or as a result of session modification, has no open data channels ("a=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dcmap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" lines) should be rejected or closed by modifying the session, setting port number to 0 (zero).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An answering DCMTSI client in terminal that </a:t>
            </a:r>
            <a:r>
              <a:rPr lang="en-GB" altLang="zh-C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desires to accept some offered data channels and reject others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shall indicate this by </a:t>
            </a:r>
            <a:r>
              <a:rPr lang="en-GB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removing the non-desired data channel "a=</a:t>
            </a:r>
            <a:r>
              <a:rPr lang="en-GB" altLang="zh-CN" sz="18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dcmap</a:t>
            </a:r>
            <a:r>
              <a:rPr lang="en-GB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" and "a=</a:t>
            </a:r>
            <a:r>
              <a:rPr lang="en-GB" altLang="zh-CN" sz="18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dcsa</a:t>
            </a:r>
            <a:r>
              <a:rPr lang="en-GB" altLang="zh-CN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" lines from the SDP answer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as described in [172]. The DCMTSI client in </a:t>
            </a:r>
            <a:r>
              <a:rPr lang="en-GB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terminal accepting a data channel must also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accept the corresponding, supported bootstrap data channels with stream ID &lt;1000 (e.g. a=dcmap:0 …).</a:t>
            </a:r>
          </a:p>
        </p:txBody>
      </p:sp>
    </p:spTree>
    <p:extLst>
      <p:ext uri="{BB962C8B-B14F-4D97-AF65-F5344CB8AC3E}">
        <p14:creationId xmlns:p14="http://schemas.microsoft.com/office/powerpoint/2010/main" val="6586962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414" y="437696"/>
            <a:ext cx="9324753" cy="1325563"/>
          </a:xfrm>
        </p:spPr>
        <p:txBody>
          <a:bodyPr/>
          <a:lstStyle/>
          <a:p>
            <a:r>
              <a:rPr lang="en-US" altLang="zh-CN" sz="3200" dirty="0"/>
              <a:t>How to inform originating UE application is not downloaded but desired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88E7C9-9A98-47E5-9F40-B73B0D75A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99" y="1763259"/>
            <a:ext cx="11144693" cy="4657045"/>
          </a:xfrm>
        </p:spPr>
        <p:txBody>
          <a:bodyPr/>
          <a:lstStyle/>
          <a:p>
            <a:r>
              <a:rPr lang="en-US" altLang="zh-CN" sz="1600" b="1" dirty="0"/>
              <a:t>RFC 8841, clause 10.3 Generating the SDP Answer</a:t>
            </a:r>
          </a:p>
          <a:p>
            <a:pPr lvl="1">
              <a:spcAft>
                <a:spcPts val="900"/>
              </a:spcAf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MUST associate an SDP "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sctp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-port" attribute with the "m=" line. If the offer contained a new (different than the one currently used) SCTP port value, the answerer MUST also associate a new SCTP port value. If the offer contained a zero SCTP port value, or if the answerer </a:t>
            </a:r>
            <a:r>
              <a:rPr lang="en-US" altLang="zh-CN" sz="1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does not accept the SCTP association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the answerer MUST also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associate a zero SCTP port value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;</a:t>
            </a:r>
          </a:p>
          <a:p>
            <a:pPr lvl="1">
              <a:spcAft>
                <a:spcPts val="900"/>
              </a:spcAf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If the answerer does not accept the "m=" line in the offer, it MUST assign a zero port value to the corresponding "m=" line in the answer, following the procedures in [RFC3264].  In addition, the answerer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MUST NOT initiate the establishment of a TCP connection, a DTLS association, or a DTLS association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associated with the "m=“ line.</a:t>
            </a:r>
          </a:p>
          <a:p>
            <a:r>
              <a:rPr lang="en-US" altLang="zh-CN" sz="1600" b="1" dirty="0"/>
              <a:t>RFC 8841, clause 10.5 Modifying the Session</a:t>
            </a:r>
          </a:p>
          <a:p>
            <a:pPr lvl="1">
              <a:spcAft>
                <a:spcPts val="900"/>
              </a:spcAf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If the 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offerer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wants to establish an SCTP association, and another SCTP association was previously closed, the 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offerer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MUST associate an SDP "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sctp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-port" attribute with a new attribute value (different than the value associated with the previous SCTP association).  If the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previous SCTP association was closed 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successfully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following use of an SDP "</a:t>
            </a:r>
            <a:r>
              <a:rPr lang="en-US" altLang="zh-CN" sz="14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sctp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-port"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attribute with an attribute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value of zero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the </a:t>
            </a:r>
            <a:r>
              <a:rPr lang="en-US" altLang="zh-CN" sz="14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offerer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4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MAY use the same attribute value 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for the new SCTP association that was used with the previous SCTP association before it was closed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  This will not impact the underlying DTLS association (or TCP connection, in the case of TCP/DTLS/SCTP).</a:t>
            </a:r>
          </a:p>
          <a:p>
            <a:pPr lvl="1">
              <a:spcAft>
                <a:spcPts val="900"/>
              </a:spcAft>
            </a:pPr>
            <a:endParaRPr lang="en-GB" altLang="zh-CN" sz="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r>
              <a:rPr lang="en-GB" altLang="zh-CN" sz="1600" b="1" dirty="0"/>
              <a:t>Observations: Removing “a=</a:t>
            </a:r>
            <a:r>
              <a:rPr lang="en-GB" altLang="zh-CN" sz="1600" b="1" dirty="0" err="1"/>
              <a:t>dcmap</a:t>
            </a:r>
            <a:r>
              <a:rPr lang="en-GB" altLang="zh-CN" sz="1600" b="1" dirty="0"/>
              <a:t>” and “a=</a:t>
            </a:r>
            <a:r>
              <a:rPr lang="en-GB" altLang="zh-CN" sz="1600" b="1" dirty="0" err="1"/>
              <a:t>dcsa</a:t>
            </a:r>
            <a:r>
              <a:rPr lang="en-GB" altLang="zh-CN" sz="1600" b="1" dirty="0"/>
              <a:t>” means </a:t>
            </a:r>
            <a:r>
              <a:rPr lang="en-GB" altLang="zh-CN" sz="1600" b="1" dirty="0">
                <a:highlight>
                  <a:srgbClr val="FFFF00"/>
                </a:highlight>
              </a:rPr>
              <a:t>reject the DC</a:t>
            </a:r>
            <a:r>
              <a:rPr lang="en-GB" altLang="zh-CN" sz="1600" b="1" dirty="0"/>
              <a:t>, </a:t>
            </a:r>
            <a:r>
              <a:rPr lang="en-GB" altLang="zh-CN" sz="1600" b="1" dirty="0">
                <a:highlight>
                  <a:srgbClr val="FFFF00"/>
                </a:highlight>
              </a:rPr>
              <a:t>All ports=0</a:t>
            </a:r>
            <a:r>
              <a:rPr lang="en-GB" altLang="zh-CN" sz="1600" b="1" dirty="0"/>
              <a:t> means </a:t>
            </a:r>
            <a:r>
              <a:rPr lang="en-GB" altLang="zh-CN" sz="1600" b="1" dirty="0">
                <a:highlight>
                  <a:srgbClr val="FFFF00"/>
                </a:highlight>
              </a:rPr>
              <a:t>reject all DCs</a:t>
            </a:r>
            <a:r>
              <a:rPr lang="en-GB" altLang="zh-CN" sz="1600" b="1" dirty="0"/>
              <a:t>, some DC with port=0 means </a:t>
            </a:r>
            <a:r>
              <a:rPr lang="en-GB" altLang="zh-CN" sz="1600" b="1" dirty="0">
                <a:highlight>
                  <a:srgbClr val="FFFF00"/>
                </a:highlight>
              </a:rPr>
              <a:t>close connection/association </a:t>
            </a:r>
            <a:r>
              <a:rPr lang="en-GB" altLang="zh-CN" sz="1600" b="1" dirty="0"/>
              <a:t>and can be reopened by </a:t>
            </a:r>
            <a:r>
              <a:rPr lang="en-GB" altLang="zh-CN" sz="1600" b="1" dirty="0" err="1"/>
              <a:t>offerer</a:t>
            </a:r>
            <a:r>
              <a:rPr lang="en-GB" altLang="zh-CN" sz="1600" b="1" dirty="0"/>
              <a:t>, </a:t>
            </a:r>
            <a:r>
              <a:rPr lang="en-GB" altLang="zh-CN" sz="1600" b="1" dirty="0">
                <a:highlight>
                  <a:srgbClr val="FFFF00"/>
                </a:highlight>
              </a:rPr>
              <a:t>APP ID included </a:t>
            </a:r>
            <a:r>
              <a:rPr lang="en-GB" altLang="zh-CN" sz="1600" b="1" dirty="0"/>
              <a:t>means </a:t>
            </a:r>
            <a:r>
              <a:rPr lang="en-GB" altLang="zh-CN" sz="1600" b="1" dirty="0">
                <a:highlight>
                  <a:srgbClr val="FFFF00"/>
                </a:highlight>
              </a:rPr>
              <a:t>desiring to accept the APP</a:t>
            </a:r>
          </a:p>
          <a:p>
            <a:pPr lvl="1"/>
            <a:r>
              <a:rPr lang="en-GB" altLang="zh-CN" sz="1400" b="1" dirty="0">
                <a:solidFill>
                  <a:srgbClr val="FF0000"/>
                </a:solidFill>
              </a:rPr>
              <a:t>Whether ADC in SDP answer with APP ID, “a=</a:t>
            </a:r>
            <a:r>
              <a:rPr lang="en-GB" altLang="zh-CN" sz="1400" b="1" dirty="0" err="1">
                <a:solidFill>
                  <a:srgbClr val="FF0000"/>
                </a:solidFill>
              </a:rPr>
              <a:t>dcmap</a:t>
            </a:r>
            <a:r>
              <a:rPr lang="en-GB" altLang="zh-CN" sz="1400" b="1" dirty="0">
                <a:solidFill>
                  <a:srgbClr val="FF0000"/>
                </a:solidFill>
              </a:rPr>
              <a:t>”/”a=</a:t>
            </a:r>
            <a:r>
              <a:rPr lang="en-GB" altLang="zh-CN" sz="1400" b="1" dirty="0" err="1">
                <a:solidFill>
                  <a:srgbClr val="FF0000"/>
                </a:solidFill>
              </a:rPr>
              <a:t>dcsa</a:t>
            </a:r>
            <a:r>
              <a:rPr lang="en-GB" altLang="zh-CN" sz="1400" b="1" dirty="0">
                <a:solidFill>
                  <a:srgbClr val="FF0000"/>
                </a:solidFill>
              </a:rPr>
              <a:t>”, and port=0 (</a:t>
            </a:r>
            <a:r>
              <a:rPr lang="en-GB" altLang="zh-CN" sz="1400" b="1">
                <a:solidFill>
                  <a:srgbClr val="FF0000"/>
                </a:solidFill>
                <a:highlight>
                  <a:srgbClr val="FFFF00"/>
                </a:highlight>
              </a:rPr>
              <a:t>desire the APP</a:t>
            </a:r>
            <a:r>
              <a:rPr lang="en-GB" altLang="zh-CN" sz="1400" b="1" dirty="0">
                <a:solidFill>
                  <a:srgbClr val="FF0000"/>
                </a:solidFill>
                <a:highlight>
                  <a:srgbClr val="FFFF00"/>
                </a:highlight>
              </a:rPr>
              <a:t>, no connection now but not reject</a:t>
            </a:r>
            <a:r>
              <a:rPr lang="en-GB" altLang="zh-CN" sz="1400" b="1" dirty="0">
                <a:solidFill>
                  <a:srgbClr val="FF0000"/>
                </a:solidFill>
              </a:rPr>
              <a:t>) can be used as the indication that application is not downloaded but desired?</a:t>
            </a:r>
          </a:p>
          <a:p>
            <a:endParaRPr lang="en-GB" altLang="zh-CN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4521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CDB193-227E-4C4C-80B5-1EC2B2CA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980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purl.org/dc/dcmitype/"/>
    <ds:schemaRef ds:uri="679a257e-872f-4c98-9e8a-0a9c104f72cd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  <ds:schemaRef ds:uri="280d8efa-eff2-4910-88d2-79ca146720c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13174</TotalTime>
  <Words>1408</Words>
  <Application>Microsoft Office PowerPoint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Way Forward for KI#6 of NG_RTC_Ph2</vt:lpstr>
      <vt:lpstr>Main proposals from postponed TDs</vt:lpstr>
      <vt:lpstr>Main proposals from postponed TDs (continue)</vt:lpstr>
      <vt:lpstr>Issues need to be resolved</vt:lpstr>
      <vt:lpstr>How to inform originating UE application is not downloaded but desired</vt:lpstr>
      <vt:lpstr>How to inform originating UE application is not downloaded but desired</vt:lpstr>
      <vt:lpstr>End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vivo-Zhenhua</cp:lastModifiedBy>
  <cp:revision>2295</cp:revision>
  <dcterms:created xsi:type="dcterms:W3CDTF">2010-02-05T13:52:04Z</dcterms:created>
  <dcterms:modified xsi:type="dcterms:W3CDTF">2024-11-08T09:57:23Z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(3)q23a7rchnaU/ROYaatnR2I2SJK0j3JYtOGPqZIzYgnMCFQtD7qXFMM3+SJS/iH9tThciBFfJ
MqOoziv4icLPnEdZMgTwy+JIBnFRqrMKjE02tEqG41QMOQn5PhR/vQDXo29AXYQhM1yWbGZ1
E9DylImWG/8iKjfc+nuCesBPrMonrUr70EqZPkM13UfnOVBUM7G3vZSEpXfIjajH8AtHnnvW
r+A7NTEF+yk4qeVmxS</vt:lpwstr>
  </property>
  <property fmtid="{D5CDD505-2E9C-101B-9397-08002B2CF9AE}" pid="4" name="_2015_ms_pID_7253431">
    <vt:lpwstr>gC/fnZy2gwvYyxPPmWHgiawwdhblES2v36ultlMzsFyW6EDx4fUVW9
+t6eq7zXpFB5DKGJFJgo04OC/e6blIdILdOWFi0aBshHZ6Dp90d3aiKqlcY6ee9lmK3diksB
bsBqwVUzWlYwdTpkw7dHpuZPy9CxFjmQAY0n81it6gcsrt9xJzLKsUYKZpCVycqV7z4pOfxE
gwrPEP7pxGMFWyYEdQkljruB8GYnlre5qLns</vt:lpwstr>
  </property>
  <property fmtid="{D5CDD505-2E9C-101B-9397-08002B2CF9AE}" pid="5" name="_2015_ms_pID_7253432">
    <vt:lpwstr>ug==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1665399888</vt:lpwstr>
  </property>
</Properties>
</file>