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1B34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54" d="100"/>
          <a:sy n="154" d="100"/>
        </p:scale>
        <p:origin x="384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410CC1E5-1E9F-45B8-ADE1-798EE78BA9D7}"/>
    <pc:docChg chg="modMainMaster">
      <pc:chgData name="Kevin Flynn" userId="8512d3b6-9e1b-4dce-bd11-e4335739214c" providerId="ADAL" clId="{410CC1E5-1E9F-45B8-ADE1-798EE78BA9D7}" dt="2023-01-03T20:47:59.753" v="7" actId="20577"/>
      <pc:docMkLst>
        <pc:docMk/>
      </pc:docMkLst>
      <pc:sldMasterChg chg="modSp mod">
        <pc:chgData name="Kevin Flynn" userId="8512d3b6-9e1b-4dce-bd11-e4335739214c" providerId="ADAL" clId="{410CC1E5-1E9F-45B8-ADE1-798EE78BA9D7}" dt="2023-01-03T20:47:59.753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410CC1E5-1E9F-45B8-ADE1-798EE78BA9D7}" dt="2023-01-03T20:47:42.400" v="3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410CC1E5-1E9F-45B8-ADE1-798EE78BA9D7}" dt="2023-01-03T20:47:59.753" v="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01F924A4-736D-4E8A-A883-A37C2DA35198}"/>
    <pc:docChg chg="modMainMaster">
      <pc:chgData name="Kevin Flynn" userId="8512d3b6-9e1b-4dce-bd11-e4335739214c" providerId="ADAL" clId="{01F924A4-736D-4E8A-A883-A37C2DA35198}" dt="2024-03-27T10:11:19.269" v="4" actId="478"/>
      <pc:docMkLst>
        <pc:docMk/>
      </pc:docMkLst>
      <pc:sldMasterChg chg="delSp modSp mod">
        <pc:chgData name="Kevin Flynn" userId="8512d3b6-9e1b-4dce-bd11-e4335739214c" providerId="ADAL" clId="{01F924A4-736D-4E8A-A883-A37C2DA35198}" dt="2024-03-27T10:11:19.269" v="4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1F924A4-736D-4E8A-A883-A37C2DA35198}" dt="2024-03-27T10:11:19.269" v="4" actId="478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01F924A4-736D-4E8A-A883-A37C2DA35198}" dt="2024-03-27T10:11:07.146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10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WG1 Meeting #108</a:t>
            </a:r>
          </a:p>
          <a:p>
            <a:pPr eaLnBrk="1" hangingPunct="1">
              <a:defRPr/>
            </a:pPr>
            <a:r>
              <a:rPr lang="it-IT" altLang="en-US" sz="1200" b="1" dirty="0">
                <a:latin typeface="Arial "/>
              </a:rPr>
              <a:t>Orlando, USA, 18-22 November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S1-244279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842168"/>
            <a:ext cx="9711265" cy="2852737"/>
          </a:xfrm>
        </p:spPr>
        <p:txBody>
          <a:bodyPr/>
          <a:lstStyle/>
          <a:p>
            <a:pPr eaLnBrk="1" hangingPunct="1"/>
            <a:r>
              <a:rPr lang="en-US" altLang="zh-CN" sz="4800" b="1" dirty="0"/>
              <a:t>Discussion on UE to satellite propagation delay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yaochuting@huawei.com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D23AC05-B347-4995-B9C2-0327067C2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397" y="3892875"/>
            <a:ext cx="4051024" cy="1130643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id="{C43F406F-CE17-46E9-95B4-76117B426AC3}"/>
              </a:ext>
            </a:extLst>
          </p:cNvPr>
          <p:cNvSpPr/>
          <p:nvPr/>
        </p:nvSpPr>
        <p:spPr>
          <a:xfrm>
            <a:off x="3854913" y="3863985"/>
            <a:ext cx="3950617" cy="26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94" y="486022"/>
            <a:ext cx="10515600" cy="1325563"/>
          </a:xfrm>
        </p:spPr>
        <p:txBody>
          <a:bodyPr/>
          <a:lstStyle/>
          <a:p>
            <a:r>
              <a:rPr lang="en-US" altLang="en-US" sz="3200" b="1" dirty="0"/>
              <a:t>Discussion history for UE to satellite propagation delay</a:t>
            </a:r>
            <a:endParaRPr lang="en-GB" altLang="en-US" sz="32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45C85E-8472-43D0-A3FA-A3B17A23B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508" y="2111924"/>
            <a:ext cx="3091574" cy="11416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576ABB-63D2-4543-9DC6-601DEBA59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4613" y="2161370"/>
            <a:ext cx="2951128" cy="104778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4A0A8E8-CD81-472F-B959-2E4A899E20FF}"/>
              </a:ext>
            </a:extLst>
          </p:cNvPr>
          <p:cNvSpPr/>
          <p:nvPr/>
        </p:nvSpPr>
        <p:spPr>
          <a:xfrm>
            <a:off x="81418" y="1946519"/>
            <a:ext cx="12029164" cy="13620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CDA185-FE73-4097-B5FA-8AB23E1EE883}"/>
              </a:ext>
            </a:extLst>
          </p:cNvPr>
          <p:cNvSpPr/>
          <p:nvPr/>
        </p:nvSpPr>
        <p:spPr>
          <a:xfrm>
            <a:off x="4182675" y="1784551"/>
            <a:ext cx="3036591" cy="323935"/>
          </a:xfrm>
          <a:prstGeom prst="rect">
            <a:avLst/>
          </a:prstGeom>
          <a:solidFill>
            <a:srgbClr val="71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Rel16 TR22.822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54ED08-A55A-4385-BDF4-35D39BE59AF7}"/>
              </a:ext>
            </a:extLst>
          </p:cNvPr>
          <p:cNvSpPr/>
          <p:nvPr/>
        </p:nvSpPr>
        <p:spPr>
          <a:xfrm>
            <a:off x="81417" y="3545523"/>
            <a:ext cx="12029163" cy="1558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FE2200A-39F5-4C91-BF86-729AC389EF49}"/>
              </a:ext>
            </a:extLst>
          </p:cNvPr>
          <p:cNvSpPr/>
          <p:nvPr/>
        </p:nvSpPr>
        <p:spPr>
          <a:xfrm>
            <a:off x="2684890" y="3364190"/>
            <a:ext cx="6273579" cy="323935"/>
          </a:xfrm>
          <a:prstGeom prst="rect">
            <a:avLst/>
          </a:prstGeom>
          <a:solidFill>
            <a:srgbClr val="71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Rel16 TS22.261-remove with alignment/Rel17 TS 22.261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8C768C-F834-4B31-BC6F-C653286E8391}"/>
              </a:ext>
            </a:extLst>
          </p:cNvPr>
          <p:cNvSpPr/>
          <p:nvPr/>
        </p:nvSpPr>
        <p:spPr>
          <a:xfrm>
            <a:off x="4815490" y="4458196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C0BB3AA-E731-43B3-9DA3-C28BFE938A6E}"/>
              </a:ext>
            </a:extLst>
          </p:cNvPr>
          <p:cNvCxnSpPr/>
          <p:nvPr/>
        </p:nvCxnSpPr>
        <p:spPr>
          <a:xfrm flipH="1">
            <a:off x="3471720" y="4552193"/>
            <a:ext cx="13437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9DBA5021-71E0-4D18-BA57-4FBEFC8EF9BD}"/>
              </a:ext>
            </a:extLst>
          </p:cNvPr>
          <p:cNvSpPr txBox="1"/>
          <p:nvPr/>
        </p:nvSpPr>
        <p:spPr>
          <a:xfrm>
            <a:off x="530242" y="4397566"/>
            <a:ext cx="3324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90° , Altitude = </a:t>
            </a:r>
            <a:r>
              <a:rPr lang="en-US" altLang="zh-CN" sz="1200" dirty="0">
                <a:highlight>
                  <a:srgbClr val="FFFF00"/>
                </a:highlight>
              </a:rPr>
              <a:t>800km</a:t>
            </a:r>
            <a:endParaRPr lang="zh-CN" altLang="en-US" sz="1200" dirty="0">
              <a:highlight>
                <a:srgbClr val="FFFF00"/>
              </a:highlight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7A3979-74D7-48CE-A37A-E90A0C496B05}"/>
              </a:ext>
            </a:extLst>
          </p:cNvPr>
          <p:cNvSpPr txBox="1"/>
          <p:nvPr/>
        </p:nvSpPr>
        <p:spPr>
          <a:xfrm>
            <a:off x="7990204" y="4397565"/>
            <a:ext cx="3575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</a:t>
            </a:r>
            <a:r>
              <a:rPr lang="en-US" altLang="zh-CN" sz="1200" dirty="0">
                <a:highlight>
                  <a:srgbClr val="FFFF00"/>
                </a:highlight>
              </a:rPr>
              <a:t>10°</a:t>
            </a:r>
            <a:r>
              <a:rPr lang="en-US" altLang="zh-CN" sz="1200" dirty="0"/>
              <a:t>, Altitude = 1400km</a:t>
            </a:r>
            <a:endParaRPr lang="zh-CN" altLang="en-US" sz="1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69CCCA9-E8DF-4254-93C8-A690BAAE165C}"/>
              </a:ext>
            </a:extLst>
          </p:cNvPr>
          <p:cNvSpPr/>
          <p:nvPr/>
        </p:nvSpPr>
        <p:spPr>
          <a:xfrm>
            <a:off x="5618911" y="4455502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5CFAED63-F565-47DA-B658-8950D601BFFB}"/>
              </a:ext>
            </a:extLst>
          </p:cNvPr>
          <p:cNvCxnSpPr>
            <a:stCxn id="15" idx="3"/>
          </p:cNvCxnSpPr>
          <p:nvPr/>
        </p:nvCxnSpPr>
        <p:spPr>
          <a:xfrm>
            <a:off x="6103940" y="4552193"/>
            <a:ext cx="1868217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E4757A4D-D5FD-487A-80A4-522D95AC311E}"/>
              </a:ext>
            </a:extLst>
          </p:cNvPr>
          <p:cNvSpPr/>
          <p:nvPr/>
        </p:nvSpPr>
        <p:spPr>
          <a:xfrm>
            <a:off x="4815490" y="4660851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A6800BE6-AD49-4064-86F5-C1E723BDE0F5}"/>
              </a:ext>
            </a:extLst>
          </p:cNvPr>
          <p:cNvCxnSpPr/>
          <p:nvPr/>
        </p:nvCxnSpPr>
        <p:spPr>
          <a:xfrm flipH="1">
            <a:off x="3471720" y="4754848"/>
            <a:ext cx="13437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CD13D56-F8D1-4155-99C2-4E5DC0C3666B}"/>
              </a:ext>
            </a:extLst>
          </p:cNvPr>
          <p:cNvSpPr txBox="1"/>
          <p:nvPr/>
        </p:nvSpPr>
        <p:spPr>
          <a:xfrm>
            <a:off x="548289" y="4594682"/>
            <a:ext cx="3324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90°, Altitude = 8000km</a:t>
            </a:r>
            <a:endParaRPr lang="zh-CN" altLang="en-US" sz="12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4119F2-541D-4EA9-9B61-8BAD79BFE158}"/>
              </a:ext>
            </a:extLst>
          </p:cNvPr>
          <p:cNvSpPr txBox="1"/>
          <p:nvPr/>
        </p:nvSpPr>
        <p:spPr>
          <a:xfrm>
            <a:off x="7990204" y="4595303"/>
            <a:ext cx="3575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</a:t>
            </a:r>
            <a:r>
              <a:rPr lang="en-US" altLang="zh-CN" sz="1200" dirty="0">
                <a:highlight>
                  <a:srgbClr val="FFFF00"/>
                </a:highlight>
              </a:rPr>
              <a:t>0°</a:t>
            </a:r>
            <a:r>
              <a:rPr lang="en-US" altLang="zh-CN" sz="1200" dirty="0"/>
              <a:t>, Altitude = </a:t>
            </a:r>
            <a:r>
              <a:rPr lang="en-US" altLang="zh-CN" sz="1200" dirty="0">
                <a:highlight>
                  <a:srgbClr val="FFFF00"/>
                </a:highlight>
              </a:rPr>
              <a:t>8000km</a:t>
            </a:r>
            <a:endParaRPr lang="zh-CN" altLang="en-US" sz="1200" dirty="0">
              <a:highlight>
                <a:srgbClr val="FFFF00"/>
              </a:highlight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00038E9-D8E0-46F4-8CDC-9B34BEB8D3D5}"/>
              </a:ext>
            </a:extLst>
          </p:cNvPr>
          <p:cNvSpPr/>
          <p:nvPr/>
        </p:nvSpPr>
        <p:spPr>
          <a:xfrm>
            <a:off x="5618911" y="4653240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26EB168D-CCF3-4CB8-88B6-FF69D666DDC3}"/>
              </a:ext>
            </a:extLst>
          </p:cNvPr>
          <p:cNvCxnSpPr>
            <a:stCxn id="21" idx="3"/>
          </p:cNvCxnSpPr>
          <p:nvPr/>
        </p:nvCxnSpPr>
        <p:spPr>
          <a:xfrm>
            <a:off x="6103940" y="4749931"/>
            <a:ext cx="1868217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87D6DF4B-59F8-4866-8CF5-4DAB42DB9D79}"/>
              </a:ext>
            </a:extLst>
          </p:cNvPr>
          <p:cNvSpPr/>
          <p:nvPr/>
        </p:nvSpPr>
        <p:spPr>
          <a:xfrm>
            <a:off x="4824065" y="4836802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A0F4F4F6-BBD8-4E3E-9847-C5064D976993}"/>
              </a:ext>
            </a:extLst>
          </p:cNvPr>
          <p:cNvCxnSpPr/>
          <p:nvPr/>
        </p:nvCxnSpPr>
        <p:spPr>
          <a:xfrm flipH="1">
            <a:off x="3480295" y="4930799"/>
            <a:ext cx="13437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3F1371C3-58C3-47F4-B8E5-B826A6D73B1E}"/>
              </a:ext>
            </a:extLst>
          </p:cNvPr>
          <p:cNvSpPr txBox="1"/>
          <p:nvPr/>
        </p:nvSpPr>
        <p:spPr>
          <a:xfrm>
            <a:off x="564602" y="4793745"/>
            <a:ext cx="3324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90°, Altitude = 35786km</a:t>
            </a:r>
            <a:endParaRPr lang="zh-CN" altLang="en-US" sz="12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53379E3-7DC2-43F9-A632-6262131EC23B}"/>
              </a:ext>
            </a:extLst>
          </p:cNvPr>
          <p:cNvSpPr txBox="1"/>
          <p:nvPr/>
        </p:nvSpPr>
        <p:spPr>
          <a:xfrm>
            <a:off x="7990204" y="4801601"/>
            <a:ext cx="39265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Evaluation angle = </a:t>
            </a:r>
            <a:r>
              <a:rPr lang="en-US" altLang="zh-CN" sz="1200" dirty="0">
                <a:highlight>
                  <a:srgbClr val="FFFF00"/>
                </a:highlight>
              </a:rPr>
              <a:t>0°</a:t>
            </a:r>
            <a:r>
              <a:rPr lang="en-US" altLang="zh-CN" sz="1200" dirty="0"/>
              <a:t>, Altitude = 35786km,  </a:t>
            </a:r>
            <a:r>
              <a:rPr lang="en-US" altLang="zh-CN" sz="1200" dirty="0">
                <a:highlight>
                  <a:srgbClr val="FFFF00"/>
                </a:highlight>
              </a:rPr>
              <a:t>+1ms</a:t>
            </a:r>
            <a:endParaRPr lang="zh-CN" altLang="en-US" sz="1200" dirty="0">
              <a:highlight>
                <a:srgbClr val="FFFF00"/>
              </a:highlight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868C193-CAD6-4C3A-B4D8-972E2B2B41EB}"/>
              </a:ext>
            </a:extLst>
          </p:cNvPr>
          <p:cNvSpPr/>
          <p:nvPr/>
        </p:nvSpPr>
        <p:spPr>
          <a:xfrm>
            <a:off x="5618911" y="4838114"/>
            <a:ext cx="485029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A7E77CB-BFE4-4EC0-AA00-800D8838E918}"/>
              </a:ext>
            </a:extLst>
          </p:cNvPr>
          <p:cNvCxnSpPr>
            <a:stCxn id="27" idx="3"/>
          </p:cNvCxnSpPr>
          <p:nvPr/>
        </p:nvCxnSpPr>
        <p:spPr>
          <a:xfrm>
            <a:off x="6103940" y="4934805"/>
            <a:ext cx="1868217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25980A0E-C0EC-4E46-8FCD-E81FA56EC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" y="2690267"/>
            <a:ext cx="4241692" cy="30925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DC55E59-FFA9-41CF-ADDB-7DA72671B2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560" y="2149873"/>
            <a:ext cx="1603667" cy="1018490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5C9AC4BC-58D2-4823-9939-B11DB4AE67E3}"/>
              </a:ext>
            </a:extLst>
          </p:cNvPr>
          <p:cNvSpPr/>
          <p:nvPr/>
        </p:nvSpPr>
        <p:spPr>
          <a:xfrm>
            <a:off x="2491464" y="2790045"/>
            <a:ext cx="764506" cy="10969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DDC656F-24CA-4131-A288-DB317C0E317F}"/>
              </a:ext>
            </a:extLst>
          </p:cNvPr>
          <p:cNvSpPr/>
          <p:nvPr/>
        </p:nvSpPr>
        <p:spPr>
          <a:xfrm>
            <a:off x="81417" y="5308198"/>
            <a:ext cx="12029162" cy="13720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ABC36D5-06A8-41DC-BF27-3753F40A5FAA}"/>
              </a:ext>
            </a:extLst>
          </p:cNvPr>
          <p:cNvSpPr/>
          <p:nvPr/>
        </p:nvSpPr>
        <p:spPr>
          <a:xfrm>
            <a:off x="3582049" y="5149387"/>
            <a:ext cx="4614434" cy="323935"/>
          </a:xfrm>
          <a:prstGeom prst="rect">
            <a:avLst/>
          </a:prstGeom>
          <a:solidFill>
            <a:srgbClr val="71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Rel18/Rel19/Rel20 TS22.261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73EFB4FA-55E7-453D-A3CA-2F4DE4DCD3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769" y="5444985"/>
            <a:ext cx="3040341" cy="1167481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FE7F5D99-D651-4703-B18E-E0A44995DAE3}"/>
              </a:ext>
            </a:extLst>
          </p:cNvPr>
          <p:cNvSpPr/>
          <p:nvPr/>
        </p:nvSpPr>
        <p:spPr>
          <a:xfrm>
            <a:off x="6427071" y="5610110"/>
            <a:ext cx="982563" cy="20385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2A09593F-A003-47B7-A564-EA098A722065}"/>
              </a:ext>
            </a:extLst>
          </p:cNvPr>
          <p:cNvCxnSpPr>
            <a:cxnSpLocks/>
            <a:stCxn id="37" idx="3"/>
            <a:endCxn id="39" idx="1"/>
          </p:cNvCxnSpPr>
          <p:nvPr/>
        </p:nvCxnSpPr>
        <p:spPr>
          <a:xfrm flipV="1">
            <a:off x="7409634" y="5666550"/>
            <a:ext cx="395896" cy="4548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D28BA972-2620-441F-9D3C-2066A1BF8F22}"/>
              </a:ext>
            </a:extLst>
          </p:cNvPr>
          <p:cNvSpPr txBox="1"/>
          <p:nvPr/>
        </p:nvSpPr>
        <p:spPr>
          <a:xfrm>
            <a:off x="7805530" y="5528050"/>
            <a:ext cx="3575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Clarify inter satellite link is not considered</a:t>
            </a:r>
            <a:endParaRPr lang="zh-CN" altLang="en-US" sz="1200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FF86F15-008C-46C9-8011-045A93894669}"/>
              </a:ext>
            </a:extLst>
          </p:cNvPr>
          <p:cNvSpPr/>
          <p:nvPr/>
        </p:nvSpPr>
        <p:spPr>
          <a:xfrm>
            <a:off x="5206445" y="5620582"/>
            <a:ext cx="1153383" cy="193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E741DEE2-A85A-47B6-BDDE-BE977D3B2D31}"/>
              </a:ext>
            </a:extLst>
          </p:cNvPr>
          <p:cNvCxnSpPr>
            <a:cxnSpLocks/>
            <a:stCxn id="40" idx="1"/>
          </p:cNvCxnSpPr>
          <p:nvPr/>
        </p:nvCxnSpPr>
        <p:spPr>
          <a:xfrm flipH="1" flipV="1">
            <a:off x="4121221" y="5668337"/>
            <a:ext cx="1085224" cy="4893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3B66099B-5747-439D-8748-7FBECE8605D4}"/>
              </a:ext>
            </a:extLst>
          </p:cNvPr>
          <p:cNvSpPr txBox="1"/>
          <p:nvPr/>
        </p:nvSpPr>
        <p:spPr>
          <a:xfrm>
            <a:off x="2011395" y="5524165"/>
            <a:ext cx="2654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Clarify for the satellite access</a:t>
            </a:r>
            <a:endParaRPr lang="zh-CN" altLang="en-US" sz="1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3DD070-EDA6-4904-AF1A-A21B47080AFB}"/>
              </a:ext>
            </a:extLst>
          </p:cNvPr>
          <p:cNvGrpSpPr/>
          <p:nvPr/>
        </p:nvGrpSpPr>
        <p:grpSpPr>
          <a:xfrm>
            <a:off x="4663833" y="3707178"/>
            <a:ext cx="4777467" cy="382550"/>
            <a:chOff x="370266" y="3696124"/>
            <a:chExt cx="5440282" cy="417216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33AB079-28B7-4698-86DB-9AC9FF2DA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0266" y="3696124"/>
              <a:ext cx="5440282" cy="417216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30EC15-C64E-421E-846C-AAC30917FD41}"/>
                </a:ext>
              </a:extLst>
            </p:cNvPr>
            <p:cNvSpPr/>
            <p:nvPr/>
          </p:nvSpPr>
          <p:spPr>
            <a:xfrm>
              <a:off x="3411580" y="3839111"/>
              <a:ext cx="886666" cy="11444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646BD60-0114-4016-8B82-40A94041BBC7}"/>
                </a:ext>
              </a:extLst>
            </p:cNvPr>
            <p:cNvSpPr/>
            <p:nvPr/>
          </p:nvSpPr>
          <p:spPr>
            <a:xfrm>
              <a:off x="1798224" y="3969039"/>
              <a:ext cx="886666" cy="11444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2158369C-E14A-4A4A-86F5-9F2009F797AB}"/>
              </a:ext>
            </a:extLst>
          </p:cNvPr>
          <p:cNvSpPr/>
          <p:nvPr/>
        </p:nvSpPr>
        <p:spPr>
          <a:xfrm>
            <a:off x="110784" y="2057155"/>
            <a:ext cx="4327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The definition of satellite gives the typical altitude of the LEO is 500km to 2000km</a:t>
            </a:r>
            <a:endParaRPr lang="zh-CN" altLang="en-US" sz="1600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F5F2BA1-1B0F-48B6-825B-F51086E4CDB1}"/>
              </a:ext>
            </a:extLst>
          </p:cNvPr>
          <p:cNvSpPr/>
          <p:nvPr/>
        </p:nvSpPr>
        <p:spPr>
          <a:xfrm>
            <a:off x="142875" y="3621360"/>
            <a:ext cx="4526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The definition of satellite gives the typical altitude of the LEO is 300km to 2000km</a:t>
            </a:r>
            <a:endParaRPr lang="zh-CN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432859"/>
            <a:ext cx="10515600" cy="1325563"/>
          </a:xfrm>
        </p:spPr>
        <p:txBody>
          <a:bodyPr/>
          <a:lstStyle/>
          <a:p>
            <a:r>
              <a:rPr lang="en-US" altLang="zh-CN" sz="3200" b="1" dirty="0"/>
              <a:t>Calculation for UE to satellite propagation delay</a:t>
            </a:r>
            <a:endParaRPr lang="en-GB" altLang="en-US" sz="32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F007F8-26D4-43C8-9C73-633073A12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30" y="1753574"/>
            <a:ext cx="4095456" cy="26225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BE60D1-ED65-4954-B6CF-2E8EB9170D9B}"/>
                  </a:ext>
                </a:extLst>
              </p:cNvPr>
              <p:cNvSpPr txBox="1"/>
              <p:nvPr/>
            </p:nvSpPr>
            <p:spPr>
              <a:xfrm>
                <a:off x="5586916" y="1652869"/>
                <a:ext cx="6106602" cy="2828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Earth Radius: R</a:t>
                </a:r>
              </a:p>
              <a:p>
                <a:r>
                  <a:rPr lang="en-US" altLang="zh-CN" sz="1600" dirty="0"/>
                  <a:t>Satellite altitude: h</a:t>
                </a:r>
              </a:p>
              <a:p>
                <a:r>
                  <a:rPr lang="en-US" altLang="zh-CN" sz="1600" dirty="0"/>
                  <a:t>Elevation Angle: </a:t>
                </a:r>
                <a:r>
                  <a:rPr lang="el-GR" altLang="zh-CN" sz="1600" dirty="0"/>
                  <a:t>α</a:t>
                </a:r>
                <a:endParaRPr lang="en-US" altLang="zh-CN" sz="1600" dirty="0"/>
              </a:p>
              <a:p>
                <a:r>
                  <a:rPr lang="en-US" altLang="zh-CN" sz="1600" dirty="0"/>
                  <a:t>Distance between UE and satellite: d</a:t>
                </a:r>
              </a:p>
              <a:p>
                <a:r>
                  <a:rPr lang="en-US" altLang="zh-CN" sz="1600" dirty="0"/>
                  <a:t>According to the cosine formula, we have: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𝑑𝑅𝑐𝑜𝑠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1600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1600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</m:e>
                        <m:sup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zh-CN" sz="1600" b="0" dirty="0"/>
              </a:p>
              <a:p>
                <a:r>
                  <a:rPr lang="en-US" altLang="zh-CN" sz="1600" dirty="0"/>
                  <a:t>Then we can obtain the distance between UE and satellite as: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𝑅</m:t>
                      </m:r>
                      <m:func>
                        <m:func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16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en-US" sz="1600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6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16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en-US" sz="1600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e>
                      </m:rad>
                    </m:oMath>
                  </m:oMathPara>
                </a14:m>
                <a:endParaRPr lang="en-US" altLang="zh-CN" sz="1600" dirty="0"/>
              </a:p>
              <a:p>
                <a:endParaRPr lang="zh-CN" altLang="en-US" sz="1600" dirty="0"/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BE60D1-ED65-4954-B6CF-2E8EB9170D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916" y="1652869"/>
                <a:ext cx="6106602" cy="2828788"/>
              </a:xfrm>
              <a:prstGeom prst="rect">
                <a:avLst/>
              </a:prstGeom>
              <a:blipFill>
                <a:blip r:embed="rId3"/>
                <a:stretch>
                  <a:fillRect l="-499" t="-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59B3735-A611-4E81-95E5-DAADE82C5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887730"/>
              </p:ext>
            </p:extLst>
          </p:nvPr>
        </p:nvGraphicFramePr>
        <p:xfrm>
          <a:off x="5586916" y="4111525"/>
          <a:ext cx="5944915" cy="2687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27">
                  <a:extLst>
                    <a:ext uri="{9D8B030D-6E8A-4147-A177-3AD203B41FA5}">
                      <a16:colId xmlns:a16="http://schemas.microsoft.com/office/drawing/2014/main" val="2618794893"/>
                    </a:ext>
                  </a:extLst>
                </a:gridCol>
                <a:gridCol w="975886">
                  <a:extLst>
                    <a:ext uri="{9D8B030D-6E8A-4147-A177-3AD203B41FA5}">
                      <a16:colId xmlns:a16="http://schemas.microsoft.com/office/drawing/2014/main" val="2606505583"/>
                    </a:ext>
                  </a:extLst>
                </a:gridCol>
                <a:gridCol w="959477">
                  <a:extLst>
                    <a:ext uri="{9D8B030D-6E8A-4147-A177-3AD203B41FA5}">
                      <a16:colId xmlns:a16="http://schemas.microsoft.com/office/drawing/2014/main" val="1479968392"/>
                    </a:ext>
                  </a:extLst>
                </a:gridCol>
                <a:gridCol w="1168165">
                  <a:extLst>
                    <a:ext uri="{9D8B030D-6E8A-4147-A177-3AD203B41FA5}">
                      <a16:colId xmlns:a16="http://schemas.microsoft.com/office/drawing/2014/main" val="169614494"/>
                    </a:ext>
                  </a:extLst>
                </a:gridCol>
                <a:gridCol w="1164223">
                  <a:extLst>
                    <a:ext uri="{9D8B030D-6E8A-4147-A177-3AD203B41FA5}">
                      <a16:colId xmlns:a16="http://schemas.microsoft.com/office/drawing/2014/main" val="3732362442"/>
                    </a:ext>
                  </a:extLst>
                </a:gridCol>
                <a:gridCol w="1245137">
                  <a:extLst>
                    <a:ext uri="{9D8B030D-6E8A-4147-A177-3AD203B41FA5}">
                      <a16:colId xmlns:a16="http://schemas.microsoft.com/office/drawing/2014/main" val="2766073535"/>
                    </a:ext>
                  </a:extLst>
                </a:gridCol>
              </a:tblGrid>
              <a:tr h="179138">
                <a:tc rowSpan="2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dirty="0">
                          <a:effectLst/>
                        </a:rPr>
                        <a:t>Altitude(km)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evaluation angle=10°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evaluation angle=90°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57841158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Distance(km)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delay(</a:t>
                      </a:r>
                      <a:r>
                        <a:rPr lang="en-US" sz="1100" u="none" strike="noStrike" dirty="0" err="1">
                          <a:effectLst/>
                        </a:rPr>
                        <a:t>ms</a:t>
                      </a:r>
                      <a:r>
                        <a:rPr lang="en-US" sz="1100" u="none" strike="noStrike" dirty="0">
                          <a:effectLst/>
                        </a:rPr>
                        <a:t>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distance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delay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52359189"/>
                  </a:ext>
                </a:extLst>
              </a:tr>
              <a:tr h="179138">
                <a:tc gridSpan="6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01166145"/>
                  </a:ext>
                </a:extLst>
              </a:tr>
              <a:tr h="179138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LEO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300.00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1160.08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3.87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300.00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1.00</a:t>
                      </a:r>
                      <a:r>
                        <a:rPr lang="en-US" altLang="zh-CN" sz="1100" u="none" strike="noStrike" dirty="0">
                          <a:effectLst/>
                        </a:rPr>
                        <a:t>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2616606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500.00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1694.57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5.65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500.00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1.67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5031266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600.00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1931.64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6.44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600.00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5876394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2366.08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7.89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2.67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5604124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1200.00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3131.10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10.44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1200.00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4.00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27267180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1400.00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3478.74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11.60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1400.00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4.67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6430423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2000.00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4435.16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14.78 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2000.00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6.67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3140615"/>
                  </a:ext>
                </a:extLst>
              </a:tr>
              <a:tr h="179138">
                <a:tc gridSpan="6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0868258"/>
                  </a:ext>
                </a:extLst>
              </a:tr>
              <a:tr h="179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MEO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8000.00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11822.72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39.41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8000.00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26.67 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7009508"/>
                  </a:ext>
                </a:extLst>
              </a:tr>
              <a:tr h="17913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20000.00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24507.43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81.69 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20000.00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66.67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6299557"/>
                  </a:ext>
                </a:extLst>
              </a:tr>
              <a:tr h="179138">
                <a:tc gridSpan="6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6032142"/>
                  </a:ext>
                </a:extLst>
              </a:tr>
              <a:tr h="1791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GEO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35786.00 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40581.18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135.27 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35786.00 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u="none" strike="noStrike" dirty="0">
                          <a:effectLst/>
                        </a:rPr>
                        <a:t>119.29 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2946824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A5EF1EBD-D46A-497B-8402-E00DEB0E2A7C}"/>
              </a:ext>
            </a:extLst>
          </p:cNvPr>
          <p:cNvSpPr/>
          <p:nvPr/>
        </p:nvSpPr>
        <p:spPr>
          <a:xfrm>
            <a:off x="112112" y="4600190"/>
            <a:ext cx="5061441" cy="2062103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/>
              <a:t>satellite: </a:t>
            </a:r>
            <a:r>
              <a:rPr lang="en-US" altLang="zh-CN" sz="1600" dirty="0"/>
              <a:t>a space-borne vehicle embarking a bent pipe payload or a regenerative payload telecommunication transmitter, placed into Low-Earth Orbit (</a:t>
            </a:r>
            <a:r>
              <a:rPr lang="en-US" altLang="zh-CN" sz="1600" b="1" dirty="0"/>
              <a:t>LEO</a:t>
            </a:r>
            <a:r>
              <a:rPr lang="en-US" altLang="zh-CN" sz="1600" dirty="0"/>
              <a:t>) typically at an altitude between </a:t>
            </a:r>
            <a:r>
              <a:rPr lang="en-US" altLang="zh-CN" sz="1600" b="1" dirty="0">
                <a:solidFill>
                  <a:srgbClr val="C00000"/>
                </a:solidFill>
              </a:rPr>
              <a:t>300 km to 2 000 km</a:t>
            </a:r>
            <a:r>
              <a:rPr lang="en-US" altLang="zh-CN" sz="1600" dirty="0"/>
              <a:t>, Medium-Earth Orbit (</a:t>
            </a:r>
            <a:r>
              <a:rPr lang="en-US" altLang="zh-CN" sz="1600" b="1" dirty="0"/>
              <a:t>MEO</a:t>
            </a:r>
            <a:r>
              <a:rPr lang="en-US" altLang="zh-CN" sz="1600" dirty="0"/>
              <a:t>) typically at an altitude between </a:t>
            </a:r>
            <a:r>
              <a:rPr lang="en-US" altLang="zh-CN" sz="1600" b="1" dirty="0">
                <a:solidFill>
                  <a:srgbClr val="C00000"/>
                </a:solidFill>
              </a:rPr>
              <a:t>8 000 to 20 000 k m</a:t>
            </a:r>
            <a:r>
              <a:rPr lang="en-US" altLang="zh-CN" sz="1600" dirty="0"/>
              <a:t>, or Geostationary satellite Earth Orbit (</a:t>
            </a:r>
            <a:r>
              <a:rPr lang="en-US" altLang="zh-CN" sz="1600" b="1" dirty="0"/>
              <a:t>GEO</a:t>
            </a:r>
            <a:r>
              <a:rPr lang="en-US" altLang="zh-CN" sz="1600" dirty="0"/>
              <a:t>) at </a:t>
            </a:r>
            <a:r>
              <a:rPr lang="en-US" altLang="zh-CN" sz="1600" b="1" dirty="0">
                <a:solidFill>
                  <a:srgbClr val="C00000"/>
                </a:solidFill>
              </a:rPr>
              <a:t>35 786 km </a:t>
            </a:r>
            <a:r>
              <a:rPr lang="en-US" altLang="zh-CN" sz="1600" dirty="0"/>
              <a:t>altitude.</a:t>
            </a:r>
            <a:endParaRPr lang="zh-CN" altLang="en-US" sz="16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5B504C-8C7D-4826-9BEF-E782BB14E8F2}"/>
              </a:ext>
            </a:extLst>
          </p:cNvPr>
          <p:cNvSpPr/>
          <p:nvPr/>
        </p:nvSpPr>
        <p:spPr>
          <a:xfrm>
            <a:off x="112112" y="4376104"/>
            <a:ext cx="35205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/>
              <a:t>Definition of satellite in TS 22.261:</a:t>
            </a:r>
            <a:endParaRPr lang="zh-CN" altLang="en-US" sz="1600" b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7632"/>
            <a:ext cx="10515600" cy="1325563"/>
          </a:xfrm>
        </p:spPr>
        <p:txBody>
          <a:bodyPr/>
          <a:lstStyle/>
          <a:p>
            <a:r>
              <a:rPr lang="en-US" altLang="zh-CN" sz="3200" b="1" dirty="0"/>
              <a:t>Correction on UE to satellite propagation delay on Description</a:t>
            </a:r>
            <a:endParaRPr lang="zh-CN" altLang="en-US" sz="3200" b="1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483" y="5220872"/>
            <a:ext cx="11643450" cy="1182157"/>
          </a:xfrm>
        </p:spPr>
        <p:txBody>
          <a:bodyPr/>
          <a:lstStyle/>
          <a:p>
            <a:r>
              <a:rPr lang="en-US" altLang="en-US" sz="1800" dirty="0"/>
              <a:t>Revise the propagation delay corresponding to the satellite altitude and indicate the range of the evaluation angle of UE.  </a:t>
            </a:r>
          </a:p>
          <a:p>
            <a:r>
              <a:rPr lang="en-US" altLang="en-US" sz="1800" dirty="0"/>
              <a:t>Suggest having the mirror CR on Rel17/18/19/20. </a:t>
            </a:r>
          </a:p>
          <a:p>
            <a:r>
              <a:rPr lang="en-US" altLang="en-US" sz="1800" dirty="0"/>
              <a:t>The impact on the latency KPI can be FFS. </a:t>
            </a:r>
          </a:p>
          <a:p>
            <a:endParaRPr lang="en-US" altLang="en-US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9710B2-F5DD-4660-907F-6E5D4F268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7" y="2222001"/>
            <a:ext cx="5624126" cy="2610842"/>
          </a:xfrm>
          <a:prstGeom prst="rect">
            <a:avLst/>
          </a:prstGeom>
        </p:spPr>
      </p:pic>
      <p:sp>
        <p:nvSpPr>
          <p:cNvPr id="5" name="箭头: 右 4">
            <a:extLst>
              <a:ext uri="{FF2B5EF4-FFF2-40B4-BE49-F238E27FC236}">
                <a16:creationId xmlns:a16="http://schemas.microsoft.com/office/drawing/2014/main" id="{F78B14E5-1100-4206-8F67-57A306C38D32}"/>
              </a:ext>
            </a:extLst>
          </p:cNvPr>
          <p:cNvSpPr/>
          <p:nvPr/>
        </p:nvSpPr>
        <p:spPr>
          <a:xfrm>
            <a:off x="5813494" y="3354516"/>
            <a:ext cx="274040" cy="411061"/>
          </a:xfrm>
          <a:prstGeom prst="rightArrow">
            <a:avLst/>
          </a:prstGeom>
          <a:solidFill>
            <a:srgbClr val="71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3C99CF-1FFA-4BA0-A76D-A927BCD3B6E0}"/>
              </a:ext>
            </a:extLst>
          </p:cNvPr>
          <p:cNvSpPr txBox="1"/>
          <p:nvPr/>
        </p:nvSpPr>
        <p:spPr>
          <a:xfrm>
            <a:off x="1989894" y="1689512"/>
            <a:ext cx="207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Current version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F11A35-3ED2-4457-9C6F-1FC85FAED063}"/>
              </a:ext>
            </a:extLst>
          </p:cNvPr>
          <p:cNvSpPr txBox="1"/>
          <p:nvPr/>
        </p:nvSpPr>
        <p:spPr>
          <a:xfrm>
            <a:off x="7771307" y="1689512"/>
            <a:ext cx="207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Correction</a:t>
            </a:r>
            <a:endParaRPr lang="zh-CN" altLang="en-US" b="1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D779B8F-F0F4-4FB4-878A-3481C36D4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885" y="2285439"/>
            <a:ext cx="5709632" cy="270936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5323</TotalTime>
  <Words>397</Words>
  <Application>Microsoft Office PowerPoint</Application>
  <PresentationFormat>Widescreen</PresentationFormat>
  <Paragraphs>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等线</vt:lpstr>
      <vt:lpstr>Arial</vt:lpstr>
      <vt:lpstr>Arial </vt:lpstr>
      <vt:lpstr>Calibri</vt:lpstr>
      <vt:lpstr>Calibri Light</vt:lpstr>
      <vt:lpstr>Cambria Math</vt:lpstr>
      <vt:lpstr>Times New Roman</vt:lpstr>
      <vt:lpstr>Office Theme</vt:lpstr>
      <vt:lpstr>Discussion on UE to satellite propagation delay</vt:lpstr>
      <vt:lpstr>Discussion history for UE to satellite propagation delay</vt:lpstr>
      <vt:lpstr>Calculation for UE to satellite propagation delay</vt:lpstr>
      <vt:lpstr>Correction on UE to satellite propagation delay on Description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Edward Hall 4</cp:lastModifiedBy>
  <cp:revision>599</cp:revision>
  <dcterms:created xsi:type="dcterms:W3CDTF">2010-02-05T13:52:04Z</dcterms:created>
  <dcterms:modified xsi:type="dcterms:W3CDTF">2024-11-08T16:10:53Z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