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2147480960" r:id="rId3"/>
    <p:sldId id="2147480961" r:id="rId4"/>
    <p:sldId id="86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84"/>
    <p:restoredTop sz="96480"/>
  </p:normalViewPr>
  <p:slideViewPr>
    <p:cSldViewPr snapToGrid="0">
      <p:cViewPr varScale="1">
        <p:scale>
          <a:sx n="130" d="100"/>
          <a:sy n="130" d="100"/>
        </p:scale>
        <p:origin x="33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12/11/24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12/11/24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SP-241932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SP-241913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 </a:t>
            </a:r>
          </a:p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TSG SA Chair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95600" y="1899507"/>
            <a:ext cx="6578343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topics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/>
              <a:t>SA2 Rel-20 5G-A candidate topics</a:t>
            </a:r>
            <a:endParaRPr lang="en-US" sz="3600" kern="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045A185-54E2-45B9-9EB6-8CCE38155EBD}"/>
              </a:ext>
            </a:extLst>
          </p:cNvPr>
          <p:cNvSpPr txBox="1">
            <a:spLocks/>
          </p:cNvSpPr>
          <p:nvPr/>
        </p:nvSpPr>
        <p:spPr bwMode="auto">
          <a:xfrm>
            <a:off x="938955" y="5226815"/>
            <a:ext cx="890037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See SP-241915 for the consolidated list.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 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NOTE: A Topic may result in one or more SIDs.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2913869"/>
              </p:ext>
            </p:extLst>
          </p:nvPr>
        </p:nvGraphicFramePr>
        <p:xfrm>
          <a:off x="1048731" y="1449792"/>
          <a:ext cx="9851156" cy="3448476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2700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Core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5GA Miscellaneous Topics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4690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599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IoT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4061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ePDG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based access to 5GC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2977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for Emergency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42006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51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28257A-573F-9AD7-06A9-B9B98907F7DE}"/>
              </a:ext>
            </a:extLst>
          </p:cNvPr>
          <p:cNvSpPr txBox="1">
            <a:spLocks/>
          </p:cNvSpPr>
          <p:nvPr/>
        </p:nvSpPr>
        <p:spPr bwMode="auto">
          <a:xfrm>
            <a:off x="1987613" y="372583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dirty="0"/>
              <a:t>Guidance to SA2 on Rel-20 5GA work planning</a:t>
            </a:r>
            <a:endParaRPr lang="en-US" sz="3600" kern="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07242D34-2561-DD8B-B31E-1362616EB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E718E9-EBA1-226B-EB07-83B26B796981}"/>
              </a:ext>
            </a:extLst>
          </p:cNvPr>
          <p:cNvSpPr txBox="1">
            <a:spLocks/>
          </p:cNvSpPr>
          <p:nvPr/>
        </p:nvSpPr>
        <p:spPr>
          <a:xfrm>
            <a:off x="781620" y="1256739"/>
            <a:ext cx="10114420" cy="485146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32" indent="-2857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2971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160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349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537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726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914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103" indent="-22859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SA2 should target maximum number of Rel-20 5GA SIDs to 7. </a:t>
            </a:r>
          </a:p>
          <a:p>
            <a:pPr marL="457188" lvl="1" indent="0">
              <a:spcBef>
                <a:spcPts val="0"/>
              </a:spcBef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AI/ML enhancements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Integrated Sensing and Communication</a:t>
            </a:r>
          </a:p>
          <a:p>
            <a:pPr marL="685782" lvl="2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solidFill>
                  <a:srgbClr val="0000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Energy Efficiency Enhancements </a:t>
            </a:r>
          </a:p>
          <a:p>
            <a:pPr marL="457188" lvl="2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NOTE: A topics may result on one or more SIDs. </a:t>
            </a:r>
          </a:p>
          <a:p>
            <a:pPr>
              <a:spcBef>
                <a:spcPts val="120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in SP-241915 should serves as a starting point for the moderated discussion on the candidate topics (as shown in slide#2) and can be updated during the process. </a:t>
            </a:r>
          </a:p>
          <a:p>
            <a:pPr>
              <a:spcBef>
                <a:spcPts val="120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 in Q1 2025 will be candidate for moderated discussion during Q2 2025. </a:t>
            </a:r>
          </a:p>
          <a:p>
            <a:pPr>
              <a:spcBef>
                <a:spcPts val="120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>
              <a:spcBef>
                <a:spcPts val="120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>
              <a:spcBef>
                <a:spcPts val="120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No SA2 moderated email discussion expected for User Identities and Authentication and SMS for Emergency in Q1 2025</a:t>
            </a:r>
          </a:p>
          <a:p>
            <a:pPr>
              <a:spcBef>
                <a:spcPts val="1200"/>
              </a:spcBef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Checkpoint in TSG#108 (June 2025) to check SA3 progress on Rel-20 UIA and discussion on related SA2 aspects for Rel-20 UIA</a:t>
            </a:r>
          </a:p>
        </p:txBody>
      </p:sp>
    </p:spTree>
    <p:extLst>
      <p:ext uri="{BB962C8B-B14F-4D97-AF65-F5344CB8AC3E}">
        <p14:creationId xmlns:p14="http://schemas.microsoft.com/office/powerpoint/2010/main" val="267136540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9476" y="4514849"/>
            <a:ext cx="1447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 err="1">
                <a:latin typeface="Arial" panose="020B0604020202020204" pitchFamily="34" charset="0"/>
              </a:rPr>
              <a:t>Puneet</a:t>
            </a:r>
            <a:r>
              <a:rPr lang="en-US" altLang="en-US" sz="1000" b="1" u="sng" dirty="0">
                <a:latin typeface="Arial" panose="020B0604020202020204" pitchFamily="34" charset="0"/>
              </a:rPr>
              <a:t>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67" y="2444751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2763</TotalTime>
  <Words>469</Words>
  <Application>Microsoft Macintosh PowerPoint</Application>
  <PresentationFormat>Widescreen</PresentationFormat>
  <Paragraphs>53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v6</cp:lastModifiedBy>
  <cp:revision>117</cp:revision>
  <dcterms:created xsi:type="dcterms:W3CDTF">2008-08-30T09:32:10Z</dcterms:created>
  <dcterms:modified xsi:type="dcterms:W3CDTF">2024-12-12T12:54:51Z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