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7" r:id="rId6"/>
    <p:sldId id="373" r:id="rId7"/>
    <p:sldId id="374" r:id="rId8"/>
    <p:sldId id="37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95" d="100"/>
          <a:sy n="95" d="100"/>
        </p:scale>
        <p:origin x="86" y="2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999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400" b="1" dirty="0">
                <a:latin typeface="Arial "/>
              </a:rPr>
              <a:t>TSG SA TSG#106 	</a:t>
            </a:r>
          </a:p>
          <a:p>
            <a:pPr eaLnBrk="1" hangingPunct="1">
              <a:defRPr/>
            </a:pPr>
            <a:r>
              <a:rPr lang="fi-FI" altLang="en-US" sz="1400" b="1" dirty="0">
                <a:latin typeface="Arial "/>
              </a:rPr>
              <a:t>Madrid, Spain, Dec 10 – 13, 2024</a:t>
            </a:r>
            <a:endParaRPr lang="sv-SE" altLang="en-US" sz="14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308757" y="133350"/>
            <a:ext cx="20450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400" b="1" dirty="0">
                <a:solidFill>
                  <a:srgbClr val="0000FF"/>
                </a:solidFill>
                <a:latin typeface="Arial "/>
              </a:rPr>
              <a:t>SP-241899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30" y="1789949"/>
            <a:ext cx="11373853" cy="2852737"/>
          </a:xfrm>
        </p:spPr>
        <p:txBody>
          <a:bodyPr/>
          <a:lstStyle/>
          <a:p>
            <a:pPr eaLnBrk="1" hangingPunct="1"/>
            <a:r>
              <a:rPr lang="en-GB" altLang="zh-CN" sz="4800" dirty="0"/>
              <a:t>Way forward proposal on </a:t>
            </a:r>
            <a:br>
              <a:rPr lang="en-GB" altLang="zh-CN" sz="4800" dirty="0"/>
            </a:br>
            <a:r>
              <a:rPr lang="en-GB" altLang="zh-CN" sz="4800" dirty="0"/>
              <a:t>Architecture support of Ambient IoT</a:t>
            </a:r>
            <a:endParaRPr lang="en-GB" altLang="en-US" sz="48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AF4A90-77C1-4689-91C9-B86B7FCA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rgbClr val="FF0000"/>
                </a:solidFill>
              </a:rPr>
              <a:t>R19 SA2 Ambient IoT work item scope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8EC7E9-A02C-445C-B491-0CDF1FCFC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SA2 Rel-19 work item scope for Ambient IoT</a:t>
            </a:r>
          </a:p>
          <a:p>
            <a:pPr lvl="1"/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Key issue 1 - Architecture support for device 1 and D1T1: </a:t>
            </a:r>
            <a:r>
              <a:rPr lang="en-US" altLang="zh-CN" dirty="0"/>
              <a:t>Direct interface option and Indirect interface option</a:t>
            </a:r>
            <a:endParaRPr kumimoji="1" lang="en-US" altLang="zh-CN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Key issue 2- </a:t>
            </a:r>
            <a:r>
              <a:rPr lang="en-GB" altLang="zh-CN" dirty="0"/>
              <a:t>Device management for device 1</a:t>
            </a:r>
            <a:endParaRPr kumimoji="1" lang="en-US" altLang="zh-CN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en-GB" altLang="zh-CN" dirty="0"/>
              <a:t>Key issue 3- Service enabler for </a:t>
            </a:r>
            <a:r>
              <a:rPr lang="en-US" altLang="zh-CN" dirty="0"/>
              <a:t>Inventory and Command for device 1 including the exposure and data transfer</a:t>
            </a:r>
            <a:endParaRPr lang="zh-CN" altLang="en-US" sz="20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68040940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FD3DD-4766-4E25-A777-119CF7DC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rgbClr val="FF0000"/>
                </a:solidFill>
              </a:rPr>
              <a:t>Workplan for R19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309BB1-3A0D-4A2D-95C6-5B8E066A1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6179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Stick to Rel-19 ASN.1 frozen time, no impact to the timeline of Rel-20. 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GB" altLang="zh-CN" sz="2000" dirty="0"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Stage 3 will be completed by September 2025</a:t>
            </a:r>
            <a:endParaRPr kumimoji="1" lang="en-US" altLang="zh-CN" sz="2000" dirty="0">
              <a:highlight>
                <a:srgbClr val="00FF00"/>
              </a:highlight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SA2 normative work duration: 2025 Q1 + Q2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SA3 continue the study and is expected to reach conclusions in 2025 Q1. Normative work duration if any: 2025 Q2 + Q3</a:t>
            </a:r>
          </a:p>
          <a:p>
            <a:pPr marL="1371640" lvl="2" indent="-457200">
              <a:lnSpc>
                <a:spcPct val="100000"/>
              </a:lnSpc>
            </a:pPr>
            <a:r>
              <a:rPr lang="en-US" altLang="zh-CN" sz="1600" i="1" dirty="0">
                <a:highlight>
                  <a:srgbClr val="00FF00"/>
                </a:highlight>
              </a:rPr>
              <a:t>SA3 scope shall be reduced for Rel-19 to only specify suitable security feature for device type 1</a:t>
            </a:r>
            <a:endParaRPr kumimoji="1" lang="en-US" altLang="zh-CN" sz="1200" dirty="0">
              <a:highlight>
                <a:srgbClr val="00FF00"/>
              </a:highlight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SA5 is expected to agree the work item in 2025 Q1. Normative work duration: 2025 Q2 + Q3 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further study in parallel with the R19 normative work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Rel-20 Ambient IoT starts after the completion of the Rel-19 Ambient IoT WI.</a:t>
            </a:r>
          </a:p>
          <a:p>
            <a:pPr marL="914440" lvl="1" indent="-457200">
              <a:lnSpc>
                <a:spcPct val="100000"/>
              </a:lnSpc>
            </a:pPr>
            <a:endParaRPr kumimoji="1" lang="en-US" altLang="zh-CN" sz="20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0221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4C6A8-679B-4657-A8A3-CEC320C0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727" y="624555"/>
            <a:ext cx="10515600" cy="1130301"/>
          </a:xfrm>
        </p:spPr>
        <p:txBody>
          <a:bodyPr/>
          <a:lstStyle/>
          <a:p>
            <a:r>
              <a:rPr lang="en-US" altLang="zh-CN" sz="3600" dirty="0">
                <a:solidFill>
                  <a:srgbClr val="FF0000"/>
                </a:solidFill>
              </a:rPr>
              <a:t>Aspects to be resolved during R19 normative work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104ACD-C97E-4D05-BBC3-23CC35B31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3" y="1690688"/>
            <a:ext cx="11806990" cy="4351338"/>
          </a:xfrm>
        </p:spPr>
        <p:txBody>
          <a:bodyPr/>
          <a:lstStyle/>
          <a:p>
            <a:r>
              <a:rPr lang="en-US" altLang="zh-CN" sz="2000" dirty="0"/>
              <a:t>Coordination among different working groups</a:t>
            </a:r>
          </a:p>
          <a:p>
            <a:pPr lvl="1"/>
            <a:r>
              <a:rPr lang="en-GB" altLang="zh-CN" sz="1800" dirty="0"/>
              <a:t>Architecture aspects to support security </a:t>
            </a:r>
            <a:r>
              <a:rPr lang="en-US" altLang="zh-CN" sz="1800" dirty="0"/>
              <a:t>if any (with SA3).</a:t>
            </a:r>
            <a:endParaRPr lang="zh-CN" altLang="zh-CN" dirty="0"/>
          </a:p>
          <a:p>
            <a:pPr lvl="2"/>
            <a:r>
              <a:rPr lang="en-US" altLang="zh-CN" sz="1400" dirty="0">
                <a:highlight>
                  <a:srgbClr val="00FF00"/>
                </a:highlight>
              </a:rPr>
              <a:t>It is unclear whether device type 1 can be equipped with a UICC or an equivalent security root key to support a security mechanism. </a:t>
            </a:r>
            <a:endParaRPr lang="en-US" altLang="zh-CN" sz="1050" dirty="0">
              <a:highlight>
                <a:srgbClr val="00FF00"/>
              </a:highlight>
            </a:endParaRPr>
          </a:p>
          <a:p>
            <a:pPr lvl="1"/>
            <a:r>
              <a:rPr lang="en-GB" altLang="zh-CN" sz="1800" dirty="0"/>
              <a:t>Whether and how to support enabling temporarily disabled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devices (with SA3)</a:t>
            </a:r>
          </a:p>
          <a:p>
            <a:pPr lvl="1"/>
            <a:r>
              <a:rPr lang="en-GB" altLang="zh-CN" sz="1800" dirty="0"/>
              <a:t>Temporary ID or not (with SA3)</a:t>
            </a:r>
          </a:p>
          <a:p>
            <a:pPr lvl="1"/>
            <a:r>
              <a:rPr lang="en-GB" altLang="zh-CN" sz="1800" dirty="0" err="1"/>
              <a:t>AIoT</a:t>
            </a:r>
            <a:r>
              <a:rPr lang="en-GB" altLang="zh-CN" sz="1800" dirty="0"/>
              <a:t> RAN/BS reader selection (with RAN3)</a:t>
            </a:r>
          </a:p>
          <a:p>
            <a:pPr lvl="1"/>
            <a:r>
              <a:rPr lang="en-GB" altLang="zh-CN" sz="1800" dirty="0"/>
              <a:t>Protocol design for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Reader control, whether using NGAP or a layer above NGAP (with RAN3).</a:t>
            </a:r>
            <a:endParaRPr lang="zh-CN" altLang="zh-CN" sz="1800" dirty="0"/>
          </a:p>
          <a:p>
            <a:r>
              <a:rPr lang="en-GB" altLang="zh-CN" sz="2000" dirty="0"/>
              <a:t>SA2 issues to be resolved during the normative work</a:t>
            </a:r>
          </a:p>
          <a:p>
            <a:pPr lvl="1"/>
            <a:r>
              <a:rPr lang="en-GB" altLang="zh-CN" sz="1800" dirty="0"/>
              <a:t>The entity to store the static and dynamic information, </a:t>
            </a:r>
            <a:r>
              <a:rPr lang="en-GB" altLang="zh-CN" sz="1800" dirty="0">
                <a:highlight>
                  <a:srgbClr val="00FF00"/>
                </a:highlight>
              </a:rPr>
              <a:t>and usage for the stored information</a:t>
            </a:r>
          </a:p>
          <a:p>
            <a:pPr lvl="2"/>
            <a:r>
              <a:rPr lang="en-GB" altLang="zh-CN" sz="1400" dirty="0">
                <a:highlight>
                  <a:srgbClr val="00FF00"/>
                </a:highlight>
              </a:rPr>
              <a:t>There is demand from operators not to impact on UDM</a:t>
            </a:r>
          </a:p>
          <a:p>
            <a:pPr lvl="1"/>
            <a:r>
              <a:rPr lang="en-GB" altLang="zh-CN" sz="1800" dirty="0"/>
              <a:t>The length of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device ID is fixed or dynamic and its part2 information </a:t>
            </a:r>
          </a:p>
          <a:p>
            <a:pPr lvl="1"/>
            <a:r>
              <a:rPr lang="en-GB" altLang="zh-CN" sz="1600" dirty="0" err="1"/>
              <a:t>AIoT</a:t>
            </a:r>
            <a:r>
              <a:rPr lang="en-GB" altLang="zh-CN" sz="1600" dirty="0"/>
              <a:t> data aggregation or not (to be coordinated with RAN3)</a:t>
            </a:r>
          </a:p>
          <a:p>
            <a:pPr lvl="1"/>
            <a:r>
              <a:rPr lang="en-GB" altLang="zh-CN" sz="1600" dirty="0"/>
              <a:t>NF profile details</a:t>
            </a:r>
          </a:p>
          <a:p>
            <a:pPr lvl="1"/>
            <a:r>
              <a:rPr lang="en-GB" altLang="zh-CN" sz="1600" dirty="0"/>
              <a:t>Detailed procedures and parameters in the message flow</a:t>
            </a:r>
          </a:p>
          <a:p>
            <a:pPr lvl="1"/>
            <a:endParaRPr lang="en-GB" altLang="zh-CN" sz="1800" dirty="0"/>
          </a:p>
          <a:p>
            <a:pPr lvl="1"/>
            <a:endParaRPr lang="zh-CN" altLang="zh-CN" sz="1600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3487188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4CA85B-87CC-4984-B1AC-BA75AEFF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Workplan for Rel-20(to be updated)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B71140-BC89-458C-A229-1DC16EC06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40" indent="-457200"/>
            <a:r>
              <a:rPr kumimoji="1" lang="en-US" altLang="zh-CN" sz="2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D2T2 and Device 2</a:t>
            </a:r>
          </a:p>
          <a:p>
            <a:pPr marL="914440" lvl="1" indent="-457200"/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Further work on D2T2, and device 2 in Rel-20 shall </a:t>
            </a:r>
            <a:r>
              <a:rPr kumimoji="1" lang="en-US" altLang="zh-CN" sz="2000" b="1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follow the Rel-19 study conclusions</a:t>
            </a: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  <a:endParaRPr kumimoji="1" lang="en-US" altLang="zh-CN" sz="22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457240" indent="-457200"/>
            <a:r>
              <a:rPr kumimoji="1" lang="en-US" altLang="zh-CN" sz="2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</a:t>
            </a:r>
          </a:p>
          <a:p>
            <a:pPr marL="914440" lvl="1" indent="-457200"/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To be updated after WS….</a:t>
            </a:r>
          </a:p>
          <a:p>
            <a:pPr marL="40" indent="0">
              <a:buNone/>
            </a:pPr>
            <a:endParaRPr kumimoji="1" lang="en-US" altLang="zh-CN" sz="24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40" indent="0">
              <a:buNone/>
            </a:pPr>
            <a:r>
              <a:rPr kumimoji="1" lang="en-US" altLang="zh-CN" sz="24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Final scope of R20 needs further discussion and alignment with RAN.</a:t>
            </a:r>
            <a:endParaRPr kumimoji="1" lang="zh-CN" altLang="en-US" sz="24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9865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openxmlformats.org/package/2006/metadata/core-properties"/>
    <ds:schemaRef ds:uri="280d8efa-eff2-4910-88d2-79ca146720c4"/>
    <ds:schemaRef ds:uri="http://purl.org/dc/terms/"/>
    <ds:schemaRef ds:uri="http://purl.org/dc/dcmitype/"/>
    <ds:schemaRef ds:uri="http://purl.org/dc/elements/1.1/"/>
    <ds:schemaRef ds:uri="679a257e-872f-4c98-9e8a-0a9c104f72cd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9139</TotalTime>
  <Words>428</Words>
  <Application>Microsoft Office PowerPoint</Application>
  <PresentationFormat>宽屏</PresentationFormat>
  <Paragraphs>38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</vt:lpstr>
      <vt:lpstr>宋体</vt:lpstr>
      <vt:lpstr>Microsoft YaHei</vt:lpstr>
      <vt:lpstr>Arial</vt:lpstr>
      <vt:lpstr>Calibri</vt:lpstr>
      <vt:lpstr>Calibri Light</vt:lpstr>
      <vt:lpstr>Times New Roman</vt:lpstr>
      <vt:lpstr>Office Theme</vt:lpstr>
      <vt:lpstr>Way forward proposal on  Architecture support of Ambient IoT</vt:lpstr>
      <vt:lpstr>R19 SA2 Ambient IoT work item scope</vt:lpstr>
      <vt:lpstr>Workplan for R19</vt:lpstr>
      <vt:lpstr>Aspects to be resolved during R19 normative work</vt:lpstr>
      <vt:lpstr>Workplan for Rel-20(to be updated)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Wanqiang Zhang 张万强</cp:lastModifiedBy>
  <cp:revision>679</cp:revision>
  <dcterms:created xsi:type="dcterms:W3CDTF">2010-02-05T13:52:04Z</dcterms:created>
  <dcterms:modified xsi:type="dcterms:W3CDTF">2024-12-11T10:45:44Z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