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1" r:id="rId5"/>
  </p:sldMasterIdLst>
  <p:notesMasterIdLst>
    <p:notesMasterId r:id="rId8"/>
  </p:notesMasterIdLst>
  <p:sldIdLst>
    <p:sldId id="434" r:id="rId6"/>
    <p:sldId id="455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::wanshic@qti.qualcomm.com::3a7dbef4-3474-47c6-9897-007f5734ef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1E9657"/>
    <a:srgbClr val="663300"/>
    <a:srgbClr val="FA7100"/>
    <a:srgbClr val="92D050"/>
    <a:srgbClr val="C5C5C5"/>
    <a:srgbClr val="C800BE"/>
    <a:srgbClr val="FFA7A7"/>
    <a:srgbClr val="53F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74" autoAdjust="0"/>
    <p:restoredTop sz="96357" autoAdjust="0"/>
  </p:normalViewPr>
  <p:slideViewPr>
    <p:cSldViewPr snapToGrid="0">
      <p:cViewPr varScale="1">
        <p:scale>
          <a:sx n="77" d="100"/>
          <a:sy n="77" d="100"/>
        </p:scale>
        <p:origin x="618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18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769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49511" indent="-249511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7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495577" indent="-246068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51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87271" indent="-185841">
              <a:spcBef>
                <a:spcPts val="0"/>
              </a:spcBef>
              <a:spcAft>
                <a:spcPts val="650"/>
              </a:spcAft>
              <a:buSzPct val="66000"/>
              <a:buFont typeface="Wingdings" panose="05000000000000000000" pitchFamily="2" charset="2"/>
              <a:buChar char="§"/>
              <a:defRPr sz="13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868982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250650" indent="0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None/>
              <a:defRPr sz="8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500389" indent="0">
              <a:spcBef>
                <a:spcPts val="0"/>
              </a:spcBef>
              <a:spcAft>
                <a:spcPts val="650"/>
              </a:spcAft>
              <a:buNone/>
              <a:defRPr sz="75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750128" indent="0">
              <a:spcBef>
                <a:spcPts val="0"/>
              </a:spcBef>
              <a:spcAft>
                <a:spcPts val="650"/>
              </a:spcAft>
              <a:buNone/>
              <a:defRPr sz="65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7" cy="5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50"/>
              </a:spcAft>
              <a:defRPr baseline="0"/>
            </a:lvl1pPr>
            <a:lvl2pPr>
              <a:spcAft>
                <a:spcPts val="650"/>
              </a:spcAft>
              <a:defRPr/>
            </a:lvl2pPr>
            <a:lvl3pPr>
              <a:spcAft>
                <a:spcPts val="650"/>
              </a:spcAft>
              <a:defRPr/>
            </a:lvl3pPr>
            <a:lvl4pPr>
              <a:spcAft>
                <a:spcPts val="650"/>
              </a:spcAft>
              <a:defRPr/>
            </a:lvl4pPr>
            <a:lvl5pPr>
              <a:spcAft>
                <a:spcPts val="6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6" y="372353"/>
            <a:ext cx="10972801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501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195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82" y="6319707"/>
            <a:ext cx="2046914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052" tIns="78052" rIns="78052" bIns="780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3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2" y="19"/>
            <a:ext cx="5145615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48"/>
            <a:ext cx="10363201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5" y="3839308"/>
            <a:ext cx="85344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95577" indent="0" algn="ctr">
              <a:buNone/>
              <a:defRPr/>
            </a:lvl2pPr>
            <a:lvl3pPr marL="991155" indent="0" algn="ctr">
              <a:buNone/>
              <a:defRPr/>
            </a:lvl3pPr>
            <a:lvl4pPr marL="1486731" indent="0" algn="ctr">
              <a:buNone/>
              <a:defRPr/>
            </a:lvl4pPr>
            <a:lvl5pPr marL="1982308" indent="0" algn="ctr">
              <a:buNone/>
              <a:defRPr/>
            </a:lvl5pPr>
            <a:lvl6pPr marL="2477886" indent="0" algn="ctr">
              <a:buNone/>
              <a:defRPr/>
            </a:lvl6pPr>
            <a:lvl7pPr marL="2973463" indent="0" algn="ctr">
              <a:buNone/>
              <a:defRPr/>
            </a:lvl7pPr>
            <a:lvl8pPr marL="3469041" indent="0" algn="ctr">
              <a:buNone/>
              <a:defRPr/>
            </a:lvl8pPr>
            <a:lvl9pPr marL="396461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4338F59A-BA49-4F59-9A25-4591FB314D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2" y="104503"/>
            <a:ext cx="1290799" cy="988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71684" indent="-371684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n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9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5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6" y="6452039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991155" rtl="0" eaLnBrk="1" latinLnBrk="0" hangingPunct="1">
        <a:spcBef>
          <a:spcPct val="0"/>
        </a:spcBef>
        <a:buNone/>
        <a:defRPr sz="21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684" indent="-371684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9" kern="1200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4" kern="1200">
          <a:solidFill>
            <a:schemeClr val="tx1"/>
          </a:solidFill>
          <a:latin typeface="+mn-lt"/>
          <a:ea typeface="+mn-ea"/>
          <a:cs typeface="+mn-cs"/>
        </a:defRPr>
      </a:lvl2pPr>
      <a:lvl3pPr marL="1238943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3pPr>
      <a:lvl4pPr marL="1734520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30097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5674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21252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6829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12406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8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3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5" y="3304123"/>
            <a:ext cx="1042273" cy="25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84" dirty="0">
                <a:solidFill>
                  <a:schemeClr val="bg1"/>
                </a:solidFill>
              </a:rPr>
              <a:t>© 3GPP 2012</a:t>
            </a:r>
            <a:endParaRPr lang="en-GB" altLang="en-US" sz="1084" dirty="0"/>
          </a:p>
        </p:txBody>
      </p:sp>
      <p:sp>
        <p:nvSpPr>
          <p:cNvPr id="2" name="AutoShape 14">
            <a:extLst>
              <a:ext uri="{FF2B5EF4-FFF2-40B4-BE49-F238E27FC236}">
                <a16:creationId xmlns:a16="http://schemas.microsoft.com/office/drawing/2014/main" id="{B4C51CF9-B6AC-8CE7-1947-AB1096B5E1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47703" y="6436544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908206-5676-15EF-A8E5-20BC135F49E9}"/>
              </a:ext>
            </a:extLst>
          </p:cNvPr>
          <p:cNvSpPr txBox="1"/>
          <p:nvPr userDrawn="1"/>
        </p:nvSpPr>
        <p:spPr>
          <a:xfrm>
            <a:off x="595315" y="6525446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b="1" dirty="0">
                <a:solidFill>
                  <a:schemeClr val="bg1"/>
                </a:solidFill>
              </a:rPr>
              <a:t>SP-231361</a:t>
            </a:r>
            <a:r>
              <a:rPr lang="en-GB" altLang="de-DE" sz="1200" dirty="0">
                <a:solidFill>
                  <a:schemeClr val="bg1"/>
                </a:solidFill>
              </a:rPr>
              <a:t>: TSG SA#105, Melbourne, Australia, </a:t>
            </a:r>
            <a:r>
              <a:rPr lang="en-US" altLang="de-DE" sz="1200" dirty="0">
                <a:solidFill>
                  <a:schemeClr val="bg1"/>
                </a:solidFill>
              </a:rPr>
              <a:t>10-13 September 2024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BFF0F84-3493-E1FC-C1EB-310316523608}"/>
              </a:ext>
            </a:extLst>
          </p:cNvPr>
          <p:cNvSpPr/>
          <p:nvPr userDrawn="1"/>
        </p:nvSpPr>
        <p:spPr bwMode="auto">
          <a:xfrm>
            <a:off x="10957198" y="6374630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E9F40EC1-D9D8-44D1-0D44-5A024B17A5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79848" y="6469847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7" name="Picture 10" descr="3GPP_TM_RD.jpg">
            <a:extLst>
              <a:ext uri="{FF2B5EF4-FFF2-40B4-BE49-F238E27FC236}">
                <a16:creationId xmlns:a16="http://schemas.microsoft.com/office/drawing/2014/main" id="{95003C86-9965-7F41-9886-E9548AE5E19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4070" y="266030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5pPr>
      <a:lvl6pPr marL="495577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6pPr>
      <a:lvl7pPr marL="991155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7pPr>
      <a:lvl8pPr marL="1486731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8pPr>
      <a:lvl9pPr marL="1982308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9pPr>
    </p:titleStyle>
    <p:bodyStyle>
      <a:lvl1pPr marL="371684" indent="-371684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034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602">
          <a:solidFill>
            <a:schemeClr val="tx1"/>
          </a:solidFill>
          <a:latin typeface="+mn-lt"/>
        </a:defRPr>
      </a:lvl2pPr>
      <a:lvl3pPr marL="1238943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67">
          <a:solidFill>
            <a:schemeClr val="tx1"/>
          </a:solidFill>
          <a:latin typeface="+mn-lt"/>
        </a:defRPr>
      </a:lvl3pPr>
      <a:lvl4pPr marL="1734520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67">
          <a:solidFill>
            <a:schemeClr val="tx1"/>
          </a:solidFill>
          <a:latin typeface="+mn-lt"/>
        </a:defRPr>
      </a:lvl4pPr>
      <a:lvl5pPr marL="2230097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33">
          <a:solidFill>
            <a:schemeClr val="tx1"/>
          </a:solidFill>
          <a:latin typeface="+mn-lt"/>
        </a:defRPr>
      </a:lvl5pPr>
      <a:lvl6pPr marL="2725674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6pPr>
      <a:lvl7pPr marL="3221252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7pPr>
      <a:lvl8pPr marL="3716829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8pPr>
      <a:lvl9pPr marL="4212406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delegates-corner/3gpp-working-procedures/tsg-working-agreements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4734" y="2567409"/>
            <a:ext cx="10363201" cy="1195193"/>
          </a:xfrm>
        </p:spPr>
        <p:txBody>
          <a:bodyPr/>
          <a:lstStyle/>
          <a:p>
            <a:r>
              <a:rPr lang="en-US" sz="3902" dirty="0"/>
              <a:t>Way forward on WA#65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1E32-5769-4333-B8D6-800B757A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6924" y="3996649"/>
            <a:ext cx="8394556" cy="1424938"/>
          </a:xfrm>
        </p:spPr>
        <p:txBody>
          <a:bodyPr/>
          <a:lstStyle/>
          <a:p>
            <a:r>
              <a:rPr lang="en-US" u="sng" dirty="0"/>
              <a:t>Source:</a:t>
            </a:r>
            <a:r>
              <a:rPr lang="en-US" dirty="0"/>
              <a:t> SA4 chair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3B80EF-453E-44A1-A570-F84B9499B06E}"/>
              </a:ext>
            </a:extLst>
          </p:cNvPr>
          <p:cNvSpPr txBox="1"/>
          <p:nvPr/>
        </p:nvSpPr>
        <p:spPr>
          <a:xfrm>
            <a:off x="8945016" y="1723617"/>
            <a:ext cx="997389" cy="5425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3" b="1" dirty="0">
                <a:solidFill>
                  <a:srgbClr val="0000FF"/>
                </a:solidFill>
              </a:rPr>
              <a:t>SP-241361</a:t>
            </a:r>
          </a:p>
          <a:p>
            <a:r>
              <a:rPr lang="en-US" sz="1463" b="1" dirty="0">
                <a:solidFill>
                  <a:srgbClr val="0000FF"/>
                </a:solidFill>
              </a:rPr>
              <a:t>AI 3.1</a:t>
            </a:r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F88C4-3616-5D16-4FF2-973C37225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Way forward on WA#65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5CCE8-A50F-4C23-8FDD-879D9FB96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8325" indent="-568325"/>
            <a:r>
              <a:rPr lang="en-US" sz="2400" dirty="0"/>
              <a:t>Action from SA#104</a:t>
            </a:r>
          </a:p>
          <a:p>
            <a:pPr marL="1001953" lvl="1" indent="-568325"/>
            <a:r>
              <a:rPr lang="en-US" sz="1968" dirty="0"/>
              <a:t>Action: SA3, SA4, and SA5 WG should assess whether their current SWG should continue in its current form, or whether the work should be performed in the WG using relevant  breakout session(s). </a:t>
            </a:r>
          </a:p>
          <a:p>
            <a:pPr marL="1435584" lvl="2" indent="-568325"/>
            <a:r>
              <a:rPr lang="en-US" sz="1533" dirty="0"/>
              <a:t>The WG agreed proposal should be submitted to TSG#105 for approval.</a:t>
            </a:r>
          </a:p>
          <a:p>
            <a:pPr marL="568325" indent="-568325"/>
            <a:r>
              <a:rPr lang="en-US" sz="2400" dirty="0"/>
              <a:t>SA4#129-e Working Agreement WA#65 documented at </a:t>
            </a:r>
          </a:p>
          <a:p>
            <a:pPr marL="1001953" lvl="1" indent="-568325"/>
            <a:r>
              <a:rPr lang="en-US" sz="1400" dirty="0">
                <a:hlinkClick r:id="rId2"/>
              </a:rPr>
              <a:t>https://www.3gpp.org/delegates-corner/3gpp-working-procedures/tsg-working-agreements</a:t>
            </a:r>
            <a:endParaRPr lang="en-US" sz="1400" dirty="0"/>
          </a:p>
          <a:p>
            <a:pPr marL="568325" indent="-568325"/>
            <a:endParaRPr lang="en-US" sz="2400" dirty="0"/>
          </a:p>
          <a:p>
            <a:pPr marL="568325" indent="-568325"/>
            <a:r>
              <a:rPr lang="en-US" sz="2400" dirty="0"/>
              <a:t>Way forward:</a:t>
            </a:r>
          </a:p>
          <a:p>
            <a:pPr marL="1001953" lvl="1" indent="-568325"/>
            <a:r>
              <a:rPr lang="en-US" sz="1968" dirty="0"/>
              <a:t>SA4 SWGs to continue in their current form;</a:t>
            </a:r>
          </a:p>
          <a:p>
            <a:pPr marL="1001953" lvl="1" indent="-568325"/>
            <a:r>
              <a:rPr lang="en-US" sz="1968" dirty="0"/>
              <a:t>SA approves SA4 updated </a:t>
            </a:r>
            <a:r>
              <a:rPr lang="en-US" sz="1968" dirty="0" err="1"/>
              <a:t>ToRs</a:t>
            </a:r>
            <a:r>
              <a:rPr lang="en-US" sz="1968" dirty="0"/>
              <a:t> in </a:t>
            </a:r>
            <a:r>
              <a:rPr lang="en-US" sz="1968" dirty="0" err="1"/>
              <a:t>Tdoc</a:t>
            </a:r>
            <a:r>
              <a:rPr lang="en-US" sz="1968" dirty="0"/>
              <a:t> SP-241362.</a:t>
            </a:r>
          </a:p>
        </p:txBody>
      </p:sp>
    </p:spTree>
    <p:extLst>
      <p:ext uri="{BB962C8B-B14F-4D97-AF65-F5344CB8AC3E}">
        <p14:creationId xmlns:p14="http://schemas.microsoft.com/office/powerpoint/2010/main" val="48724559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6b85689de342f917fa1496256cffb8df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f90c17ef47a347154e719feafb81c330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1CAB7F-CE2F-452A-A740-76C04B15B7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90C7EC-2BC4-48C8-A54B-2D34BE94A9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8B41B4-59F2-41CD-9393-3870078F4CFA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ba37140e-f4c5-4a6c-a9b4-20a691ce6c8a"/>
    <ds:schemaRef ds:uri="cc9c437c-ae0c-4066-8d90-a0f7de786127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72180</TotalTime>
  <Words>119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Nokia Pure Headline Ultra Light</vt:lpstr>
      <vt:lpstr>Nokia Pure Text</vt:lpstr>
      <vt:lpstr>Nokia Pure Text Light</vt:lpstr>
      <vt:lpstr>Wingdings</vt:lpstr>
      <vt:lpstr>Nokia White Master with headline</vt:lpstr>
      <vt:lpstr>2_Office Theme</vt:lpstr>
      <vt:lpstr>Way forward on WA#65</vt:lpstr>
      <vt:lpstr>Way forward on WA#65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Gabin, Frederic</cp:lastModifiedBy>
  <cp:revision>760</cp:revision>
  <dcterms:created xsi:type="dcterms:W3CDTF">2018-05-24T11:49:12Z</dcterms:created>
  <dcterms:modified xsi:type="dcterms:W3CDTF">2024-09-11T00:12:00Z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  <property fmtid="{D5CDD505-2E9C-101B-9397-08002B2CF9AE}" pid="9" name="_2015_ms_pID_725343">
    <vt:lpwstr>(3)w6nR1ms3cCKtw04bBSRPVovrugIKHjFGGD0rDQIh6dRJoK/j5ZyV9NsYwuSP/o+9b+vXzwR6
QPuVdCmcuvhwzokV+PC9GMBbjLAoFXNBnO6o7dbB9h2LBarjsXXfIDDV+6iI4YSWdyGdbXKA
HHQbs4wI+VuaTAX1iVbrVwrD7Y/1RF+ExXlRJTbE8ceWRCTj9cnkUDYZrn0v88nCPo5VaK7S
90QGosHMuyjvLYnVtN</vt:lpwstr>
  </property>
  <property fmtid="{D5CDD505-2E9C-101B-9397-08002B2CF9AE}" pid="10" name="_2015_ms_pID_7253431">
    <vt:lpwstr>fMOQqDDj5uYb/WslOZxzfKrC9xsPWjz8NvX4wESh5+JHLTC5onuiJf
7/FD+V84tfDC8jWu7xCgV7PDjQ24KaRt/x9qSMLPxf2vPpfbco4oHha9Q7r2KWwFNZpRdwn8
Do+SrE89lrlbu8g3oxIGgL59TAs6mLr97gDCitV3r/YnlSudiDEMz7lfhCbXxziutGcRKjtN
TDzWf7y9T3+s9aUiAqDMjZgdCrho6ffi8dwG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1709274339</vt:lpwstr>
  </property>
  <property fmtid="{D5CDD505-2E9C-101B-9397-08002B2CF9AE}" pid="15" name="_2015_ms_pID_7253432">
    <vt:lpwstr>DA==</vt:lpwstr>
  </property>
</Properties>
</file>