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1135" r:id="rId3"/>
    <p:sldId id="1140" r:id="rId4"/>
    <p:sldId id="2147480960" r:id="rId5"/>
    <p:sldId id="2147480961" r:id="rId6"/>
    <p:sldId id="866" r:id="rId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54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12/11/2024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12/11/2024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SP-241910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SP-241910</a:t>
            </a:r>
            <a:r>
              <a:rPr lang="en-GB" altLang="de-DE" sz="1200" dirty="0">
                <a:solidFill>
                  <a:schemeClr val="bg1"/>
                </a:solidFill>
              </a:rPr>
              <a:t>: TSG SA#106, </a:t>
            </a:r>
            <a:r>
              <a:rPr lang="en-US" altLang="de-DE" sz="1200" dirty="0">
                <a:solidFill>
                  <a:schemeClr val="bg1"/>
                </a:solidFill>
              </a:rPr>
              <a:t>10 – 13 Dec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3gpp.org/ftp/tsg_sa/TSG_SA/TSGS_100_Taipei_2023-06/Docs/SP-230746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hyperlink" Target="http://www.3gpp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 </a:t>
            </a:r>
          </a:p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TSG SA Chair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895600" y="1899507"/>
            <a:ext cx="6578343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Rel-20 5G-Advanced topics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7741" y="179215"/>
            <a:ext cx="8263966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Rel-20 5G-Advaced Content Definition Process</a:t>
            </a: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41185" y="1901396"/>
            <a:ext cx="3376" cy="4092366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15598" y="1917161"/>
            <a:ext cx="0" cy="3940419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AC1F0D52-4759-92A0-4725-ECBBC745A4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02321" y="1942619"/>
            <a:ext cx="0" cy="3940419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E5484FC-2B93-6979-E32C-534E44D9CBD7}"/>
              </a:ext>
            </a:extLst>
          </p:cNvPr>
          <p:cNvCxnSpPr>
            <a:cxnSpLocks/>
          </p:cNvCxnSpPr>
          <p:nvPr/>
        </p:nvCxnSpPr>
        <p:spPr bwMode="auto">
          <a:xfrm>
            <a:off x="7839415" y="1440400"/>
            <a:ext cx="261824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309819" y="1440400"/>
            <a:ext cx="870561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E12D0FA-593A-F1E5-78DC-2E0DB1EAD3AF}"/>
              </a:ext>
            </a:extLst>
          </p:cNvPr>
          <p:cNvCxnSpPr>
            <a:cxnSpLocks/>
          </p:cNvCxnSpPr>
          <p:nvPr/>
        </p:nvCxnSpPr>
        <p:spPr bwMode="auto">
          <a:xfrm>
            <a:off x="2261274" y="1440400"/>
            <a:ext cx="2676283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74C2676-DA51-DC94-534B-584D909AC9A8}"/>
              </a:ext>
            </a:extLst>
          </p:cNvPr>
          <p:cNvCxnSpPr>
            <a:cxnSpLocks/>
          </p:cNvCxnSpPr>
          <p:nvPr/>
        </p:nvCxnSpPr>
        <p:spPr bwMode="auto">
          <a:xfrm>
            <a:off x="5063641" y="1442243"/>
            <a:ext cx="2676283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502369" y="1934880"/>
            <a:ext cx="0" cy="3897737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062F56C-96A3-7534-48AF-DB2D47D808F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467215" y="1886002"/>
            <a:ext cx="15193" cy="3938711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:a16="http://schemas.microsoft.com/office/drawing/2014/main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630" y="1563329"/>
            <a:ext cx="59022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#107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98165" y="1926981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22115" y="1952586"/>
            <a:ext cx="0" cy="409066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43803" y="1952589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90461" y="1926981"/>
            <a:ext cx="0" cy="4094074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8674" y="1926977"/>
            <a:ext cx="0" cy="4036027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88204" y="1926981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1418" y="1926767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51223" y="1926981"/>
            <a:ext cx="0" cy="400529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270199" y="1903419"/>
            <a:ext cx="0" cy="409066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6163" name="TextBox 86">
            <a:extLst>
              <a:ext uri="{FF2B5EF4-FFF2-40B4-BE49-F238E27FC236}">
                <a16:creationId xmlns:a16="http://schemas.microsoft.com/office/drawing/2014/main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6908" y="1563329"/>
            <a:ext cx="59503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#108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:a16="http://schemas.microsoft.com/office/drawing/2014/main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113" y="1563329"/>
            <a:ext cx="591829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:a16="http://schemas.microsoft.com/office/drawing/2014/main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1048" y="1563329"/>
            <a:ext cx="56938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:a16="http://schemas.microsoft.com/office/drawing/2014/main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158" y="1563329"/>
            <a:ext cx="54213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#111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:a16="http://schemas.microsoft.com/office/drawing/2014/main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9947" y="1563329"/>
            <a:ext cx="56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#112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:a16="http://schemas.microsoft.com/office/drawing/2014/main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6547" y="1563329"/>
            <a:ext cx="56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#113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:a16="http://schemas.microsoft.com/office/drawing/2014/main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947" y="1563329"/>
            <a:ext cx="56938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#114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:a16="http://schemas.microsoft.com/office/drawing/2014/main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2798" y="1563329"/>
            <a:ext cx="56137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:a16="http://schemas.microsoft.com/office/drawing/2014/main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9682" y="1563329"/>
            <a:ext cx="5645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:a16="http://schemas.microsoft.com/office/drawing/2014/main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4570" y="1563329"/>
            <a:ext cx="56297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#117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:a16="http://schemas.microsoft.com/office/drawing/2014/main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2674" y="1563329"/>
            <a:ext cx="567783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#118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:a16="http://schemas.microsoft.com/office/drawing/2014/main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5991" y="1578695"/>
            <a:ext cx="588623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65F224-433B-B44B-BE7F-71106B3BCDAC}"/>
              </a:ext>
            </a:extLst>
          </p:cNvPr>
          <p:cNvSpPr txBox="1"/>
          <p:nvPr/>
        </p:nvSpPr>
        <p:spPr>
          <a:xfrm>
            <a:off x="6065358" y="1308941"/>
            <a:ext cx="501492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5E14FDD-0DA9-AEB2-7351-B2CBCFCB98FD}"/>
              </a:ext>
            </a:extLst>
          </p:cNvPr>
          <p:cNvSpPr txBox="1"/>
          <p:nvPr/>
        </p:nvSpPr>
        <p:spPr>
          <a:xfrm>
            <a:off x="9019045" y="1308941"/>
            <a:ext cx="499786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:a16="http://schemas.microsoft.com/office/drawing/2014/main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6795" y="1674303"/>
            <a:ext cx="342964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:a16="http://schemas.microsoft.com/office/drawing/2014/main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2602" y="1678362"/>
            <a:ext cx="33955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:a16="http://schemas.microsoft.com/office/drawing/2014/main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7888" y="1674301"/>
            <a:ext cx="33955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:a16="http://schemas.microsoft.com/office/drawing/2014/main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6935" y="1674301"/>
            <a:ext cx="33955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:a16="http://schemas.microsoft.com/office/drawing/2014/main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3553" y="1674303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:a16="http://schemas.microsoft.com/office/drawing/2014/main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8525" y="1674301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:a16="http://schemas.microsoft.com/office/drawing/2014/main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98981" y="1674301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:a16="http://schemas.microsoft.com/office/drawing/2014/main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7348" y="1674301"/>
            <a:ext cx="342964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:a16="http://schemas.microsoft.com/office/drawing/2014/main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4800" y="1674301"/>
            <a:ext cx="342964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:a16="http://schemas.microsoft.com/office/drawing/2014/main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6296" y="1696498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:a16="http://schemas.microsoft.com/office/drawing/2014/main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1523" y="1674303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:a16="http://schemas.microsoft.com/office/drawing/2014/main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7014" y="1674301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:a16="http://schemas.microsoft.com/office/drawing/2014/main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6796" y="1674301"/>
            <a:ext cx="336145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:a16="http://schemas.microsoft.com/office/drawing/2014/main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168" y="2597648"/>
            <a:ext cx="921706" cy="479786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751" dirty="0"/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5C3C310-6B65-1BF9-3A9B-6F269AC80136}"/>
              </a:ext>
            </a:extLst>
          </p:cNvPr>
          <p:cNvSpPr/>
          <p:nvPr/>
        </p:nvSpPr>
        <p:spPr bwMode="auto">
          <a:xfrm>
            <a:off x="4513844" y="5078362"/>
            <a:ext cx="4127418" cy="24243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Stage-3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435381A1-9482-7EEA-3B97-321C5D709D43}"/>
              </a:ext>
            </a:extLst>
          </p:cNvPr>
          <p:cNvSpPr/>
          <p:nvPr/>
        </p:nvSpPr>
        <p:spPr bwMode="auto">
          <a:xfrm>
            <a:off x="2820642" y="4475734"/>
            <a:ext cx="3635238" cy="239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Stage-2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/Work Phase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EB9DB462-C1DC-12C6-9F08-8C252CBB2D19}"/>
              </a:ext>
            </a:extLst>
          </p:cNvPr>
          <p:cNvSpPr/>
          <p:nvPr/>
        </p:nvSpPr>
        <p:spPr bwMode="auto">
          <a:xfrm>
            <a:off x="8496087" y="5070678"/>
            <a:ext cx="790035" cy="25780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b="1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7530" y="2637373"/>
            <a:ext cx="1062320" cy="409334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</a:rPr>
              <a:t>Rel-20 5GA Content </a:t>
            </a:r>
            <a:r>
              <a:rPr lang="fr-FR" altLang="en-US" sz="700" b="1" dirty="0" err="1">
                <a:latin typeface="Montserrat" panose="00000500000000000000" pitchFamily="50" charset="0"/>
              </a:rPr>
              <a:t>Approval</a:t>
            </a:r>
            <a:endParaRPr lang="fr-FR" altLang="en-US" sz="700" b="1" dirty="0"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:a16="http://schemas.microsoft.com/office/drawing/2014/main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9801" y="2696101"/>
            <a:ext cx="7248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700" b="1" dirty="0">
                <a:latin typeface="Montserrat" panose="00000500000000000000" pitchFamily="2" charset="0"/>
              </a:rPr>
              <a:t>Rel-20 5GA </a:t>
            </a:r>
          </a:p>
          <a:p>
            <a:pPr algn="ctr"/>
            <a:r>
              <a:rPr lang="fr-FR" altLang="en-US" sz="700" b="1" dirty="0"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:a16="http://schemas.microsoft.com/office/drawing/2014/main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855" y="1582109"/>
            <a:ext cx="591829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TSG #106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:a16="http://schemas.microsoft.com/office/drawing/2014/main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6601" y="1693082"/>
            <a:ext cx="346373" cy="18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 dirty="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EAFEEE-E00B-DDFF-CA20-6488D191A00E}"/>
              </a:ext>
            </a:extLst>
          </p:cNvPr>
          <p:cNvSpPr txBox="1"/>
          <p:nvPr/>
        </p:nvSpPr>
        <p:spPr>
          <a:xfrm>
            <a:off x="3400385" y="1312357"/>
            <a:ext cx="496377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:a16="http://schemas.microsoft.com/office/drawing/2014/main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7982" y="5945935"/>
            <a:ext cx="925083" cy="3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56EBA401-3067-1D96-F24A-7AECEF7FEDF5}"/>
              </a:ext>
            </a:extLst>
          </p:cNvPr>
          <p:cNvSpPr/>
          <p:nvPr/>
        </p:nvSpPr>
        <p:spPr bwMode="auto">
          <a:xfrm>
            <a:off x="2714321" y="2122000"/>
            <a:ext cx="778219" cy="239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233509FF-A14F-D021-183D-4E7011F5019B}"/>
              </a:ext>
            </a:extLst>
          </p:cNvPr>
          <p:cNvSpPr/>
          <p:nvPr/>
        </p:nvSpPr>
        <p:spPr bwMode="auto">
          <a:xfrm>
            <a:off x="1367215" y="2118587"/>
            <a:ext cx="1483846" cy="239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</a:rPr>
              <a:t>SA1 Stage-1        80%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DC2172CA-2BF5-9DE6-9DB9-7D67129AA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0363" y="5050626"/>
            <a:ext cx="673555" cy="29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600" b="1" dirty="0">
                <a:latin typeface="Montserrat" panose="00000500000000000000" pitchFamily="2" charset="0"/>
              </a:rPr>
              <a:t>ASN.1 / Open API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9560AE3C-7637-82E6-3FE4-969D2B665A9A}"/>
              </a:ext>
            </a:extLst>
          </p:cNvPr>
          <p:cNvSpPr/>
          <p:nvPr/>
        </p:nvSpPr>
        <p:spPr bwMode="auto">
          <a:xfrm>
            <a:off x="3627588" y="2271457"/>
            <a:ext cx="661739" cy="379297"/>
          </a:xfrm>
          <a:prstGeom prst="wedgeRoundRectCallout">
            <a:avLst>
              <a:gd name="adj1" fmla="val -67449"/>
              <a:gd name="adj2" fmla="val -54946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Stage-1 Freeze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5D873314-DF5D-D8B3-570E-09DC0CBEDB74}"/>
              </a:ext>
            </a:extLst>
          </p:cNvPr>
          <p:cNvSpPr/>
          <p:nvPr/>
        </p:nvSpPr>
        <p:spPr bwMode="auto">
          <a:xfrm>
            <a:off x="1367215" y="3375449"/>
            <a:ext cx="813165" cy="642737"/>
          </a:xfrm>
          <a:prstGeom prst="wedgeRoundRectCallout">
            <a:avLst>
              <a:gd name="adj1" fmla="val 59395"/>
              <a:gd name="adj2" fmla="val -100595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800" b="1" dirty="0">
              <a:solidFill>
                <a:srgbClr val="FF0000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69F1A7DF-1A7A-26DC-01C0-EDB50E672FB9}"/>
              </a:ext>
            </a:extLst>
          </p:cNvPr>
          <p:cNvSpPr/>
          <p:nvPr/>
        </p:nvSpPr>
        <p:spPr bwMode="auto">
          <a:xfrm>
            <a:off x="2332309" y="3375449"/>
            <a:ext cx="886738" cy="643401"/>
          </a:xfrm>
          <a:prstGeom prst="wedgeRoundRectCallout">
            <a:avLst>
              <a:gd name="adj1" fmla="val 7775"/>
              <a:gd name="adj2" fmla="val -103478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Selected Rel-20 SID/WID Approval  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E888E8FF-C006-92F9-2775-DB62F9223E8A}"/>
              </a:ext>
            </a:extLst>
          </p:cNvPr>
          <p:cNvSpPr/>
          <p:nvPr/>
        </p:nvSpPr>
        <p:spPr bwMode="auto">
          <a:xfrm>
            <a:off x="3275979" y="3375448"/>
            <a:ext cx="886738" cy="624621"/>
          </a:xfrm>
          <a:prstGeom prst="wedgeRoundRectCallout">
            <a:avLst>
              <a:gd name="adj1" fmla="val -26226"/>
              <a:gd name="adj2" fmla="val -105731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Rel-20 Final Package Approval  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362B5600-3BBE-0A29-57B3-C36E2C6CF155}"/>
              </a:ext>
            </a:extLst>
          </p:cNvPr>
          <p:cNvSpPr/>
          <p:nvPr/>
        </p:nvSpPr>
        <p:spPr bwMode="auto">
          <a:xfrm>
            <a:off x="7208954" y="4640179"/>
            <a:ext cx="678621" cy="379297"/>
          </a:xfrm>
          <a:prstGeom prst="wedgeRoundRectCallout">
            <a:avLst>
              <a:gd name="adj1" fmla="val -67449"/>
              <a:gd name="adj2" fmla="val -54946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Stage-2 Freeze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D81B9598-5E1C-3CFF-49D6-57B82B897EC5}"/>
              </a:ext>
            </a:extLst>
          </p:cNvPr>
          <p:cNvSpPr/>
          <p:nvPr/>
        </p:nvSpPr>
        <p:spPr bwMode="auto">
          <a:xfrm>
            <a:off x="7839415" y="5454096"/>
            <a:ext cx="678621" cy="379297"/>
          </a:xfrm>
          <a:prstGeom prst="wedgeRoundRectCallout">
            <a:avLst>
              <a:gd name="adj1" fmla="val 57464"/>
              <a:gd name="adj2" fmla="val -83754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Stage-3 Freeze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50D330D1-3616-3EEA-D6FE-9BF649CDB812}"/>
              </a:ext>
            </a:extLst>
          </p:cNvPr>
          <p:cNvSpPr/>
          <p:nvPr/>
        </p:nvSpPr>
        <p:spPr bwMode="auto">
          <a:xfrm>
            <a:off x="9319881" y="5453320"/>
            <a:ext cx="979100" cy="379297"/>
          </a:xfrm>
          <a:prstGeom prst="wedgeRoundRectCallout">
            <a:avLst>
              <a:gd name="adj1" fmla="val -54119"/>
              <a:gd name="adj2" fmla="val -123461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Rel-20 5GA complete</a:t>
            </a:r>
          </a:p>
        </p:txBody>
      </p:sp>
      <p:sp>
        <p:nvSpPr>
          <p:cNvPr id="19" name="Arrow: Left-Right 18">
            <a:extLst>
              <a:ext uri="{FF2B5EF4-FFF2-40B4-BE49-F238E27FC236}">
                <a16:creationId xmlns:a16="http://schemas.microsoft.com/office/drawing/2014/main" id="{D00A5066-7C6B-4E37-3D69-B78CEF330DE7}"/>
              </a:ext>
            </a:extLst>
          </p:cNvPr>
          <p:cNvSpPr/>
          <p:nvPr/>
        </p:nvSpPr>
        <p:spPr bwMode="auto">
          <a:xfrm>
            <a:off x="2239462" y="4154200"/>
            <a:ext cx="604344" cy="258759"/>
          </a:xfrm>
          <a:prstGeom prst="leftRightArrow">
            <a:avLst>
              <a:gd name="adj1" fmla="val 69489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700" b="1" dirty="0">
                <a:latin typeface="Arial" charset="0"/>
              </a:rPr>
              <a:t>MED</a:t>
            </a:r>
          </a:p>
        </p:txBody>
      </p:sp>
      <p:sp>
        <p:nvSpPr>
          <p:cNvPr id="27" name="Speech Bubble: Rectangle with Corners Rounded 26">
            <a:extLst>
              <a:ext uri="{FF2B5EF4-FFF2-40B4-BE49-F238E27FC236}">
                <a16:creationId xmlns:a16="http://schemas.microsoft.com/office/drawing/2014/main" id="{9721862B-0050-CB01-64F3-BCCCD3FFB69B}"/>
              </a:ext>
            </a:extLst>
          </p:cNvPr>
          <p:cNvSpPr/>
          <p:nvPr/>
        </p:nvSpPr>
        <p:spPr bwMode="auto">
          <a:xfrm>
            <a:off x="1680102" y="4859704"/>
            <a:ext cx="744350" cy="437621"/>
          </a:xfrm>
          <a:prstGeom prst="wedgeRoundRectCallout">
            <a:avLst>
              <a:gd name="adj1" fmla="val 116232"/>
              <a:gd name="adj2" fmla="val -157679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800" b="1" dirty="0">
              <a:solidFill>
                <a:srgbClr val="FF0000"/>
              </a:solidFill>
              <a:latin typeface="Montserrat" panose="00000500000000000000" pitchFamily="2" charset="0"/>
            </a:endParaRPr>
          </a:p>
        </p:txBody>
      </p:sp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6BC6B778-FD1B-083E-016D-49835EB16182}"/>
              </a:ext>
            </a:extLst>
          </p:cNvPr>
          <p:cNvSpPr/>
          <p:nvPr/>
        </p:nvSpPr>
        <p:spPr bwMode="auto">
          <a:xfrm>
            <a:off x="1392923" y="4703858"/>
            <a:ext cx="920112" cy="522251"/>
          </a:xfrm>
          <a:prstGeom prst="wedgeRoundRectCallout">
            <a:avLst>
              <a:gd name="adj1" fmla="val 79680"/>
              <a:gd name="adj2" fmla="val -112669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Moderated Email Discussions </a:t>
            </a:r>
          </a:p>
        </p:txBody>
      </p:sp>
      <p:sp>
        <p:nvSpPr>
          <p:cNvPr id="30" name="Arrow: Left-Right 29">
            <a:extLst>
              <a:ext uri="{FF2B5EF4-FFF2-40B4-BE49-F238E27FC236}">
                <a16:creationId xmlns:a16="http://schemas.microsoft.com/office/drawing/2014/main" id="{1C524DAD-648E-A4A6-9BB1-11232EBF73B8}"/>
              </a:ext>
            </a:extLst>
          </p:cNvPr>
          <p:cNvSpPr/>
          <p:nvPr/>
        </p:nvSpPr>
        <p:spPr bwMode="auto">
          <a:xfrm>
            <a:off x="2850213" y="4148461"/>
            <a:ext cx="604344" cy="258759"/>
          </a:xfrm>
          <a:prstGeom prst="leftRightArrow">
            <a:avLst>
              <a:gd name="adj1" fmla="val 69489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700" b="1" dirty="0">
                <a:latin typeface="Arial" charset="0"/>
              </a:rPr>
              <a:t>MED</a:t>
            </a:r>
          </a:p>
        </p:txBody>
      </p:sp>
      <p:sp>
        <p:nvSpPr>
          <p:cNvPr id="32" name="Speech Bubble: Rectangle with Corners Rounded 31">
            <a:extLst>
              <a:ext uri="{FF2B5EF4-FFF2-40B4-BE49-F238E27FC236}">
                <a16:creationId xmlns:a16="http://schemas.microsoft.com/office/drawing/2014/main" id="{69986FAA-E337-157A-AFAF-84E8BB75ECFD}"/>
              </a:ext>
            </a:extLst>
          </p:cNvPr>
          <p:cNvSpPr/>
          <p:nvPr/>
        </p:nvSpPr>
        <p:spPr bwMode="auto">
          <a:xfrm>
            <a:off x="2434581" y="5262869"/>
            <a:ext cx="1193007" cy="757789"/>
          </a:xfrm>
          <a:prstGeom prst="wedgeRoundRectCallout">
            <a:avLst>
              <a:gd name="adj1" fmla="val -2471"/>
              <a:gd name="adj2" fmla="val -119530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WG starts working on Rel-20 SID/WID approved at SA#107</a:t>
            </a:r>
          </a:p>
        </p:txBody>
      </p:sp>
      <p:sp>
        <p:nvSpPr>
          <p:cNvPr id="33" name="TextBox 7">
            <a:extLst>
              <a:ext uri="{FF2B5EF4-FFF2-40B4-BE49-F238E27FC236}">
                <a16:creationId xmlns:a16="http://schemas.microsoft.com/office/drawing/2014/main" id="{5DC81E2D-5650-3405-9C8A-260B56764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7651" y="3389286"/>
            <a:ext cx="9048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Rel-20 Scope Discussion / Guidance to WG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223568-56D7-AF1D-5DE9-90FDF267419F}"/>
              </a:ext>
            </a:extLst>
          </p:cNvPr>
          <p:cNvSpPr txBox="1"/>
          <p:nvPr/>
        </p:nvSpPr>
        <p:spPr>
          <a:xfrm>
            <a:off x="1314247" y="1306102"/>
            <a:ext cx="508310" cy="248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900" b="1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39" name="Chevron 58">
            <a:extLst>
              <a:ext uri="{FF2B5EF4-FFF2-40B4-BE49-F238E27FC236}">
                <a16:creationId xmlns:a16="http://schemas.microsoft.com/office/drawing/2014/main" id="{2C761329-1E92-BFEB-5A0C-3EA7AC43AC74}"/>
              </a:ext>
            </a:extLst>
          </p:cNvPr>
          <p:cNvSpPr/>
          <p:nvPr/>
        </p:nvSpPr>
        <p:spPr bwMode="auto">
          <a:xfrm>
            <a:off x="6309553" y="4461222"/>
            <a:ext cx="790035" cy="25780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b="1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40" name="TextBox 7">
            <a:extLst>
              <a:ext uri="{FF2B5EF4-FFF2-40B4-BE49-F238E27FC236}">
                <a16:creationId xmlns:a16="http://schemas.microsoft.com/office/drawing/2014/main" id="{51B1016F-F387-E9FB-E58C-DFE20D5D1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830" y="4441170"/>
            <a:ext cx="673555" cy="29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600" b="1" dirty="0">
                <a:latin typeface="Montserrat" panose="00000500000000000000" pitchFamily="2" charset="0"/>
              </a:rPr>
              <a:t>ASN.1 / Open API</a:t>
            </a:r>
          </a:p>
        </p:txBody>
      </p:sp>
      <p:sp>
        <p:nvSpPr>
          <p:cNvPr id="41" name="Speech Bubble: Rectangle with Corners Rounded 40">
            <a:extLst>
              <a:ext uri="{FF2B5EF4-FFF2-40B4-BE49-F238E27FC236}">
                <a16:creationId xmlns:a16="http://schemas.microsoft.com/office/drawing/2014/main" id="{FE3A1D27-C311-C237-5D84-51FEC9C98420}"/>
              </a:ext>
            </a:extLst>
          </p:cNvPr>
          <p:cNvSpPr/>
          <p:nvPr/>
        </p:nvSpPr>
        <p:spPr bwMode="auto">
          <a:xfrm>
            <a:off x="6286171" y="3873563"/>
            <a:ext cx="934751" cy="379297"/>
          </a:xfrm>
          <a:prstGeom prst="wedgeRoundRectCallout">
            <a:avLst>
              <a:gd name="adj1" fmla="val -36611"/>
              <a:gd name="adj2" fmla="val 143593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Stage-2 80% Complete</a:t>
            </a:r>
          </a:p>
        </p:txBody>
      </p:sp>
      <p:pic>
        <p:nvPicPr>
          <p:cNvPr id="43" name="Picture 42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81E2D5FC-FC2F-C67D-4040-4279C800A3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 Rel-20 5GA Content Definition steps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037968" y="1443894"/>
            <a:ext cx="9539416" cy="4777155"/>
          </a:xfrm>
        </p:spPr>
        <p:txBody>
          <a:bodyPr/>
          <a:lstStyle/>
          <a:p>
            <a:pPr algn="l"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Discussion and Guidance for Rel-20 5GA Scope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The content proposals for Rel-20 5GA will be discussed during the SA Rel-20 5GA Workshop, and overall guidance will be provided to the SA WGs on Rel-20 5GA topics. </a:t>
            </a:r>
          </a:p>
          <a:p>
            <a:pPr lvl="1"/>
            <a:r>
              <a:rPr lang="en-US" sz="1100" dirty="0">
                <a:solidFill>
                  <a:srgbClr val="374151"/>
                </a:solidFill>
                <a:latin typeface="Söhne"/>
              </a:rPr>
              <a:t>This guidance will include a list of </a:t>
            </a:r>
            <a:r>
              <a:rPr lang="en-US" sz="1100" b="1" dirty="0">
                <a:solidFill>
                  <a:srgbClr val="374151"/>
                </a:solidFill>
                <a:latin typeface="Söhne"/>
              </a:rPr>
              <a:t>core</a:t>
            </a:r>
            <a:r>
              <a:rPr lang="en-US" sz="1100" dirty="0">
                <a:solidFill>
                  <a:srgbClr val="374151"/>
                </a:solidFill>
                <a:latin typeface="Söhne"/>
              </a:rPr>
              <a:t> and </a:t>
            </a:r>
            <a:r>
              <a:rPr lang="en-US" sz="1100" b="1" dirty="0">
                <a:solidFill>
                  <a:srgbClr val="374151"/>
                </a:solidFill>
                <a:latin typeface="Söhne"/>
              </a:rPr>
              <a:t>miscellaneous</a:t>
            </a:r>
            <a:r>
              <a:rPr lang="en-US" sz="1100" dirty="0">
                <a:solidFill>
                  <a:srgbClr val="374151"/>
                </a:solidFill>
                <a:latin typeface="Söhne"/>
              </a:rPr>
              <a:t> topics for Rel-20 5GA. The core topics have garnered significant interest based on numerous presentations, while the miscellaneous topics have been presented in a limited number of instances. The level of detail is yet to be determined. </a:t>
            </a:r>
          </a:p>
          <a:p>
            <a:pPr lvl="1"/>
            <a:r>
              <a:rPr lang="en-US" sz="1100" dirty="0">
                <a:solidFill>
                  <a:srgbClr val="374151"/>
                </a:solidFill>
                <a:latin typeface="Söhne"/>
              </a:rPr>
              <a:t>The WG's capacity including Max# of SID/WID and TU budget estimates will be taken into account.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Moderated Email Discussions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The Working Group may organize Moderated Email Discussions to develop SID/WID details corresponding to the Rel-20 5GA topics identified in the Core/Miscellaneous list. The focus will be on defining technical objectives, work tasks, and estimated budgets for each task. These discussions can occur in either Q1 or Q2 or both.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Approval of Selected Rel-20 5GA SID/WID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This marks the first step in the approval process for Rel-20 5GA content. The WG may submit the SID/WID to SA#107 for approval. Ideally, the Rel-20 5GA SID/WID for approval at this step should have no dependencies on RAN. SID/WID for approval should follow the guidance on Rapporteurship (see </a:t>
            </a:r>
            <a:r>
              <a:rPr lang="en-US" sz="1400" dirty="0">
                <a:solidFill>
                  <a:srgbClr val="374151"/>
                </a:solidFill>
                <a:latin typeface="Söhne"/>
                <a:hlinkClick r:id="rId2"/>
              </a:rPr>
              <a:t>SP-230746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). Part of WG capacity will be assigned during the first step approval process.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WG commences Rel-20 5GA SI/WI Work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After the approval of the SID/WID at SA#107, the Working Group can start working on the approved SID/WID during their Q2 meetings.</a:t>
            </a:r>
          </a:p>
          <a:p>
            <a:pPr algn="l">
              <a:spcBef>
                <a:spcPts val="1200"/>
              </a:spcBef>
              <a:buFont typeface="+mj-lt"/>
              <a:buAutoNum type="arabicPeriod"/>
            </a:pPr>
            <a:r>
              <a:rPr lang="en-US" sz="1400" b="1" dirty="0">
                <a:solidFill>
                  <a:srgbClr val="374151"/>
                </a:solidFill>
                <a:latin typeface="Söhne"/>
              </a:rPr>
              <a:t>Final Approval of Rel-20 5GA Package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: This represents the second and final step in the approval process for the Rel-20 5GA content definition. The WG can submit the Rel-20 5GA SID/WID to SA#108 for approval. SID/WID for approval should follow the guidance on Rapporteurship (see </a:t>
            </a:r>
            <a:r>
              <a:rPr lang="en-US" sz="1400" dirty="0">
                <a:solidFill>
                  <a:srgbClr val="374151"/>
                </a:solidFill>
                <a:latin typeface="Söhne"/>
                <a:hlinkClick r:id="rId2"/>
              </a:rPr>
              <a:t>SP-230746</a:t>
            </a:r>
            <a:r>
              <a:rPr lang="en-US" sz="1400" dirty="0">
                <a:solidFill>
                  <a:srgbClr val="374151"/>
                </a:solidFill>
                <a:latin typeface="Söhne"/>
              </a:rPr>
              <a:t>). Further prioritization, if necessary, will be handled based on WG capacity. </a:t>
            </a: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356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/>
              <a:t>SA2 Rel-20 5G-A candidate topics</a:t>
            </a:r>
            <a:endParaRPr lang="en-US" sz="3600" kern="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2045A185-54E2-45B9-9EB6-8CCE38155EBD}"/>
              </a:ext>
            </a:extLst>
          </p:cNvPr>
          <p:cNvSpPr txBox="1">
            <a:spLocks/>
          </p:cNvSpPr>
          <p:nvPr/>
        </p:nvSpPr>
        <p:spPr bwMode="auto">
          <a:xfrm>
            <a:off x="910381" y="5534848"/>
            <a:ext cx="380449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See SP-241909 for consolidated list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6FD20C6E-857C-3E75-91E4-8564E6ACCA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9023852"/>
              </p:ext>
            </p:extLst>
          </p:nvPr>
        </p:nvGraphicFramePr>
        <p:xfrm>
          <a:off x="1020156" y="1631185"/>
          <a:ext cx="9851156" cy="3086728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4584081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578032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</a:tblGrid>
              <a:tr h="2700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5GA Core Topics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5GA Miscellaneous Topics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46908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Integration of satellite components in the 5G architecture Phase 4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and Media Services (incl. Enhanced Traffic Management)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Indirect Network Sharing Phase 2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4200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IoT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and Authentication Architecture - Phase 2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4061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Support for IMS Voice over Wi-Fi in 5GC (incl. Modernized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ePDG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)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Enhancements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Mission Critical Services, Emergency Services and Multimedia Priority Services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Industrial network enhancements (incl. de-jittering TSC enhancements)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4200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SMS for Emergency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4051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98761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dirty="0"/>
              <a:t>Guidance to SA2 on Rel-20 5GA work planning</a:t>
            </a:r>
            <a:endParaRPr lang="en-US" sz="3600" kern="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E718E9-EBA1-226B-EB07-83B26B796981}"/>
              </a:ext>
            </a:extLst>
          </p:cNvPr>
          <p:cNvSpPr txBox="1">
            <a:spLocks/>
          </p:cNvSpPr>
          <p:nvPr/>
        </p:nvSpPr>
        <p:spPr>
          <a:xfrm>
            <a:off x="771787" y="1549329"/>
            <a:ext cx="10114420" cy="4975841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537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726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914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103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SA2 should limit maximum number of Rel-20 5GA SIDs to 7. </a:t>
            </a:r>
          </a:p>
          <a:p>
            <a:pPr lvl="1">
              <a:spcBef>
                <a:spcPts val="0"/>
              </a:spcBef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NOTE: This limit may be revisited at SA#107 after SA2 reaches an agreement on the 5GA and 6G TU split.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SA2 shall allocate the TU budget for TEI20 at a level no less than the TEI19 budget in Release-19.</a:t>
            </a:r>
          </a:p>
          <a:p>
            <a:pPr>
              <a:spcBef>
                <a:spcPts val="12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SA2 should prioritize following “core” topics for Q1 and should aim to submit SIDs at SA#107 for approval (as per normal consensus). Remaining topics may also be discussed if time permits. If SA2 cannot come to an agreement on these items for SA#107 then they can come for approval at SA#108.  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Integration of satellite components in the 5G architecture Phase 4 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AI/ML enhancements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Sensing and Communication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Energy Efficiency Enhancements </a:t>
            </a:r>
          </a:p>
          <a:p>
            <a:pPr>
              <a:spcBef>
                <a:spcPts val="120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list of work task under “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Brief Description and Key Objectives”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 SP-2401909 should serves as a starting point for the moderated discussion and can be updated during the process. </a:t>
            </a:r>
          </a:p>
          <a:p>
            <a:pPr>
              <a:spcBef>
                <a:spcPts val="120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miscellaneous topics will be candidate for moderated discussion </a:t>
            </a:r>
            <a:r>
              <a:rPr lang="en-GB" sz="1600">
                <a:latin typeface="Arial" panose="020B0604020202020204" pitchFamily="34" charset="0"/>
                <a:cs typeface="Arial" panose="020B0604020202020204" pitchFamily="34" charset="0"/>
              </a:rPr>
              <a:t>during Q2 2024. 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final decision on the complete set of SIDs for Rel-20 5GA (and the work tasks and TU budget of each SID) will be taken in SA#108.</a:t>
            </a:r>
          </a:p>
        </p:txBody>
      </p:sp>
    </p:spTree>
    <p:extLst>
      <p:ext uri="{BB962C8B-B14F-4D97-AF65-F5344CB8AC3E}">
        <p14:creationId xmlns:p14="http://schemas.microsoft.com/office/powerpoint/2010/main" val="267136540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9476" y="4514849"/>
            <a:ext cx="14478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 err="1">
                <a:latin typeface="Arial" panose="020B0604020202020204" pitchFamily="34" charset="0"/>
              </a:rPr>
              <a:t>Puneet</a:t>
            </a:r>
            <a:r>
              <a:rPr lang="en-US" altLang="en-US" sz="1000" b="1" u="sng" dirty="0">
                <a:latin typeface="Arial" panose="020B0604020202020204" pitchFamily="34" charset="0"/>
              </a:rPr>
              <a:t>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 of 3GPP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67" y="2444751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1661</TotalTime>
  <Words>911</Words>
  <Application>Microsoft Office PowerPoint</Application>
  <PresentationFormat>Widescreen</PresentationFormat>
  <Paragraphs>108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</vt:lpstr>
      <vt:lpstr>Calibri</vt:lpstr>
      <vt:lpstr>Montserrat</vt:lpstr>
      <vt:lpstr>Söhne</vt:lpstr>
      <vt:lpstr>Times New Roman</vt:lpstr>
      <vt:lpstr>Office Theme</vt:lpstr>
      <vt:lpstr>PowerPoint Presentation</vt:lpstr>
      <vt:lpstr>Rel-20 5G-Advaced Content Definition Process</vt:lpstr>
      <vt:lpstr>SA Rel-20 5GA Content Definition steps</vt:lpstr>
      <vt:lpstr>PowerPoint Presentation</vt:lpstr>
      <vt:lpstr>PowerPoint Presentation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Jain, Puneet</cp:lastModifiedBy>
  <cp:revision>101</cp:revision>
  <dcterms:created xsi:type="dcterms:W3CDTF">2008-08-30T09:32:10Z</dcterms:created>
  <dcterms:modified xsi:type="dcterms:W3CDTF">2024-12-11T08:49:36Z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