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60" r:id="rId5"/>
    <p:sldId id="406" r:id="rId6"/>
    <p:sldId id="410" r:id="rId7"/>
    <p:sldId id="425" r:id="rId8"/>
    <p:sldId id="427" r:id="rId9"/>
    <p:sldId id="426" r:id="rId10"/>
    <p:sldId id="420" r:id="rId11"/>
    <p:sldId id="417" r:id="rId12"/>
    <p:sldId id="423" r:id="rId13"/>
    <p:sldId id="429" r:id="rId14"/>
    <p:sldId id="421" r:id="rId15"/>
    <p:sldId id="373" r:id="rId16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87411" autoAdjust="0"/>
  </p:normalViewPr>
  <p:slideViewPr>
    <p:cSldViewPr snapToGrid="0">
      <p:cViewPr varScale="1">
        <p:scale>
          <a:sx n="98" d="100"/>
          <a:sy n="98" d="100"/>
        </p:scale>
        <p:origin x="147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129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2024/11/29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2024/11/29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58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800" b="0" i="0" dirty="0">
                <a:solidFill>
                  <a:srgbClr val="1F497D"/>
                </a:solidFill>
                <a:effectLst/>
                <a:latin typeface="Calibri" panose="020F0502020204030204" pitchFamily="34" charset="0"/>
              </a:rPr>
              <a:t>“Keep Rel-20 5GA timeline endorsed in SA#103 (</a:t>
            </a:r>
            <a:r>
              <a:rPr lang="en-US" altLang="ko-KR" sz="1800" b="0" i="0" u="sng" dirty="0">
                <a:solidFill>
                  <a:srgbClr val="0563C1"/>
                </a:solidFill>
                <a:effectLst/>
                <a:latin typeface="inherit"/>
                <a:hlinkClick r:id="rId3"/>
              </a:rPr>
              <a:t>SP-240458</a:t>
            </a:r>
            <a:r>
              <a:rPr lang="en-US" altLang="ko-KR" sz="1800" b="0" i="0" dirty="0">
                <a:solidFill>
                  <a:srgbClr val="1F497D"/>
                </a:solidFill>
                <a:effectLst/>
                <a:latin typeface="Calibri" panose="020F0502020204030204" pitchFamily="34" charset="0"/>
              </a:rPr>
              <a:t>)”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23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Enhancement for abnormal traffic detection over N6 (e.g. duplicated transmission, server unavailability)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0074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l" fontAlgn="t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r>
              <a:rPr lang="en-US" altLang="ko-KR" sz="1800" b="0" i="0" dirty="0">
                <a:solidFill>
                  <a:srgbClr val="000000"/>
                </a:solidFill>
                <a:effectLst/>
                <a:latin typeface="Aptos"/>
                <a:ea typeface="Malgun Gothic" panose="020B0503020000020004" pitchFamily="50" charset="-127"/>
              </a:rPr>
              <a:t>SA Chair Guideline</a:t>
            </a:r>
          </a:p>
          <a:p>
            <a:pPr marL="0" marR="0" algn="l" fontAlgn="t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r>
              <a:rPr lang="en-US" altLang="ko-KR" sz="1800" b="0" i="0" dirty="0">
                <a:solidFill>
                  <a:srgbClr val="000000"/>
                </a:solidFill>
                <a:effectLst/>
                <a:latin typeface="Aptos"/>
                <a:ea typeface="Malgun Gothic" panose="020B0503020000020004" pitchFamily="50" charset="-127"/>
              </a:rPr>
              <a:t>- The template for Rel-20 5G-A contributions is attached to this email.</a:t>
            </a:r>
          </a:p>
          <a:p>
            <a:pPr marL="0" marR="0" algn="l" fontAlgn="t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r>
              <a:rPr lang="en-US" altLang="ko-KR" sz="1800" b="0" i="0" dirty="0">
                <a:solidFill>
                  <a:srgbClr val="000000"/>
                </a:solidFill>
                <a:effectLst/>
                <a:latin typeface="Aptos"/>
                <a:ea typeface="Malgun Gothic" panose="020B0503020000020004" pitchFamily="50" charset="-127"/>
              </a:rPr>
              <a:t>- I kindly request that you share your views on Rel-20 5G-A using the attached template.</a:t>
            </a:r>
          </a:p>
          <a:p>
            <a:pPr marL="0" marR="0" algn="l" fontAlgn="t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r>
              <a:rPr lang="en-US" altLang="ko-KR" sz="1800" b="0" i="0" dirty="0">
                <a:solidFill>
                  <a:srgbClr val="000000"/>
                </a:solidFill>
                <a:effectLst/>
                <a:latin typeface="Aptos"/>
                <a:ea typeface="Malgun Gothic" panose="020B0503020000020004" pitchFamily="50" charset="-127"/>
              </a:rPr>
              <a:t>- As part of your presentation, please include a table summarizing your overall perspectives on Rel-20 5G-A (refer to slide #3 in the template).</a:t>
            </a:r>
          </a:p>
          <a:p>
            <a:pPr marL="0" marR="0" algn="l" fontAlgn="t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r>
              <a:rPr lang="en-US" altLang="ko-KR" sz="1800" b="0" i="0" dirty="0">
                <a:solidFill>
                  <a:srgbClr val="000000"/>
                </a:solidFill>
                <a:effectLst/>
                <a:latin typeface="Aptos"/>
                <a:ea typeface="Malgun Gothic" panose="020B0503020000020004" pitchFamily="50" charset="-127"/>
              </a:rPr>
              <a:t>- When populating the table, please limit your selection to a maximum of 7 Rel-20 5G-A items. While additional proposals can be included in backup slides, the table should contain no more than 7 items. You may choose to rank them in order of priority - (1: Highest, 10: Lowest) or indicate that they are not ranked in any specific order.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5563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2345348"/>
            <a:ext cx="9748158" cy="1026501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11065933" y="55044"/>
            <a:ext cx="922868" cy="23282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SP-241594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BC54207C-5A0B-4203-A076-3FCBD3781A87}"/>
              </a:ext>
            </a:extLst>
          </p:cNvPr>
          <p:cNvSpPr txBox="1">
            <a:spLocks/>
          </p:cNvSpPr>
          <p:nvPr userDrawn="1"/>
        </p:nvSpPr>
        <p:spPr>
          <a:xfrm>
            <a:off x="51065" y="38111"/>
            <a:ext cx="2996936" cy="23282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19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438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3158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0877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597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63168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0363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17557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3GPP TSG SA Meeting #106, 10 – 13 Dec 2024</a:t>
            </a:r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54845" y="2325118"/>
            <a:ext cx="9748158" cy="1026501"/>
          </a:xfrm>
        </p:spPr>
        <p:txBody>
          <a:bodyPr/>
          <a:lstStyle/>
          <a:p>
            <a:r>
              <a:rPr lang="en-US" altLang="ko-KR" sz="5400" dirty="0"/>
              <a:t>Samsung view on</a:t>
            </a:r>
          </a:p>
          <a:p>
            <a:r>
              <a:rPr lang="en-US" altLang="ko-KR" sz="5400" dirty="0"/>
              <a:t>Rel-20 5G-A items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704CF8-ACE0-6B45-A57C-E59EF5E9A593}"/>
              </a:ext>
            </a:extLst>
          </p:cNvPr>
          <p:cNvSpPr txBox="1"/>
          <p:nvPr/>
        </p:nvSpPr>
        <p:spPr>
          <a:xfrm>
            <a:off x="5132938" y="5020196"/>
            <a:ext cx="1926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dirty="0">
                <a:solidFill>
                  <a:schemeClr val="tx1"/>
                </a:solidFill>
                <a:latin typeface="SamsungOne 700" panose="020B0803030303020204" pitchFamily="34" charset="0"/>
              </a:rPr>
              <a:t>Samsung</a:t>
            </a:r>
            <a:endParaRPr kumimoji="1" lang="ja-JP" altLang="en-US" sz="28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4509232" y="5543416"/>
            <a:ext cx="317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  <a:cs typeface="+mn-cs"/>
              </a:rPr>
              <a:t>November 2024</a:t>
            </a:r>
            <a:endParaRPr kumimoji="1" lang="ja-JP" altLang="en-US" sz="2800" dirty="0">
              <a:solidFill>
                <a:schemeClr val="tx1"/>
              </a:solidFill>
              <a:latin typeface="SamsungOne 400" panose="020B0503030303020204" pitchFamily="34" charset="0"/>
              <a:ea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778F02-C43A-4D84-8A10-CAC394101E6C}"/>
              </a:ext>
            </a:extLst>
          </p:cNvPr>
          <p:cNvSpPr txBox="1"/>
          <p:nvPr/>
        </p:nvSpPr>
        <p:spPr>
          <a:xfrm>
            <a:off x="177296" y="240790"/>
            <a:ext cx="3010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3GPP TSG SA Meeting #106</a:t>
            </a:r>
          </a:p>
          <a:p>
            <a:r>
              <a:rPr lang="en-US" altLang="ko-KR" sz="1400" b="1" dirty="0"/>
              <a:t>10 – 13 Dec 2024, Madrid, Spain</a:t>
            </a:r>
            <a:endParaRPr lang="ko-KR" altLang="en-US" sz="1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328EC1-00C4-4AB9-8053-AE3C57ACA365}"/>
              </a:ext>
            </a:extLst>
          </p:cNvPr>
          <p:cNvSpPr txBox="1"/>
          <p:nvPr/>
        </p:nvSpPr>
        <p:spPr>
          <a:xfrm>
            <a:off x="10934700" y="215390"/>
            <a:ext cx="1130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SP-241594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SA5 WI/SIs: Overall Picture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822662" y="1374361"/>
            <a:ext cx="6127564" cy="197654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400" b="1" dirty="0" err="1">
                <a:solidFill>
                  <a:schemeClr val="tx1"/>
                </a:solidFill>
              </a:rPr>
              <a:t>eCCLM</a:t>
            </a:r>
            <a:r>
              <a:rPr lang="en-US" sz="1400" b="1" dirty="0">
                <a:solidFill>
                  <a:schemeClr val="tx1"/>
                </a:solidFill>
              </a:rPr>
              <a:t> - Enhanced Closed Control Loop Automation (WI, Rel-19 cont.) – 4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Normative stage 1, 2 and 3 for leftover WTs from Rel-19 and potential advanced features.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tx1"/>
                </a:solidFill>
              </a:rPr>
              <a:t>Potential WT that may not complete in Rel-19: CCL Coordination, Historical CCL</a:t>
            </a:r>
          </a:p>
        </p:txBody>
      </p:sp>
      <p:sp>
        <p:nvSpPr>
          <p:cNvPr id="14" name="직사각형 5">
            <a:extLst>
              <a:ext uri="{FF2B5EF4-FFF2-40B4-BE49-F238E27FC236}">
                <a16:creationId xmlns:a16="http://schemas.microsoft.com/office/drawing/2014/main" id="{70A748B8-E06F-424F-A0BD-23ACB8B89D27}"/>
              </a:ext>
            </a:extLst>
          </p:cNvPr>
          <p:cNvSpPr/>
          <p:nvPr/>
        </p:nvSpPr>
        <p:spPr>
          <a:xfrm>
            <a:off x="822662" y="4100601"/>
            <a:ext cx="6127564" cy="20993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sz="1400" b="1" dirty="0">
                <a:solidFill>
                  <a:schemeClr val="tx1"/>
                </a:solidFill>
              </a:rPr>
              <a:t>Energy Efficiency (SI+WI, </a:t>
            </a:r>
            <a:r>
              <a:rPr lang="en-US" sz="1400" b="1" dirty="0">
                <a:solidFill>
                  <a:schemeClr val="tx1"/>
                </a:solidFill>
              </a:rPr>
              <a:t>Rel-19 cont.</a:t>
            </a:r>
            <a:r>
              <a:rPr lang="en-US" altLang="ko-KR" sz="1400" b="1" dirty="0">
                <a:solidFill>
                  <a:schemeClr val="tx1"/>
                </a:solidFill>
              </a:rPr>
              <a:t>) – 5 TUs</a:t>
            </a:r>
            <a:endParaRPr lang="en-US" sz="1400" b="1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Normative stage 1, 2 and 3 for leftover WTs from Rel-19 and potential advanced features.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tx1"/>
                </a:solidFill>
              </a:rPr>
              <a:t>Potential WT that may not complete in Rel-19: power shortages, new EE KPI based on (e.g. cell/network availability). </a:t>
            </a:r>
          </a:p>
        </p:txBody>
      </p:sp>
      <p:sp>
        <p:nvSpPr>
          <p:cNvPr id="9" name="직사각형 5">
            <a:extLst>
              <a:ext uri="{FF2B5EF4-FFF2-40B4-BE49-F238E27FC236}">
                <a16:creationId xmlns:a16="http://schemas.microsoft.com/office/drawing/2014/main" id="{18B1D7F8-B81F-4868-BC78-128AAD6EE170}"/>
              </a:ext>
            </a:extLst>
          </p:cNvPr>
          <p:cNvSpPr/>
          <p:nvPr/>
        </p:nvSpPr>
        <p:spPr>
          <a:xfrm>
            <a:off x="7257092" y="1374361"/>
            <a:ext cx="4027054" cy="48356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Other candidate WI/SIs that might be/are proposed by other companies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AI/ML Mgmt. </a:t>
            </a:r>
            <a:r>
              <a:rPr lang="en-US" altLang="ko-KR" sz="1400" dirty="0" err="1">
                <a:solidFill>
                  <a:schemeClr val="tx1"/>
                </a:solidFill>
              </a:rPr>
              <a:t>Ph</a:t>
            </a:r>
            <a:r>
              <a:rPr lang="en-US" altLang="ko-KR" sz="1400" dirty="0">
                <a:solidFill>
                  <a:schemeClr val="tx1"/>
                </a:solidFill>
              </a:rPr>
              <a:t>_ 3: Generative AI, Vertical Federated Learning.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Enhanced NDT management: continuation of NDT work from Rel-19.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MDA Ph_4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3285" y="6440557"/>
            <a:ext cx="8451353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NDT</a:t>
            </a:r>
            <a:r>
              <a:rPr lang="en-IN" dirty="0"/>
              <a:t>: Network Digital Twin, </a:t>
            </a:r>
            <a:r>
              <a:rPr lang="en-IN" b="1" dirty="0"/>
              <a:t>CCL</a:t>
            </a:r>
            <a:r>
              <a:rPr lang="en-IN" dirty="0"/>
              <a:t>: Closed Control Loop, MDA: Management Data Analytics, EE: Energy Efficiency, KPI: Key Performance Indicator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CB2E1B72-41C6-497F-8220-C757700BBA14}"/>
              </a:ext>
            </a:extLst>
          </p:cNvPr>
          <p:cNvSpPr txBox="1">
            <a:spLocks/>
          </p:cNvSpPr>
          <p:nvPr/>
        </p:nvSpPr>
        <p:spPr>
          <a:xfrm>
            <a:off x="339725" y="877651"/>
            <a:ext cx="11509375" cy="398531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ko-KR" kern="0" dirty="0">
                <a:solidFill>
                  <a:schemeClr val="tx2"/>
                </a:solidFill>
              </a:rPr>
              <a:t>Total TUs for 5G-A items = 33 TUs, Proposed TUs for 5G-Advanced = 9 TUs</a:t>
            </a:r>
            <a:endParaRPr lang="en-US" altLang="ko-KR" strike="sngStrike" kern="0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BA539A-6406-4C58-8DC7-08141367C081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8A4F1F-0C73-47B5-A35E-7A0EF5F5F4E1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09074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SA6 WI/SIs: Overall Picture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907855" y="1461822"/>
            <a:ext cx="6127564" cy="14762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Metaverse_App_Ph2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 (SI+WI, continuation from Rel-19) – 10 TUs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Digital copyright and ownership management in the virtual world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Off-network co-operation – leader collecting and processing data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Provide enhancements to Spatial localization service, to localize any object -&gt; 6G?</a:t>
            </a:r>
          </a:p>
        </p:txBody>
      </p:sp>
      <p:sp>
        <p:nvSpPr>
          <p:cNvPr id="13" name="직사각형 5">
            <a:extLst>
              <a:ext uri="{FF2B5EF4-FFF2-40B4-BE49-F238E27FC236}">
                <a16:creationId xmlns:a16="http://schemas.microsoft.com/office/drawing/2014/main" id="{41858701-D98F-4FFC-9A9D-39A80BF1A392}"/>
              </a:ext>
            </a:extLst>
          </p:cNvPr>
          <p:cNvSpPr/>
          <p:nvPr/>
        </p:nvSpPr>
        <p:spPr>
          <a:xfrm>
            <a:off x="907854" y="4808700"/>
            <a:ext cx="6127564" cy="16193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CAPIF_Ph4 (SI+WI, continuation from Rel-19) – 8 TUs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Specify user consent that works consistently across 3GPP layers</a:t>
            </a:r>
          </a:p>
          <a:p>
            <a:pPr marL="453408" marR="0" lvl="2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  <a:sym typeface="Wingdings" panose="05000000000000000000" pitchFamily="2" charset="2"/>
              </a:rPr>
              <a:t> User consent stored in UDM v/s CAPIF, static v/s dynamically obtained, relation with permission management </a:t>
            </a:r>
            <a:endParaRPr kumimoji="0" lang="en-I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Adding more consent types (explicit, dynamic) and context aware (specific location, duration)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9" name="직사각형 5">
            <a:extLst>
              <a:ext uri="{FF2B5EF4-FFF2-40B4-BE49-F238E27FC236}">
                <a16:creationId xmlns:a16="http://schemas.microsoft.com/office/drawing/2014/main" id="{18B1D7F8-B81F-4868-BC78-128AAD6EE170}"/>
              </a:ext>
            </a:extLst>
          </p:cNvPr>
          <p:cNvSpPr/>
          <p:nvPr/>
        </p:nvSpPr>
        <p:spPr>
          <a:xfrm>
            <a:off x="7257092" y="1461822"/>
            <a:ext cx="4027054" cy="4966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Other candidate WIs that might be proposed by other companies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Mission Critical Enhancements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XRAPP_Ph2 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SEAL_Ph4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  <a:p>
            <a:pPr marL="0" marR="0" lvl="1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  <a:p>
            <a:pPr marL="0" marR="0" lvl="1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0" name="직사각형 5">
            <a:extLst>
              <a:ext uri="{FF2B5EF4-FFF2-40B4-BE49-F238E27FC236}">
                <a16:creationId xmlns:a16="http://schemas.microsoft.com/office/drawing/2014/main" id="{70A748B8-E06F-424F-A0BD-23ACB8B89D27}"/>
              </a:ext>
            </a:extLst>
          </p:cNvPr>
          <p:cNvSpPr/>
          <p:nvPr/>
        </p:nvSpPr>
        <p:spPr>
          <a:xfrm>
            <a:off x="907854" y="3006527"/>
            <a:ext cx="6127564" cy="17233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5GSAT_Ph4_App (SI+WI, continuation from Rel-19) – 10 TUs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During Rel-19 Satellite access impacts to Application Enablement and Mission Critical are underspecified especially for Mission Critical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UE-Satellite-UE communication is important feature, yet to be specified</a:t>
            </a:r>
          </a:p>
          <a:p>
            <a:pPr marL="360363" marR="0" lvl="1" indent="-184150" algn="l" defTabSz="55438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Usage of Discontinuous coverage and </a:t>
            </a:r>
            <a:r>
              <a:rPr kumimoji="0" lang="en-IN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Store&amp;Forward</a:t>
            </a: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 features for verticals needs to be specified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BDD04EE-844A-4BDD-ABF1-BB5FB19D72B2}"/>
              </a:ext>
            </a:extLst>
          </p:cNvPr>
          <p:cNvSpPr txBox="1">
            <a:spLocks/>
          </p:cNvSpPr>
          <p:nvPr/>
        </p:nvSpPr>
        <p:spPr>
          <a:xfrm>
            <a:off x="339725" y="877651"/>
            <a:ext cx="11509375" cy="398531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1428A0"/>
                </a:solidFill>
                <a:effectLst/>
                <a:uLnTx/>
                <a:uFillTx/>
                <a:latin typeface="SamsungOne 400"/>
                <a:cs typeface="+mn-cs"/>
              </a:rPr>
              <a:t>Total TUs for 5G-A items = 66 TUs, Proposed TUs for 5G-Advanced = 28 TUs</a:t>
            </a:r>
            <a:endParaRPr kumimoji="1" lang="en-US" altLang="ko-KR" sz="1800" b="0" i="0" u="none" strike="sngStrike" kern="0" cap="none" spc="0" normalizeH="0" baseline="0" noProof="0" dirty="0">
              <a:ln>
                <a:noFill/>
              </a:ln>
              <a:solidFill>
                <a:srgbClr val="1428A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303838-75D9-4B4D-A862-137C34B3DA63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D2FCD2-9892-4316-8118-8CDA2DE5E4AE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88797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i="1" dirty="0"/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405616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Timeline and Principle for Rel-20 5G-Advanced</a:t>
            </a:r>
            <a:endParaRPr lang="ja-JP" altLang="en-US" dirty="0"/>
          </a:p>
        </p:txBody>
      </p:sp>
      <p:sp>
        <p:nvSpPr>
          <p:cNvPr id="59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39725" y="990939"/>
            <a:ext cx="11509375" cy="398531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2"/>
                </a:solidFill>
              </a:rPr>
              <a:t>Keep Rel-20 5GA timeline endorsed in SA#103 (SP-240458)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2"/>
                </a:solidFill>
              </a:rPr>
              <a:t>Focus only on features that have commercial values</a:t>
            </a:r>
          </a:p>
        </p:txBody>
      </p: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610AEA1-32B8-495B-9B15-B8B360804E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00797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3DF927D9-3417-410E-AD09-5D3FB9786A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3403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4D473512-6311-483F-B4A3-F3715D15E6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9733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9AA4B808-90A4-44F8-A22A-5A9DCABB1A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0694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97367D65-8B29-461F-B948-7488734E4E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0238" y="3090641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87DCBB99-866F-4281-95F5-8538BFC27C3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80743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614B52AB-CE32-4E01-B1EF-1CF138D512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53349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137016D2-C8AD-47E2-97AC-2110AC95A4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99679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90B82C0D-4EB8-4337-9198-B71647A3C4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20640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C3C9F53F-E359-46AB-A519-D5E04929D9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30184" y="3090641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7789DF30-3AEB-43C0-8CE0-7A1F051289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676248" y="306292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4C1544E2-C178-4DF7-947C-23B747C9128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48854" y="306292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5F3A0E25-2F51-403B-9A27-91D4A69BCD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95184" y="306292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AE6578D5-0FEA-4C9C-BD23-AF44CD0FF5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16145" y="306292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3F0AE93F-C5A6-4B43-8A11-CD85A3529F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231499" y="3046655"/>
            <a:ext cx="0" cy="20880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8" name="직사각형 17"/>
          <p:cNvSpPr/>
          <p:nvPr/>
        </p:nvSpPr>
        <p:spPr>
          <a:xfrm>
            <a:off x="34289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Q1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11973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Q2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89656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Q3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67340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Q4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42898" y="2438741"/>
            <a:ext cx="3107340" cy="303452"/>
          </a:xfrm>
          <a:prstGeom prst="rect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2024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5023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Q1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22707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Q2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00390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Q3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78074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Q4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450238" y="2438741"/>
            <a:ext cx="3107340" cy="303452"/>
          </a:xfrm>
          <a:prstGeom prst="rect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2025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55757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Q1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733441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Q2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811124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Q3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888808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Q4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57578" y="2438741"/>
            <a:ext cx="3107340" cy="303452"/>
          </a:xfrm>
          <a:prstGeom prst="rect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2026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896568" y="3631771"/>
            <a:ext cx="3107340" cy="303452"/>
          </a:xfrm>
          <a:prstGeom prst="rect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5GA Stage 1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9664918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Q1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10441753" y="2743204"/>
            <a:ext cx="776835" cy="3034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</a:rPr>
              <a:t>Q2</a:t>
            </a:r>
            <a:endParaRPr kumimoji="1"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9664918" y="2438741"/>
            <a:ext cx="1553670" cy="303452"/>
          </a:xfrm>
          <a:prstGeom prst="rect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2027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4227073" y="3995879"/>
            <a:ext cx="4667489" cy="3034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5GA</a:t>
            </a:r>
            <a:r>
              <a:rPr kumimoji="1" lang="ko-KR" altLang="en-US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 </a:t>
            </a:r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Stage</a:t>
            </a:r>
            <a:r>
              <a:rPr kumimoji="1" lang="ko-KR" altLang="en-US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 </a:t>
            </a:r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2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8107019" y="4366802"/>
            <a:ext cx="2326275" cy="3034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600" dirty="0">
                <a:solidFill>
                  <a:schemeClr val="tx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5GA Stage 3</a:t>
            </a:r>
            <a:endParaRPr kumimoji="1" lang="ko-KR" altLang="en-US" sz="16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43" name="Star: 5 Points 17494">
            <a:extLst>
              <a:ext uri="{FF2B5EF4-FFF2-40B4-BE49-F238E27FC236}">
                <a16:creationId xmlns:a16="http://schemas.microsoft.com/office/drawing/2014/main" id="{EBD9E671-20CB-4302-9B0A-C8F81C37AAD8}"/>
              </a:ext>
            </a:extLst>
          </p:cNvPr>
          <p:cNvSpPr/>
          <p:nvPr/>
        </p:nvSpPr>
        <p:spPr bwMode="auto">
          <a:xfrm>
            <a:off x="3280587" y="309064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70AAF5FB-898B-430F-8FF1-DF943DF2D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1162" y="342715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F834AC-4C35-4AD4-B498-62DEA922FE76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BC42B60-CB85-4EC2-8D60-8DA5AD76A7B7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1725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General Thoughts on 5G-Advanced Rel-20</a:t>
            </a:r>
            <a:endParaRPr lang="ja-JP" alt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19A5533-5D50-4C1C-9245-6662BBBFFA70}"/>
              </a:ext>
            </a:extLst>
          </p:cNvPr>
          <p:cNvSpPr txBox="1">
            <a:spLocks/>
          </p:cNvSpPr>
          <p:nvPr/>
        </p:nvSpPr>
        <p:spPr>
          <a:xfrm>
            <a:off x="720687" y="1286177"/>
            <a:ext cx="10758036" cy="526837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4781" indent="-277813" defTabSz="9144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2400" kern="0" dirty="0">
                <a:latin typeface="+mn-lt"/>
                <a:ea typeface="SamsungOne 400" panose="020B0503030303020204" pitchFamily="34" charset="0"/>
                <a:cs typeface="Arial" panose="020B0604020202020204" pitchFamily="34" charset="0"/>
              </a:rPr>
              <a:t>No continuation of iterative work on the same topic unless there is a compelling reason and consensus on strong market need</a:t>
            </a:r>
          </a:p>
          <a:p>
            <a:pPr marL="627130" lvl="1" indent="-342900" defTabSz="9144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090613" algn="l"/>
              </a:tabLst>
            </a:pPr>
            <a:endParaRPr lang="en-US" altLang="ja-JP" sz="1800" kern="0" dirty="0">
              <a:latin typeface="+mn-lt"/>
              <a:ea typeface="SamsungOne 400" panose="020B0503030303020204" pitchFamily="34" charset="0"/>
              <a:cs typeface="Arial" panose="020B0604020202020204" pitchFamily="34" charset="0"/>
            </a:endParaRPr>
          </a:p>
          <a:p>
            <a:pPr marL="284781" indent="-277813" defTabSz="9144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2400" kern="0" dirty="0">
                <a:latin typeface="+mn-lt"/>
                <a:ea typeface="SamsungOne 400" panose="020B0503030303020204" pitchFamily="34" charset="0"/>
                <a:cs typeface="Arial" panose="020B0604020202020204" pitchFamily="34" charset="0"/>
              </a:rPr>
              <a:t>Workload balance between 5G-Adv and 6G should be carefully considered</a:t>
            </a:r>
          </a:p>
          <a:p>
            <a:pPr marL="627130" lvl="1" indent="-342900" defTabSz="9144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090613" algn="l"/>
              </a:tabLst>
            </a:pPr>
            <a:r>
              <a:rPr lang="en-US" altLang="ja-JP" sz="1800" kern="0" dirty="0">
                <a:cs typeface="Arial" panose="020B0604020202020204" pitchFamily="34" charset="0"/>
              </a:rPr>
              <a:t>Majority of WG resources are required on a wide range of technical areas for the new 6G design</a:t>
            </a:r>
          </a:p>
          <a:p>
            <a:pPr marL="627130" lvl="1" indent="-342900" defTabSz="9144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090613" algn="l"/>
              </a:tabLst>
            </a:pPr>
            <a:r>
              <a:rPr lang="en-US" altLang="ja-JP" sz="1800" kern="0" dirty="0">
                <a:latin typeface="+mn-lt"/>
                <a:ea typeface="SamsungOne 400" panose="020B0503030303020204" pitchFamily="34" charset="0"/>
                <a:cs typeface="Arial" panose="020B0604020202020204" pitchFamily="34" charset="0"/>
              </a:rPr>
              <a:t>5G-Adv workload should not take up more than 30% of Rel-20 workload </a:t>
            </a:r>
            <a:endParaRPr lang="en-US" altLang="ja-JP" sz="1800" kern="0" dirty="0">
              <a:cs typeface="Arial" panose="020B0604020202020204" pitchFamily="34" charset="0"/>
            </a:endParaRPr>
          </a:p>
          <a:p>
            <a:pPr marL="284781" indent="-277813" defTabSz="9144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090613" algn="l"/>
              </a:tabLst>
            </a:pPr>
            <a:endParaRPr lang="en-US" altLang="ja-JP" sz="2400" kern="0" dirty="0">
              <a:latin typeface="+mn-lt"/>
              <a:cs typeface="Arial" panose="020B0604020202020204" pitchFamily="34" charset="0"/>
            </a:endParaRPr>
          </a:p>
          <a:p>
            <a:pPr marL="284781" indent="-277813" defTabSz="9144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2400" kern="0" dirty="0">
                <a:latin typeface="+mn-lt"/>
                <a:cs typeface="Arial" panose="020B0604020202020204" pitchFamily="34" charset="0"/>
              </a:rPr>
              <a:t>Avoid duplicative work on 5G-Adv and 6G tracks</a:t>
            </a:r>
          </a:p>
          <a:p>
            <a:pPr marL="627130" lvl="1" indent="-342900" defTabSz="9144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090613" algn="l"/>
              </a:tabLst>
            </a:pPr>
            <a:r>
              <a:rPr lang="en-US" altLang="ja-JP" sz="1800" kern="0" dirty="0">
                <a:cs typeface="Arial" panose="020B0604020202020204" pitchFamily="34" charset="0"/>
              </a:rPr>
              <a:t>For example, ISAC study should be done either on 5G-Adv or 6G track but not both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6E7E94-4159-4410-BEA2-2431C73A9A06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623CDC-8EF9-4D97-9AE1-2B647FEBA89D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23659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Samsung view on Rel-20 5G-Advanced Items (SA2)</a:t>
            </a:r>
            <a:endParaRPr lang="ja-JP" alt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19A5533-5D50-4C1C-9245-6662BBBFFA70}"/>
              </a:ext>
            </a:extLst>
          </p:cNvPr>
          <p:cNvSpPr txBox="1">
            <a:spLocks/>
          </p:cNvSpPr>
          <p:nvPr/>
        </p:nvSpPr>
        <p:spPr>
          <a:xfrm>
            <a:off x="557166" y="1034902"/>
            <a:ext cx="10758036" cy="403373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4781" indent="-277813" defTabSz="9144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2000" kern="0" dirty="0">
                <a:latin typeface="+mn-lt"/>
                <a:ea typeface="SamsungOne 400" panose="020B0503030303020204" pitchFamily="34" charset="0"/>
                <a:cs typeface="Arial" panose="020B0604020202020204" pitchFamily="34" charset="0"/>
              </a:rPr>
              <a:t>Focus on new business opportunities and deployment issues for Rel-20 5GA</a:t>
            </a:r>
            <a:endParaRPr lang="en-US" altLang="ja-JP" sz="1600" kern="0" dirty="0">
              <a:cs typeface="Arial" panose="020B0604020202020204" pitchFamily="34" charset="0"/>
            </a:endParaRP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D28966A8-20CE-4E5C-8B94-F6AA0B4B763F}"/>
              </a:ext>
            </a:extLst>
          </p:cNvPr>
          <p:cNvSpPr txBox="1">
            <a:spLocks/>
          </p:cNvSpPr>
          <p:nvPr/>
        </p:nvSpPr>
        <p:spPr>
          <a:xfrm>
            <a:off x="1056838" y="1750102"/>
            <a:ext cx="5025216" cy="2983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Ambient IoT+ 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D761393A-EFD6-405A-97E4-F22C9D05603D}"/>
              </a:ext>
            </a:extLst>
          </p:cNvPr>
          <p:cNvSpPr txBox="1">
            <a:spLocks/>
          </p:cNvSpPr>
          <p:nvPr/>
        </p:nvSpPr>
        <p:spPr>
          <a:xfrm>
            <a:off x="1056838" y="2043371"/>
            <a:ext cx="5025216" cy="7887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Architectural aspects considering the R19 conclusions for T1/T2</a:t>
            </a:r>
          </a:p>
          <a:p>
            <a:pPr marL="171450" indent="-171450" defTabSz="914400">
              <a:buFontTx/>
              <a:buChar char="-"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Both options for T1/T2 are baseline architectures (incl. for Type-C device)</a:t>
            </a:r>
          </a:p>
          <a:p>
            <a:pPr marL="171450" indent="-171450" defTabSz="914400">
              <a:buFontTx/>
              <a:buChar char="-"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Procedures/protocol aspects</a:t>
            </a:r>
          </a:p>
          <a:p>
            <a:pPr marL="171450" indent="-171450" defTabSz="914400">
              <a:buFontTx/>
              <a:buChar char="-"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Resolve the technical issues leftover from R19</a:t>
            </a:r>
          </a:p>
        </p:txBody>
      </p:sp>
      <p:sp>
        <p:nvSpPr>
          <p:cNvPr id="76" name="Text Placeholder 4">
            <a:extLst>
              <a:ext uri="{FF2B5EF4-FFF2-40B4-BE49-F238E27FC236}">
                <a16:creationId xmlns:a16="http://schemas.microsoft.com/office/drawing/2014/main" id="{34A72420-998E-4B8D-99FA-4D5D8A55291A}"/>
              </a:ext>
            </a:extLst>
          </p:cNvPr>
          <p:cNvSpPr txBox="1">
            <a:spLocks/>
          </p:cNvSpPr>
          <p:nvPr/>
        </p:nvSpPr>
        <p:spPr>
          <a:xfrm>
            <a:off x="1056838" y="2885363"/>
            <a:ext cx="5022193" cy="3201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Integrated Sensing and Communication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7AC26F43-E9D8-47F6-9038-5A5A724C8C95}"/>
              </a:ext>
            </a:extLst>
          </p:cNvPr>
          <p:cNvSpPr txBox="1">
            <a:spLocks/>
          </p:cNvSpPr>
          <p:nvPr/>
        </p:nvSpPr>
        <p:spPr>
          <a:xfrm>
            <a:off x="1056838" y="3212508"/>
            <a:ext cx="5023332" cy="4831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Architectural aspects for 5G wireless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monostatic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sensing</a:t>
            </a:r>
          </a:p>
          <a:p>
            <a:pPr marL="171450" indent="-171450" defTabSz="914400">
              <a:buFontTx/>
              <a:buChar char="-"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authorization and discovery and selection of sensing entities</a:t>
            </a:r>
          </a:p>
        </p:txBody>
      </p:sp>
      <p:sp>
        <p:nvSpPr>
          <p:cNvPr id="78" name="Text Placeholder 4">
            <a:extLst>
              <a:ext uri="{FF2B5EF4-FFF2-40B4-BE49-F238E27FC236}">
                <a16:creationId xmlns:a16="http://schemas.microsoft.com/office/drawing/2014/main" id="{30B7505E-9DE5-402E-BF8F-1164F0919BD1}"/>
              </a:ext>
            </a:extLst>
          </p:cNvPr>
          <p:cNvSpPr txBox="1">
            <a:spLocks/>
          </p:cNvSpPr>
          <p:nvPr/>
        </p:nvSpPr>
        <p:spPr>
          <a:xfrm>
            <a:off x="1069450" y="3759045"/>
            <a:ext cx="5016500" cy="3201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New Generation Real-Time Communication phase 3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85F519ED-2E56-4F50-9852-25D4653D77FF}"/>
              </a:ext>
            </a:extLst>
          </p:cNvPr>
          <p:cNvSpPr txBox="1">
            <a:spLocks/>
          </p:cNvSpPr>
          <p:nvPr/>
        </p:nvSpPr>
        <p:spPr>
          <a:xfrm>
            <a:off x="1069450" y="4081427"/>
            <a:ext cx="5015994" cy="45298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Avatar Call Enhancements with SA4 progress (e.g. using early media)</a:t>
            </a:r>
          </a:p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Enhancements for various scenarios (e.g. Multiple RCD, 3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rd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party call) </a:t>
            </a:r>
          </a:p>
        </p:txBody>
      </p:sp>
      <p:sp>
        <p:nvSpPr>
          <p:cNvPr id="80" name="Text Placeholder 4">
            <a:extLst>
              <a:ext uri="{FF2B5EF4-FFF2-40B4-BE49-F238E27FC236}">
                <a16:creationId xmlns:a16="http://schemas.microsoft.com/office/drawing/2014/main" id="{CCA98F8C-ABB0-4612-9D7F-10B7AE73DF7F}"/>
              </a:ext>
            </a:extLst>
          </p:cNvPr>
          <p:cNvSpPr txBox="1">
            <a:spLocks/>
          </p:cNvSpPr>
          <p:nvPr/>
        </p:nvSpPr>
        <p:spPr>
          <a:xfrm>
            <a:off x="1069363" y="4608040"/>
            <a:ext cx="5004404" cy="3201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/>
              <a:t>ePDG</a:t>
            </a:r>
            <a:r>
              <a:rPr lang="en-US" dirty="0"/>
              <a:t> enhancements</a:t>
            </a:r>
          </a:p>
        </p:txBody>
      </p:sp>
      <p:sp>
        <p:nvSpPr>
          <p:cNvPr id="81" name="Text Placeholder 4">
            <a:extLst>
              <a:ext uri="{FF2B5EF4-FFF2-40B4-BE49-F238E27FC236}">
                <a16:creationId xmlns:a16="http://schemas.microsoft.com/office/drawing/2014/main" id="{B342C8EC-706E-4196-8389-D935D318DDDF}"/>
              </a:ext>
            </a:extLst>
          </p:cNvPr>
          <p:cNvSpPr txBox="1">
            <a:spLocks/>
          </p:cNvSpPr>
          <p:nvPr/>
        </p:nvSpPr>
        <p:spPr>
          <a:xfrm>
            <a:off x="1069363" y="4935872"/>
            <a:ext cx="5006680" cy="45513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Architectural support for </a:t>
            </a:r>
            <a:r>
              <a:rPr lang="en-US" sz="1200" kern="0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ePDG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AUSF, UDM without AAA [S2-2411655]</a:t>
            </a:r>
          </a:p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for IMS voice over Wi-Fi using </a:t>
            </a:r>
            <a:r>
              <a:rPr lang="en-US" sz="1200" kern="0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ePDG</a:t>
            </a:r>
            <a:endParaRPr lang="en-US" sz="1200" kern="0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Text Placeholder 4">
            <a:extLst>
              <a:ext uri="{FF2B5EF4-FFF2-40B4-BE49-F238E27FC236}">
                <a16:creationId xmlns:a16="http://schemas.microsoft.com/office/drawing/2014/main" id="{2B9E6B38-EF01-400E-A7E6-1C4A672C1371}"/>
              </a:ext>
            </a:extLst>
          </p:cNvPr>
          <p:cNvSpPr txBox="1">
            <a:spLocks/>
          </p:cNvSpPr>
          <p:nvPr/>
        </p:nvSpPr>
        <p:spPr>
          <a:xfrm>
            <a:off x="1069363" y="5443308"/>
            <a:ext cx="5007959" cy="3201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AIML for UPF enhancements</a:t>
            </a:r>
          </a:p>
        </p:txBody>
      </p: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FEE73130-7E38-4891-BAD3-C6835D0689BC}"/>
              </a:ext>
            </a:extLst>
          </p:cNvPr>
          <p:cNvSpPr txBox="1">
            <a:spLocks/>
          </p:cNvSpPr>
          <p:nvPr/>
        </p:nvSpPr>
        <p:spPr>
          <a:xfrm>
            <a:off x="1069363" y="5770944"/>
            <a:ext cx="5009898" cy="4461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Enhancement for abnormal traffic detection over N6 (e.g. duplicated transmission, server unavailability) </a:t>
            </a:r>
          </a:p>
        </p:txBody>
      </p:sp>
      <p:sp>
        <p:nvSpPr>
          <p:cNvPr id="84" name="Text Placeholder 4">
            <a:extLst>
              <a:ext uri="{FF2B5EF4-FFF2-40B4-BE49-F238E27FC236}">
                <a16:creationId xmlns:a16="http://schemas.microsoft.com/office/drawing/2014/main" id="{0AECA5AA-B772-4550-8084-31A878A2C35A}"/>
              </a:ext>
            </a:extLst>
          </p:cNvPr>
          <p:cNvSpPr txBox="1">
            <a:spLocks/>
          </p:cNvSpPr>
          <p:nvPr/>
        </p:nvSpPr>
        <p:spPr>
          <a:xfrm>
            <a:off x="6275975" y="2176205"/>
            <a:ext cx="2364320" cy="320135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>
                <a:solidFill>
                  <a:schemeClr val="bg1"/>
                </a:solidFill>
              </a:rPr>
              <a:t>XRM Ph 3 / Media </a:t>
            </a:r>
            <a:r>
              <a:rPr lang="en-US" dirty="0" err="1">
                <a:solidFill>
                  <a:schemeClr val="bg1"/>
                </a:solidFill>
              </a:rPr>
              <a:t>Enh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5" name="Text Placeholder 4">
            <a:extLst>
              <a:ext uri="{FF2B5EF4-FFF2-40B4-BE49-F238E27FC236}">
                <a16:creationId xmlns:a16="http://schemas.microsoft.com/office/drawing/2014/main" id="{C57EADCD-0C77-4B42-A925-F8346EE670BD}"/>
              </a:ext>
            </a:extLst>
          </p:cNvPr>
          <p:cNvSpPr txBox="1">
            <a:spLocks/>
          </p:cNvSpPr>
          <p:nvPr/>
        </p:nvSpPr>
        <p:spPr>
          <a:xfrm>
            <a:off x="6282281" y="1763306"/>
            <a:ext cx="2364320" cy="320135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Voice over GEO satellite</a:t>
            </a:r>
          </a:p>
        </p:txBody>
      </p:sp>
      <p:sp>
        <p:nvSpPr>
          <p:cNvPr id="86" name="Text Placeholder 4">
            <a:extLst>
              <a:ext uri="{FF2B5EF4-FFF2-40B4-BE49-F238E27FC236}">
                <a16:creationId xmlns:a16="http://schemas.microsoft.com/office/drawing/2014/main" id="{E8D68455-7789-48A2-966D-29507CB959D5}"/>
              </a:ext>
            </a:extLst>
          </p:cNvPr>
          <p:cNvSpPr txBox="1">
            <a:spLocks/>
          </p:cNvSpPr>
          <p:nvPr/>
        </p:nvSpPr>
        <p:spPr>
          <a:xfrm>
            <a:off x="6999875" y="3790219"/>
            <a:ext cx="2364320" cy="32013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en-US"/>
            </a:defPPr>
            <a:lvl1pPr defTabSz="914400">
              <a:defRPr sz="1400" b="1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Energy Saving</a:t>
            </a:r>
          </a:p>
        </p:txBody>
      </p:sp>
      <p:sp>
        <p:nvSpPr>
          <p:cNvPr id="87" name="Text Placeholder 4">
            <a:extLst>
              <a:ext uri="{FF2B5EF4-FFF2-40B4-BE49-F238E27FC236}">
                <a16:creationId xmlns:a16="http://schemas.microsoft.com/office/drawing/2014/main" id="{92BA170B-5499-4CC0-8CDB-881A62E88F93}"/>
              </a:ext>
            </a:extLst>
          </p:cNvPr>
          <p:cNvSpPr txBox="1">
            <a:spLocks/>
          </p:cNvSpPr>
          <p:nvPr/>
        </p:nvSpPr>
        <p:spPr>
          <a:xfrm>
            <a:off x="9500022" y="5423798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Hold and Forward</a:t>
            </a:r>
          </a:p>
        </p:txBody>
      </p:sp>
      <p:sp>
        <p:nvSpPr>
          <p:cNvPr id="88" name="Text Placeholder 4">
            <a:extLst>
              <a:ext uri="{FF2B5EF4-FFF2-40B4-BE49-F238E27FC236}">
                <a16:creationId xmlns:a16="http://schemas.microsoft.com/office/drawing/2014/main" id="{EBBD8ED6-1F17-4334-8306-2AB672934373}"/>
              </a:ext>
            </a:extLst>
          </p:cNvPr>
          <p:cNvSpPr txBox="1">
            <a:spLocks/>
          </p:cNvSpPr>
          <p:nvPr/>
        </p:nvSpPr>
        <p:spPr>
          <a:xfrm>
            <a:off x="9500022" y="2756333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5GLAN enhancements</a:t>
            </a:r>
          </a:p>
        </p:txBody>
      </p:sp>
      <p:sp>
        <p:nvSpPr>
          <p:cNvPr id="89" name="Text Placeholder 4">
            <a:extLst>
              <a:ext uri="{FF2B5EF4-FFF2-40B4-BE49-F238E27FC236}">
                <a16:creationId xmlns:a16="http://schemas.microsoft.com/office/drawing/2014/main" id="{4D4F0553-8DC5-48B7-B9FE-09A308477B56}"/>
              </a:ext>
            </a:extLst>
          </p:cNvPr>
          <p:cNvSpPr txBox="1">
            <a:spLocks/>
          </p:cNvSpPr>
          <p:nvPr/>
        </p:nvSpPr>
        <p:spPr>
          <a:xfrm>
            <a:off x="9500022" y="1990099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 data collection for AIML</a:t>
            </a:r>
          </a:p>
        </p:txBody>
      </p:sp>
      <p:sp>
        <p:nvSpPr>
          <p:cNvPr id="90" name="Text Placeholder 4">
            <a:extLst>
              <a:ext uri="{FF2B5EF4-FFF2-40B4-BE49-F238E27FC236}">
                <a16:creationId xmlns:a16="http://schemas.microsoft.com/office/drawing/2014/main" id="{533570BC-0B5B-4B51-9629-E0542D458B25}"/>
              </a:ext>
            </a:extLst>
          </p:cNvPr>
          <p:cNvSpPr txBox="1">
            <a:spLocks/>
          </p:cNvSpPr>
          <p:nvPr/>
        </p:nvSpPr>
        <p:spPr>
          <a:xfrm>
            <a:off x="9503830" y="2376932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Multi-orbit Satellite</a:t>
            </a:r>
          </a:p>
        </p:txBody>
      </p:sp>
      <p:sp>
        <p:nvSpPr>
          <p:cNvPr id="91" name="Text Placeholder 4">
            <a:extLst>
              <a:ext uri="{FF2B5EF4-FFF2-40B4-BE49-F238E27FC236}">
                <a16:creationId xmlns:a16="http://schemas.microsoft.com/office/drawing/2014/main" id="{53218CE6-B655-48EB-86E2-708BA93DF514}"/>
              </a:ext>
            </a:extLst>
          </p:cNvPr>
          <p:cNvSpPr txBox="1">
            <a:spLocks/>
          </p:cNvSpPr>
          <p:nvPr/>
        </p:nvSpPr>
        <p:spPr>
          <a:xfrm>
            <a:off x="9500022" y="5044450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Robust Paging</a:t>
            </a:r>
          </a:p>
        </p:txBody>
      </p:sp>
      <p:sp>
        <p:nvSpPr>
          <p:cNvPr id="92" name="Text Placeholder 4">
            <a:extLst>
              <a:ext uri="{FF2B5EF4-FFF2-40B4-BE49-F238E27FC236}">
                <a16:creationId xmlns:a16="http://schemas.microsoft.com/office/drawing/2014/main" id="{0CF029A9-6EB8-4C7C-9AD7-AB33A62AEA48}"/>
              </a:ext>
            </a:extLst>
          </p:cNvPr>
          <p:cNvSpPr txBox="1">
            <a:spLocks/>
          </p:cNvSpPr>
          <p:nvPr/>
        </p:nvSpPr>
        <p:spPr>
          <a:xfrm>
            <a:off x="9500022" y="3905684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Enhanced </a:t>
            </a:r>
            <a:r>
              <a:rPr lang="en-US"/>
              <a:t>Traffic Mgmt</a:t>
            </a:r>
            <a:endParaRPr lang="en-US" dirty="0"/>
          </a:p>
        </p:txBody>
      </p:sp>
      <p:sp>
        <p:nvSpPr>
          <p:cNvPr id="93" name="Text Placeholder 4">
            <a:extLst>
              <a:ext uri="{FF2B5EF4-FFF2-40B4-BE49-F238E27FC236}">
                <a16:creationId xmlns:a16="http://schemas.microsoft.com/office/drawing/2014/main" id="{16D837AF-B052-4D20-9381-446D4366D4F0}"/>
              </a:ext>
            </a:extLst>
          </p:cNvPr>
          <p:cNvSpPr txBox="1">
            <a:spLocks/>
          </p:cNvSpPr>
          <p:nvPr/>
        </p:nvSpPr>
        <p:spPr>
          <a:xfrm>
            <a:off x="7015243" y="4173405"/>
            <a:ext cx="2364320" cy="279747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UIA_ARC Phase 2</a:t>
            </a:r>
          </a:p>
        </p:txBody>
      </p:sp>
      <p:sp>
        <p:nvSpPr>
          <p:cNvPr id="94" name="Text Placeholder 4">
            <a:extLst>
              <a:ext uri="{FF2B5EF4-FFF2-40B4-BE49-F238E27FC236}">
                <a16:creationId xmlns:a16="http://schemas.microsoft.com/office/drawing/2014/main" id="{AD0B7BE0-1D52-4A7E-93D3-7EB309A772F3}"/>
              </a:ext>
            </a:extLst>
          </p:cNvPr>
          <p:cNvSpPr txBox="1">
            <a:spLocks/>
          </p:cNvSpPr>
          <p:nvPr/>
        </p:nvSpPr>
        <p:spPr>
          <a:xfrm>
            <a:off x="9500022" y="3522567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ATSSS for IMS</a:t>
            </a:r>
          </a:p>
        </p:txBody>
      </p:sp>
      <p:sp>
        <p:nvSpPr>
          <p:cNvPr id="95" name="Text Placeholder 4">
            <a:extLst>
              <a:ext uri="{FF2B5EF4-FFF2-40B4-BE49-F238E27FC236}">
                <a16:creationId xmlns:a16="http://schemas.microsoft.com/office/drawing/2014/main" id="{CE9E2DDB-0758-49D5-B34B-4CCDFB666E3E}"/>
              </a:ext>
            </a:extLst>
          </p:cNvPr>
          <p:cNvSpPr txBox="1">
            <a:spLocks/>
          </p:cNvSpPr>
          <p:nvPr/>
        </p:nvSpPr>
        <p:spPr>
          <a:xfrm>
            <a:off x="7015243" y="4516134"/>
            <a:ext cx="2364320" cy="301758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 Sharing</a:t>
            </a:r>
          </a:p>
        </p:txBody>
      </p:sp>
      <p:sp>
        <p:nvSpPr>
          <p:cNvPr id="96" name="Text Placeholder 4">
            <a:extLst>
              <a:ext uri="{FF2B5EF4-FFF2-40B4-BE49-F238E27FC236}">
                <a16:creationId xmlns:a16="http://schemas.microsoft.com/office/drawing/2014/main" id="{40552A34-25F2-47BC-ABAE-1F87E49B9DC4}"/>
              </a:ext>
            </a:extLst>
          </p:cNvPr>
          <p:cNvSpPr txBox="1">
            <a:spLocks/>
          </p:cNvSpPr>
          <p:nvPr/>
        </p:nvSpPr>
        <p:spPr>
          <a:xfrm>
            <a:off x="9500022" y="4288801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 err="1"/>
              <a:t>eRG</a:t>
            </a:r>
            <a:r>
              <a:rPr lang="en-US" dirty="0"/>
              <a:t> without USIM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E2A85427-F508-4BC0-A134-FBEC376038FF}"/>
              </a:ext>
            </a:extLst>
          </p:cNvPr>
          <p:cNvSpPr txBox="1">
            <a:spLocks/>
          </p:cNvSpPr>
          <p:nvPr/>
        </p:nvSpPr>
        <p:spPr>
          <a:xfrm>
            <a:off x="9500022" y="4671918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Emergency SMS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1B753D2A-7C62-49B3-B089-6B43C948BB34}"/>
              </a:ext>
            </a:extLst>
          </p:cNvPr>
          <p:cNvSpPr txBox="1">
            <a:spLocks/>
          </p:cNvSpPr>
          <p:nvPr/>
        </p:nvSpPr>
        <p:spPr>
          <a:xfrm>
            <a:off x="7015243" y="4880874"/>
            <a:ext cx="2364320" cy="32013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 Resilience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8FD9BD4E-B4B7-4F62-934D-7134C0263793}"/>
              </a:ext>
            </a:extLst>
          </p:cNvPr>
          <p:cNvSpPr txBox="1">
            <a:spLocks/>
          </p:cNvSpPr>
          <p:nvPr/>
        </p:nvSpPr>
        <p:spPr>
          <a:xfrm>
            <a:off x="7015243" y="5263991"/>
            <a:ext cx="2364320" cy="32013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4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IMS Data Channel using QUIC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42677536-87A6-44B1-8BBF-5B791CE98E94}"/>
              </a:ext>
            </a:extLst>
          </p:cNvPr>
          <p:cNvSpPr txBox="1">
            <a:spLocks/>
          </p:cNvSpPr>
          <p:nvPr/>
        </p:nvSpPr>
        <p:spPr>
          <a:xfrm>
            <a:off x="9502435" y="3140733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altLang="ko-KR" dirty="0"/>
              <a:t>Priority message for 3</a:t>
            </a:r>
            <a:r>
              <a:rPr lang="en-US" altLang="ko-KR" baseline="30000" dirty="0"/>
              <a:t>rd</a:t>
            </a:r>
            <a:r>
              <a:rPr lang="en-US" altLang="ko-KR" dirty="0"/>
              <a:t> party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6417B69-F60F-45BC-AF08-0A43BFF589E5}"/>
              </a:ext>
            </a:extLst>
          </p:cNvPr>
          <p:cNvSpPr txBox="1"/>
          <p:nvPr/>
        </p:nvSpPr>
        <p:spPr>
          <a:xfrm rot="16200000">
            <a:off x="-634424" y="2995988"/>
            <a:ext cx="2798831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New Business Opportunity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6151054-692C-4D49-AA38-7323FA4A2A73}"/>
              </a:ext>
            </a:extLst>
          </p:cNvPr>
          <p:cNvSpPr txBox="1"/>
          <p:nvPr/>
        </p:nvSpPr>
        <p:spPr>
          <a:xfrm rot="16200000">
            <a:off x="-40150" y="5279872"/>
            <a:ext cx="159749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Deployment needs</a:t>
            </a:r>
          </a:p>
        </p:txBody>
      </p:sp>
      <p:sp>
        <p:nvSpPr>
          <p:cNvPr id="103" name="사각형: 둥근 모서리 102">
            <a:extLst>
              <a:ext uri="{FF2B5EF4-FFF2-40B4-BE49-F238E27FC236}">
                <a16:creationId xmlns:a16="http://schemas.microsoft.com/office/drawing/2014/main" id="{D558E1C1-8389-4319-ACD1-8C22BA4F973A}"/>
              </a:ext>
            </a:extLst>
          </p:cNvPr>
          <p:cNvSpPr/>
          <p:nvPr/>
        </p:nvSpPr>
        <p:spPr>
          <a:xfrm>
            <a:off x="7058823" y="3429268"/>
            <a:ext cx="2162859" cy="3153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rgbClr val="7030A0"/>
                </a:solidFill>
              </a:rPr>
              <a:t>6G Items</a:t>
            </a:r>
          </a:p>
        </p:txBody>
      </p: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id="{41CF8CE2-DF75-4732-8E07-EDABDAAE0F19}"/>
              </a:ext>
            </a:extLst>
          </p:cNvPr>
          <p:cNvSpPr/>
          <p:nvPr/>
        </p:nvSpPr>
        <p:spPr>
          <a:xfrm>
            <a:off x="2322190" y="1426080"/>
            <a:ext cx="1904304" cy="309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accent1">
                    <a:lumMod val="50000"/>
                  </a:schemeClr>
                </a:solidFill>
              </a:rPr>
              <a:t>Supportive items</a:t>
            </a:r>
            <a:endParaRPr lang="ko-KR" altLang="en-US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5" name="Text Placeholder 4">
            <a:extLst>
              <a:ext uri="{FF2B5EF4-FFF2-40B4-BE49-F238E27FC236}">
                <a16:creationId xmlns:a16="http://schemas.microsoft.com/office/drawing/2014/main" id="{196E3A3C-5F29-4C1D-B8F3-4FBDF1C5E061}"/>
              </a:ext>
            </a:extLst>
          </p:cNvPr>
          <p:cNvSpPr txBox="1">
            <a:spLocks/>
          </p:cNvSpPr>
          <p:nvPr/>
        </p:nvSpPr>
        <p:spPr>
          <a:xfrm>
            <a:off x="9500022" y="5816529"/>
            <a:ext cx="2364320" cy="3201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ko-KR"/>
            </a:defPPr>
            <a:lvl1pPr>
              <a:defRPr sz="1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Network Slice (Slice MBR)</a:t>
            </a:r>
          </a:p>
        </p:txBody>
      </p:sp>
      <p:sp>
        <p:nvSpPr>
          <p:cNvPr id="106" name="사각형: 둥근 모서리 105">
            <a:extLst>
              <a:ext uri="{FF2B5EF4-FFF2-40B4-BE49-F238E27FC236}">
                <a16:creationId xmlns:a16="http://schemas.microsoft.com/office/drawing/2014/main" id="{1632D0CD-7B41-48D4-BBAA-248451322C98}"/>
              </a:ext>
            </a:extLst>
          </p:cNvPr>
          <p:cNvSpPr/>
          <p:nvPr/>
        </p:nvSpPr>
        <p:spPr>
          <a:xfrm>
            <a:off x="9454569" y="1594685"/>
            <a:ext cx="2162859" cy="3153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bg2">
                    <a:lumMod val="75000"/>
                  </a:schemeClr>
                </a:solidFill>
              </a:rPr>
              <a:t>Low Priority</a:t>
            </a:r>
          </a:p>
        </p:txBody>
      </p:sp>
      <p:sp>
        <p:nvSpPr>
          <p:cNvPr id="107" name="사각형: 둥근 모서리 106">
            <a:extLst>
              <a:ext uri="{FF2B5EF4-FFF2-40B4-BE49-F238E27FC236}">
                <a16:creationId xmlns:a16="http://schemas.microsoft.com/office/drawing/2014/main" id="{87DDF261-F3AF-415A-9113-18F5EF10645A}"/>
              </a:ext>
            </a:extLst>
          </p:cNvPr>
          <p:cNvSpPr/>
          <p:nvPr/>
        </p:nvSpPr>
        <p:spPr>
          <a:xfrm>
            <a:off x="6310410" y="1407119"/>
            <a:ext cx="2162859" cy="3153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accent4">
                    <a:lumMod val="50000"/>
                  </a:schemeClr>
                </a:solidFill>
              </a:rPr>
              <a:t>Items under review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150554F-CD05-47A8-8DE8-7A3F8D712479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38FF97-C331-46FC-886E-DAE4450B0C52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54012E-8AC1-4149-A095-9D7E1D24BDFF}"/>
              </a:ext>
            </a:extLst>
          </p:cNvPr>
          <p:cNvSpPr txBox="1"/>
          <p:nvPr/>
        </p:nvSpPr>
        <p:spPr>
          <a:xfrm>
            <a:off x="6934997" y="5641975"/>
            <a:ext cx="2475703" cy="59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7030A0"/>
                </a:solidFill>
              </a:rPr>
              <a:t>NOTE: To avoid duplicated work on 5G-Adv and 6G, we propose not to consider these items as 5G-Adv</a:t>
            </a:r>
            <a:endParaRPr lang="ko-KR" altLang="en-US" dirty="0">
              <a:solidFill>
                <a:srgbClr val="7030A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0C63E6-A4BA-47A4-873A-8AD5CAAB18AA}"/>
              </a:ext>
            </a:extLst>
          </p:cNvPr>
          <p:cNvSpPr txBox="1"/>
          <p:nvPr/>
        </p:nvSpPr>
        <p:spPr>
          <a:xfrm>
            <a:off x="574675" y="6355058"/>
            <a:ext cx="8064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nb-NO" altLang="ko-KR" sz="1200" kern="0" dirty="0">
                <a:ea typeface="SamsungOne 400" panose="020B0503030303020204" pitchFamily="34" charset="0"/>
                <a:cs typeface="Arial" panose="020B0604020202020204" pitchFamily="34" charset="0"/>
              </a:rPr>
              <a:t>NOTE: Refer to Annex for additional information on  Samsung priorities in SA2/SA3/SA4/SA5/SA6 content for 5GA</a:t>
            </a:r>
            <a:endParaRPr kumimoji="1" lang="ko-KR" altLang="en-US" sz="1200" kern="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58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668993" cy="633499"/>
          </a:xfrm>
        </p:spPr>
        <p:txBody>
          <a:bodyPr/>
          <a:lstStyle/>
          <a:p>
            <a:r>
              <a:rPr lang="en-US" altLang="ja-JP" dirty="0"/>
              <a:t>Overall View on Rel-20 5G-A Content (SA2)</a:t>
            </a:r>
            <a:endParaRPr lang="ja-JP" altLang="en-US" dirty="0"/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992186D8-6F39-490E-97EF-7ACC5BE349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8315872"/>
              </p:ext>
            </p:extLst>
          </p:nvPr>
        </p:nvGraphicFramePr>
        <p:xfrm>
          <a:off x="398315" y="1357053"/>
          <a:ext cx="1146117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7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51384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96114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140490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32440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136062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99110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Brief Description and Key Objectives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Ambient 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WT1. Study architecture aspects considering R19 conclusions for Topology 1 and 2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- Architecture consideration for supporting Type-C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WT2. Procedural and protocol aspects based on the agreed architecture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WT3. NF services for supporting Ambient IoT operations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SA3,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Integrated Sensing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WT1. Overall architecture and function enhancement to support monostatic sensing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WT2. Basic functionality and E2E procedure for the monostatic sensing service exposure, Discovery and selection of the sensing entities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SA3,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NG-RTC Phase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WT1. Avatar Call enhancements with SA4 progress (e.g. early media)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WT2. Enhancements for new scenarios (e.g. Multiple RCD)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SA4, SA6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12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 err="1"/>
                        <a:t>ePDG</a:t>
                      </a:r>
                      <a:r>
                        <a:rPr lang="en-US" sz="1200" b="0" dirty="0"/>
                        <a:t>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defTabSz="914400">
                        <a:buNone/>
                      </a:pPr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WT1. Architectural support for </a:t>
                      </a:r>
                      <a:r>
                        <a:rPr lang="en-US" altLang="ko-KR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ePDG</a:t>
                      </a:r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AUSF, UDM without AAA</a:t>
                      </a:r>
                    </a:p>
                    <a:p>
                      <a:pPr marL="0" indent="0" defTabSz="914400">
                        <a:buNone/>
                      </a:pPr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[S2-2411655]</a:t>
                      </a:r>
                    </a:p>
                    <a:p>
                      <a:pPr defTabSz="914400"/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WT2. Support for IMS voice over Wi-Fi using </a:t>
                      </a:r>
                      <a:r>
                        <a:rPr lang="en-US" altLang="ko-KR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ePDG</a:t>
                      </a:r>
                      <a:endParaRPr lang="en-US" altLang="ko-KR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529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 for UPF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WT1. Enhancement for abnormal traffic detection over N6 (e.g. duplicated transmission, server unavailability) </a:t>
                      </a:r>
                    </a:p>
                    <a:p>
                      <a:pPr defTabSz="914400"/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WT2. Policy enhancements for gate/rate control exception for special handling packets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20918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381C5B-1E06-4DF9-945B-30311F9545C2}"/>
              </a:ext>
            </a:extLst>
          </p:cNvPr>
          <p:cNvSpPr txBox="1"/>
          <p:nvPr/>
        </p:nvSpPr>
        <p:spPr>
          <a:xfrm>
            <a:off x="398315" y="5957455"/>
            <a:ext cx="7526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* Sequence Number does not indicate any order of priority</a:t>
            </a:r>
            <a:endParaRPr lang="ko-KR" alt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195CA4-1745-4D2E-9F2A-DA7A5215D37C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A36223-AC11-481A-A215-AEFC83B60248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954984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D18A927C-873D-49D9-B3A7-BB1CD6833E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1721224"/>
            <a:ext cx="9748158" cy="2366682"/>
          </a:xfrm>
        </p:spPr>
        <p:txBody>
          <a:bodyPr/>
          <a:lstStyle/>
          <a:p>
            <a:r>
              <a:rPr lang="en-US" altLang="ko-KR" sz="4000" dirty="0"/>
              <a:t>[Annex]</a:t>
            </a:r>
          </a:p>
          <a:p>
            <a:r>
              <a:rPr lang="en-US" altLang="ko-KR" sz="4000" dirty="0"/>
              <a:t>Rel-20 5G-Advanced items</a:t>
            </a:r>
          </a:p>
          <a:p>
            <a:r>
              <a:rPr lang="en-US" altLang="ko-KR" sz="4000" dirty="0"/>
              <a:t>in SA2/SA3/SA4/SA5/SA6</a:t>
            </a:r>
            <a:endParaRPr lang="ko-KR" alt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1D8991-1962-416B-BBD1-E62F70FB84C7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565622-499C-460B-8715-2D166F7E5862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559834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SA2 WI/SIs: Overall Picture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907854" y="1417418"/>
            <a:ext cx="6127564" cy="98679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Ambient IoT (SI/WI; study + Normative of R19 study) – 2+10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Both options for T1/T2 are the baseline architecture for Type-C device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Resolve the technical issues from R19</a:t>
            </a:r>
          </a:p>
        </p:txBody>
      </p:sp>
      <p:sp>
        <p:nvSpPr>
          <p:cNvPr id="12" name="직사각형 5">
            <a:extLst>
              <a:ext uri="{FF2B5EF4-FFF2-40B4-BE49-F238E27FC236}">
                <a16:creationId xmlns:a16="http://schemas.microsoft.com/office/drawing/2014/main" id="{61B3FC00-76FD-4494-A809-B83CFD678290}"/>
              </a:ext>
            </a:extLst>
          </p:cNvPr>
          <p:cNvSpPr/>
          <p:nvPr/>
        </p:nvSpPr>
        <p:spPr>
          <a:xfrm>
            <a:off x="907854" y="4738895"/>
            <a:ext cx="6127564" cy="66133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b="1" dirty="0" err="1">
                <a:solidFill>
                  <a:schemeClr val="tx1"/>
                </a:solidFill>
              </a:rPr>
              <a:t>ePDG</a:t>
            </a:r>
            <a:r>
              <a:rPr lang="en-US" altLang="ko-KR" sz="1600" b="1" dirty="0">
                <a:solidFill>
                  <a:schemeClr val="tx1"/>
                </a:solidFill>
              </a:rPr>
              <a:t> enhancements (SI/WI) – 2/2 TUs </a:t>
            </a:r>
            <a:endParaRPr lang="en-US" altLang="ko-KR" sz="1600" b="1" dirty="0">
              <a:solidFill>
                <a:srgbClr val="FF0000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Architecture support </a:t>
            </a:r>
            <a:r>
              <a:rPr lang="en-US" altLang="ko-KR" sz="1400" dirty="0" err="1">
                <a:solidFill>
                  <a:schemeClr val="tx1"/>
                </a:solidFill>
              </a:rPr>
              <a:t>ePDG</a:t>
            </a:r>
            <a:r>
              <a:rPr lang="en-US" altLang="ko-KR" sz="1400" dirty="0">
                <a:solidFill>
                  <a:schemeClr val="tx1"/>
                </a:solidFill>
              </a:rPr>
              <a:t> to AUSF, UDM without AAA</a:t>
            </a:r>
          </a:p>
        </p:txBody>
      </p:sp>
      <p:sp>
        <p:nvSpPr>
          <p:cNvPr id="14" name="직사각형 5">
            <a:extLst>
              <a:ext uri="{FF2B5EF4-FFF2-40B4-BE49-F238E27FC236}">
                <a16:creationId xmlns:a16="http://schemas.microsoft.com/office/drawing/2014/main" id="{70A748B8-E06F-424F-A0BD-23ACB8B89D27}"/>
              </a:ext>
            </a:extLst>
          </p:cNvPr>
          <p:cNvSpPr/>
          <p:nvPr/>
        </p:nvSpPr>
        <p:spPr>
          <a:xfrm>
            <a:off x="907854" y="3573606"/>
            <a:ext cx="6127564" cy="98679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NG-RTC (SI/WI) – 3/3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IMS-based Avatar Communication aligned with SA4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Enhancement for new scenarios (e.g. multiple MCD, 3</a:t>
            </a:r>
            <a:r>
              <a:rPr lang="en-US" altLang="zh-CN" sz="1400" baseline="30000" dirty="0">
                <a:solidFill>
                  <a:schemeClr val="tx1"/>
                </a:solidFill>
              </a:rPr>
              <a:t>rd</a:t>
            </a:r>
            <a:r>
              <a:rPr lang="en-US" altLang="zh-CN" sz="1400" dirty="0">
                <a:solidFill>
                  <a:schemeClr val="tx1"/>
                </a:solidFill>
              </a:rPr>
              <a:t> party call)</a:t>
            </a:r>
          </a:p>
        </p:txBody>
      </p:sp>
      <p:sp>
        <p:nvSpPr>
          <p:cNvPr id="9" name="직사각형 5">
            <a:extLst>
              <a:ext uri="{FF2B5EF4-FFF2-40B4-BE49-F238E27FC236}">
                <a16:creationId xmlns:a16="http://schemas.microsoft.com/office/drawing/2014/main" id="{18B1D7F8-B81F-4868-BC78-128AAD6EE170}"/>
              </a:ext>
            </a:extLst>
          </p:cNvPr>
          <p:cNvSpPr/>
          <p:nvPr/>
        </p:nvSpPr>
        <p:spPr>
          <a:xfrm>
            <a:off x="7257092" y="1374361"/>
            <a:ext cx="4027054" cy="48356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Other candidate WI/SIs that might be/are proposed by other companies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Voice over GEO Satellite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XRM Ph3 / Media Enhancements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39725" y="877651"/>
            <a:ext cx="11509375" cy="39853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tx2"/>
                </a:solidFill>
              </a:rPr>
              <a:t>Total TUs for 5G-A items = 45 TUs, Proposed TUs for 5G-Advanced = 30 TUs</a:t>
            </a:r>
            <a:endParaRPr lang="en-US" altLang="ko-KR" strike="sngStrike" dirty="0">
              <a:solidFill>
                <a:schemeClr val="tx2"/>
              </a:solidFill>
            </a:endParaRPr>
          </a:p>
        </p:txBody>
      </p:sp>
      <p:sp>
        <p:nvSpPr>
          <p:cNvPr id="8" name="직사각형 5">
            <a:extLst>
              <a:ext uri="{FF2B5EF4-FFF2-40B4-BE49-F238E27FC236}">
                <a16:creationId xmlns:a16="http://schemas.microsoft.com/office/drawing/2014/main" id="{73976F50-4796-4D17-A05B-6DE6593B1662}"/>
              </a:ext>
            </a:extLst>
          </p:cNvPr>
          <p:cNvSpPr/>
          <p:nvPr/>
        </p:nvSpPr>
        <p:spPr>
          <a:xfrm>
            <a:off x="907854" y="2503494"/>
            <a:ext cx="6127564" cy="8916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ISAC (SI/WI; monostatic sensing) – 3/3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Architectural aspects for 5G wireless monostatic sensing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S</a:t>
            </a:r>
            <a:r>
              <a:rPr lang="en-US" altLang="ko-KR" sz="1400" dirty="0">
                <a:solidFill>
                  <a:schemeClr val="tx1"/>
                </a:solidFill>
              </a:rPr>
              <a:t>ensing procedures and exposure services for monostatic sensing</a:t>
            </a:r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id="{165BB34C-DDCB-4E54-9E81-4862F566E5F1}"/>
              </a:ext>
            </a:extLst>
          </p:cNvPr>
          <p:cNvSpPr/>
          <p:nvPr/>
        </p:nvSpPr>
        <p:spPr>
          <a:xfrm>
            <a:off x="907854" y="5514566"/>
            <a:ext cx="6127564" cy="69540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b="1" dirty="0">
                <a:solidFill>
                  <a:schemeClr val="tx1"/>
                </a:solidFill>
              </a:rPr>
              <a:t>AIML for UPF enhancements (SI/WI) - 1/1 TUs</a:t>
            </a:r>
            <a:endParaRPr lang="en-US" altLang="ko-KR" sz="1600" b="1" dirty="0">
              <a:solidFill>
                <a:srgbClr val="FF0000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Enhancement for abnormal traffic detection over N6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FD7690-16C4-422F-9DA6-974DDE6BE471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4A5AB5-153B-4946-A775-A4012C9DA8FD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191903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SA3 WI/SIs: Overall Picture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907854" y="3217382"/>
            <a:ext cx="6127564" cy="163009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 err="1">
                <a:solidFill>
                  <a:schemeClr val="tx1"/>
                </a:solidFill>
              </a:rPr>
              <a:t>Metaverse</a:t>
            </a:r>
            <a:r>
              <a:rPr lang="en-US" sz="1600" b="1" dirty="0">
                <a:solidFill>
                  <a:schemeClr val="tx1"/>
                </a:solidFill>
              </a:rPr>
              <a:t> &amp; NG-RTC (SI &amp; WI) – 3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Leftover from Rel-19 from SA6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altLang="zh-CN" sz="1400" dirty="0">
                <a:solidFill>
                  <a:schemeClr val="tx1"/>
                </a:solidFill>
              </a:rPr>
              <a:t>Digital copyright and ownership management in the virtual world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IMS-based Avatar Communication aligned with SA2</a:t>
            </a:r>
            <a:endParaRPr lang="en-IN" altLang="zh-CN" sz="1400" dirty="0">
              <a:solidFill>
                <a:schemeClr val="tx1"/>
              </a:solidFill>
            </a:endParaRPr>
          </a:p>
        </p:txBody>
      </p:sp>
      <p:sp>
        <p:nvSpPr>
          <p:cNvPr id="14" name="직사각형 5">
            <a:extLst>
              <a:ext uri="{FF2B5EF4-FFF2-40B4-BE49-F238E27FC236}">
                <a16:creationId xmlns:a16="http://schemas.microsoft.com/office/drawing/2014/main" id="{70A748B8-E06F-424F-A0BD-23ACB8B89D27}"/>
              </a:ext>
            </a:extLst>
          </p:cNvPr>
          <p:cNvSpPr/>
          <p:nvPr/>
        </p:nvSpPr>
        <p:spPr>
          <a:xfrm>
            <a:off x="907854" y="1384097"/>
            <a:ext cx="6127564" cy="16702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NR Mobility enhancement (WI) – 3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Security inter-CU conditional LTM (subject to Rel-19 progress in RAN WGs)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Key distribution and Update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Security Algorithm negotiation</a:t>
            </a:r>
          </a:p>
        </p:txBody>
      </p:sp>
      <p:sp>
        <p:nvSpPr>
          <p:cNvPr id="9" name="직사각형 5">
            <a:extLst>
              <a:ext uri="{FF2B5EF4-FFF2-40B4-BE49-F238E27FC236}">
                <a16:creationId xmlns:a16="http://schemas.microsoft.com/office/drawing/2014/main" id="{18B1D7F8-B81F-4868-BC78-128AAD6EE170}"/>
              </a:ext>
            </a:extLst>
          </p:cNvPr>
          <p:cNvSpPr/>
          <p:nvPr/>
        </p:nvSpPr>
        <p:spPr>
          <a:xfrm>
            <a:off x="7257092" y="1374361"/>
            <a:ext cx="4027054" cy="46396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Other candidate WIs that might be proposed by other companies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Zero Trust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256 bits Algorithm support (subject to Rel-19 progress)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Other Rel-20 Package items (from other WGs) </a:t>
            </a:r>
          </a:p>
        </p:txBody>
      </p:sp>
      <p:sp>
        <p:nvSpPr>
          <p:cNvPr id="10" name="직사각형 5">
            <a:extLst>
              <a:ext uri="{FF2B5EF4-FFF2-40B4-BE49-F238E27FC236}">
                <a16:creationId xmlns:a16="http://schemas.microsoft.com/office/drawing/2014/main" id="{86D26439-F180-4524-8C95-EFDB28D8C777}"/>
              </a:ext>
            </a:extLst>
          </p:cNvPr>
          <p:cNvSpPr/>
          <p:nvPr/>
        </p:nvSpPr>
        <p:spPr>
          <a:xfrm>
            <a:off x="907854" y="5010561"/>
            <a:ext cx="6127564" cy="10034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User Consent for 5GS (SI &amp; WI) – 2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Metaverse, NG-RTC</a:t>
            </a:r>
            <a:endParaRPr lang="en-US" altLang="ko-KR" sz="1400" dirty="0">
              <a:solidFill>
                <a:srgbClr val="FF0000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Data exposure by network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5650045-F01A-4C72-B84F-B945EC2119B0}"/>
              </a:ext>
            </a:extLst>
          </p:cNvPr>
          <p:cNvSpPr txBox="1">
            <a:spLocks/>
          </p:cNvSpPr>
          <p:nvPr/>
        </p:nvSpPr>
        <p:spPr>
          <a:xfrm>
            <a:off x="339725" y="877651"/>
            <a:ext cx="11509375" cy="398531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ko-KR" kern="0" dirty="0">
                <a:solidFill>
                  <a:schemeClr val="tx2"/>
                </a:solidFill>
              </a:rPr>
              <a:t>Total TUs for 5G-A items = 40 TUs, Proposed TUs for 5G-Advanced = 8 TUs</a:t>
            </a:r>
            <a:endParaRPr lang="en-US" altLang="ko-KR" strike="sngStrike" kern="0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289A02-8A24-4D82-B2B2-D25E656D6AA5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E6F3BE-970D-4843-AF18-395949D033EB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568935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SA4-led WI/SIs: Overall Picture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907855" y="1374360"/>
            <a:ext cx="6127564" cy="13688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AVATAR (WI; continuation from Rel-19 SI) – 3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Normative stage 3 leading from FS_AVATAR SI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Define 3GPP interoperable base Avatar and animation formats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Integration of Avatar services into RTC architectures (</a:t>
            </a:r>
            <a:r>
              <a:rPr lang="en-US" altLang="zh-CN" sz="1400" dirty="0" err="1">
                <a:solidFill>
                  <a:schemeClr val="tx1"/>
                </a:solidFill>
              </a:rPr>
              <a:t>WebRTC</a:t>
            </a:r>
            <a:r>
              <a:rPr lang="en-US" altLang="zh-CN" sz="1400" dirty="0">
                <a:solidFill>
                  <a:schemeClr val="tx1"/>
                </a:solidFill>
              </a:rPr>
              <a:t> and IMS)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  <p:sp>
        <p:nvSpPr>
          <p:cNvPr id="12" name="직사각형 5">
            <a:extLst>
              <a:ext uri="{FF2B5EF4-FFF2-40B4-BE49-F238E27FC236}">
                <a16:creationId xmlns:a16="http://schemas.microsoft.com/office/drawing/2014/main" id="{61B3FC00-76FD-4494-A809-B83CFD678290}"/>
              </a:ext>
            </a:extLst>
          </p:cNvPr>
          <p:cNvSpPr/>
          <p:nvPr/>
        </p:nvSpPr>
        <p:spPr>
          <a:xfrm>
            <a:off x="907854" y="4655127"/>
            <a:ext cx="6127564" cy="155484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b="1" dirty="0">
                <a:solidFill>
                  <a:schemeClr val="tx1"/>
                </a:solidFill>
              </a:rPr>
              <a:t>SBA-based Media Delivery System (WI) – 3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Support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of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WebRTC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protocol through 5G system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Define stage-2 architecture for media streaming and p2p communication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Identify </a:t>
            </a:r>
            <a:r>
              <a:rPr lang="en-US" altLang="ko-KR" sz="1400" dirty="0" err="1">
                <a:solidFill>
                  <a:schemeClr val="tx1"/>
                </a:solidFill>
              </a:rPr>
              <a:t>signalling</a:t>
            </a:r>
            <a:r>
              <a:rPr lang="en-US" altLang="ko-KR" sz="1400" dirty="0">
                <a:solidFill>
                  <a:schemeClr val="tx1"/>
                </a:solidFill>
              </a:rPr>
              <a:t> and metadata for immersive media delivery</a:t>
            </a:r>
            <a:endParaRPr kumimoji="1" lang="en-US" altLang="zh-CN" sz="1400" i="1" dirty="0">
              <a:solidFill>
                <a:schemeClr val="tx1"/>
              </a:solidFill>
            </a:endParaRPr>
          </a:p>
        </p:txBody>
      </p:sp>
      <p:sp>
        <p:nvSpPr>
          <p:cNvPr id="14" name="직사각형 5">
            <a:extLst>
              <a:ext uri="{FF2B5EF4-FFF2-40B4-BE49-F238E27FC236}">
                <a16:creationId xmlns:a16="http://schemas.microsoft.com/office/drawing/2014/main" id="{70A748B8-E06F-424F-A0BD-23ACB8B89D27}"/>
              </a:ext>
            </a:extLst>
          </p:cNvPr>
          <p:cNvSpPr/>
          <p:nvPr/>
        </p:nvSpPr>
        <p:spPr>
          <a:xfrm>
            <a:off x="907854" y="2859066"/>
            <a:ext cx="6127564" cy="165751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Beyond2D (WI; continuation from Rel-19 SI) – 2 TUs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Normative stage 2/3 leading from FS_Beyond2D SI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Identify required formats which support 3GPP defined beyond2D use cases (e.g. point clouds, mesh, depth video)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Define 3GPP codecs for beyond2D media, extending 3GPP video specifications and capabilities</a:t>
            </a:r>
          </a:p>
        </p:txBody>
      </p:sp>
      <p:sp>
        <p:nvSpPr>
          <p:cNvPr id="9" name="직사각형 5">
            <a:extLst>
              <a:ext uri="{FF2B5EF4-FFF2-40B4-BE49-F238E27FC236}">
                <a16:creationId xmlns:a16="http://schemas.microsoft.com/office/drawing/2014/main" id="{18B1D7F8-B81F-4868-BC78-128AAD6EE170}"/>
              </a:ext>
            </a:extLst>
          </p:cNvPr>
          <p:cNvSpPr/>
          <p:nvPr/>
        </p:nvSpPr>
        <p:spPr>
          <a:xfrm>
            <a:off x="7257092" y="1374361"/>
            <a:ext cx="4027054" cy="48356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Other candidate WI/SIs that might be/are proposed by other companies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 err="1">
                <a:solidFill>
                  <a:schemeClr val="tx1"/>
                </a:solidFill>
              </a:rPr>
              <a:t>HapticMedia</a:t>
            </a:r>
            <a:r>
              <a:rPr lang="en-US" altLang="ko-KR" sz="1400" dirty="0">
                <a:solidFill>
                  <a:schemeClr val="tx1"/>
                </a:solidFill>
              </a:rPr>
              <a:t> SI/WI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/>
                </a:solidFill>
              </a:rPr>
              <a:t>ARSpatial</a:t>
            </a:r>
            <a:r>
              <a:rPr lang="en-US" altLang="zh-CN" sz="1400" dirty="0">
                <a:solidFill>
                  <a:schemeClr val="tx1"/>
                </a:solidFill>
              </a:rPr>
              <a:t> SI/WI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IVAS codec extension SI/WI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RTP Configuration SI/WI</a:t>
            </a:r>
          </a:p>
          <a:p>
            <a:pPr marL="0" lvl="1">
              <a:spcBef>
                <a:spcPts val="300"/>
              </a:spcBef>
              <a:spcAft>
                <a:spcPts val="300"/>
              </a:spcAft>
            </a:pPr>
            <a:endParaRPr lang="en-US" altLang="ko-KR" sz="1600" b="1" dirty="0">
              <a:solidFill>
                <a:schemeClr val="tx1"/>
              </a:solidFill>
            </a:endParaRPr>
          </a:p>
          <a:p>
            <a:pPr marL="0"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>
                <a:solidFill>
                  <a:schemeClr val="tx1"/>
                </a:solidFill>
              </a:rPr>
              <a:t>For the above candidate WI/SIs, we believe these items in SA4 to overlap into 6G related work and resources in Rel-20</a:t>
            </a:r>
          </a:p>
          <a:p>
            <a:pPr marL="0" lvl="1">
              <a:spcBef>
                <a:spcPts val="300"/>
              </a:spcBef>
              <a:spcAft>
                <a:spcPts val="300"/>
              </a:spcAft>
            </a:pPr>
            <a:endParaRPr lang="en-US" altLang="ko-KR" sz="1400" dirty="0">
              <a:solidFill>
                <a:schemeClr val="tx1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39725" y="877651"/>
            <a:ext cx="11509375" cy="39853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tx2"/>
                </a:solidFill>
              </a:rPr>
              <a:t>Total TUs for 5G-A items = 36 TUs, Proposed TUs for 5G-Advanced = 8 TUs,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84BFCB-DE87-4472-B9FB-4CDBA10120C1}"/>
              </a:ext>
            </a:extLst>
          </p:cNvPr>
          <p:cNvSpPr txBox="1"/>
          <p:nvPr/>
        </p:nvSpPr>
        <p:spPr>
          <a:xfrm>
            <a:off x="11224908" y="27198"/>
            <a:ext cx="905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SP-241594</a:t>
            </a:r>
            <a:endParaRPr lang="ko-KR" altLang="en-US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E991FA-9737-44CF-B3E8-229AC86D5FD1}"/>
              </a:ext>
            </a:extLst>
          </p:cNvPr>
          <p:cNvSpPr txBox="1"/>
          <p:nvPr/>
        </p:nvSpPr>
        <p:spPr>
          <a:xfrm>
            <a:off x="7172" y="15875"/>
            <a:ext cx="2310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TSG SA#106 , 10 – 13 Dec 2024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159637361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28574</TotalTime>
  <Words>1945</Words>
  <Application>Microsoft Office PowerPoint</Application>
  <PresentationFormat>와이드스크린</PresentationFormat>
  <Paragraphs>259</Paragraphs>
  <Slides>12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Aptos</vt:lpstr>
      <vt:lpstr>inherit</vt:lpstr>
      <vt:lpstr>Arial</vt:lpstr>
      <vt:lpstr>Calibri</vt:lpstr>
      <vt:lpstr>Courier New</vt:lpstr>
      <vt:lpstr>Montserrat</vt:lpstr>
      <vt:lpstr>Samsung Sharp Sans Bold</vt:lpstr>
      <vt:lpstr>SamsungOne 400</vt:lpstr>
      <vt:lpstr>SamsungOne 700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이지철/이동통신표준Lab(SR)/삼성전자</cp:lastModifiedBy>
  <cp:revision>831</cp:revision>
  <cp:lastPrinted>2017-12-18T22:10:10Z</cp:lastPrinted>
  <dcterms:created xsi:type="dcterms:W3CDTF">2017-12-10T01:01:38Z</dcterms:created>
  <dcterms:modified xsi:type="dcterms:W3CDTF">2024-11-29T10:50:41Z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