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4"/>
  </p:notesMasterIdLst>
  <p:handoutMasterIdLst>
    <p:handoutMasterId r:id="rId25"/>
  </p:handoutMasterIdLst>
  <p:sldIdLst>
    <p:sldId id="257" r:id="rId2"/>
    <p:sldId id="258" r:id="rId3"/>
    <p:sldId id="259" r:id="rId4"/>
    <p:sldId id="283" r:id="rId5"/>
    <p:sldId id="279" r:id="rId6"/>
    <p:sldId id="260" r:id="rId7"/>
    <p:sldId id="261" r:id="rId8"/>
    <p:sldId id="262" r:id="rId9"/>
    <p:sldId id="263" r:id="rId10"/>
    <p:sldId id="267" r:id="rId11"/>
    <p:sldId id="268" r:id="rId12"/>
    <p:sldId id="269" r:id="rId13"/>
    <p:sldId id="271" r:id="rId14"/>
    <p:sldId id="270" r:id="rId15"/>
    <p:sldId id="273" r:id="rId16"/>
    <p:sldId id="275" r:id="rId17"/>
    <p:sldId id="276" r:id="rId18"/>
    <p:sldId id="274" r:id="rId19"/>
    <p:sldId id="277" r:id="rId20"/>
    <p:sldId id="278" r:id="rId21"/>
    <p:sldId id="281" r:id="rId22"/>
    <p:sldId id="282" r:id="rId23"/>
  </p:sldIdLst>
  <p:sldSz cx="12192000" cy="6858000"/>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3B969F-3A13-47B2-840C-AE307FD2B838}">
          <p14:sldIdLst>
            <p14:sldId id="257"/>
            <p14:sldId id="258"/>
            <p14:sldId id="259"/>
            <p14:sldId id="283"/>
            <p14:sldId id="279"/>
            <p14:sldId id="260"/>
            <p14:sldId id="261"/>
            <p14:sldId id="262"/>
            <p14:sldId id="263"/>
            <p14:sldId id="267"/>
            <p14:sldId id="268"/>
            <p14:sldId id="269"/>
            <p14:sldId id="271"/>
            <p14:sldId id="270"/>
            <p14:sldId id="273"/>
            <p14:sldId id="275"/>
            <p14:sldId id="276"/>
            <p14:sldId id="274"/>
            <p14:sldId id="277"/>
            <p14:sldId id="278"/>
            <p14:sldId id="281"/>
            <p14:sldId id="282"/>
          </p14:sldIdLst>
        </p14:section>
        <p14:section name="Untitled Section" id="{B4ABE2DE-D148-4A7F-87F9-0F15F183554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1DBC67-0DAA-C3D0-28F7-91B938263D95}" name="Rene Faurie2" initials="RF2" userId="Rene Faurie2"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CF01"/>
    <a:srgbClr val="D964C7"/>
    <a:srgbClr val="1C8902"/>
    <a:srgbClr val="43FD01"/>
    <a:srgbClr val="FFFFFF"/>
    <a:srgbClr val="EEEEEE"/>
    <a:srgbClr val="F7F7F7"/>
    <a:srgbClr val="F4F4F4"/>
    <a:srgbClr val="FAFAFA"/>
    <a:srgbClr val="A4A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13" autoAdjust="0"/>
    <p:restoredTop sz="94079" autoAdjust="0"/>
  </p:normalViewPr>
  <p:slideViewPr>
    <p:cSldViewPr snapToGrid="0">
      <p:cViewPr varScale="1">
        <p:scale>
          <a:sx n="53" d="100"/>
          <a:sy n="53" d="100"/>
        </p:scale>
        <p:origin x="216" y="26"/>
      </p:cViewPr>
      <p:guideLst/>
    </p:cSldViewPr>
  </p:slideViewPr>
  <p:outlineViewPr>
    <p:cViewPr>
      <p:scale>
        <a:sx n="33" d="100"/>
        <a:sy n="33" d="100"/>
      </p:scale>
      <p:origin x="0" y="-15368"/>
    </p:cViewPr>
  </p:outlineViewPr>
  <p:notesTextViewPr>
    <p:cViewPr>
      <p:scale>
        <a:sx n="3" d="2"/>
        <a:sy n="3" d="2"/>
      </p:scale>
      <p:origin x="0" y="0"/>
    </p:cViewPr>
  </p:notesTextViewPr>
  <p:sorterViewPr>
    <p:cViewPr>
      <p:scale>
        <a:sx n="100" d="100"/>
        <a:sy n="100" d="100"/>
      </p:scale>
      <p:origin x="0" y="-725"/>
    </p:cViewPr>
  </p:sorterViewPr>
  <p:notesViewPr>
    <p:cSldViewPr snapToGrid="0">
      <p:cViewPr varScale="1">
        <p:scale>
          <a:sx n="70" d="100"/>
          <a:sy n="70" d="100"/>
        </p:scale>
        <p:origin x="270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732AE93-04B0-4B14-9BA9-5A4E1E888D43}"/>
              </a:ext>
            </a:extLst>
          </p:cNvPr>
          <p:cNvSpPr>
            <a:spLocks noGrp="1"/>
          </p:cNvSpPr>
          <p:nvPr>
            <p:ph type="ftr" sz="quarter" idx="2"/>
          </p:nvPr>
        </p:nvSpPr>
        <p:spPr>
          <a:xfrm>
            <a:off x="0" y="8685213"/>
            <a:ext cx="3657600" cy="458787"/>
          </a:xfrm>
          <a:prstGeom prst="rect">
            <a:avLst/>
          </a:prstGeom>
        </p:spPr>
        <p:txBody>
          <a:bodyPr vert="horz" lIns="182880" tIns="182880" rIns="182880" bIns="182880" rtlCol="0" anchor="b"/>
          <a:lstStyle>
            <a:lvl1pPr algn="l">
              <a:defRPr sz="1200"/>
            </a:lvl1pPr>
          </a:lstStyle>
          <a:p>
            <a:r>
              <a:rPr lang="en-US" sz="800" dirty="0">
                <a:solidFill>
                  <a:schemeClr val="tx1">
                    <a:lumMod val="50000"/>
                    <a:lumOff val="50000"/>
                  </a:schemeClr>
                </a:solidFill>
              </a:rPr>
              <a:t>© 2017 Keysight Technologies and/or its affiliates. All rights reserved.</a:t>
            </a:r>
          </a:p>
        </p:txBody>
      </p:sp>
      <p:sp>
        <p:nvSpPr>
          <p:cNvPr id="5" name="Slide Number Placeholder 4">
            <a:extLst>
              <a:ext uri="{FF2B5EF4-FFF2-40B4-BE49-F238E27FC236}">
                <a16:creationId xmlns:a16="http://schemas.microsoft.com/office/drawing/2014/main" id="{DDE6FEEE-424C-49DA-AAE0-6FD6D9B0551D}"/>
              </a:ext>
            </a:extLst>
          </p:cNvPr>
          <p:cNvSpPr>
            <a:spLocks noGrp="1"/>
          </p:cNvSpPr>
          <p:nvPr>
            <p:ph type="sldNum" sz="quarter" idx="3"/>
          </p:nvPr>
        </p:nvSpPr>
        <p:spPr>
          <a:xfrm>
            <a:off x="5943600" y="8685213"/>
            <a:ext cx="914400" cy="458787"/>
          </a:xfrm>
          <a:prstGeom prst="rect">
            <a:avLst/>
          </a:prstGeom>
        </p:spPr>
        <p:txBody>
          <a:bodyPr vert="horz" lIns="182880" tIns="182880" rIns="182880" bIns="182880" rtlCol="0" anchor="b"/>
          <a:lstStyle>
            <a:lvl1pPr algn="r">
              <a:defRPr sz="1200"/>
            </a:lvl1pPr>
          </a:lstStyle>
          <a:p>
            <a:fld id="{836D5859-1D5A-48C7-BA8C-83EF8FC1CBCA}" type="slidenum">
              <a:rPr lang="en-US" sz="800" smtClean="0">
                <a:solidFill>
                  <a:schemeClr val="tx1">
                    <a:lumMod val="50000"/>
                    <a:lumOff val="50000"/>
                  </a:schemeClr>
                </a:solidFill>
              </a:rPr>
              <a:t>‹#›</a:t>
            </a:fld>
            <a:endParaRPr lang="en-US" sz="800" dirty="0">
              <a:solidFill>
                <a:schemeClr val="tx1">
                  <a:lumMod val="50000"/>
                  <a:lumOff val="50000"/>
                </a:schemeClr>
              </a:solidFill>
            </a:endParaRPr>
          </a:p>
        </p:txBody>
      </p:sp>
    </p:spTree>
    <p:extLst>
      <p:ext uri="{BB962C8B-B14F-4D97-AF65-F5344CB8AC3E}">
        <p14:creationId xmlns:p14="http://schemas.microsoft.com/office/powerpoint/2010/main" val="1683574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01650" y="914400"/>
            <a:ext cx="5854700" cy="3294063"/>
          </a:xfrm>
          <a:prstGeom prst="rect">
            <a:avLst/>
          </a:prstGeom>
          <a:noFill/>
          <a:ln w="12700">
            <a:solidFill>
              <a:schemeClr val="tx2"/>
            </a:solidFill>
            <a:miter lim="800000"/>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14353" y="4400549"/>
            <a:ext cx="5829301" cy="3600451"/>
          </a:xfrm>
          <a:prstGeom prst="rect">
            <a:avLst/>
          </a:prstGeom>
        </p:spPr>
        <p:txBody>
          <a:bodyPr vert="horz" lIns="0" tIns="0" rIns="0" bIns="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685213"/>
            <a:ext cx="3657600" cy="458787"/>
          </a:xfrm>
          <a:prstGeom prst="rect">
            <a:avLst/>
          </a:prstGeom>
        </p:spPr>
        <p:txBody>
          <a:bodyPr vert="horz" wrap="square" lIns="182880" tIns="182880" rIns="182880" bIns="182880" rtlCol="0" anchor="b">
            <a:noAutofit/>
          </a:bodyPr>
          <a:lstStyle>
            <a:lvl1pPr>
              <a:defRPr lang="en-US" sz="800">
                <a:solidFill>
                  <a:schemeClr val="tx1">
                    <a:lumMod val="50000"/>
                    <a:lumOff val="50000"/>
                  </a:schemeClr>
                </a:solidFill>
                <a:latin typeface="Arial" panose="020B0604020202020204" pitchFamily="34" charset="0"/>
                <a:cs typeface="Arial" panose="020B0604020202020204" pitchFamily="34" charset="0"/>
              </a:defRPr>
            </a:lvl1pPr>
          </a:lstStyle>
          <a:p>
            <a:r>
              <a:rPr lang="en-US" dirty="0"/>
              <a:t>© 2017 Keysight Technologies and/or its affiliates. All rights reserved.</a:t>
            </a:r>
          </a:p>
        </p:txBody>
      </p:sp>
      <p:sp>
        <p:nvSpPr>
          <p:cNvPr id="7" name="Slide Number Placeholder 6"/>
          <p:cNvSpPr>
            <a:spLocks noGrp="1"/>
          </p:cNvSpPr>
          <p:nvPr>
            <p:ph type="sldNum" sz="quarter" idx="5"/>
          </p:nvPr>
        </p:nvSpPr>
        <p:spPr>
          <a:xfrm>
            <a:off x="5943600" y="8685213"/>
            <a:ext cx="914400" cy="458787"/>
          </a:xfrm>
          <a:prstGeom prst="rect">
            <a:avLst/>
          </a:prstGeom>
        </p:spPr>
        <p:txBody>
          <a:bodyPr vert="horz" lIns="182880" tIns="182880" rIns="182880" bIns="182880" rtlCol="0" anchor="b"/>
          <a:lstStyle>
            <a:lvl1pPr algn="r">
              <a:defRPr sz="800">
                <a:solidFill>
                  <a:schemeClr val="tx1">
                    <a:lumMod val="50000"/>
                    <a:lumOff val="50000"/>
                  </a:schemeClr>
                </a:solidFill>
                <a:latin typeface="Arial" panose="020B0604020202020204" pitchFamily="34" charset="0"/>
                <a:cs typeface="Arial" panose="020B0604020202020204" pitchFamily="34" charset="0"/>
              </a:defRPr>
            </a:lvl1pPr>
          </a:lstStyle>
          <a:p>
            <a:fld id="{E8FDEE44-2F84-48D1-BBF6-82E16595D1F6}" type="slidenum">
              <a:rPr lang="en-US" smtClean="0"/>
              <a:pPr/>
              <a:t>‹#›</a:t>
            </a:fld>
            <a:endParaRPr lang="en-US" dirty="0"/>
          </a:p>
        </p:txBody>
      </p:sp>
    </p:spTree>
    <p:extLst>
      <p:ext uri="{BB962C8B-B14F-4D97-AF65-F5344CB8AC3E}">
        <p14:creationId xmlns:p14="http://schemas.microsoft.com/office/powerpoint/2010/main" val="3173182270"/>
      </p:ext>
    </p:extLst>
  </p:cSld>
  <p:clrMap bg1="lt1" tx1="dk1" bg2="lt2" tx2="dk2" accent1="accent1" accent2="accent2" accent3="accent3" accent4="accent4" accent5="accent5" accent6="accent6" hlink="hlink" folHlink="folHlink"/>
  <p:notesStyle>
    <a:lvl1pPr marL="0" indent="0" algn="l" defTabSz="914400" rtl="0" eaLnBrk="1" latinLnBrk="0" hangingPunct="1">
      <a:spcBef>
        <a:spcPts val="4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27432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41148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54864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FDEE44-2F84-48D1-BBF6-82E16595D1F6}" type="slidenum">
              <a:rPr lang="en-US" smtClean="0"/>
              <a:t>1</a:t>
            </a:fld>
            <a:endParaRPr lang="en-US" dirty="0"/>
          </a:p>
        </p:txBody>
      </p:sp>
    </p:spTree>
    <p:extLst>
      <p:ext uri="{BB962C8B-B14F-4D97-AF65-F5344CB8AC3E}">
        <p14:creationId xmlns:p14="http://schemas.microsoft.com/office/powerpoint/2010/main" val="131041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1" name="Title">
            <a:extLst>
              <a:ext uri="{FF2B5EF4-FFF2-40B4-BE49-F238E27FC236}">
                <a16:creationId xmlns:a16="http://schemas.microsoft.com/office/drawing/2014/main" id="{7A92962A-B660-43F3-9C7C-C1CD756ED73A}"/>
              </a:ext>
            </a:extLst>
          </p:cNvPr>
          <p:cNvSpPr>
            <a:spLocks noGrp="1"/>
          </p:cNvSpPr>
          <p:nvPr>
            <p:ph type="title" hasCustomPrompt="1"/>
          </p:nvPr>
        </p:nvSpPr>
        <p:spPr>
          <a:xfrm>
            <a:off x="1409700" y="2874195"/>
            <a:ext cx="9372600" cy="1336928"/>
          </a:xfrm>
        </p:spPr>
        <p:txBody>
          <a:bodyPr anchor="b"/>
          <a:lstStyle>
            <a:lvl1pPr algn="ctr">
              <a:lnSpc>
                <a:spcPct val="90000"/>
              </a:lnSpc>
              <a:defRPr sz="4000">
                <a:solidFill>
                  <a:srgbClr val="1C8902"/>
                </a:solidFill>
              </a:defRPr>
            </a:lvl1pPr>
          </a:lstStyle>
          <a:p>
            <a:r>
              <a:rPr lang="en-US" dirty="0"/>
              <a:t>Title Slide Layout</a:t>
            </a:r>
          </a:p>
        </p:txBody>
      </p:sp>
    </p:spTree>
    <p:extLst>
      <p:ext uri="{BB962C8B-B14F-4D97-AF65-F5344CB8AC3E}">
        <p14:creationId xmlns:p14="http://schemas.microsoft.com/office/powerpoint/2010/main" val="302638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Sub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83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B8CEC4-B0CD-4400-A6AD-DD3E12310A92}"/>
              </a:ext>
            </a:extLst>
          </p:cNvPr>
          <p:cNvSpPr>
            <a:spLocks noGrp="1"/>
          </p:cNvSpPr>
          <p:nvPr>
            <p:ph type="title" hasCustomPrompt="1"/>
          </p:nvPr>
        </p:nvSpPr>
        <p:spPr/>
        <p:txBody>
          <a:bodyPr/>
          <a:lstStyle>
            <a:lvl1pPr>
              <a:defRPr>
                <a:solidFill>
                  <a:srgbClr val="1C8902"/>
                </a:solidFill>
              </a:defRPr>
            </a:lvl1pPr>
          </a:lstStyle>
          <a:p>
            <a:r>
              <a:rPr lang="en-US" dirty="0"/>
              <a:t>Title Only Layout</a:t>
            </a:r>
          </a:p>
        </p:txBody>
      </p:sp>
    </p:spTree>
    <p:extLst>
      <p:ext uri="{BB962C8B-B14F-4D97-AF65-F5344CB8AC3E}">
        <p14:creationId xmlns:p14="http://schemas.microsoft.com/office/powerpoint/2010/main" val="137618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6D468E16-0E6F-4B64-BCD8-5D8D8376E1AB}"/>
              </a:ext>
            </a:extLst>
          </p:cNvPr>
          <p:cNvSpPr>
            <a:spLocks noGrp="1"/>
          </p:cNvSpPr>
          <p:nvPr>
            <p:ph sz="quarter" idx="14"/>
          </p:nvPr>
        </p:nvSpPr>
        <p:spPr>
          <a:xfrm>
            <a:off x="449580" y="1408177"/>
            <a:ext cx="11292840" cy="4873752"/>
          </a:xfrm>
        </p:spPr>
        <p:txBody>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5pPr>
              <a:defRPr>
                <a:solidFill>
                  <a:schemeClr val="tx1">
                    <a:lumMod val="85000"/>
                    <a:lumOff val="15000"/>
                  </a:schemeClr>
                </a:solidFill>
              </a:defRPr>
            </a:lvl5pPr>
          </a:lstStyle>
          <a:p>
            <a:pPr lvl="0"/>
            <a:r>
              <a:rPr lang="en-US" dirty="0"/>
              <a:t>Edit Master text styles</a:t>
            </a:r>
          </a:p>
          <a:p>
            <a:pPr lvl="1"/>
            <a:r>
              <a:rPr lang="en-US" dirty="0"/>
              <a:t>Second level</a:t>
            </a:r>
          </a:p>
          <a:p>
            <a:pPr lvl="2"/>
            <a:r>
              <a:rPr lang="en-US" dirty="0"/>
              <a:t>Third level</a:t>
            </a:r>
          </a:p>
        </p:txBody>
      </p:sp>
      <p:sp>
        <p:nvSpPr>
          <p:cNvPr id="4" name="Title 3">
            <a:extLst>
              <a:ext uri="{FF2B5EF4-FFF2-40B4-BE49-F238E27FC236}">
                <a16:creationId xmlns:a16="http://schemas.microsoft.com/office/drawing/2014/main" id="{856CA66E-0730-4548-BD28-48477B0C3CAB}"/>
              </a:ext>
            </a:extLst>
          </p:cNvPr>
          <p:cNvSpPr>
            <a:spLocks noGrp="1"/>
          </p:cNvSpPr>
          <p:nvPr>
            <p:ph type="title" hasCustomPrompt="1"/>
          </p:nvPr>
        </p:nvSpPr>
        <p:spPr>
          <a:xfrm>
            <a:off x="449202" y="335763"/>
            <a:ext cx="11293597" cy="492443"/>
          </a:xfrm>
        </p:spPr>
        <p:txBody>
          <a:bodyPr/>
          <a:lstStyle>
            <a:lvl1pPr>
              <a:defRPr b="1">
                <a:solidFill>
                  <a:srgbClr val="1C8902"/>
                </a:solidFill>
              </a:defRPr>
            </a:lvl1pPr>
          </a:lstStyle>
          <a:p>
            <a:r>
              <a:rPr lang="en-US" dirty="0"/>
              <a:t>One Column Layout</a:t>
            </a:r>
          </a:p>
        </p:txBody>
      </p:sp>
    </p:spTree>
    <p:extLst>
      <p:ext uri="{BB962C8B-B14F-4D97-AF65-F5344CB8AC3E}">
        <p14:creationId xmlns:p14="http://schemas.microsoft.com/office/powerpoint/2010/main" val="45002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0009C-A231-4A82-B294-AD048E2B7BF6}"/>
              </a:ext>
            </a:extLst>
          </p:cNvPr>
          <p:cNvSpPr>
            <a:spLocks noGrp="1"/>
          </p:cNvSpPr>
          <p:nvPr>
            <p:ph type="title"/>
          </p:nvPr>
        </p:nvSpPr>
        <p:spPr/>
        <p:txBody>
          <a:bodyPr/>
          <a:lstStyle>
            <a:lvl1pPr>
              <a:defRPr>
                <a:solidFill>
                  <a:srgbClr val="1C8902"/>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22736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No Texture)">
    <p:spTree>
      <p:nvGrpSpPr>
        <p:cNvPr id="1" name=""/>
        <p:cNvGrpSpPr/>
        <p:nvPr/>
      </p:nvGrpSpPr>
      <p:grpSpPr>
        <a:xfrm>
          <a:off x="0" y="0"/>
          <a:ext cx="0" cy="0"/>
          <a:chOff x="0" y="0"/>
          <a:chExt cx="0" cy="0"/>
        </a:xfrm>
      </p:grpSpPr>
      <p:sp>
        <p:nvSpPr>
          <p:cNvPr id="24" name="Slide Number">
            <a:extLst>
              <a:ext uri="{FF2B5EF4-FFF2-40B4-BE49-F238E27FC236}">
                <a16:creationId xmlns:a16="http://schemas.microsoft.com/office/drawing/2014/main" id="{C1F06F61-6DD2-446B-987D-B384047C0878}"/>
              </a:ext>
            </a:extLst>
          </p:cNvPr>
          <p:cNvSpPr txBox="1">
            <a:spLocks/>
          </p:cNvSpPr>
          <p:nvPr userDrawn="1"/>
        </p:nvSpPr>
        <p:spPr bwMode="gray">
          <a:xfrm>
            <a:off x="11006977" y="6447297"/>
            <a:ext cx="735822" cy="153888"/>
          </a:xfrm>
          <a:prstGeom prst="rect">
            <a:avLst/>
          </a:prstGeom>
        </p:spPr>
        <p:txBody>
          <a:bodyPr vert="horz" wrap="square" lIns="0" tIns="0" rIns="0" bIns="0" rtlCol="0" anchor="ctr">
            <a:noAutofit/>
          </a:bodyPr>
          <a:lstStyle>
            <a:defPPr>
              <a:defRPr lang="en-US"/>
            </a:defPPr>
            <a:lvl1pPr marL="0" algn="r" defTabSz="457200" rtl="0" eaLnBrk="1" latinLnBrk="0" hangingPunct="1">
              <a:defRPr sz="1000" kern="1200">
                <a:solidFill>
                  <a:schemeClr val="bg1">
                    <a:lumMod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862D98-B5C3-4BE4-8A34-4F5B36AB20BC}"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203569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446518C-C5C5-4D58-B4D2-B85C0BD81B00}"/>
              </a:ext>
            </a:extLst>
          </p:cNvPr>
          <p:cNvPicPr>
            <a:picLocks noChangeAspect="1"/>
          </p:cNvPicPr>
          <p:nvPr userDrawn="1"/>
        </p:nvPicPr>
        <p:blipFill rotWithShape="1">
          <a:blip r:embed="rId8"/>
          <a:srcRect l="15280" b="23627"/>
          <a:stretch/>
        </p:blipFill>
        <p:spPr>
          <a:xfrm>
            <a:off x="0" y="6024563"/>
            <a:ext cx="2112478" cy="833437"/>
          </a:xfrm>
          <a:prstGeom prst="rect">
            <a:avLst/>
          </a:prstGeom>
        </p:spPr>
      </p:pic>
      <p:sp>
        <p:nvSpPr>
          <p:cNvPr id="4" name="Rectangle 3">
            <a:extLst>
              <a:ext uri="{FF2B5EF4-FFF2-40B4-BE49-F238E27FC236}">
                <a16:creationId xmlns:a16="http://schemas.microsoft.com/office/drawing/2014/main" id="{6098CF84-0D02-4614-8A26-93A1CB865A2B}"/>
              </a:ext>
            </a:extLst>
          </p:cNvPr>
          <p:cNvSpPr/>
          <p:nvPr userDrawn="1"/>
        </p:nvSpPr>
        <p:spPr>
          <a:xfrm>
            <a:off x="0" y="0"/>
            <a:ext cx="3270250" cy="6858000"/>
          </a:xfrm>
          <a:prstGeom prst="rect">
            <a:avLst/>
          </a:prstGeom>
          <a:gradFill flip="none" rotWithShape="1">
            <a:gsLst>
              <a:gs pos="0">
                <a:schemeClr val="bg1">
                  <a:lumMod val="95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dirty="0"/>
          </a:p>
        </p:txBody>
      </p:sp>
      <p:sp>
        <p:nvSpPr>
          <p:cNvPr id="13" name="Slide Number">
            <a:extLst>
              <a:ext uri="{FF2B5EF4-FFF2-40B4-BE49-F238E27FC236}">
                <a16:creationId xmlns:a16="http://schemas.microsoft.com/office/drawing/2014/main" id="{9773789E-1482-4DF2-AC34-ED595BC86F6F}"/>
              </a:ext>
            </a:extLst>
          </p:cNvPr>
          <p:cNvSpPr txBox="1">
            <a:spLocks/>
          </p:cNvSpPr>
          <p:nvPr userDrawn="1"/>
        </p:nvSpPr>
        <p:spPr bwMode="gray">
          <a:xfrm>
            <a:off x="11006977" y="6447297"/>
            <a:ext cx="735822" cy="153888"/>
          </a:xfrm>
          <a:prstGeom prst="rect">
            <a:avLst/>
          </a:prstGeom>
        </p:spPr>
        <p:txBody>
          <a:bodyPr vert="horz" wrap="square" lIns="0" tIns="0" rIns="0" bIns="0" rtlCol="0" anchor="ctr">
            <a:noAutofit/>
          </a:bodyPr>
          <a:lstStyle>
            <a:defPPr>
              <a:defRPr lang="en-US"/>
            </a:defPPr>
            <a:lvl1pPr marL="0" algn="r" defTabSz="457200" rtl="0" eaLnBrk="1" latinLnBrk="0" hangingPunct="1">
              <a:defRPr sz="1000" kern="1200">
                <a:solidFill>
                  <a:schemeClr val="bg1">
                    <a:lumMod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862D98-B5C3-4BE4-8A34-4F5B36AB20BC}" type="slidenum">
              <a:rPr lang="en-US" smtClean="0">
                <a:solidFill>
                  <a:schemeClr val="bg1">
                    <a:lumMod val="65000"/>
                  </a:schemeClr>
                </a:solidFill>
              </a:rPr>
              <a:pPr/>
              <a:t>‹#›</a:t>
            </a:fld>
            <a:endParaRPr lang="en-US" dirty="0">
              <a:solidFill>
                <a:schemeClr val="bg1">
                  <a:lumMod val="65000"/>
                </a:schemeClr>
              </a:solidFill>
            </a:endParaRPr>
          </a:p>
        </p:txBody>
      </p:sp>
      <p:sp>
        <p:nvSpPr>
          <p:cNvPr id="71" name="Text Placeholder 70">
            <a:extLst>
              <a:ext uri="{FF2B5EF4-FFF2-40B4-BE49-F238E27FC236}">
                <a16:creationId xmlns:a16="http://schemas.microsoft.com/office/drawing/2014/main" id="{14A8E363-B738-48A5-915F-96EF63027B46}"/>
              </a:ext>
            </a:extLst>
          </p:cNvPr>
          <p:cNvSpPr>
            <a:spLocks noGrp="1"/>
          </p:cNvSpPr>
          <p:nvPr>
            <p:ph type="body" idx="1"/>
          </p:nvPr>
        </p:nvSpPr>
        <p:spPr>
          <a:xfrm>
            <a:off x="449201" y="1802870"/>
            <a:ext cx="11293597" cy="4475704"/>
          </a:xfrm>
          <a:prstGeom prst="rect">
            <a:avLst/>
          </a:prstGeom>
        </p:spPr>
        <p:txBody>
          <a:bodyPr vert="horz" lIns="0" tIns="0" rIns="0" bIns="0" rtlCol="0">
            <a:noAutofit/>
          </a:bodyPr>
          <a:lstStyle/>
          <a:p>
            <a:pPr lvl="0"/>
            <a:r>
              <a:rPr lang="en-US" dirty="0"/>
              <a:t>First level: Bullet, 20pt</a:t>
            </a:r>
          </a:p>
          <a:p>
            <a:pPr lvl="1"/>
            <a:r>
              <a:rPr lang="en-US" dirty="0"/>
              <a:t>Second level: Sub-bullet 1, 18pt</a:t>
            </a:r>
          </a:p>
          <a:p>
            <a:pPr lvl="2"/>
            <a:r>
              <a:rPr lang="en-US" dirty="0"/>
              <a:t>Third level: Sub-bullet 2, 16pt</a:t>
            </a:r>
          </a:p>
          <a:p>
            <a:pPr lvl="3"/>
            <a:r>
              <a:rPr lang="en-US" dirty="0"/>
              <a:t>Fourth level: Heading 1, 28pt</a:t>
            </a:r>
          </a:p>
          <a:p>
            <a:pPr lvl="4"/>
            <a:r>
              <a:rPr lang="en-US" dirty="0"/>
              <a:t>Fifth level: Description 1, 18pt</a:t>
            </a:r>
          </a:p>
          <a:p>
            <a:pPr lvl="5"/>
            <a:r>
              <a:rPr lang="en-US" dirty="0"/>
              <a:t>Sixth level: Heading 2, 22pt</a:t>
            </a:r>
          </a:p>
          <a:p>
            <a:pPr lvl="6"/>
            <a:r>
              <a:rPr lang="en-US" dirty="0"/>
              <a:t>Seventh level: Description 2, 16pt</a:t>
            </a:r>
          </a:p>
          <a:p>
            <a:pPr lvl="7"/>
            <a:r>
              <a:rPr lang="en-US" dirty="0"/>
              <a:t>Eighth level: Stats 1, 36pt</a:t>
            </a:r>
          </a:p>
          <a:p>
            <a:pPr lvl="8"/>
            <a:r>
              <a:rPr lang="en-US" dirty="0"/>
              <a:t>Ninth level: Stats 2, 48pt</a:t>
            </a:r>
          </a:p>
        </p:txBody>
      </p:sp>
      <p:sp>
        <p:nvSpPr>
          <p:cNvPr id="2" name="Title"/>
          <p:cNvSpPr>
            <a:spLocks noGrp="1"/>
          </p:cNvSpPr>
          <p:nvPr>
            <p:ph type="title"/>
          </p:nvPr>
        </p:nvSpPr>
        <p:spPr>
          <a:xfrm>
            <a:off x="449202" y="372339"/>
            <a:ext cx="11293597" cy="492443"/>
          </a:xfrm>
          <a:prstGeom prst="rect">
            <a:avLst/>
          </a:prstGeom>
        </p:spPr>
        <p:txBody>
          <a:bodyPr vert="horz" lIns="0" tIns="0" rIns="0" bIns="0" rtlCol="0" anchor="t">
            <a:noAutofit/>
          </a:bodyPr>
          <a:lstStyle/>
          <a:p>
            <a:r>
              <a:rPr lang="en-US" dirty="0"/>
              <a:t>Title, 32pt</a:t>
            </a:r>
          </a:p>
        </p:txBody>
      </p:sp>
    </p:spTree>
    <p:extLst>
      <p:ext uri="{BB962C8B-B14F-4D97-AF65-F5344CB8AC3E}">
        <p14:creationId xmlns:p14="http://schemas.microsoft.com/office/powerpoint/2010/main" val="33623089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23" r:id="rId3"/>
    <p:sldLayoutId id="2147483724" r:id="rId4"/>
    <p:sldLayoutId id="2147483744" r:id="rId5"/>
    <p:sldLayoutId id="2147483700" r:id="rId6"/>
  </p:sldLayoutIdLst>
  <p:hf hdr="0" dt="0"/>
  <p:txStyles>
    <p:title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p:titleStyle>
    <p:body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4E67-E40F-41CB-9B53-C634BFE3E6D9}"/>
              </a:ext>
            </a:extLst>
          </p:cNvPr>
          <p:cNvSpPr>
            <a:spLocks noGrp="1"/>
          </p:cNvSpPr>
          <p:nvPr>
            <p:ph type="title"/>
          </p:nvPr>
        </p:nvSpPr>
        <p:spPr>
          <a:xfrm>
            <a:off x="457200" y="2453782"/>
            <a:ext cx="11277600" cy="1336928"/>
          </a:xfrm>
        </p:spPr>
        <p:txBody>
          <a:bodyPr/>
          <a:lstStyle/>
          <a:p>
            <a:br>
              <a:rPr lang="en-US" dirty="0"/>
            </a:br>
            <a:endParaRPr lang="en-US" dirty="0"/>
          </a:p>
        </p:txBody>
      </p:sp>
      <p:sp>
        <p:nvSpPr>
          <p:cNvPr id="7" name="Title 5">
            <a:extLst>
              <a:ext uri="{FF2B5EF4-FFF2-40B4-BE49-F238E27FC236}">
                <a16:creationId xmlns:a16="http://schemas.microsoft.com/office/drawing/2014/main" id="{0A0D21AC-9C27-46F7-9662-8E7E3156F9EF}"/>
              </a:ext>
            </a:extLst>
          </p:cNvPr>
          <p:cNvSpPr txBox="1">
            <a:spLocks/>
          </p:cNvSpPr>
          <p:nvPr/>
        </p:nvSpPr>
        <p:spPr>
          <a:xfrm>
            <a:off x="657498" y="424801"/>
            <a:ext cx="10877005" cy="5870832"/>
          </a:xfrm>
          <a:prstGeom prst="rect">
            <a:avLst/>
          </a:prstGeom>
        </p:spPr>
        <p:txBody>
          <a:bodyPr vert="horz" lIns="91440" tIns="45720" rIns="91440" bIns="45720" rtlCol="0" anchor="b" anchorCtr="0">
            <a:noAutofit/>
          </a:bodyPr>
          <a:lstStyle>
            <a:lvl1pPr algn="l" defTabSz="914400" rtl="0" eaLnBrk="1" latinLnBrk="0" hangingPunct="1">
              <a:lnSpc>
                <a:spcPct val="85000"/>
              </a:lnSpc>
              <a:spcBef>
                <a:spcPct val="0"/>
              </a:spcBef>
              <a:buNone/>
              <a:defRPr sz="8000" b="0" kern="1200" spc="-50" baseline="0">
                <a:solidFill>
                  <a:schemeClr val="tx1">
                    <a:lumMod val="85000"/>
                    <a:lumOff val="15000"/>
                  </a:schemeClr>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3GPP TSG RAN meeting #106			</a:t>
            </a:r>
            <a:r>
              <a:rPr lang="en-US"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RP-243301</a:t>
            </a:r>
            <a:b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b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Madrid, Spain, December 9th-12th, 2024</a:t>
            </a:r>
            <a:b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Agenda Item:		9.4.1.6</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Source</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Intelsat</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Thales</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Eutelsat Group</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European Space Agency, FirstNet, Bosch,</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Novamint, SyncTechno Inc, Fraunhofer HHI</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Fraunhofer IIS</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BMW,</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Gilat, CHTTL, SES, Airbus,</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EDF, Sharp, Hispasat, Lockheed Martin, UIC</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Title:</a:t>
            </a:r>
            <a: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Way Forward on Ku band numerology</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Document for:</a:t>
            </a:r>
            <a: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Approval</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2400" b="0" i="0" u="none" strike="noStrike" kern="1200" cap="none" spc="-50" normalizeH="0" baseline="0" noProof="0" dirty="0">
              <a:ln>
                <a:noFill/>
              </a:ln>
              <a:solidFill>
                <a:srgbClr val="FF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797425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FED85-8581-C14E-0FF8-BF1CF167A2F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A8BAE0-35B6-9AA3-5B71-9B3FE3F58786}"/>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Hispasat's operates different types of satellites, legacy ones which are equipped with old transponders (36 MHz and 72 MHz) while the new HTS satellites hosting higher bandwidth transponders (250 and 500 MHz)</a:t>
            </a:r>
          </a:p>
          <a:p>
            <a:pPr marL="0" indent="0">
              <a:buNone/>
            </a:pPr>
            <a:r>
              <a:rPr lang="en-GB" sz="2800" dirty="0">
                <a:effectLst/>
                <a:latin typeface="Calibri" panose="020F0502020204030204" pitchFamily="34" charset="0"/>
                <a:ea typeface="Calibri" panose="020F0502020204030204" pitchFamily="34" charset="0"/>
              </a:rPr>
              <a:t>Given that we are committed to transitioning from DVB waveform to 5G NTN, we need the flexibility of FR1 numerology  to accommodate the signal bandwidth to the legacy satellites, while we also require FR2 numerology to cover high throughput scenarios using the HTS satellites.</a:t>
            </a:r>
          </a:p>
          <a:p>
            <a:pPr marL="0" indent="0">
              <a:buNone/>
            </a:pPr>
            <a:endParaRPr lang="en-GB" sz="2800" dirty="0">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F470A567-FD60-E432-E838-71916DFD50AB}"/>
              </a:ext>
            </a:extLst>
          </p:cNvPr>
          <p:cNvSpPr>
            <a:spLocks noGrp="1"/>
          </p:cNvSpPr>
          <p:nvPr>
            <p:ph type="title"/>
          </p:nvPr>
        </p:nvSpPr>
        <p:spPr/>
        <p:txBody>
          <a:bodyPr/>
          <a:lstStyle/>
          <a:p>
            <a:r>
              <a:rPr lang="en-GB" dirty="0"/>
              <a:t>Hispasat</a:t>
            </a:r>
            <a:endParaRPr lang="en-US" dirty="0"/>
          </a:p>
        </p:txBody>
      </p:sp>
    </p:spTree>
    <p:extLst>
      <p:ext uri="{BB962C8B-B14F-4D97-AF65-F5344CB8AC3E}">
        <p14:creationId xmlns:p14="http://schemas.microsoft.com/office/powerpoint/2010/main" val="253689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80316-C2EF-EC3B-8A53-48635629881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E30A53-D500-F7FC-AE5D-E9E1B4595C40}"/>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The NTN services in Ku-band that will benefit from adoption of 5G will be GEO and LEO constellations with wideband transponders (e.g. 250MHz), as well as GEO satellite with "legacy" narrowband transponders (e.g. 36MHz). It is important that 5G-NTN delivers optimal performance over both wideband and narrowband transponders, while at the same time allowing reuse at the maximum extent of technology available for TN.</a:t>
            </a:r>
          </a:p>
          <a:p>
            <a:pPr marL="0" indent="0">
              <a:buNone/>
            </a:pPr>
            <a:r>
              <a:rPr lang="en-GB" sz="2200" dirty="0">
                <a:effectLst/>
                <a:latin typeface="Calibri" panose="020F0502020204030204" pitchFamily="34" charset="0"/>
                <a:ea typeface="Calibri" panose="020F0502020204030204" pitchFamily="34" charset="0"/>
              </a:rPr>
              <a:t>In this respect, defining Ku as FR1 will help in addressing narrowband use cases as well as providing a quick access to market for wideband use cases using CA.</a:t>
            </a:r>
          </a:p>
          <a:p>
            <a:pPr marL="0" indent="0">
              <a:buNone/>
            </a:pPr>
            <a:r>
              <a:rPr lang="en-GB" sz="2200" dirty="0">
                <a:effectLst/>
                <a:latin typeface="Calibri" panose="020F0502020204030204" pitchFamily="34" charset="0"/>
                <a:ea typeface="Calibri" panose="020F0502020204030204" pitchFamily="34" charset="0"/>
              </a:rPr>
              <a:t>Defining Ku as FR2 (120 kHz) creates synergies with Ka-band for satellites constellations that support both bands.</a:t>
            </a:r>
          </a:p>
          <a:p>
            <a:pPr marL="0" indent="0">
              <a:buNone/>
            </a:pPr>
            <a:r>
              <a:rPr lang="en-GB" sz="2200" dirty="0">
                <a:effectLst/>
                <a:latin typeface="Calibri" panose="020F0502020204030204" pitchFamily="34" charset="0"/>
                <a:ea typeface="Calibri" panose="020F0502020204030204" pitchFamily="34" charset="0"/>
              </a:rPr>
              <a:t>For this reason, both FR1 and FR2 are recommended. </a:t>
            </a:r>
          </a:p>
          <a:p>
            <a:pPr marL="0" indent="0">
              <a:buNone/>
            </a:pPr>
            <a:r>
              <a:rPr lang="en-GB" sz="2200" dirty="0">
                <a:effectLst/>
                <a:latin typeface="Calibri" panose="020F0502020204030204" pitchFamily="34" charset="0"/>
                <a:ea typeface="Calibri" panose="020F0502020204030204" pitchFamily="34" charset="0"/>
              </a:rPr>
              <a:t>One possible roadmap is to start from FR1, with a clear agreement that FR2 will be added later.</a:t>
            </a:r>
          </a:p>
        </p:txBody>
      </p:sp>
      <p:sp>
        <p:nvSpPr>
          <p:cNvPr id="3" name="Title 2">
            <a:extLst>
              <a:ext uri="{FF2B5EF4-FFF2-40B4-BE49-F238E27FC236}">
                <a16:creationId xmlns:a16="http://schemas.microsoft.com/office/drawing/2014/main" id="{7E10C3D3-15FF-F640-A2C5-D344B9CA4172}"/>
              </a:ext>
            </a:extLst>
          </p:cNvPr>
          <p:cNvSpPr>
            <a:spLocks noGrp="1"/>
          </p:cNvSpPr>
          <p:nvPr>
            <p:ph type="title"/>
          </p:nvPr>
        </p:nvSpPr>
        <p:spPr/>
        <p:txBody>
          <a:bodyPr/>
          <a:lstStyle/>
          <a:p>
            <a:r>
              <a:rPr lang="en-GB" dirty="0"/>
              <a:t>Eutelsat Group</a:t>
            </a:r>
            <a:endParaRPr lang="en-US" dirty="0"/>
          </a:p>
        </p:txBody>
      </p:sp>
    </p:spTree>
    <p:extLst>
      <p:ext uri="{BB962C8B-B14F-4D97-AF65-F5344CB8AC3E}">
        <p14:creationId xmlns:p14="http://schemas.microsoft.com/office/powerpoint/2010/main" val="83854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88FB-BD34-BC54-8E24-BEEB6576933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62BEBF-05A6-6C47-7D26-CB7898761BF2}"/>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Use case Remote site connectivity using Ku-band High Throughput Satellite:</a:t>
            </a:r>
          </a:p>
          <a:p>
            <a:pPr marL="0" indent="0">
              <a:buNone/>
            </a:pPr>
            <a:r>
              <a:rPr lang="en-GB" sz="2200" dirty="0">
                <a:effectLst/>
                <a:latin typeface="Calibri" panose="020F0502020204030204" pitchFamily="34" charset="0"/>
                <a:ea typeface="Calibri" panose="020F0502020204030204" pitchFamily="34" charset="0"/>
              </a:rPr>
              <a:t>To connect remote sites, static terminals or mobile terminals on board moving platforms, it is necessary to reach data rates compatible with aggregated traffic of multiple users. These platforms and remote sites aggregating traffic require high data rate in both directions (e.g. up to 1 Gbps per terminal). This requires 120kHz SCS and up to 400MHz channel bandwidth allocation, corresponding to FR2 numerology.</a:t>
            </a:r>
          </a:p>
          <a:p>
            <a:pPr marL="0" indent="0">
              <a:buNone/>
            </a:pPr>
            <a:r>
              <a:rPr lang="en-GB" sz="2200" dirty="0">
                <a:effectLst/>
                <a:latin typeface="Calibri" panose="020F0502020204030204" pitchFamily="34" charset="0"/>
                <a:ea typeface="Calibri" panose="020F0502020204030204" pitchFamily="34" charset="0"/>
              </a:rPr>
              <a:t>To provide such performances, satellites (GSO and NGSO) currently in development and future are increasingly featuring wideband transponders (hundreds of MHz) able to support large channel bandwidth. </a:t>
            </a:r>
          </a:p>
          <a:p>
            <a:pPr marL="0" indent="0">
              <a:buNone/>
            </a:pPr>
            <a:r>
              <a:rPr lang="en-GB" sz="2200" dirty="0">
                <a:effectLst/>
                <a:latin typeface="Calibri" panose="020F0502020204030204" pitchFamily="34" charset="0"/>
                <a:ea typeface="Calibri" panose="020F0502020204030204" pitchFamily="34" charset="0"/>
              </a:rPr>
              <a:t>Therefore, FR2 numerology is useful for such Ku-band high throughput satellite applications (GSO and NGSO).</a:t>
            </a:r>
          </a:p>
        </p:txBody>
      </p:sp>
      <p:sp>
        <p:nvSpPr>
          <p:cNvPr id="3" name="Title 2">
            <a:extLst>
              <a:ext uri="{FF2B5EF4-FFF2-40B4-BE49-F238E27FC236}">
                <a16:creationId xmlns:a16="http://schemas.microsoft.com/office/drawing/2014/main" id="{A750FE77-9707-5355-CAE4-72AB4A661325}"/>
              </a:ext>
            </a:extLst>
          </p:cNvPr>
          <p:cNvSpPr>
            <a:spLocks noGrp="1"/>
          </p:cNvSpPr>
          <p:nvPr>
            <p:ph type="title"/>
          </p:nvPr>
        </p:nvSpPr>
        <p:spPr/>
        <p:txBody>
          <a:bodyPr/>
          <a:lstStyle/>
          <a:p>
            <a:r>
              <a:rPr lang="en-GB" dirty="0"/>
              <a:t>SES</a:t>
            </a:r>
            <a:endParaRPr lang="en-US" dirty="0"/>
          </a:p>
        </p:txBody>
      </p:sp>
    </p:spTree>
    <p:extLst>
      <p:ext uri="{BB962C8B-B14F-4D97-AF65-F5344CB8AC3E}">
        <p14:creationId xmlns:p14="http://schemas.microsoft.com/office/powerpoint/2010/main" val="290197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E02D3-C9CE-3524-FB4D-D5E228079B0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6ED0C1-C452-558D-4979-B98E62EFE2B9}"/>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FR1 numerology arguments:</a:t>
            </a:r>
          </a:p>
          <a:p>
            <a:r>
              <a:rPr lang="en-GB" sz="2200" dirty="0">
                <a:effectLst/>
                <a:latin typeface="Calibri" panose="020F0502020204030204" pitchFamily="34" charset="0"/>
                <a:ea typeface="Calibri" panose="020F0502020204030204" pitchFamily="34" charset="0"/>
              </a:rPr>
              <a:t>With current satellite systems and networks already existing and in orbit, small BW transponders (much lower than 100MHz) are being used. So having FR1 numerologies can help to address the existing market and facilitate and accelerate the time to market and the adoption of 5G NR in the very short term. In addition to that, some tests proving the feasibility of FR1 subcarrier spacing were already done, proving that the chipsets are ready to support this FR1 SCS market. All in all, having FR1  numerology will help an rapid and gradual adoption of 5G NR NTN standard in very short term</a:t>
            </a:r>
          </a:p>
          <a:p>
            <a:pPr marL="0" indent="0">
              <a:buNone/>
            </a:pPr>
            <a:r>
              <a:rPr lang="en-GB" sz="2200" dirty="0">
                <a:effectLst/>
                <a:latin typeface="Calibri" panose="020F0502020204030204" pitchFamily="34" charset="0"/>
                <a:ea typeface="Calibri" panose="020F0502020204030204" pitchFamily="34" charset="0"/>
              </a:rPr>
              <a:t>FR2 numerology arguments:</a:t>
            </a:r>
          </a:p>
          <a:p>
            <a:r>
              <a:rPr lang="en-GB" sz="2200" dirty="0">
                <a:effectLst/>
                <a:latin typeface="Calibri" panose="020F0502020204030204" pitchFamily="34" charset="0"/>
                <a:ea typeface="Calibri" panose="020F0502020204030204" pitchFamily="34" charset="0"/>
              </a:rPr>
              <a:t>FR2 numerologies will allow the full capacity needs on new planned broadband satellite networks. In such cases the targeting bandwidth requirements can </a:t>
            </a:r>
            <a:r>
              <a:rPr lang="en-GB" sz="2200" dirty="0" err="1">
                <a:effectLst/>
                <a:latin typeface="Calibri" panose="020F0502020204030204" pitchFamily="34" charset="0"/>
                <a:ea typeface="Calibri" panose="020F0502020204030204" pitchFamily="34" charset="0"/>
              </a:rPr>
              <a:t>can</a:t>
            </a:r>
            <a:r>
              <a:rPr lang="en-GB" sz="2200" dirty="0">
                <a:effectLst/>
                <a:latin typeface="Calibri" panose="020F0502020204030204" pitchFamily="34" charset="0"/>
                <a:ea typeface="Calibri" panose="020F0502020204030204" pitchFamily="34" charset="0"/>
              </a:rPr>
              <a:t> be larger than 100 MHz bandwidth. However, as per our knowledge, we are not aware of any chipset currently available supporting NR NTN FR2 subcarrier spacing in FDD mode.</a:t>
            </a:r>
          </a:p>
        </p:txBody>
      </p:sp>
      <p:sp>
        <p:nvSpPr>
          <p:cNvPr id="3" name="Title 2">
            <a:extLst>
              <a:ext uri="{FF2B5EF4-FFF2-40B4-BE49-F238E27FC236}">
                <a16:creationId xmlns:a16="http://schemas.microsoft.com/office/drawing/2014/main" id="{951E6A07-EB68-58E7-AA70-5D5909C3498A}"/>
              </a:ext>
            </a:extLst>
          </p:cNvPr>
          <p:cNvSpPr>
            <a:spLocks noGrp="1"/>
          </p:cNvSpPr>
          <p:nvPr>
            <p:ph type="title"/>
          </p:nvPr>
        </p:nvSpPr>
        <p:spPr/>
        <p:txBody>
          <a:bodyPr/>
          <a:lstStyle/>
          <a:p>
            <a:r>
              <a:rPr lang="en-GB" dirty="0"/>
              <a:t>Airbus 1/2</a:t>
            </a:r>
            <a:endParaRPr lang="en-US" dirty="0"/>
          </a:p>
        </p:txBody>
      </p:sp>
    </p:spTree>
    <p:extLst>
      <p:ext uri="{BB962C8B-B14F-4D97-AF65-F5344CB8AC3E}">
        <p14:creationId xmlns:p14="http://schemas.microsoft.com/office/powerpoint/2010/main" val="66737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CD0C3-65DA-2B1C-0A98-45B5594D82C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991CC-C77A-1A00-2642-369CD872B3A1}"/>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It is also important to remark, that if both numerologies are not accepted, the decision could push some SNO to rely on proprietary solutions, since the 5G NR NTN promises of flexibility and ease of deployment will not be met, thus having a real market fragmentation with multiple proprietary solutions. The promises of 5G NR NTN of having a single unified standard for TN and NTN and having a seamless integration between satellite and terrestrial networks could not be reached.</a:t>
            </a:r>
          </a:p>
        </p:txBody>
      </p:sp>
      <p:sp>
        <p:nvSpPr>
          <p:cNvPr id="3" name="Title 2">
            <a:extLst>
              <a:ext uri="{FF2B5EF4-FFF2-40B4-BE49-F238E27FC236}">
                <a16:creationId xmlns:a16="http://schemas.microsoft.com/office/drawing/2014/main" id="{22B7D99E-BF85-61C9-0E8A-A0D35020DD4F}"/>
              </a:ext>
            </a:extLst>
          </p:cNvPr>
          <p:cNvSpPr>
            <a:spLocks noGrp="1"/>
          </p:cNvSpPr>
          <p:nvPr>
            <p:ph type="title"/>
          </p:nvPr>
        </p:nvSpPr>
        <p:spPr/>
        <p:txBody>
          <a:bodyPr/>
          <a:lstStyle/>
          <a:p>
            <a:r>
              <a:rPr lang="en-GB" dirty="0"/>
              <a:t>Airbus 2/2</a:t>
            </a:r>
            <a:endParaRPr lang="en-US" dirty="0"/>
          </a:p>
        </p:txBody>
      </p:sp>
    </p:spTree>
    <p:extLst>
      <p:ext uri="{BB962C8B-B14F-4D97-AF65-F5344CB8AC3E}">
        <p14:creationId xmlns:p14="http://schemas.microsoft.com/office/powerpoint/2010/main" val="4226536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2EFFC-B6F4-FACD-556B-ADA9BFF5DA1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1FF27C-3171-3512-76F2-63B4FDFC70F8}"/>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Defining FR1 and FR2 for the Ku-band will unlock the full potential of spectrum usage, driving innovation and meeting the diverse demands of commercial deployments</a:t>
            </a:r>
          </a:p>
        </p:txBody>
      </p:sp>
      <p:sp>
        <p:nvSpPr>
          <p:cNvPr id="3" name="Title 2">
            <a:extLst>
              <a:ext uri="{FF2B5EF4-FFF2-40B4-BE49-F238E27FC236}">
                <a16:creationId xmlns:a16="http://schemas.microsoft.com/office/drawing/2014/main" id="{08E7F996-4B03-FB7C-5718-68D065CB90EB}"/>
              </a:ext>
            </a:extLst>
          </p:cNvPr>
          <p:cNvSpPr>
            <a:spLocks noGrp="1"/>
          </p:cNvSpPr>
          <p:nvPr>
            <p:ph type="title"/>
          </p:nvPr>
        </p:nvSpPr>
        <p:spPr/>
        <p:txBody>
          <a:bodyPr/>
          <a:lstStyle/>
          <a:p>
            <a:r>
              <a:rPr lang="en-GB" dirty="0"/>
              <a:t>Echostar</a:t>
            </a:r>
            <a:endParaRPr lang="en-US" dirty="0"/>
          </a:p>
        </p:txBody>
      </p:sp>
    </p:spTree>
    <p:extLst>
      <p:ext uri="{BB962C8B-B14F-4D97-AF65-F5344CB8AC3E}">
        <p14:creationId xmlns:p14="http://schemas.microsoft.com/office/powerpoint/2010/main" val="234077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202DF6-2469-1072-4C4D-CFF64EA27F96}"/>
              </a:ext>
            </a:extLst>
          </p:cNvPr>
          <p:cNvSpPr>
            <a:spLocks noGrp="1"/>
          </p:cNvSpPr>
          <p:nvPr>
            <p:ph sz="quarter" idx="14"/>
          </p:nvPr>
        </p:nvSpPr>
        <p:spPr/>
        <p:txBody>
          <a:bodyPr/>
          <a:lstStyle/>
          <a:p>
            <a:pPr marL="0" indent="0">
              <a:buNone/>
            </a:pPr>
            <a:r>
              <a:rPr lang="en-GB" sz="2800" dirty="0">
                <a:latin typeface="Calibri" panose="020F0502020204030204" pitchFamily="34" charset="0"/>
              </a:rPr>
              <a:t>5G NR NTN paves the way to a standardized (and non-proprietary) connected mobility covering the unconnected situations. To increase connectivity resilience for existing use cases, 5G NR NTN requires operation in wider bandwidth. For </a:t>
            </a:r>
            <a:r>
              <a:rPr lang="en-GB" sz="2800" dirty="0">
                <a:solidFill>
                  <a:schemeClr val="tx1"/>
                </a:solidFill>
                <a:latin typeface="Calibri" panose="020F0502020204030204" pitchFamily="34" charset="0"/>
              </a:rPr>
              <a:t>smooth expansion to newer frequency bands, we propose:</a:t>
            </a:r>
            <a:endParaRPr lang="en-DE" sz="2800" dirty="0">
              <a:solidFill>
                <a:schemeClr val="tx1"/>
              </a:solidFill>
              <a:latin typeface="Calibri" panose="020F0502020204030204" pitchFamily="34" charset="0"/>
            </a:endParaRPr>
          </a:p>
          <a:p>
            <a:r>
              <a:rPr lang="en-GB" sz="2800" dirty="0">
                <a:solidFill>
                  <a:schemeClr val="tx1"/>
                </a:solidFill>
                <a:latin typeface="Calibri" panose="020F0502020204030204" pitchFamily="34" charset="0"/>
              </a:rPr>
              <a:t>First, utilize only one FR1 numerology (exploiting current satellite systems on network and UEs) to meet essential BW requirements. </a:t>
            </a:r>
            <a:endParaRPr lang="en-DE" sz="2800" dirty="0">
              <a:solidFill>
                <a:schemeClr val="tx1"/>
              </a:solidFill>
              <a:latin typeface="Calibri" panose="020F0502020204030204" pitchFamily="34" charset="0"/>
            </a:endParaRPr>
          </a:p>
          <a:p>
            <a:r>
              <a:rPr lang="en-GB" sz="2800" dirty="0">
                <a:solidFill>
                  <a:schemeClr val="tx1"/>
                </a:solidFill>
                <a:latin typeface="Calibri" panose="020F0502020204030204" pitchFamily="34" charset="0"/>
              </a:rPr>
              <a:t>Second, for the more data-rate demanding use cases, evolve to one FR2 numerology to enable wider bandwidth operation &gt; 100 MHz.</a:t>
            </a:r>
            <a:endParaRPr lang="en-DE" sz="2800" dirty="0">
              <a:solidFill>
                <a:schemeClr val="tx1"/>
              </a:solidFill>
              <a:latin typeface="Calibri" panose="020F0502020204030204" pitchFamily="34" charset="0"/>
            </a:endParaRPr>
          </a:p>
          <a:p>
            <a:endParaRPr lang="en-DE" sz="1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CF2D63EC-8F4D-AFA7-88A4-9D23B6F58D39}"/>
              </a:ext>
            </a:extLst>
          </p:cNvPr>
          <p:cNvSpPr>
            <a:spLocks noGrp="1"/>
          </p:cNvSpPr>
          <p:nvPr>
            <p:ph type="title"/>
          </p:nvPr>
        </p:nvSpPr>
        <p:spPr/>
        <p:txBody>
          <a:bodyPr/>
          <a:lstStyle/>
          <a:p>
            <a:r>
              <a:rPr lang="en-DE" dirty="0"/>
              <a:t>Bosch</a:t>
            </a:r>
          </a:p>
        </p:txBody>
      </p:sp>
    </p:spTree>
    <p:extLst>
      <p:ext uri="{BB962C8B-B14F-4D97-AF65-F5344CB8AC3E}">
        <p14:creationId xmlns:p14="http://schemas.microsoft.com/office/powerpoint/2010/main" val="3495723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87649-BEEC-0158-8FE0-01D7682DA90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72F0F4-20C1-DA86-C1F5-6A58F9A7224E}"/>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Times New Roman" panose="02020603050405020304" pitchFamily="18" charset="0"/>
              </a:rPr>
              <a:t>FR1 supports low data rate use cases for GEO for backward compatibility with non-3GPP platforms but also, higher data rates all the way to 500 MHz for advanced GEO and NGSO can be supported with future carrier aggregation.  </a:t>
            </a:r>
          </a:p>
          <a:p>
            <a:pPr marL="0" indent="0">
              <a:buNone/>
            </a:pPr>
            <a:r>
              <a:rPr lang="en-GB" sz="2800" dirty="0">
                <a:effectLst/>
                <a:latin typeface="Calibri" panose="020F0502020204030204" pitchFamily="34" charset="0"/>
                <a:ea typeface="Times New Roman" panose="02020603050405020304" pitchFamily="18" charset="0"/>
              </a:rPr>
              <a:t>FR1 chipset can be commercially available for NTN in the short term and demonstrated in multiple proof of concept demonstrations. We have commercial need for deployment in the short term.</a:t>
            </a:r>
          </a:p>
          <a:p>
            <a:pPr marL="0" indent="0">
              <a:buNone/>
            </a:pPr>
            <a:r>
              <a:rPr lang="en-GB" sz="2800" dirty="0">
                <a:latin typeface="Calibri" panose="020F0502020204030204" pitchFamily="34" charset="0"/>
                <a:ea typeface="Times New Roman" panose="02020603050405020304" pitchFamily="18" charset="0"/>
              </a:rPr>
              <a:t>FR2 can be supported possibly in a phase approach.</a:t>
            </a:r>
            <a:endParaRPr lang="en-GB" sz="2800" dirty="0">
              <a:effectLst/>
              <a:latin typeface="Calibri" panose="020F0502020204030204" pitchFamily="34" charset="0"/>
              <a:ea typeface="Times New Roman" panose="02020603050405020304" pitchFamily="18" charset="0"/>
            </a:endParaRPr>
          </a:p>
          <a:p>
            <a:endParaRPr lang="en-DE" sz="2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C5A42C90-4FA8-1FFD-5F43-3DFF5DF40351}"/>
              </a:ext>
            </a:extLst>
          </p:cNvPr>
          <p:cNvSpPr>
            <a:spLocks noGrp="1"/>
          </p:cNvSpPr>
          <p:nvPr>
            <p:ph type="title"/>
          </p:nvPr>
        </p:nvSpPr>
        <p:spPr/>
        <p:txBody>
          <a:bodyPr/>
          <a:lstStyle/>
          <a:p>
            <a:r>
              <a:rPr lang="en-GB" dirty="0"/>
              <a:t>Intelsat</a:t>
            </a:r>
            <a:endParaRPr lang="en-DE" dirty="0"/>
          </a:p>
        </p:txBody>
      </p:sp>
    </p:spTree>
    <p:extLst>
      <p:ext uri="{BB962C8B-B14F-4D97-AF65-F5344CB8AC3E}">
        <p14:creationId xmlns:p14="http://schemas.microsoft.com/office/powerpoint/2010/main" val="1815286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3469F-49CD-EF6E-ACC2-78A9CF70A4F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49418C-AE96-10BA-41CB-C02A135836E8}"/>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Defining FR1 and FR2 for the Ku-band will unlock the full potential of spectrum usage, helping the First Responders to save human lives!</a:t>
            </a:r>
          </a:p>
        </p:txBody>
      </p:sp>
      <p:sp>
        <p:nvSpPr>
          <p:cNvPr id="3" name="Title 2">
            <a:extLst>
              <a:ext uri="{FF2B5EF4-FFF2-40B4-BE49-F238E27FC236}">
                <a16:creationId xmlns:a16="http://schemas.microsoft.com/office/drawing/2014/main" id="{1DDD68D2-48C8-8384-C9F6-717AB92FC951}"/>
              </a:ext>
            </a:extLst>
          </p:cNvPr>
          <p:cNvSpPr>
            <a:spLocks noGrp="1"/>
          </p:cNvSpPr>
          <p:nvPr>
            <p:ph type="title"/>
          </p:nvPr>
        </p:nvSpPr>
        <p:spPr/>
        <p:txBody>
          <a:bodyPr/>
          <a:lstStyle/>
          <a:p>
            <a:r>
              <a:rPr lang="en-GB" dirty="0"/>
              <a:t>FirstNet</a:t>
            </a:r>
            <a:endParaRPr lang="en-US" dirty="0"/>
          </a:p>
        </p:txBody>
      </p:sp>
    </p:spTree>
    <p:extLst>
      <p:ext uri="{BB962C8B-B14F-4D97-AF65-F5344CB8AC3E}">
        <p14:creationId xmlns:p14="http://schemas.microsoft.com/office/powerpoint/2010/main" val="181112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9DBE5-D565-8C6A-E936-3FD5A9372CD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18AC69-7E1F-8729-CF68-80517DF45263}"/>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JSAT is currently evaluating plans to offer commercial services using 5G NTN in Ku-band.</a:t>
            </a:r>
          </a:p>
          <a:p>
            <a:pPr marL="0" indent="0">
              <a:buNone/>
            </a:pPr>
            <a:r>
              <a:rPr lang="en-GB" sz="2200" dirty="0">
                <a:effectLst/>
                <a:latin typeface="Calibri" panose="020F0502020204030204" pitchFamily="34" charset="0"/>
                <a:ea typeface="Calibri" panose="020F0502020204030204" pitchFamily="34" charset="0"/>
              </a:rPr>
              <a:t>FR1's small channel bandwidth is necessary not only for legacy GEO satellites but also for upcoming SDS/HTS GEO satellites.</a:t>
            </a:r>
          </a:p>
          <a:p>
            <a:pPr marL="0" indent="0">
              <a:buNone/>
            </a:pPr>
            <a:r>
              <a:rPr lang="en-GB" sz="2200" dirty="0">
                <a:effectLst/>
                <a:latin typeface="Calibri" panose="020F0502020204030204" pitchFamily="34" charset="0"/>
                <a:ea typeface="Calibri" panose="020F0502020204030204" pitchFamily="34" charset="0"/>
              </a:rPr>
              <a:t>In the case of SDS/HTS GEO satellites, the limited bandwidth of the Ku-band leads to an increase in the number of frequency divisions (reuse). This results in the satellite channel bandwidth allocated to a single beam becoming smaller.</a:t>
            </a:r>
          </a:p>
          <a:p>
            <a:pPr marL="0" indent="0">
              <a:buNone/>
            </a:pPr>
            <a:r>
              <a:rPr lang="en-GB" sz="2200" dirty="0">
                <a:effectLst/>
                <a:latin typeface="Calibri" panose="020F0502020204030204" pitchFamily="34" charset="0"/>
                <a:ea typeface="Calibri" panose="020F0502020204030204" pitchFamily="34" charset="0"/>
              </a:rPr>
              <a:t>Moreover, it is not always possible for satellite operators to allocate more than 100 MHz of bandwidth contiguously to NR. This is because these satellite channel bandwidths must also be allocated to other use cases, such as DVB services.</a:t>
            </a:r>
          </a:p>
          <a:p>
            <a:pPr marL="0" indent="0">
              <a:buNone/>
            </a:pPr>
            <a:r>
              <a:rPr lang="en-GB" sz="2200" dirty="0">
                <a:effectLst/>
                <a:latin typeface="Calibri" panose="020F0502020204030204" pitchFamily="34" charset="0"/>
                <a:ea typeface="Calibri" panose="020F0502020204030204" pitchFamily="34" charset="0"/>
              </a:rPr>
              <a:t>FR1 has several advantages that make it a strong candidate for early deployment. NTN-compatible chipsets for FR1 are already available, and only minimal modifications are needed for Ku-band support. Additionally, infrastructure such as gNBs and emulators are compatible with FR1 for NTN, while compatibility for FR2 remains limited. From a technical development and validation perspective, FR1 is a more practical choice.</a:t>
            </a:r>
          </a:p>
        </p:txBody>
      </p:sp>
      <p:sp>
        <p:nvSpPr>
          <p:cNvPr id="3" name="Title 2">
            <a:extLst>
              <a:ext uri="{FF2B5EF4-FFF2-40B4-BE49-F238E27FC236}">
                <a16:creationId xmlns:a16="http://schemas.microsoft.com/office/drawing/2014/main" id="{8B135874-E8F5-008E-2245-ECFC095C5D81}"/>
              </a:ext>
            </a:extLst>
          </p:cNvPr>
          <p:cNvSpPr>
            <a:spLocks noGrp="1"/>
          </p:cNvSpPr>
          <p:nvPr>
            <p:ph type="title"/>
          </p:nvPr>
        </p:nvSpPr>
        <p:spPr/>
        <p:txBody>
          <a:bodyPr/>
          <a:lstStyle/>
          <a:p>
            <a:r>
              <a:rPr lang="en-GB" dirty="0"/>
              <a:t>JSAT</a:t>
            </a:r>
            <a:endParaRPr lang="en-US" dirty="0"/>
          </a:p>
        </p:txBody>
      </p:sp>
    </p:spTree>
    <p:extLst>
      <p:ext uri="{BB962C8B-B14F-4D97-AF65-F5344CB8AC3E}">
        <p14:creationId xmlns:p14="http://schemas.microsoft.com/office/powerpoint/2010/main" val="167869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CCB72-2672-5D5E-69B2-D2E49261EC2C}"/>
              </a:ext>
            </a:extLst>
          </p:cNvPr>
          <p:cNvSpPr>
            <a:spLocks noGrp="1"/>
          </p:cNvSpPr>
          <p:nvPr>
            <p:ph type="title"/>
          </p:nvPr>
        </p:nvSpPr>
        <p:spPr/>
        <p:txBody>
          <a:bodyPr/>
          <a:lstStyle/>
          <a:p>
            <a:r>
              <a:rPr lang="en-GB" dirty="0"/>
              <a:t>Background</a:t>
            </a:r>
            <a:endParaRPr lang="en-US" dirty="0"/>
          </a:p>
        </p:txBody>
      </p:sp>
      <p:sp>
        <p:nvSpPr>
          <p:cNvPr id="3" name="Content Placeholder 2">
            <a:extLst>
              <a:ext uri="{FF2B5EF4-FFF2-40B4-BE49-F238E27FC236}">
                <a16:creationId xmlns:a16="http://schemas.microsoft.com/office/drawing/2014/main" id="{B9CB40AB-E491-D071-C9A8-F57C5DA44085}"/>
              </a:ext>
            </a:extLst>
          </p:cNvPr>
          <p:cNvSpPr>
            <a:spLocks noGrp="1"/>
          </p:cNvSpPr>
          <p:nvPr>
            <p:ph sz="quarter" idx="14"/>
          </p:nvPr>
        </p:nvSpPr>
        <p:spPr/>
        <p:txBody>
          <a:bodyPr/>
          <a:lstStyle/>
          <a:p>
            <a:pPr marL="0" indent="0">
              <a:buNone/>
            </a:pPr>
            <a:r>
              <a:rPr lang="en-GB" dirty="0"/>
              <a:t>RAN4 was tasked at RAN #104 to down select the numerology for Ku band to either FR1 or FR2</a:t>
            </a:r>
          </a:p>
          <a:p>
            <a:pPr marL="0" indent="0">
              <a:buNone/>
            </a:pPr>
            <a:r>
              <a:rPr lang="en-GB" dirty="0"/>
              <a:t>A thorough analysis at RAN 4 #113 of the feasibility of both options and concluded:</a:t>
            </a:r>
          </a:p>
          <a:p>
            <a:r>
              <a:rPr lang="en-GB" sz="2000" dirty="0"/>
              <a:t>Overall observation is that both FR1 numerology and FR2 numerology are feasible.</a:t>
            </a:r>
          </a:p>
          <a:p>
            <a:r>
              <a:rPr lang="en-GB" sz="2000" dirty="0"/>
              <a:t>There are use cases that favour either FR1 numerology or FR2 numerology</a:t>
            </a:r>
          </a:p>
          <a:p>
            <a:r>
              <a:rPr lang="en-GB" sz="2000" dirty="0"/>
              <a:t>Some of the disadvantages of numerology combinations can be mitigated with implementation choices</a:t>
            </a:r>
          </a:p>
          <a:p>
            <a:pPr marL="0" indent="0">
              <a:buNone/>
            </a:pPr>
            <a:r>
              <a:rPr lang="en-GB" dirty="0"/>
              <a:t>The WF at RAN4 #113 was:</a:t>
            </a:r>
          </a:p>
          <a:p>
            <a:r>
              <a:rPr lang="en-GB" sz="2000" dirty="0"/>
              <a:t>Agree  to define two sets of bands, one for FR1 numerology and the other for FR2 numerology.</a:t>
            </a:r>
          </a:p>
          <a:p>
            <a:r>
              <a:rPr lang="en-GB" sz="2000" dirty="0"/>
              <a:t>RAN4 will further discuss SCS options.</a:t>
            </a:r>
          </a:p>
          <a:p>
            <a:r>
              <a:rPr lang="en-GB" sz="2000" dirty="0"/>
              <a:t>An LS on Ku band numerology to RAN1 and RAN 2 cc RAN was approved in R4-2419902</a:t>
            </a:r>
          </a:p>
          <a:p>
            <a:endParaRPr lang="en-GB" dirty="0"/>
          </a:p>
          <a:p>
            <a:endParaRPr lang="en-US" dirty="0"/>
          </a:p>
        </p:txBody>
      </p:sp>
    </p:spTree>
    <p:extLst>
      <p:ext uri="{BB962C8B-B14F-4D97-AF65-F5344CB8AC3E}">
        <p14:creationId xmlns:p14="http://schemas.microsoft.com/office/powerpoint/2010/main" val="3216554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6C377F-2EB8-A5A1-7F49-CD5BF5C2FA7A}"/>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Font typeface="Arial" panose="020B0604020202020204" pitchFamily="34" charset="0"/>
              <a:buNone/>
            </a:pPr>
            <a:r>
              <a:rPr lang="en-US" altLang="ko-KR" sz="2800" dirty="0">
                <a:latin typeface="Calibri" panose="020F0502020204030204" pitchFamily="34" charset="0"/>
              </a:rPr>
              <a:t>Considering the diverse commercial deployments in the maritime domain, which include vessels of various sizes (e.g., a few meters to a few hundreds meters) and aids to navigation systems such as fixed or floating buoys, it is recommended that both FR1 and FR2 numerologies for the Ku-band be considered within 3GPP. Depending on the available time units within the 3GPP RAN WGs, we may consider addressing FR1 first, followed by FR2.</a:t>
            </a:r>
            <a:endParaRPr lang="en-GB" sz="2800" dirty="0">
              <a:latin typeface="Calibri" panose="020F0502020204030204" pitchFamily="34" charset="0"/>
            </a:endParaRPr>
          </a:p>
        </p:txBody>
      </p:sp>
      <p:sp>
        <p:nvSpPr>
          <p:cNvPr id="3" name="Title 2">
            <a:extLst>
              <a:ext uri="{FF2B5EF4-FFF2-40B4-BE49-F238E27FC236}">
                <a16:creationId xmlns:a16="http://schemas.microsoft.com/office/drawing/2014/main" id="{4B45A59A-C722-7E59-E033-86BA4910CF0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SyncTechno Inc.</a:t>
            </a:r>
          </a:p>
        </p:txBody>
      </p:sp>
    </p:spTree>
    <p:extLst>
      <p:ext uri="{BB962C8B-B14F-4D97-AF65-F5344CB8AC3E}">
        <p14:creationId xmlns:p14="http://schemas.microsoft.com/office/powerpoint/2010/main" val="378226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6C377F-2EB8-A5A1-7F49-CD5BF5C2FA7A}"/>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None/>
            </a:pPr>
            <a:r>
              <a:rPr lang="en-GB" sz="2800" dirty="0">
                <a:latin typeface="Calibri" panose="020F0502020204030204" pitchFamily="34" charset="0"/>
              </a:rPr>
              <a:t>We acknowledge the very different requirements of different systems</a:t>
            </a:r>
          </a:p>
          <a:p>
            <a:r>
              <a:rPr lang="en-GB" sz="2600" dirty="0">
                <a:latin typeface="Calibri" panose="020F0502020204030204" pitchFamily="34" charset="0"/>
              </a:rPr>
              <a:t>Legacy satellites with 36MHz (or similar) transponders)</a:t>
            </a:r>
          </a:p>
          <a:p>
            <a:r>
              <a:rPr lang="en-GB" sz="2600" dirty="0">
                <a:latin typeface="Calibri" panose="020F0502020204030204" pitchFamily="34" charset="0"/>
              </a:rPr>
              <a:t>Modern satellites with &gt;100MHz transponders</a:t>
            </a:r>
          </a:p>
          <a:p>
            <a:pPr marL="0" indent="0">
              <a:buNone/>
            </a:pPr>
            <a:r>
              <a:rPr lang="en-GB" sz="2800" dirty="0">
                <a:latin typeface="Calibri" panose="020F0502020204030204" pitchFamily="34" charset="0"/>
              </a:rPr>
              <a:t>There is a desire for legacy satellites which are typically using proprietary systems to move to standards-based systems sooner rather than later.</a:t>
            </a:r>
          </a:p>
          <a:p>
            <a:pPr marL="0" indent="0">
              <a:buNone/>
            </a:pPr>
            <a:r>
              <a:rPr lang="en-GB" sz="2800" dirty="0">
                <a:latin typeface="Calibri" panose="020F0502020204030204" pitchFamily="34" charset="0"/>
              </a:rPr>
              <a:t>This is enabled by FR1 + CA</a:t>
            </a:r>
          </a:p>
          <a:p>
            <a:pPr marL="0" indent="0">
              <a:buNone/>
            </a:pPr>
            <a:r>
              <a:rPr lang="en-GB" sz="2800" dirty="0">
                <a:latin typeface="Calibri" panose="020F0502020204030204" pitchFamily="34" charset="0"/>
              </a:rPr>
              <a:t>Future satellites need FR2 numerology</a:t>
            </a:r>
          </a:p>
          <a:p>
            <a:pPr marL="0" indent="0">
              <a:buNone/>
            </a:pPr>
            <a:r>
              <a:rPr lang="en-GB" sz="2800" dirty="0">
                <a:latin typeface="Calibri" panose="020F0502020204030204" pitchFamily="34" charset="0"/>
              </a:rPr>
              <a:t>We support the dual numerology approach  </a:t>
            </a:r>
          </a:p>
          <a:p>
            <a:pPr marL="182880" lvl="1" indent="0">
              <a:buNone/>
            </a:pPr>
            <a:r>
              <a:rPr lang="en-GB" sz="2600" dirty="0">
                <a:latin typeface="Calibri" panose="020F0502020204030204" pitchFamily="34" charset="0"/>
              </a:rPr>
              <a:t>We would also support a phased approach with FR1 + CA (now) &amp; FR2 (next)</a:t>
            </a:r>
          </a:p>
        </p:txBody>
      </p:sp>
      <p:sp>
        <p:nvSpPr>
          <p:cNvPr id="3" name="Title 2">
            <a:extLst>
              <a:ext uri="{FF2B5EF4-FFF2-40B4-BE49-F238E27FC236}">
                <a16:creationId xmlns:a16="http://schemas.microsoft.com/office/drawing/2014/main" id="{4B45A59A-C722-7E59-E033-86BA4910CF0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Viasat</a:t>
            </a:r>
          </a:p>
        </p:txBody>
      </p:sp>
    </p:spTree>
    <p:extLst>
      <p:ext uri="{BB962C8B-B14F-4D97-AF65-F5344CB8AC3E}">
        <p14:creationId xmlns:p14="http://schemas.microsoft.com/office/powerpoint/2010/main" val="3867394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4953B-34BA-BDC5-8420-A7544BCAFB9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BC060C-7A21-B87F-A5D8-6A5E27F2969D}"/>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None/>
            </a:pPr>
            <a:r>
              <a:rPr lang="en-GB" sz="2800" dirty="0">
                <a:latin typeface="Calibri" panose="020F0502020204030204" pitchFamily="34" charset="0"/>
              </a:rPr>
              <a:t>From ESA point of view, both FR1 and FR2 numerologies are essential for supporting today and future commercial broadband satellite systems operating in Ku-band. This will allow the deployments of multiple services for the benefits of the European citizens.</a:t>
            </a:r>
            <a:endParaRPr lang="en-GB" sz="2600" dirty="0">
              <a:latin typeface="Calibri" panose="020F0502020204030204" pitchFamily="34" charset="0"/>
            </a:endParaRPr>
          </a:p>
        </p:txBody>
      </p:sp>
      <p:sp>
        <p:nvSpPr>
          <p:cNvPr id="3" name="Title 2">
            <a:extLst>
              <a:ext uri="{FF2B5EF4-FFF2-40B4-BE49-F238E27FC236}">
                <a16:creationId xmlns:a16="http://schemas.microsoft.com/office/drawing/2014/main" id="{28BB9E29-A85A-C21A-D776-939309BCDC2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European Space Agency</a:t>
            </a:r>
          </a:p>
        </p:txBody>
      </p:sp>
    </p:spTree>
    <p:extLst>
      <p:ext uri="{BB962C8B-B14F-4D97-AF65-F5344CB8AC3E}">
        <p14:creationId xmlns:p14="http://schemas.microsoft.com/office/powerpoint/2010/main" val="2300452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BD7F8B-47C4-AFBD-3EE9-394A5FB6820F}"/>
              </a:ext>
            </a:extLst>
          </p:cNvPr>
          <p:cNvSpPr>
            <a:spLocks noGrp="1"/>
          </p:cNvSpPr>
          <p:nvPr>
            <p:ph sz="quarter" idx="14"/>
          </p:nvPr>
        </p:nvSpPr>
        <p:spPr/>
        <p:txBody>
          <a:bodyPr/>
          <a:lstStyle/>
          <a:p>
            <a:r>
              <a:rPr lang="en-GB" dirty="0"/>
              <a:t>RAN4 did not find a strong technical reason to down-select to one numerology</a:t>
            </a:r>
          </a:p>
          <a:p>
            <a:r>
              <a:rPr lang="en-GB" dirty="0"/>
              <a:t>The range of NTN use cases is broad: low-cost enterprise (fixed) services through mobile automotive, maritime and airborne platforms</a:t>
            </a:r>
          </a:p>
          <a:p>
            <a:r>
              <a:rPr lang="en-GB" dirty="0"/>
              <a:t>The commercial use case can favour one numerology over another</a:t>
            </a:r>
          </a:p>
          <a:p>
            <a:r>
              <a:rPr lang="en-GB" dirty="0"/>
              <a:t>There are some use cases that are poorly served by one numerology but well-served by the other</a:t>
            </a:r>
          </a:p>
          <a:p>
            <a:r>
              <a:rPr lang="en-GB" dirty="0"/>
              <a:t>In these circumstances RAN4 did not consider it had a mandate to make a down-selection decision that would disenfranchise one part of the industry over another</a:t>
            </a:r>
          </a:p>
          <a:p>
            <a:r>
              <a:rPr lang="en-GB" dirty="0"/>
              <a:t>RAN has asked for the commercial justification to specify both FR1 and FR2 numerologies</a:t>
            </a:r>
          </a:p>
          <a:p>
            <a:r>
              <a:rPr lang="en-GB" dirty="0"/>
              <a:t>This WF captures the views of interested companies towards specifying both</a:t>
            </a:r>
            <a:endParaRPr lang="en-US" dirty="0"/>
          </a:p>
        </p:txBody>
      </p:sp>
      <p:sp>
        <p:nvSpPr>
          <p:cNvPr id="3" name="Title 2">
            <a:extLst>
              <a:ext uri="{FF2B5EF4-FFF2-40B4-BE49-F238E27FC236}">
                <a16:creationId xmlns:a16="http://schemas.microsoft.com/office/drawing/2014/main" id="{99B2E07D-51BE-306F-36BC-3636B0FB8733}"/>
              </a:ext>
            </a:extLst>
          </p:cNvPr>
          <p:cNvSpPr>
            <a:spLocks noGrp="1"/>
          </p:cNvSpPr>
          <p:nvPr>
            <p:ph type="title"/>
          </p:nvPr>
        </p:nvSpPr>
        <p:spPr/>
        <p:txBody>
          <a:bodyPr/>
          <a:lstStyle/>
          <a:p>
            <a:r>
              <a:rPr lang="en-GB" dirty="0"/>
              <a:t>Explanation of the RAN4 decision</a:t>
            </a:r>
            <a:endParaRPr lang="en-US" dirty="0"/>
          </a:p>
        </p:txBody>
      </p:sp>
    </p:spTree>
    <p:extLst>
      <p:ext uri="{BB962C8B-B14F-4D97-AF65-F5344CB8AC3E}">
        <p14:creationId xmlns:p14="http://schemas.microsoft.com/office/powerpoint/2010/main" val="254142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1B039A-3437-4CBF-DC02-A7E6FF7AC93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2F8114-869A-B88D-0A9D-9F4483A0A2B4}"/>
              </a:ext>
            </a:extLst>
          </p:cNvPr>
          <p:cNvSpPr>
            <a:spLocks noGrp="1"/>
          </p:cNvSpPr>
          <p:nvPr>
            <p:ph sz="quarter" idx="14"/>
          </p:nvPr>
        </p:nvSpPr>
        <p:spPr/>
        <p:txBody>
          <a:bodyPr/>
          <a:lstStyle/>
          <a:p>
            <a:pPr marL="0" indent="0">
              <a:buNone/>
            </a:pPr>
            <a:r>
              <a:rPr lang="en-GB" dirty="0"/>
              <a:t>Down scoping agreements for the revised WID in RP-242981</a:t>
            </a:r>
          </a:p>
          <a:p>
            <a:r>
              <a:rPr lang="en-GB" dirty="0"/>
              <a:t>Remove VSAT type 1 (Fixed VSAT mechanically steered)</a:t>
            </a:r>
          </a:p>
          <a:p>
            <a:r>
              <a:rPr lang="en-GB" dirty="0"/>
              <a:t>Remove VSAT type 2 (Fixed VSAT electrically steered)</a:t>
            </a:r>
          </a:p>
          <a:p>
            <a:pPr lvl="1"/>
            <a:r>
              <a:rPr lang="en-GB" dirty="0"/>
              <a:t>Assumes NGSO support added to type 5 such that type 2 is covered by type 5*</a:t>
            </a:r>
          </a:p>
          <a:p>
            <a:r>
              <a:rPr lang="en-GB" dirty="0"/>
              <a:t>Remove VSAT type 3 (Fixed VSAT to LEO – small electrically steered)</a:t>
            </a:r>
          </a:p>
          <a:p>
            <a:r>
              <a:rPr lang="en-GB" dirty="0"/>
              <a:t>Remove conducted requirements – only do radiated</a:t>
            </a:r>
          </a:p>
          <a:p>
            <a:pPr marL="0" indent="0">
              <a:buNone/>
            </a:pPr>
            <a:r>
              <a:rPr lang="en-GB" dirty="0"/>
              <a:t>Up scoping agreements for the revised WID in RP-242981</a:t>
            </a:r>
          </a:p>
          <a:p>
            <a:pPr marL="0" indent="0">
              <a:buNone/>
            </a:pPr>
            <a:r>
              <a:rPr lang="en-GB" dirty="0"/>
              <a:t>For mobile VSAT served by NGSO and GSO in Ku bands only:</a:t>
            </a:r>
          </a:p>
          <a:p>
            <a:pPr lvl="1"/>
            <a:r>
              <a:rPr lang="en-GB" dirty="0"/>
              <a:t>Specify NGSO and GSO connectivity based on existing type 5 RF requirements</a:t>
            </a:r>
          </a:p>
          <a:p>
            <a:pPr lvl="1"/>
            <a:r>
              <a:rPr lang="en-GB" dirty="0"/>
              <a:t>Specify the RRM timing requirements for the considered numerologies.</a:t>
            </a:r>
          </a:p>
          <a:p>
            <a:pPr marL="0" indent="0">
              <a:buNone/>
            </a:pPr>
            <a:r>
              <a:rPr lang="en-GB" sz="1800" dirty="0"/>
              <a:t>Note: There are no new regulatory requirements for mobile VSAT served by NGSO in Ku band that impact RAN4 coexistence studies or RF requirements.</a:t>
            </a:r>
          </a:p>
        </p:txBody>
      </p:sp>
      <p:sp>
        <p:nvSpPr>
          <p:cNvPr id="3" name="Title 2">
            <a:extLst>
              <a:ext uri="{FF2B5EF4-FFF2-40B4-BE49-F238E27FC236}">
                <a16:creationId xmlns:a16="http://schemas.microsoft.com/office/drawing/2014/main" id="{960F3788-FB4E-DCF0-CFC0-3239F71D68AD}"/>
              </a:ext>
            </a:extLst>
          </p:cNvPr>
          <p:cNvSpPr>
            <a:spLocks noGrp="1"/>
          </p:cNvSpPr>
          <p:nvPr>
            <p:ph type="title"/>
          </p:nvPr>
        </p:nvSpPr>
        <p:spPr/>
        <p:txBody>
          <a:bodyPr/>
          <a:lstStyle/>
          <a:p>
            <a:r>
              <a:rPr lang="en-GB" dirty="0"/>
              <a:t>Way Forward on Ku WID</a:t>
            </a:r>
            <a:endParaRPr lang="en-US" dirty="0"/>
          </a:p>
        </p:txBody>
      </p:sp>
    </p:spTree>
    <p:extLst>
      <p:ext uri="{BB962C8B-B14F-4D97-AF65-F5344CB8AC3E}">
        <p14:creationId xmlns:p14="http://schemas.microsoft.com/office/powerpoint/2010/main" val="577040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8FCF0-88C2-0251-D2D1-47EAAB382C0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6DCDD1-6B71-5D7F-C10C-FEFDDAD5F725}"/>
              </a:ext>
            </a:extLst>
          </p:cNvPr>
          <p:cNvSpPr>
            <a:spLocks noGrp="1"/>
          </p:cNvSpPr>
          <p:nvPr>
            <p:ph sz="quarter" idx="14"/>
          </p:nvPr>
        </p:nvSpPr>
        <p:spPr/>
        <p:txBody>
          <a:bodyPr/>
          <a:lstStyle/>
          <a:p>
            <a:endParaRPr lang="en-US" dirty="0"/>
          </a:p>
        </p:txBody>
      </p:sp>
      <p:sp>
        <p:nvSpPr>
          <p:cNvPr id="3" name="Title 2">
            <a:extLst>
              <a:ext uri="{FF2B5EF4-FFF2-40B4-BE49-F238E27FC236}">
                <a16:creationId xmlns:a16="http://schemas.microsoft.com/office/drawing/2014/main" id="{A4E5177A-2D73-BA7F-B823-14F82A08AB02}"/>
              </a:ext>
            </a:extLst>
          </p:cNvPr>
          <p:cNvSpPr>
            <a:spLocks noGrp="1"/>
          </p:cNvSpPr>
          <p:nvPr>
            <p:ph type="title"/>
          </p:nvPr>
        </p:nvSpPr>
        <p:spPr/>
        <p:txBody>
          <a:bodyPr/>
          <a:lstStyle/>
          <a:p>
            <a:r>
              <a:rPr lang="en-GB" dirty="0"/>
              <a:t>Annex. Company commercial views on numerology</a:t>
            </a:r>
            <a:endParaRPr lang="en-US" dirty="0"/>
          </a:p>
        </p:txBody>
      </p:sp>
    </p:spTree>
    <p:extLst>
      <p:ext uri="{BB962C8B-B14F-4D97-AF65-F5344CB8AC3E}">
        <p14:creationId xmlns:p14="http://schemas.microsoft.com/office/powerpoint/2010/main" val="113709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3E3998A-AEC5-D6EE-6577-51DA5F5CECF0}"/>
              </a:ext>
            </a:extLst>
          </p:cNvPr>
          <p:cNvSpPr>
            <a:spLocks noGrp="1"/>
          </p:cNvSpPr>
          <p:nvPr>
            <p:ph sz="quarter" idx="14"/>
          </p:nvPr>
        </p:nvSpPr>
        <p:spPr/>
        <p:txBody>
          <a:bodyPr/>
          <a:lstStyle/>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In case we must choose between the two numerologies, it makes more sense to select FR1-SCS first and then move, later, to include FR2-SCS.</a:t>
            </a:r>
          </a:p>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The reasons:</a:t>
            </a:r>
          </a:p>
          <a:p>
            <a:r>
              <a:rPr lang="en-GB" dirty="0">
                <a:effectLst/>
                <a:latin typeface="Aptos" panose="020B0004020202020204" pitchFamily="34" charset="0"/>
                <a:ea typeface="Calibri" panose="020F0502020204030204" pitchFamily="34" charset="0"/>
                <a:cs typeface="Aptos" panose="020B0004020202020204" pitchFamily="34" charset="0"/>
              </a:rPr>
              <a:t>Commercial availability – Chip companies have demoed FR1-SCS modems with NTN support. The time-to-market based on these chips will be shorter than with FR2 chips (TDD-based). </a:t>
            </a:r>
          </a:p>
          <a:p>
            <a:r>
              <a:rPr lang="en-GB" dirty="0">
                <a:effectLst/>
                <a:latin typeface="Aptos" panose="020B0004020202020204" pitchFamily="34" charset="0"/>
                <a:ea typeface="Calibri" panose="020F0502020204030204" pitchFamily="34" charset="0"/>
                <a:cs typeface="Aptos" panose="020B0004020202020204" pitchFamily="34" charset="0"/>
              </a:rPr>
              <a:t>Mass market adoption – A critical drive for the adoption of 5G-NTN is vehicular connection. The 5G chips will have to support FR1 for TN, so it makes sense that the same FR1 chip will be used as the basis for NTN connectivity. </a:t>
            </a:r>
          </a:p>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FR1-SCS is closer to maturity and has the support of chip companies. Moving with FR2 first runs the risk losing this support</a:t>
            </a:r>
          </a:p>
        </p:txBody>
      </p:sp>
      <p:sp>
        <p:nvSpPr>
          <p:cNvPr id="4" name="Title 3">
            <a:extLst>
              <a:ext uri="{FF2B5EF4-FFF2-40B4-BE49-F238E27FC236}">
                <a16:creationId xmlns:a16="http://schemas.microsoft.com/office/drawing/2014/main" id="{7603D034-C711-2B19-AB06-FC6325FB1AFA}"/>
              </a:ext>
            </a:extLst>
          </p:cNvPr>
          <p:cNvSpPr>
            <a:spLocks noGrp="1"/>
          </p:cNvSpPr>
          <p:nvPr>
            <p:ph type="title"/>
          </p:nvPr>
        </p:nvSpPr>
        <p:spPr/>
        <p:txBody>
          <a:bodyPr/>
          <a:lstStyle/>
          <a:p>
            <a:r>
              <a:rPr lang="en-GB" dirty="0"/>
              <a:t>Gilat</a:t>
            </a:r>
            <a:endParaRPr lang="en-US" dirty="0"/>
          </a:p>
        </p:txBody>
      </p:sp>
    </p:spTree>
    <p:extLst>
      <p:ext uri="{BB962C8B-B14F-4D97-AF65-F5344CB8AC3E}">
        <p14:creationId xmlns:p14="http://schemas.microsoft.com/office/powerpoint/2010/main" val="318115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591867-5838-8F91-3D34-1925B543328E}"/>
              </a:ext>
            </a:extLst>
          </p:cNvPr>
          <p:cNvSpPr>
            <a:spLocks noGrp="1"/>
          </p:cNvSpPr>
          <p:nvPr>
            <p:ph sz="quarter" idx="14"/>
          </p:nvPr>
        </p:nvSpPr>
        <p:spPr/>
        <p:txBody>
          <a:bodyPr/>
          <a:lstStyle/>
          <a:p>
            <a:pPr marL="0" indent="0">
              <a:buNone/>
            </a:pPr>
            <a:r>
              <a:rPr lang="en-GB" dirty="0"/>
              <a:t>The “Ku band” satellite market is divided between two kinds of satellites:</a:t>
            </a:r>
          </a:p>
          <a:p>
            <a:r>
              <a:rPr lang="en-GB" dirty="0"/>
              <a:t>The ones with narrowband payload transponders: 36 MHz, 72 MHz (mostly in orbit satellites)</a:t>
            </a:r>
          </a:p>
          <a:p>
            <a:r>
              <a:rPr lang="en-GB" dirty="0"/>
              <a:t>The ones with wideband payload transponders &gt; 100 MHz (all GSO and NGSO satellites currently in development and future)</a:t>
            </a:r>
          </a:p>
          <a:p>
            <a:pPr marL="0" indent="0">
              <a:buNone/>
            </a:pPr>
            <a:r>
              <a:rPr lang="en-GB" dirty="0"/>
              <a:t>The feasibility for both FR1 and FR2 numerology in FDD mode in Ku band has been demonstrated. However one numerology does not perform optimally with both types of transponder.</a:t>
            </a:r>
          </a:p>
          <a:p>
            <a:pPr marL="0" indent="0">
              <a:buNone/>
            </a:pPr>
            <a:r>
              <a:rPr lang="en-GB" dirty="0"/>
              <a:t>Therefore, we request 3GPP to define two NTN bands to address these two distinct market segments.</a:t>
            </a:r>
          </a:p>
        </p:txBody>
      </p:sp>
      <p:sp>
        <p:nvSpPr>
          <p:cNvPr id="3" name="Title 2">
            <a:extLst>
              <a:ext uri="{FF2B5EF4-FFF2-40B4-BE49-F238E27FC236}">
                <a16:creationId xmlns:a16="http://schemas.microsoft.com/office/drawing/2014/main" id="{3E9E06EB-65A4-7B56-A67E-013F6AD6223C}"/>
              </a:ext>
            </a:extLst>
          </p:cNvPr>
          <p:cNvSpPr>
            <a:spLocks noGrp="1"/>
          </p:cNvSpPr>
          <p:nvPr>
            <p:ph type="title"/>
          </p:nvPr>
        </p:nvSpPr>
        <p:spPr/>
        <p:txBody>
          <a:bodyPr/>
          <a:lstStyle/>
          <a:p>
            <a:r>
              <a:rPr lang="en-GB" dirty="0"/>
              <a:t>Thales</a:t>
            </a:r>
            <a:endParaRPr lang="en-US" dirty="0"/>
          </a:p>
        </p:txBody>
      </p:sp>
    </p:spTree>
    <p:extLst>
      <p:ext uri="{BB962C8B-B14F-4D97-AF65-F5344CB8AC3E}">
        <p14:creationId xmlns:p14="http://schemas.microsoft.com/office/powerpoint/2010/main" val="284479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23BF97-E09F-7AB7-31EF-A14381A62AA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577031-E460-475A-A254-5D1A22EF5B5E}"/>
              </a:ext>
            </a:extLst>
          </p:cNvPr>
          <p:cNvSpPr>
            <a:spLocks noGrp="1"/>
          </p:cNvSpPr>
          <p:nvPr>
            <p:ph sz="quarter" idx="14"/>
          </p:nvPr>
        </p:nvSpPr>
        <p:spPr/>
        <p:txBody>
          <a:bodyPr/>
          <a:lstStyle/>
          <a:p>
            <a:pPr marL="0" indent="0">
              <a:buNone/>
            </a:pPr>
            <a:r>
              <a:rPr lang="en-US" sz="2800" dirty="0">
                <a:effectLst/>
                <a:latin typeface="Calibri" panose="020F0502020204030204" pitchFamily="34" charset="0"/>
                <a:ea typeface="Calibri" panose="020F0502020204030204" pitchFamily="34" charset="0"/>
              </a:rPr>
              <a:t>Commercial arguments for using FR1 and FR2 numerology for KU-Band:</a:t>
            </a:r>
          </a:p>
          <a:p>
            <a:pPr>
              <a:lnSpc>
                <a:spcPct val="105000"/>
              </a:lnSpc>
            </a:pPr>
            <a:r>
              <a:rPr lang="en-US" sz="2800" dirty="0">
                <a:effectLst/>
                <a:latin typeface="Calibri" panose="020F0502020204030204" pitchFamily="34" charset="0"/>
                <a:ea typeface="Times New Roman" panose="02020603050405020304" pitchFamily="18" charset="0"/>
              </a:rPr>
              <a:t>Using FR1 numerology would speed up the introduction of Ku-Band services in the automotive industry because existing terrestrial FR1 modem chips could be used for narrowband data rate and wideband data rate NTN services in FDD bands.  </a:t>
            </a:r>
            <a:endParaRPr lang="en-US" sz="2800" dirty="0">
              <a:effectLst/>
              <a:latin typeface="Calibri" panose="020F0502020204030204" pitchFamily="34" charset="0"/>
              <a:ea typeface="Calibri" panose="020F0502020204030204" pitchFamily="34" charset="0"/>
            </a:endParaRPr>
          </a:p>
          <a:p>
            <a:pPr>
              <a:lnSpc>
                <a:spcPct val="105000"/>
              </a:lnSpc>
              <a:spcAft>
                <a:spcPts val="800"/>
              </a:spcAft>
            </a:pPr>
            <a:r>
              <a:rPr lang="en-US" sz="2800" dirty="0">
                <a:effectLst/>
                <a:latin typeface="Calibri" panose="020F0502020204030204" pitchFamily="34" charset="0"/>
                <a:ea typeface="Times New Roman" panose="02020603050405020304" pitchFamily="18" charset="0"/>
              </a:rPr>
              <a:t>Later on (next releases), FR2 numerology with higher carrier bandwidths would enable broadband data rate services in the automotive industry as soon as FR2 modem chips supporting FDD, are available. </a:t>
            </a:r>
            <a:endParaRPr lang="en-US" sz="2800" dirty="0">
              <a:effectLst/>
              <a:latin typeface="Calibri" panose="020F0502020204030204" pitchFamily="34" charset="0"/>
              <a:ea typeface="Calibri" panose="020F0502020204030204" pitchFamily="34" charset="0"/>
            </a:endParaRPr>
          </a:p>
          <a:p>
            <a:pPr marL="0" indent="0">
              <a:buNone/>
            </a:pPr>
            <a:r>
              <a:rPr lang="en-US" sz="2800" dirty="0">
                <a:effectLst/>
                <a:latin typeface="Calibri" panose="020F0502020204030204" pitchFamily="34" charset="0"/>
                <a:ea typeface="Calibri" panose="020F0502020204030204" pitchFamily="34" charset="0"/>
              </a:rPr>
              <a:t>Therefore, from BMW perspective, both numerologies (FR1 and FR2) would be favorable. </a:t>
            </a:r>
          </a:p>
          <a:p>
            <a:pPr marL="0" indent="0">
              <a:buNone/>
            </a:pPr>
            <a:endParaRPr lang="en-US" sz="3200" dirty="0"/>
          </a:p>
        </p:txBody>
      </p:sp>
      <p:sp>
        <p:nvSpPr>
          <p:cNvPr id="3" name="Title 2">
            <a:extLst>
              <a:ext uri="{FF2B5EF4-FFF2-40B4-BE49-F238E27FC236}">
                <a16:creationId xmlns:a16="http://schemas.microsoft.com/office/drawing/2014/main" id="{190D3710-29AB-6498-D426-C760F30C405D}"/>
              </a:ext>
            </a:extLst>
          </p:cNvPr>
          <p:cNvSpPr>
            <a:spLocks noGrp="1"/>
          </p:cNvSpPr>
          <p:nvPr>
            <p:ph type="title"/>
          </p:nvPr>
        </p:nvSpPr>
        <p:spPr/>
        <p:txBody>
          <a:bodyPr/>
          <a:lstStyle/>
          <a:p>
            <a:r>
              <a:rPr lang="en-GB" dirty="0"/>
              <a:t>BMW</a:t>
            </a:r>
            <a:endParaRPr lang="en-US" dirty="0"/>
          </a:p>
        </p:txBody>
      </p:sp>
    </p:spTree>
    <p:extLst>
      <p:ext uri="{BB962C8B-B14F-4D97-AF65-F5344CB8AC3E}">
        <p14:creationId xmlns:p14="http://schemas.microsoft.com/office/powerpoint/2010/main" val="2655915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87EEE-B6C0-DABB-6232-1CE6428C590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9C37B2-133B-5FB6-EBDF-0B577931F1AD}"/>
              </a:ext>
            </a:extLst>
          </p:cNvPr>
          <p:cNvSpPr>
            <a:spLocks noGrp="1"/>
          </p:cNvSpPr>
          <p:nvPr>
            <p:ph sz="quarter" idx="14"/>
          </p:nvPr>
        </p:nvSpPr>
        <p:spPr/>
        <p:txBody>
          <a:bodyPr/>
          <a:lstStyle/>
          <a:p>
            <a:pPr marL="0" indent="0">
              <a:buNone/>
            </a:pPr>
            <a:r>
              <a:rPr lang="en-GB" sz="2800" dirty="0">
                <a:solidFill>
                  <a:schemeClr val="tx1"/>
                </a:solidFill>
                <a:effectLst/>
                <a:latin typeface="Calibri" panose="020F0502020204030204" pitchFamily="34" charset="0"/>
                <a:ea typeface="Calibri" panose="020F0502020204030204" pitchFamily="34" charset="0"/>
              </a:rPr>
              <a:t>Observations:</a:t>
            </a:r>
            <a:br>
              <a:rPr lang="en-GB" sz="2800" dirty="0">
                <a:solidFill>
                  <a:schemeClr val="tx1"/>
                </a:solidFill>
                <a:effectLst/>
                <a:latin typeface="Calibri" panose="020F0502020204030204" pitchFamily="34" charset="0"/>
                <a:ea typeface="Calibri" panose="020F0502020204030204" pitchFamily="34" charset="0"/>
              </a:rPr>
            </a:br>
            <a:r>
              <a:rPr lang="en-GB" sz="2800" dirty="0">
                <a:solidFill>
                  <a:schemeClr val="tx1"/>
                </a:solidFill>
                <a:effectLst/>
                <a:latin typeface="Calibri" panose="020F0502020204030204" pitchFamily="34" charset="0"/>
                <a:ea typeface="Calibri" panose="020F0502020204030204" pitchFamily="34" charset="0"/>
              </a:rPr>
              <a:t>FR1 numerology can fit the support of the legacy Ku band satellite transponders (36, 54, 72MHz) for GSO</a:t>
            </a:r>
          </a:p>
          <a:p>
            <a:pPr marL="0" indent="0">
              <a:buNone/>
            </a:pPr>
            <a:r>
              <a:rPr lang="en-GB" sz="2800" dirty="0">
                <a:solidFill>
                  <a:schemeClr val="tx1"/>
                </a:solidFill>
                <a:effectLst/>
                <a:latin typeface="Calibri" panose="020F0502020204030204" pitchFamily="34" charset="0"/>
                <a:ea typeface="Calibri" panose="020F0502020204030204" pitchFamily="34" charset="0"/>
              </a:rPr>
              <a:t>FR2 numerology can fit the support considering satellite operating both Ku and Ka-band.</a:t>
            </a:r>
          </a:p>
          <a:p>
            <a:pPr marL="0" indent="0">
              <a:buNone/>
            </a:pPr>
            <a:endParaRPr lang="en-GB" sz="2800" dirty="0">
              <a:solidFill>
                <a:schemeClr val="tx1"/>
              </a:solidFill>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F1B1B88D-2530-5CF7-342A-409BF7170BF7}"/>
              </a:ext>
            </a:extLst>
          </p:cNvPr>
          <p:cNvSpPr>
            <a:spLocks noGrp="1"/>
          </p:cNvSpPr>
          <p:nvPr>
            <p:ph type="title"/>
          </p:nvPr>
        </p:nvSpPr>
        <p:spPr/>
        <p:txBody>
          <a:bodyPr/>
          <a:lstStyle/>
          <a:p>
            <a:r>
              <a:rPr lang="en-GB" dirty="0"/>
              <a:t>CHTTL</a:t>
            </a:r>
            <a:endParaRPr lang="en-US" dirty="0"/>
          </a:p>
        </p:txBody>
      </p:sp>
    </p:spTree>
    <p:extLst>
      <p:ext uri="{BB962C8B-B14F-4D97-AF65-F5344CB8AC3E}">
        <p14:creationId xmlns:p14="http://schemas.microsoft.com/office/powerpoint/2010/main" val="29738387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P_AGENDA" val="SectionNumber SlideNumber"/>
  <p:tag name="EE4P_STYLE_ID" val="39dcc26a-7131-49f4-a9eb-1c0521500c03"/>
</p:tagLst>
</file>

<file path=ppt/theme/theme1.xml><?xml version="1.0" encoding="utf-8"?>
<a:theme xmlns:a="http://schemas.openxmlformats.org/drawingml/2006/main" name="2017 Keysight Macro LIGHT">
  <a:themeElements>
    <a:clrScheme name="Keysight Light">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E90029"/>
      </a:hlink>
      <a:folHlink>
        <a:srgbClr val="74001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dirty="0" err="1" smtClean="0">
            <a:solidFill>
              <a:schemeClr val="tx1">
                <a:lumMod val="85000"/>
                <a:lumOff val="15000"/>
              </a:schemeClr>
            </a:solidFill>
          </a:defRPr>
        </a:defPPr>
      </a:lstStyle>
    </a:txDef>
  </a:objectDefaults>
  <a:extraClrSchemeLst/>
  <a:extLst>
    <a:ext uri="{05A4C25C-085E-4340-85A3-A5531E510DB2}">
      <thm15:themeFamily xmlns:thm15="http://schemas.microsoft.com/office/thememl/2012/main" name="Keysight_Widescreen_V4" id="{DC4312CC-30E5-4849-A086-7C4D73FA20C3}" vid="{09E1BDF4-1885-4DAF-8E1B-4BD8F029A7CC}"/>
    </a:ext>
  </a:extLst>
</a:theme>
</file>

<file path=ppt/theme/theme2.xml><?xml version="1.0" encoding="utf-8"?>
<a:theme xmlns:a="http://schemas.openxmlformats.org/drawingml/2006/main" name="Office Theme">
  <a:themeElements>
    <a:clrScheme name="2017 Keysight MACRO">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FFA623"/>
      </a:hlink>
      <a:folHlink>
        <a:srgbClr val="A4A1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2017 Keysight MACRO">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FFA623"/>
      </a:hlink>
      <a:folHlink>
        <a:srgbClr val="A4A1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Keysight_Widescreen_V4</Template>
  <TotalTime>3829</TotalTime>
  <Words>2189</Words>
  <Application>Microsoft Office PowerPoint</Application>
  <PresentationFormat>Widescreen</PresentationFormat>
  <Paragraphs>111</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Arial</vt:lpstr>
      <vt:lpstr>Calibri</vt:lpstr>
      <vt:lpstr>Calibri Light</vt:lpstr>
      <vt:lpstr>2017 Keysight Macro LIGHT</vt:lpstr>
      <vt:lpstr> </vt:lpstr>
      <vt:lpstr>Background</vt:lpstr>
      <vt:lpstr>Explanation of the RAN4 decision</vt:lpstr>
      <vt:lpstr>Way Forward on Ku WID</vt:lpstr>
      <vt:lpstr>Annex. Company commercial views on numerology</vt:lpstr>
      <vt:lpstr>Gilat</vt:lpstr>
      <vt:lpstr>Thales</vt:lpstr>
      <vt:lpstr>BMW</vt:lpstr>
      <vt:lpstr>CHTTL</vt:lpstr>
      <vt:lpstr>Hispasat</vt:lpstr>
      <vt:lpstr>Eutelsat Group</vt:lpstr>
      <vt:lpstr>SES</vt:lpstr>
      <vt:lpstr>Airbus 1/2</vt:lpstr>
      <vt:lpstr>Airbus 2/2</vt:lpstr>
      <vt:lpstr>Echostar</vt:lpstr>
      <vt:lpstr>Bosch</vt:lpstr>
      <vt:lpstr>Intelsat</vt:lpstr>
      <vt:lpstr>FirstNet</vt:lpstr>
      <vt:lpstr>JSAT</vt:lpstr>
      <vt:lpstr>PowerPoint Presentation</vt:lpstr>
      <vt:lpstr>PowerPoint Presentation</vt:lpstr>
      <vt:lpstr>PowerPoint Presentation</vt:lpstr>
    </vt:vector>
  </TitlesOfParts>
  <Company>Keysight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Layout (Maximum 2 Lines)</dc:title>
  <dc:creator>RUMNEY,MORAY (K-Scotland,ex1)</dc:creator>
  <cp:lastModifiedBy>Moray Rumney</cp:lastModifiedBy>
  <cp:revision>723</cp:revision>
  <dcterms:created xsi:type="dcterms:W3CDTF">2017-12-14T11:17:22Z</dcterms:created>
  <dcterms:modified xsi:type="dcterms:W3CDTF">2024-12-11T17:06:52Z</dcterms:modified>
</cp:coreProperties>
</file>