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30"/>
  </p:notesMasterIdLst>
  <p:handoutMasterIdLst>
    <p:handoutMasterId r:id="rId31"/>
  </p:handoutMasterIdLst>
  <p:sldIdLst>
    <p:sldId id="1132" r:id="rId6"/>
    <p:sldId id="1133" r:id="rId7"/>
    <p:sldId id="1134" r:id="rId8"/>
    <p:sldId id="1136" r:id="rId9"/>
    <p:sldId id="1137" r:id="rId10"/>
    <p:sldId id="1169" r:id="rId11"/>
    <p:sldId id="1173" r:id="rId12"/>
    <p:sldId id="1138" r:id="rId13"/>
    <p:sldId id="1148" r:id="rId14"/>
    <p:sldId id="1170" r:id="rId15"/>
    <p:sldId id="1167" r:id="rId16"/>
    <p:sldId id="1166" r:id="rId17"/>
    <p:sldId id="1140" r:id="rId18"/>
    <p:sldId id="1122" r:id="rId19"/>
    <p:sldId id="1174" r:id="rId20"/>
    <p:sldId id="1172" r:id="rId21"/>
    <p:sldId id="1135" r:id="rId22"/>
    <p:sldId id="1143" r:id="rId23"/>
    <p:sldId id="1142" r:id="rId24"/>
    <p:sldId id="1149" r:id="rId25"/>
    <p:sldId id="1127" r:id="rId26"/>
    <p:sldId id="1152" r:id="rId27"/>
    <p:sldId id="1153" r:id="rId28"/>
    <p:sldId id="1168" r:id="rId2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1575" autoAdjust="0"/>
  </p:normalViewPr>
  <p:slideViewPr>
    <p:cSldViewPr snapToGrid="0">
      <p:cViewPr varScale="1">
        <p:scale>
          <a:sx n="100" d="100"/>
          <a:sy n="100" d="100"/>
        </p:scale>
        <p:origin x="346" y="5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147" b="1" i="0" u="none" strike="noStrike" baseline="0">
                <a:solidFill>
                  <a:srgbClr val="333333"/>
                </a:solidFill>
                <a:latin typeface="Calibri Light"/>
                <a:ea typeface="Calibri Light"/>
                <a:cs typeface="Calibri Light"/>
              </a:defRPr>
            </a:pPr>
            <a:r>
              <a:rPr lang="en-GB"/>
              <a:t>Tdocs per meeting</a:t>
            </a:r>
          </a:p>
        </c:rich>
      </c:tx>
      <c:overlay val="0"/>
      <c:spPr>
        <a:noFill/>
        <a:ln w="25669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0-15A7-4D30-8560-58C0F34477F8}"/>
              </c:ext>
            </c:extLst>
          </c:dPt>
          <c:dPt>
            <c:idx val="9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1-15A7-4D30-8560-58C0F34477F8}"/>
              </c:ext>
            </c:extLst>
          </c:dPt>
          <c:dPt>
            <c:idx val="10"/>
            <c:invertIfNegative val="0"/>
            <c:bubble3D val="0"/>
            <c:spPr>
              <a:solidFill>
                <a:srgbClr val="00B050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2-15A7-4D30-8560-58C0F34477F8}"/>
              </c:ext>
            </c:extLst>
          </c:dPt>
          <c:dLbls>
            <c:spPr>
              <a:noFill/>
              <a:ln w="2566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120</c:v>
                </c:pt>
                <c:pt idx="1">
                  <c:v>121</c:v>
                </c:pt>
                <c:pt idx="2">
                  <c:v>121bis-e</c:v>
                </c:pt>
                <c:pt idx="3">
                  <c:v>122</c:v>
                </c:pt>
                <c:pt idx="4">
                  <c:v>123</c:v>
                </c:pt>
                <c:pt idx="5">
                  <c:v>123bis</c:v>
                </c:pt>
                <c:pt idx="6">
                  <c:v>124</c:v>
                </c:pt>
                <c:pt idx="7">
                  <c:v>125</c:v>
                </c:pt>
                <c:pt idx="8">
                  <c:v>125bis</c:v>
                </c:pt>
                <c:pt idx="9">
                  <c:v>126</c:v>
                </c:pt>
                <c:pt idx="10">
                  <c:v>127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2212</c:v>
                </c:pt>
                <c:pt idx="1">
                  <c:v>2294</c:v>
                </c:pt>
                <c:pt idx="2">
                  <c:v>2087</c:v>
                </c:pt>
                <c:pt idx="3">
                  <c:v>2288</c:v>
                </c:pt>
                <c:pt idx="4">
                  <c:v>2269</c:v>
                </c:pt>
                <c:pt idx="5">
                  <c:v>2098</c:v>
                </c:pt>
                <c:pt idx="6">
                  <c:v>2369</c:v>
                </c:pt>
                <c:pt idx="7">
                  <c:v>2045</c:v>
                </c:pt>
                <c:pt idx="8">
                  <c:v>1813</c:v>
                </c:pt>
                <c:pt idx="9">
                  <c:v>1993</c:v>
                </c:pt>
                <c:pt idx="10">
                  <c:v>1620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A7-4D30-8560-58C0F34477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27402768"/>
        <c:axId val="1"/>
      </c:barChart>
      <c:catAx>
        <c:axId val="22740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6043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1413" b="1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626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417">
            <a:noFill/>
          </a:ln>
        </c:spPr>
        <c:txPr>
          <a:bodyPr rot="0" vert="horz"/>
          <a:lstStyle/>
          <a:p>
            <a:pPr>
              <a:defRPr sz="1208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27402768"/>
        <c:crosses val="autoZero"/>
        <c:crossBetween val="between"/>
      </c:valAx>
      <c:spPr>
        <a:noFill/>
        <a:ln w="2536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9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16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Agreed CRs per meeting</a:t>
            </a:r>
          </a:p>
        </c:rich>
      </c:tx>
      <c:overlay val="0"/>
      <c:spPr>
        <a:noFill/>
        <a:ln w="25251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9965934456791034E-2"/>
          <c:y val="6.9267268679387789E-2"/>
          <c:w val="0.93572908464566928"/>
          <c:h val="0.823012382866388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Rel-14/15/16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Sheet1!$A$2:$A$10</c:f>
              <c:strCache>
                <c:ptCount val="9"/>
                <c:pt idx="0">
                  <c:v>119-e</c:v>
                </c:pt>
                <c:pt idx="1">
                  <c:v>120</c:v>
                </c:pt>
                <c:pt idx="2">
                  <c:v>121</c:v>
                </c:pt>
                <c:pt idx="3">
                  <c:v>122</c:v>
                </c:pt>
                <c:pt idx="4">
                  <c:v>123</c:v>
                </c:pt>
                <c:pt idx="5">
                  <c:v>124</c:v>
                </c:pt>
                <c:pt idx="6">
                  <c:v>125</c:v>
                </c:pt>
                <c:pt idx="7">
                  <c:v>126</c:v>
                </c:pt>
                <c:pt idx="8">
                  <c:v>127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49</c:v>
                </c:pt>
                <c:pt idx="1">
                  <c:v>36</c:v>
                </c:pt>
                <c:pt idx="2">
                  <c:v>32</c:v>
                </c:pt>
                <c:pt idx="3">
                  <c:v>43</c:v>
                </c:pt>
                <c:pt idx="4">
                  <c:v>26</c:v>
                </c:pt>
                <c:pt idx="5">
                  <c:v>24</c:v>
                </c:pt>
                <c:pt idx="6">
                  <c:v>15</c:v>
                </c:pt>
                <c:pt idx="7">
                  <c:v>26</c:v>
                </c:pt>
                <c:pt idx="8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59-4555-BB2A-64A0A6BDD11E}"/>
            </c:ext>
          </c:extLst>
        </c:ser>
        <c:ser>
          <c:idx val="1"/>
          <c:order val="1"/>
          <c:tx>
            <c:v>Rel-17</c:v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Sheet1!$A$2:$A$10</c:f>
              <c:strCache>
                <c:ptCount val="9"/>
                <c:pt idx="0">
                  <c:v>119-e</c:v>
                </c:pt>
                <c:pt idx="1">
                  <c:v>120</c:v>
                </c:pt>
                <c:pt idx="2">
                  <c:v>121</c:v>
                </c:pt>
                <c:pt idx="3">
                  <c:v>122</c:v>
                </c:pt>
                <c:pt idx="4">
                  <c:v>123</c:v>
                </c:pt>
                <c:pt idx="5">
                  <c:v>124</c:v>
                </c:pt>
                <c:pt idx="6">
                  <c:v>125</c:v>
                </c:pt>
                <c:pt idx="7">
                  <c:v>126</c:v>
                </c:pt>
                <c:pt idx="8">
                  <c:v>127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140</c:v>
                </c:pt>
                <c:pt idx="1">
                  <c:v>131</c:v>
                </c:pt>
                <c:pt idx="2">
                  <c:v>136</c:v>
                </c:pt>
                <c:pt idx="3">
                  <c:v>157</c:v>
                </c:pt>
                <c:pt idx="4">
                  <c:v>64</c:v>
                </c:pt>
                <c:pt idx="5">
                  <c:v>93</c:v>
                </c:pt>
                <c:pt idx="6">
                  <c:v>46</c:v>
                </c:pt>
                <c:pt idx="7">
                  <c:v>56</c:v>
                </c:pt>
                <c:pt idx="8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59-4555-BB2A-64A0A6BDD11E}"/>
            </c:ext>
          </c:extLst>
        </c:ser>
        <c:ser>
          <c:idx val="2"/>
          <c:order val="2"/>
          <c:tx>
            <c:v>Rel-18</c:v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A59-4555-BB2A-64A0A6BDD11E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A59-4555-BB2A-64A0A6BDD11E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A59-4555-BB2A-64A0A6BDD11E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A59-4555-BB2A-64A0A6BDD11E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A59-4555-BB2A-64A0A6BDD11E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A59-4555-BB2A-64A0A6BDD11E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/>
                      <a:t>102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6735-4F56-B7E4-0F6ECF60BCB2}"/>
                </c:ext>
              </c:extLst>
            </c:dLbl>
            <c:spPr>
              <a:noFill/>
              <a:ln w="25251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1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119-e</c:v>
                </c:pt>
                <c:pt idx="1">
                  <c:v>120</c:v>
                </c:pt>
                <c:pt idx="2">
                  <c:v>121</c:v>
                </c:pt>
                <c:pt idx="3">
                  <c:v>122</c:v>
                </c:pt>
                <c:pt idx="4">
                  <c:v>123</c:v>
                </c:pt>
                <c:pt idx="5">
                  <c:v>124</c:v>
                </c:pt>
                <c:pt idx="6">
                  <c:v>125</c:v>
                </c:pt>
                <c:pt idx="7">
                  <c:v>126</c:v>
                </c:pt>
                <c:pt idx="8">
                  <c:v>127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162</c:v>
                </c:pt>
                <c:pt idx="6">
                  <c:v>183</c:v>
                </c:pt>
                <c:pt idx="7">
                  <c:v>188</c:v>
                </c:pt>
                <c:pt idx="8">
                  <c:v>103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A59-4555-BB2A-64A0A6BDD1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23406632"/>
        <c:axId val="1"/>
      </c:barChart>
      <c:catAx>
        <c:axId val="223406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6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2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6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14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1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406632"/>
        <c:crosses val="autoZero"/>
        <c:crossBetween val="between"/>
      </c:valAx>
      <c:spPr>
        <a:noFill/>
        <a:ln w="25326">
          <a:noFill/>
        </a:ln>
      </c:spPr>
    </c:plotArea>
    <c:legend>
      <c:legendPos val="b"/>
      <c:layout>
        <c:manualLayout>
          <c:xMode val="edge"/>
          <c:yMode val="edge"/>
          <c:x val="0.20097378452693412"/>
          <c:y val="0.15515136079688152"/>
          <c:w val="0.45693163354580679"/>
          <c:h val="6.8627176319941141E-2"/>
        </c:manualLayout>
      </c:layout>
      <c:overlay val="0"/>
      <c:spPr>
        <a:noFill/>
        <a:ln w="25251">
          <a:noFill/>
        </a:ln>
      </c:spPr>
      <c:txPr>
        <a:bodyPr rot="0" spcFirstLastPara="1" vertOverflow="ellipsis" vert="horz" wrap="square" anchor="ctr" anchorCtr="1"/>
        <a:lstStyle/>
        <a:p>
          <a:pPr>
            <a:defRPr sz="1191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9/9/2024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9/9/2024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0013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D15D2088-7040-1868-165A-75E0900840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C9D46C39-3698-0207-051D-B8F5444801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11B0D8C-4851-B9E7-BCA2-4EE7BFF645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4567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09/09/2024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ftp.3gpp.org/tsg_ran/TSG_RAN/TSGR_104/Docs/RP-241515.zip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s://www.3gpp.org/ftp/Information/WI_Sheet/RP-240791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ftp.3gpp.org/tsg_ran/TSG_RAN/TSGR_104/Docs/RP-241624.zip" TargetMode="External"/><Relationship Id="rId5" Type="http://schemas.openxmlformats.org/officeDocument/2006/relationships/hyperlink" Target="http://ftp.3gpp.org/tsg_ran/TSG_RAN/TSGR_104/Docs/RP-241667.zip" TargetMode="External"/><Relationship Id="rId10" Type="http://schemas.openxmlformats.org/officeDocument/2006/relationships/hyperlink" Target="http://ftp.3gpp.org/tsg_ran/TSG_RAN/TSGR_104/Docs/RP-241609.zip" TargetMode="External"/><Relationship Id="rId4" Type="http://schemas.openxmlformats.org/officeDocument/2006/relationships/hyperlink" Target="https://www.3gpp.org/ftp/Information/WI_Sheet/RP-240082.zip" TargetMode="External"/><Relationship Id="rId9" Type="http://schemas.openxmlformats.org/officeDocument/2006/relationships/hyperlink" Target="https://www.3gpp.org/ftp/Information/WI_Sheet/RP-240846.zip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2_RL2/TSGR2_127/Docs/R2-2407820.zip" TargetMode="External"/><Relationship Id="rId3" Type="http://schemas.openxmlformats.org/officeDocument/2006/relationships/hyperlink" Target="https://www.3gpp.org/ftp/TSG_RAN/WG2_RL2/TSGR2_127/Docs/R2-2407505.zip" TargetMode="External"/><Relationship Id="rId7" Type="http://schemas.openxmlformats.org/officeDocument/2006/relationships/hyperlink" Target="https://portal.3gpp.org/desktopmodules/Specifications/SpecificationDetails.aspx?specificationId=319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2_RL2/TSGR2_127/Docs/R2-2407829.zip" TargetMode="External"/><Relationship Id="rId5" Type="http://schemas.openxmlformats.org/officeDocument/2006/relationships/hyperlink" Target="https://portal.3gpp.org/desktopmodules/WorkItem/WorkItemDetails.aspx?workitemId=920042" TargetMode="External"/><Relationship Id="rId4" Type="http://schemas.openxmlformats.org/officeDocument/2006/relationships/hyperlink" Target="https://portal.3gpp.org/desktopmodules/Specifications/SpecificationDetails.aspx?specificationId=3193" TargetMode="External"/><Relationship Id="rId9" Type="http://schemas.openxmlformats.org/officeDocument/2006/relationships/hyperlink" Target="https://portal.3gpp.org/desktopmodules/Specifications/SpecificationDetails.aspx?specificationId=3192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194" TargetMode="External"/><Relationship Id="rId3" Type="http://schemas.openxmlformats.org/officeDocument/2006/relationships/hyperlink" Target="https://www.3gpp.org/ftp/TSG_RAN/WG2_RL2/TSGR2_127/Docs/R2-2407783.zip" TargetMode="External"/><Relationship Id="rId7" Type="http://schemas.openxmlformats.org/officeDocument/2006/relationships/hyperlink" Target="https://www.3gpp.org/ftp/TSG_RAN/WG2_RL2/TSGR2_127/Docs/R2-2407818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2_RL2/TSGR2_127/Docs/R2-2407787.zip" TargetMode="External"/><Relationship Id="rId5" Type="http://schemas.openxmlformats.org/officeDocument/2006/relationships/hyperlink" Target="https://portal.3gpp.org/desktopmodules/WorkItem/WorkItemDetails.aspx?workitemId=920042" TargetMode="External"/><Relationship Id="rId4" Type="http://schemas.openxmlformats.org/officeDocument/2006/relationships/hyperlink" Target="https://portal.3gpp.org/desktopmodules/Specifications/SpecificationDetails.aspx?specificationId=3197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2_RL2/TSGR2_127/Docs/R2-2407803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ortal.3gpp.org/desktopmodules/WorkItem/WorkItemDetails.aspx?workitemId=920042" TargetMode="External"/><Relationship Id="rId4" Type="http://schemas.openxmlformats.org/officeDocument/2006/relationships/hyperlink" Target="https://portal.3gpp.org/desktopmodules/Specifications/SpecificationDetails.aspx?specificationId=3197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50" y="2859088"/>
            <a:ext cx="6400800" cy="1314450"/>
          </a:xfrm>
        </p:spPr>
        <p:txBody>
          <a:bodyPr/>
          <a:lstStyle/>
          <a:p>
            <a:r>
              <a:rPr lang="en-US" altLang="en-US"/>
              <a:t>3GPP RAN WG2 Chair </a:t>
            </a:r>
          </a:p>
          <a:p>
            <a:r>
              <a:rPr lang="en-US" altLang="en-US"/>
              <a:t>Diana Pani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409575" y="1152525"/>
            <a:ext cx="8602663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WG2</a:t>
            </a:r>
          </a:p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 105</a:t>
            </a:r>
            <a:endParaRPr lang="en-US" sz="3200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98425"/>
            <a:ext cx="13227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i="1" dirty="0">
                <a:cs typeface="Arial" panose="020B0604020202020204" pitchFamily="34" charset="0"/>
              </a:rPr>
              <a:t>RP-241699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9BFDD2D9-6B7D-DD4A-5C1A-C78844FAB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Maintenance up to Rel-18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C007C0F0-9F40-DF03-2C90-61CDF955A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3622675"/>
          </a:xfrm>
        </p:spPr>
        <p:txBody>
          <a:bodyPr/>
          <a:lstStyle/>
          <a:p>
            <a:pPr marL="341313" indent="-341313"/>
            <a:r>
              <a:rPr lang="en-US" altLang="en-US" sz="2400" dirty="0"/>
              <a:t>Workload and number of CRs decreased compared to previous meeting, but load still remains high</a:t>
            </a:r>
          </a:p>
          <a:p>
            <a:pPr marL="739815" lvl="1" indent="-341313"/>
            <a:r>
              <a:rPr lang="en-US" altLang="en-US" sz="1600" dirty="0"/>
              <a:t>102 CR agreed for Rel-18 </a:t>
            </a:r>
          </a:p>
          <a:p>
            <a:pPr marL="739815" lvl="1" indent="-341313"/>
            <a:r>
              <a:rPr lang="en-US" altLang="en-US" sz="1600" dirty="0"/>
              <a:t>No ASN.1 NBC RRC CR </a:t>
            </a:r>
          </a:p>
          <a:p>
            <a:pPr marL="341313" indent="-341313"/>
            <a:r>
              <a:rPr lang="en-US" altLang="en-US" sz="2200" b="1" dirty="0"/>
              <a:t>NBC CR </a:t>
            </a:r>
            <a:r>
              <a:rPr lang="en-US" altLang="en-US" sz="2200" dirty="0"/>
              <a:t>– SL Positioning, CR to 38.355 (SLPP) -  ASN.1 NBC</a:t>
            </a:r>
          </a:p>
          <a:p>
            <a:pPr marL="739815" lvl="1" indent="-341313"/>
            <a:r>
              <a:rPr lang="en-US" altLang="en-US" sz="1800" dirty="0"/>
              <a:t>R2-2407753</a:t>
            </a:r>
          </a:p>
          <a:p>
            <a:pPr marL="739815" lvl="1" indent="-341313"/>
            <a:endParaRPr lang="en-US" altLang="en-US" sz="1800" dirty="0"/>
          </a:p>
          <a:p>
            <a:pPr marL="0" indent="0">
              <a:buNone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8438214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Rel-19 NR</a:t>
            </a:r>
          </a:p>
        </p:txBody>
      </p:sp>
    </p:spTree>
    <p:extLst>
      <p:ext uri="{BB962C8B-B14F-4D97-AF65-F5344CB8AC3E}">
        <p14:creationId xmlns:p14="http://schemas.microsoft.com/office/powerpoint/2010/main" val="5554843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128DD28-21FB-1A99-68CF-6F9427A7C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dirty="0"/>
              <a:t>Rel-19 RAN2 Led WID/SIDs</a:t>
            </a:r>
            <a:endParaRPr lang="en-US" altLang="en-US" dirty="0"/>
          </a:p>
        </p:txBody>
      </p:sp>
      <p:sp>
        <p:nvSpPr>
          <p:cNvPr id="14339" name="Text Box 50">
            <a:extLst>
              <a:ext uri="{FF2B5EF4-FFF2-40B4-BE49-F238E27FC236}">
                <a16:creationId xmlns:a16="http://schemas.microsoft.com/office/drawing/2014/main" id="{11151850-FC09-994E-6A7B-6E30687D56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54D3AA4-67D6-1F6C-14B2-4A02EE6A241D}"/>
              </a:ext>
            </a:extLst>
          </p:cNvPr>
          <p:cNvGraphicFramePr>
            <a:graphicFrameLocks noGrp="1"/>
          </p:cNvGraphicFramePr>
          <p:nvPr/>
        </p:nvGraphicFramePr>
        <p:xfrm>
          <a:off x="422275" y="1477963"/>
          <a:ext cx="8493125" cy="331827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0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4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61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2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727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82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Target </a:t>
                      </a:r>
                      <a:r>
                        <a:rPr lang="en-GB" sz="800"/>
                        <a:t>(dd/mm/</a:t>
                      </a:r>
                      <a:r>
                        <a:rPr lang="en-GB" sz="800" err="1"/>
                        <a:t>yyyy</a:t>
                      </a:r>
                      <a:r>
                        <a:rPr lang="en-GB" sz="800"/>
                        <a:t>)</a:t>
                      </a:r>
                      <a:endParaRPr lang="en-GB" sz="100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1020084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Artificial Intelligence (AI)/Machine Learning (ML) for mobility in NR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FS_NR_AIML_Mob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RP-240082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Core part: Non-Terrestrial Networks (NTN) for NR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RP-241667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Core part: Non-Terrestrial Networks (NTN) for Internet of Things (IoT)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RP-241624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72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Core part: XR (</a:t>
                      </a:r>
                      <a:r>
                        <a:rPr lang="en-US" sz="900" b="0" i="0" u="none" strike="noStrike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eXtended</a:t>
                      </a:r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Reality) for NR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NR_XR_Ph3-Core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RP-240791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Core part: NR mobility enhancements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RP-241515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1031076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 RAT mode mobility support from E-UTRAN TN to NR-NTN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n-NO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LTE_TN_NR_NTN_mob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RP-240846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1040114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NR sidelink multi-hop relay</a:t>
                      </a:r>
                      <a:endParaRPr lang="en-US" sz="900" kern="100">
                        <a:effectLst/>
                        <a:latin typeface="Yu Mincho" panose="02020400000000000000" pitchFamily="18" charset="-128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NR_SL_relay_multihop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RP-241609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2480348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853736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F09E5C9F-C725-031E-DA7E-6D09B5BFF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Rel-19 WIs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1E8197F7-E463-5C87-31C2-70F6A0D36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867456"/>
            <a:ext cx="8388350" cy="3881437"/>
          </a:xfrm>
        </p:spPr>
        <p:txBody>
          <a:bodyPr/>
          <a:lstStyle/>
          <a:p>
            <a:pPr>
              <a:defRPr/>
            </a:pPr>
            <a:r>
              <a:rPr lang="en-US" altLang="en-US" sz="1600" dirty="0"/>
              <a:t>Currently RAN2 has 9 WIs and 1 SI ongoing </a:t>
            </a:r>
          </a:p>
          <a:p>
            <a:pPr lvl="1">
              <a:defRPr/>
            </a:pPr>
            <a:r>
              <a:rPr lang="en-US" altLang="en-US" sz="1200" dirty="0"/>
              <a:t>Work on SL Relay and SBFD was kicked off in RAN#127</a:t>
            </a:r>
          </a:p>
          <a:p>
            <a:pPr>
              <a:defRPr/>
            </a:pPr>
            <a:r>
              <a:rPr lang="en-US" altLang="en-US" sz="1600" dirty="0"/>
              <a:t>Good overall progress across WIs/SIs </a:t>
            </a:r>
          </a:p>
          <a:p>
            <a:pPr lvl="1">
              <a:defRPr/>
            </a:pPr>
            <a:r>
              <a:rPr lang="en-US" altLang="en-US" sz="1200" b="1" dirty="0"/>
              <a:t>AI/ML </a:t>
            </a:r>
          </a:p>
          <a:p>
            <a:pPr lvl="2">
              <a:defRPr/>
            </a:pPr>
            <a:r>
              <a:rPr lang="en-US" altLang="en-US" sz="1050" dirty="0"/>
              <a:t>There was no progress on LCM for positioning (waiting for RAN1 progress) </a:t>
            </a:r>
          </a:p>
          <a:p>
            <a:pPr lvl="2">
              <a:defRPr/>
            </a:pPr>
            <a:r>
              <a:rPr lang="en-US" altLang="en-US" sz="1050" dirty="0"/>
              <a:t>Guidance from RAN plenary is needed for how to progress for data collection.  </a:t>
            </a:r>
          </a:p>
          <a:p>
            <a:pPr lvl="2">
              <a:defRPr/>
            </a:pPr>
            <a:r>
              <a:rPr lang="en-US" altLang="en-US" sz="1050" dirty="0"/>
              <a:t>#TUs would need to be reconsidered based on scope of WI agreed in RAN#105</a:t>
            </a:r>
          </a:p>
          <a:p>
            <a:pPr lvl="1">
              <a:defRPr/>
            </a:pPr>
            <a:r>
              <a:rPr lang="en-US" altLang="en-US" sz="1200" b="1" dirty="0"/>
              <a:t>Ambient IoT </a:t>
            </a:r>
            <a:r>
              <a:rPr lang="en-US" altLang="en-US" sz="1200" dirty="0"/>
              <a:t>– good progress but RAN2 chair recommends increasing number of TUs</a:t>
            </a:r>
          </a:p>
          <a:p>
            <a:pPr lvl="1">
              <a:defRPr/>
            </a:pPr>
            <a:r>
              <a:rPr lang="en-US" altLang="en-US" sz="1200" b="1" dirty="0"/>
              <a:t>SON/MDT </a:t>
            </a:r>
            <a:r>
              <a:rPr lang="en-US" altLang="en-US" sz="1200" dirty="0"/>
              <a:t>– number of TUs not sufficient.  Increase by 0.5TUs or reduce scope.</a:t>
            </a:r>
          </a:p>
          <a:p>
            <a:pPr lvl="1">
              <a:defRPr/>
            </a:pPr>
            <a:endParaRPr lang="en-US" altLang="en-US" sz="100" dirty="0"/>
          </a:p>
          <a:p>
            <a:pPr>
              <a:defRPr/>
            </a:pPr>
            <a:r>
              <a:rPr lang="en-US" altLang="en-US" sz="1600" dirty="0"/>
              <a:t>Check points for RAN#105 </a:t>
            </a:r>
          </a:p>
          <a:p>
            <a:pPr lvl="1">
              <a:defRPr/>
            </a:pPr>
            <a:r>
              <a:rPr lang="en-US" altLang="en-US" sz="1200" dirty="0"/>
              <a:t>AI/ML for Air Interface</a:t>
            </a:r>
          </a:p>
          <a:p>
            <a:pPr lvl="2">
              <a:defRPr/>
            </a:pPr>
            <a:r>
              <a:rPr lang="en-US" altLang="en-US" sz="1000" b="1" dirty="0"/>
              <a:t>UE sided Data Collection</a:t>
            </a:r>
            <a:r>
              <a:rPr lang="en-US" altLang="en-US" sz="1000" dirty="0"/>
              <a:t>:  RAN2 has completed the study and has captured all discussed 4 options and RAN2 analysis/details in the technical report.  RAN2 has achieved all possible conclusions it can reach and </a:t>
            </a:r>
            <a:r>
              <a:rPr lang="en-US" altLang="en-US" sz="1000" u="sng" dirty="0"/>
              <a:t>requires RAN guidance on how to proceed</a:t>
            </a:r>
            <a:r>
              <a:rPr lang="en-US" altLang="en-US" sz="1000" dirty="0"/>
              <a:t>.  </a:t>
            </a:r>
          </a:p>
          <a:p>
            <a:pPr lvl="2">
              <a:defRPr/>
            </a:pPr>
            <a:r>
              <a:rPr lang="en-US" altLang="en-US" sz="1000" b="1" dirty="0"/>
              <a:t>Model transfer and identification</a:t>
            </a:r>
            <a:r>
              <a:rPr lang="en-US" altLang="en-US" sz="1000" dirty="0"/>
              <a:t>: Not discussed in RAN2 waiting for RAN1</a:t>
            </a:r>
          </a:p>
          <a:p>
            <a:pPr lvl="1">
              <a:defRPr/>
            </a:pPr>
            <a:r>
              <a:rPr lang="en-US" altLang="en-US" sz="1200" dirty="0"/>
              <a:t>NES </a:t>
            </a:r>
          </a:p>
          <a:p>
            <a:pPr lvl="2">
              <a:defRPr/>
            </a:pPr>
            <a:r>
              <a:rPr lang="en-US" altLang="en-US" sz="1000" b="1" dirty="0"/>
              <a:t>On-demand SIB1 normative work conversion</a:t>
            </a:r>
            <a:r>
              <a:rPr lang="en-US" altLang="en-US" sz="1000" dirty="0"/>
              <a:t>:  RAN2 recommends to support Case 2.  No consensus was achieved on Case 3</a:t>
            </a:r>
          </a:p>
          <a:p>
            <a:pPr lvl="1">
              <a:defRPr/>
            </a:pPr>
            <a:r>
              <a:rPr lang="en-US" altLang="en-US" sz="1200" dirty="0"/>
              <a:t>Mobility </a:t>
            </a:r>
            <a:r>
              <a:rPr lang="en-US" altLang="en-US" sz="1200" dirty="0" err="1"/>
              <a:t>Enh</a:t>
            </a:r>
            <a:r>
              <a:rPr lang="en-US" altLang="en-US" sz="1200" dirty="0"/>
              <a:t> - review progress and objectives (no official RAN2 recommendation)</a:t>
            </a:r>
          </a:p>
          <a:p>
            <a:pPr lvl="1">
              <a:defRPr/>
            </a:pPr>
            <a:r>
              <a:rPr lang="en-US" altLang="en-US" sz="1200" dirty="0"/>
              <a:t>LP-WUS – Check-in for potential TU adjustment in RAN2 </a:t>
            </a:r>
          </a:p>
          <a:p>
            <a:pPr lvl="1">
              <a:defRPr/>
            </a:pPr>
            <a:r>
              <a:rPr lang="en-US" altLang="en-US" sz="1200" dirty="0"/>
              <a:t>XR – Checkpoint on multi-modality, scheduling enhancements, RAN awareness </a:t>
            </a:r>
            <a:endParaRPr lang="en-US" altLang="en-US" sz="900" dirty="0"/>
          </a:p>
          <a:p>
            <a:pPr lvl="1">
              <a:defRPr/>
            </a:pPr>
            <a:endParaRPr lang="en-US" altLang="en-US" sz="1400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2FA6351-6A42-0F05-416A-E7EE13B8B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TEI18 - Summary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0A472CBD-8536-7FB1-ED69-898B51C12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831850"/>
            <a:ext cx="8388350" cy="3622675"/>
          </a:xfrm>
        </p:spPr>
        <p:txBody>
          <a:bodyPr/>
          <a:lstStyle/>
          <a:p>
            <a:pPr marL="341313" indent="-341313"/>
            <a:r>
              <a:rPr lang="en-US" altLang="en-US" dirty="0"/>
              <a:t>7 Agreed CRs </a:t>
            </a:r>
          </a:p>
          <a:p>
            <a:pPr lvl="1"/>
            <a:r>
              <a:rPr lang="en-US" altLang="en-US" dirty="0"/>
              <a:t>2 Cat B CRs – for existing TEI identifier [</a:t>
            </a:r>
            <a:r>
              <a:rPr lang="en-US" altLang="en-US" sz="2400" kern="0" dirty="0" err="1"/>
              <a:t>EM_Call_Exemption</a:t>
            </a:r>
            <a:r>
              <a:rPr lang="en-US" altLang="en-US" sz="2400" kern="0" dirty="0"/>
              <a:t>]</a:t>
            </a:r>
            <a:endParaRPr lang="en-US" altLang="en-US" dirty="0"/>
          </a:p>
          <a:p>
            <a:pPr lvl="1"/>
            <a:r>
              <a:rPr lang="en-US" altLang="en-US" dirty="0"/>
              <a:t>5 Cat F </a:t>
            </a:r>
          </a:p>
          <a:p>
            <a:pPr marL="341313" indent="-341313"/>
            <a:r>
              <a:rPr lang="en-US" altLang="en-US" dirty="0"/>
              <a:t>Details of each agreed TEI18 CR and corresponding identifier in Appendix</a:t>
            </a:r>
          </a:p>
          <a:p>
            <a:pPr marL="341313" indent="-341313"/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F2C1E5-A8FF-01CE-FF1F-F32A06DE6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30" y="1818369"/>
            <a:ext cx="7353492" cy="3080738"/>
          </a:xfrm>
          <a:prstGeom prst="rect">
            <a:avLst/>
          </a:prstGeom>
        </p:spPr>
      </p:pic>
      <p:sp>
        <p:nvSpPr>
          <p:cNvPr id="21506" name="Title 1">
            <a:extLst>
              <a:ext uri="{FF2B5EF4-FFF2-40B4-BE49-F238E27FC236}">
                <a16:creationId xmlns:a16="http://schemas.microsoft.com/office/drawing/2014/main" id="{CB37C2F7-B224-8FF3-8128-E81205CDC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Cricket Match (RAN2 vs. RAN4)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3F49F57-7740-7055-0403-D8198FEC2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48986" y="961119"/>
            <a:ext cx="9042173" cy="677181"/>
          </a:xfrm>
        </p:spPr>
        <p:txBody>
          <a:bodyPr/>
          <a:lstStyle/>
          <a:p>
            <a:pPr lvl="1">
              <a:defRPr/>
            </a:pPr>
            <a:r>
              <a:rPr lang="en-US" sz="1600" dirty="0"/>
              <a:t>RAN4 team challenged RAN2 to a cricket match (R2-2406204).  RAN2 responded: challenge accepted (R2-2406149)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C7E44B-1F4F-7BD1-6833-EAE0D648CDDF}"/>
              </a:ext>
            </a:extLst>
          </p:cNvPr>
          <p:cNvSpPr txBox="1"/>
          <p:nvPr/>
        </p:nvSpPr>
        <p:spPr>
          <a:xfrm>
            <a:off x="293915" y="1765302"/>
            <a:ext cx="2340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RAN2 Winning Team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0F059B-B901-0ACA-33DE-FA5CBD6D9C6A}"/>
              </a:ext>
            </a:extLst>
          </p:cNvPr>
          <p:cNvSpPr txBox="1"/>
          <p:nvPr/>
        </p:nvSpPr>
        <p:spPr>
          <a:xfrm>
            <a:off x="168730" y="3581400"/>
            <a:ext cx="2514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MAN of the MATCH – Ansab Ali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9BB953-5C48-79E7-58E6-582688618646}"/>
              </a:ext>
            </a:extLst>
          </p:cNvPr>
          <p:cNvSpPr txBox="1"/>
          <p:nvPr/>
        </p:nvSpPr>
        <p:spPr>
          <a:xfrm>
            <a:off x="5752347" y="1691367"/>
            <a:ext cx="309773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sz="1600" dirty="0">
                <a:latin typeface="+mn-lt"/>
              </a:rPr>
              <a:t>Thank you Alex Hamilton (R4 captain) and Eswar Vutukuri (R2 captain) for organizing the cricket event to everyone who came to play and support/cheerlead</a:t>
            </a:r>
            <a:endParaRPr 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863206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CB37C2F7-B224-8FF3-8128-E81205CDC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759" y="0"/>
            <a:ext cx="6827838" cy="857250"/>
          </a:xfrm>
        </p:spPr>
        <p:txBody>
          <a:bodyPr/>
          <a:lstStyle/>
          <a:p>
            <a:r>
              <a:rPr lang="en-US" altLang="en-US" dirty="0"/>
              <a:t>R2 band concert/social event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3F49F57-7740-7055-0403-D8198FEC2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538" y="781050"/>
            <a:ext cx="3177948" cy="495299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2000" dirty="0"/>
              <a:t>New talents discovered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E3776B-CD34-F2E8-2ABA-4151806DE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79" y="1122285"/>
            <a:ext cx="9441770" cy="449788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025404B-8F89-EDEF-A832-48ADCE427EFC}"/>
              </a:ext>
            </a:extLst>
          </p:cNvPr>
          <p:cNvSpPr txBox="1"/>
          <p:nvPr/>
        </p:nvSpPr>
        <p:spPr>
          <a:xfrm>
            <a:off x="4631870" y="1063336"/>
            <a:ext cx="187234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Fantastic performance!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AC3812-D4AA-C571-0B6E-D05CE0384EAA}"/>
              </a:ext>
            </a:extLst>
          </p:cNvPr>
          <p:cNvSpPr txBox="1"/>
          <p:nvPr/>
        </p:nvSpPr>
        <p:spPr>
          <a:xfrm>
            <a:off x="3189514" y="2484663"/>
            <a:ext cx="325482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Great atmosphere and amazing fans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D53443EE-3165-9AB0-FB51-2E9E8A631931}"/>
              </a:ext>
            </a:extLst>
          </p:cNvPr>
          <p:cNvSpPr txBox="1">
            <a:spLocks/>
          </p:cNvSpPr>
          <p:nvPr/>
        </p:nvSpPr>
        <p:spPr bwMode="auto">
          <a:xfrm>
            <a:off x="4176939" y="733122"/>
            <a:ext cx="8388350" cy="49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US" sz="2000" kern="0" dirty="0"/>
              <a:t>First RAN2 band concert!!!</a:t>
            </a:r>
          </a:p>
        </p:txBody>
      </p:sp>
    </p:spTree>
    <p:extLst>
      <p:ext uri="{BB962C8B-B14F-4D97-AF65-F5344CB8AC3E}">
        <p14:creationId xmlns:p14="http://schemas.microsoft.com/office/powerpoint/2010/main" val="159620910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CB37C2F7-B224-8FF3-8128-E81205CDC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Next Steps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5BCAA93-F329-5C07-4981-6E4CEFB09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512305"/>
              </p:ext>
            </p:extLst>
          </p:nvPr>
        </p:nvGraphicFramePr>
        <p:xfrm>
          <a:off x="681038" y="819150"/>
          <a:ext cx="8462962" cy="138271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28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14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79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429">
                <a:tc>
                  <a:txBody>
                    <a:bodyPr/>
                    <a:lstStyle/>
                    <a:p>
                      <a:r>
                        <a:rPr lang="en-US" sz="1800" dirty="0"/>
                        <a:t>Upcoming Meetings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Date 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Location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Scope 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600"/>
                        <a:t>RAN2#127-bis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October 14</a:t>
                      </a:r>
                      <a:r>
                        <a:rPr lang="en-US" sz="1600" baseline="30000"/>
                        <a:t>th</a:t>
                      </a:r>
                      <a:r>
                        <a:rPr lang="en-US" sz="1600"/>
                        <a:t> – 18</a:t>
                      </a:r>
                      <a:r>
                        <a:rPr lang="en-US" sz="1600" baseline="30000"/>
                        <a:t>th</a:t>
                      </a:r>
                      <a:endParaRPr lang="en-US" sz="160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Hefei, China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Maintenance, R19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RAN2#128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November 18</a:t>
                      </a:r>
                      <a:r>
                        <a:rPr lang="en-US" sz="1600" baseline="30000"/>
                        <a:t>th</a:t>
                      </a:r>
                      <a:r>
                        <a:rPr lang="en-US" sz="1600"/>
                        <a:t> – 22</a:t>
                      </a:r>
                      <a:r>
                        <a:rPr lang="en-US" sz="1600" baseline="30000"/>
                        <a:t>nd</a:t>
                      </a:r>
                      <a:endParaRPr lang="en-US" sz="160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Orlando, US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Maintenance, R19</a:t>
                      </a:r>
                      <a:endParaRPr lang="en-US"/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714263310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3F49F57-7740-7055-0403-D8198FEC2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8" y="2327275"/>
            <a:ext cx="8388350" cy="2233839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Rel-18</a:t>
            </a:r>
          </a:p>
          <a:p>
            <a:pPr lvl="1">
              <a:defRPr/>
            </a:pPr>
            <a:r>
              <a:rPr lang="en-US" sz="1600" dirty="0"/>
              <a:t>Continue work on stabilizing Rel-18 specifications.  CRs still expected for a number of WIs and corrections/finalization of UE capabilities issues. </a:t>
            </a:r>
          </a:p>
          <a:p>
            <a:pPr>
              <a:defRPr/>
            </a:pPr>
            <a:r>
              <a:rPr lang="en-US" sz="2000" dirty="0"/>
              <a:t>Rel-19 work</a:t>
            </a:r>
          </a:p>
          <a:p>
            <a:pPr lvl="1">
              <a:defRPr/>
            </a:pPr>
            <a:r>
              <a:rPr lang="en-US" sz="1600" dirty="0"/>
              <a:t>Continue Rel-19 progress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5CF5978E-0582-E83D-88E5-09740A8F2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THANK YOU!!!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1C1F5722-D7F7-2DD6-2152-2B9D394C1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881437"/>
          </a:xfrm>
        </p:spPr>
        <p:txBody>
          <a:bodyPr/>
          <a:lstStyle/>
          <a:p>
            <a:pPr marL="341313" indent="-341313"/>
            <a:r>
              <a:rPr lang="en-US" altLang="en-US" sz="1600" dirty="0"/>
              <a:t>Juha Korhonen (MCC) – for his excellent and efficient support </a:t>
            </a:r>
          </a:p>
          <a:p>
            <a:pPr marL="341313" indent="-341313"/>
            <a:r>
              <a:rPr lang="en-US" altLang="en-US" sz="1600" b="1" dirty="0"/>
              <a:t>Vice Chairs </a:t>
            </a:r>
            <a:r>
              <a:rPr lang="en-US" altLang="en-US" sz="1600" dirty="0"/>
              <a:t>-  Kyeongin Jeong and Erlin Zeng for efficiently chairing and helping with RAN2 management</a:t>
            </a:r>
          </a:p>
          <a:p>
            <a:pPr marL="341313" indent="-341313"/>
            <a:r>
              <a:rPr lang="en-US" altLang="en-US" sz="1600" b="1" dirty="0"/>
              <a:t>Session chairs </a:t>
            </a:r>
            <a:r>
              <a:rPr lang="en-US" altLang="en-US" sz="1600" dirty="0"/>
              <a:t>- Sergio Parolari, Nathan Tenny, Dawid Koziol, and Mattias Bergstrom for efficiently chairing sessions in Q2</a:t>
            </a:r>
          </a:p>
          <a:p>
            <a:pPr marL="341313" indent="-341313"/>
            <a:r>
              <a:rPr lang="en-US" altLang="en-US" sz="1600" b="1" dirty="0"/>
              <a:t>UE capability rapporteur (Ziyi Li) </a:t>
            </a:r>
            <a:r>
              <a:rPr lang="en-US" altLang="en-US" sz="1600" dirty="0"/>
              <a:t>for coordinating all the UE capability work across all WGs</a:t>
            </a:r>
          </a:p>
          <a:p>
            <a:pPr marL="341313" indent="-341313"/>
            <a:r>
              <a:rPr lang="en-US" altLang="en-US" sz="1600" dirty="0"/>
              <a:t>All WI and CR spec rapporteurs for managing all the Rel-18 corrections</a:t>
            </a:r>
          </a:p>
          <a:p>
            <a:pPr marL="341313" indent="-341313"/>
            <a:r>
              <a:rPr lang="en-US" altLang="en-US" sz="1600" dirty="0"/>
              <a:t>All delegates for your hard work, dedication, willingness to compromise and work together towards consensus </a:t>
            </a:r>
          </a:p>
          <a:p>
            <a:pPr marL="341313" indent="-341313"/>
            <a:r>
              <a:rPr lang="en-US" altLang="en-US" sz="1600" dirty="0"/>
              <a:t>Thank you to our </a:t>
            </a:r>
            <a:r>
              <a:rPr lang="en-US" altLang="en-US" sz="1600" b="1" dirty="0"/>
              <a:t>RAN2 social event sponsors</a:t>
            </a:r>
            <a:r>
              <a:rPr lang="en-US" altLang="en-US" sz="1600" dirty="0"/>
              <a:t>: Apple, Huawei, InterDigital, </a:t>
            </a:r>
            <a:r>
              <a:rPr lang="en-US" altLang="en-US" sz="1600" dirty="0" err="1"/>
              <a:t>Mediatek</a:t>
            </a:r>
            <a:r>
              <a:rPr lang="en-US" altLang="en-US" sz="1600" dirty="0"/>
              <a:t>, Oppo, Qualcomm, Samsung, Vivo, and Xiaomi </a:t>
            </a:r>
          </a:p>
          <a:p>
            <a:pPr marL="341313" indent="-341313"/>
            <a:r>
              <a:rPr lang="en-US" altLang="en-US" sz="1600" dirty="0"/>
              <a:t>Thank you to </a:t>
            </a:r>
            <a:r>
              <a:rPr lang="en-US" altLang="en-US" sz="1600" b="1" dirty="0"/>
              <a:t>ETSI  for hosting </a:t>
            </a:r>
            <a:r>
              <a:rPr lang="en-US" altLang="en-US" sz="1600" dirty="0"/>
              <a:t>in Maastricht, Netherlands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5EE7DDF7-9678-5465-81B4-ADDC209A2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450" y="1714500"/>
            <a:ext cx="6827838" cy="857250"/>
          </a:xfrm>
        </p:spPr>
        <p:txBody>
          <a:bodyPr/>
          <a:lstStyle/>
          <a:p>
            <a:r>
              <a:rPr lang="en-US" altLang="en-US"/>
              <a:t>Appendix – TEI identifiers and CRs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Executive Summary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C072EFA-4C01-C738-07DB-87AE220DCF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139291"/>
              </p:ext>
            </p:extLst>
          </p:nvPr>
        </p:nvGraphicFramePr>
        <p:xfrm>
          <a:off x="825500" y="785813"/>
          <a:ext cx="7829549" cy="97631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79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3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8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7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607">
                <a:tc>
                  <a:txBody>
                    <a:bodyPr/>
                    <a:lstStyle/>
                    <a:p>
                      <a:r>
                        <a:rPr lang="en-US" sz="1600" dirty="0"/>
                        <a:t>Meetings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Date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Location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Scope 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098"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RAN2#127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August 19</a:t>
                      </a:r>
                      <a:r>
                        <a:rPr lang="en-US" sz="1400" kern="1200" baseline="300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23</a:t>
                      </a:r>
                      <a:r>
                        <a:rPr lang="en-US" sz="1400" kern="1200" baseline="300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Maastricht, Netherlands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 b="1"/>
                        <a:t>RAN #105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September 9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 –  12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, 2024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Melbourne, Australia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916253"/>
            <a:ext cx="8388350" cy="28213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Rel-18 Work Items</a:t>
            </a:r>
          </a:p>
          <a:p>
            <a:pPr lvl="1"/>
            <a:r>
              <a:rPr lang="en-US" altLang="en-US" sz="1600" dirty="0"/>
              <a:t>Good progress on identifies issues including UE capabilities.</a:t>
            </a:r>
          </a:p>
          <a:p>
            <a:pPr lvl="1"/>
            <a:r>
              <a:rPr lang="en-US" altLang="en-US" sz="1600" dirty="0"/>
              <a:t>All agreed changes are ASN.1 backward compatible, except 1 CR for 38.355 SLPP spec </a:t>
            </a:r>
          </a:p>
          <a:p>
            <a:pPr lvl="1"/>
            <a:r>
              <a:rPr lang="en-US" altLang="en-US" sz="1600" dirty="0"/>
              <a:t>Workload is high but has decreased compared to RAN2#126.  </a:t>
            </a:r>
          </a:p>
          <a:p>
            <a:pPr marL="341313" indent="-341313"/>
            <a:r>
              <a:rPr lang="en-US" altLang="en-US" sz="2000" dirty="0"/>
              <a:t>Rel-19 Work Items – currently 1 Study Item and 9 WIs ongoing</a:t>
            </a:r>
          </a:p>
          <a:p>
            <a:pPr lvl="1"/>
            <a:r>
              <a:rPr lang="en-US" altLang="en-US" sz="1600" dirty="0"/>
              <a:t>Progress on track for all SIs/WIs, with number of checkpoints this plenary to further clarify scope.  </a:t>
            </a:r>
          </a:p>
          <a:p>
            <a:pPr marL="341313" indent="-341313"/>
            <a:r>
              <a:rPr lang="en-US" altLang="en-US" sz="2000" dirty="0"/>
              <a:t>Rel-15/16/17 maintenance</a:t>
            </a:r>
          </a:p>
          <a:p>
            <a:pPr lvl="1"/>
            <a:r>
              <a:rPr lang="en-US" altLang="en-US" sz="1600" dirty="0"/>
              <a:t>Workload has slightly decreased including number of approved CRs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64A10503-5669-56CF-164E-B1E62AB4E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TEI18 – RAN1 Led/Impact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3CD42BD-5C34-74D4-E418-709AB8628D30}"/>
              </a:ext>
            </a:extLst>
          </p:cNvPr>
          <p:cNvSpPr txBox="1">
            <a:spLocks/>
          </p:cNvSpPr>
          <p:nvPr/>
        </p:nvSpPr>
        <p:spPr>
          <a:xfrm>
            <a:off x="488950" y="1200150"/>
            <a:ext cx="8388350" cy="4191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2000" kern="0"/>
              <a:t>None</a:t>
            </a:r>
            <a:endParaRPr lang="en-US" altLang="en-US" sz="1100" kern="0"/>
          </a:p>
          <a:p>
            <a:pPr>
              <a:defRPr/>
            </a:pPr>
            <a:endParaRPr lang="en-US" altLang="en-US" sz="2000" kern="0"/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3017F0B9-8B6C-B20B-732C-966EDF4FD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 18 – RAN2 Only (1/3)</a:t>
            </a:r>
            <a:br>
              <a:rPr lang="en-US" altLang="en-US"/>
            </a:br>
            <a:r>
              <a:rPr lang="en-US" altLang="en-US" sz="2800"/>
              <a:t>Cat B/F CRs</a:t>
            </a:r>
            <a:endParaRPr lang="en-US" alt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87362FB4-497B-6837-2375-E843C65D47AE}"/>
              </a:ext>
            </a:extLst>
          </p:cNvPr>
          <p:cNvSpPr txBox="1">
            <a:spLocks/>
          </p:cNvSpPr>
          <p:nvPr/>
        </p:nvSpPr>
        <p:spPr>
          <a:xfrm>
            <a:off x="565150" y="1273741"/>
            <a:ext cx="8388350" cy="5746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2000" kern="0" dirty="0" err="1"/>
              <a:t>EM_Call_Exemption</a:t>
            </a:r>
            <a:endParaRPr lang="en-US" altLang="en-US" sz="1000" kern="0" dirty="0"/>
          </a:p>
          <a:p>
            <a:pPr>
              <a:defRPr/>
            </a:pPr>
            <a:endParaRPr lang="en-US" altLang="en-US" sz="20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D5DBB8F-5323-9360-7315-E1FDBA624AC0}"/>
              </a:ext>
            </a:extLst>
          </p:cNvPr>
          <p:cNvGraphicFramePr>
            <a:graphicFrameLocks noGrp="1"/>
          </p:cNvGraphicFramePr>
          <p:nvPr/>
        </p:nvGraphicFramePr>
        <p:xfrm>
          <a:off x="587659" y="1700501"/>
          <a:ext cx="7200900" cy="2000250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3663625381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118104977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479213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73755658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7533585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069423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8065283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7076181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571051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38024035"/>
                    </a:ext>
                  </a:extLst>
                </a:gridCol>
              </a:tblGrid>
              <a:tr h="571500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680696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R2-2407505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a UE capability for the barring exemption for emergency call [EM_Call_Exemption]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1148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RP-242240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46293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R2-2407829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barring exemption for emergency call [EM_Call_Exemption]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38.300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0884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RP-242240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501326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R2-2407820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barring exemption for (e)Redcap and XR 2RX UEs [EM_Call_Exemption]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 Corporation, Sanechips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38.304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0409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RP-242240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123635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169428EC-53D9-89BB-4F7D-E49B7916B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 18 – RAN2 Only (2/3)</a:t>
            </a:r>
            <a:br>
              <a:rPr lang="en-US" altLang="en-US"/>
            </a:br>
            <a:r>
              <a:rPr lang="en-US" altLang="en-US" sz="2400"/>
              <a:t>CAT F CRs</a:t>
            </a:r>
            <a:endParaRPr lang="en-US" alt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0AE886D-AAAE-3B75-EF7B-CC0B59418AC6}"/>
              </a:ext>
            </a:extLst>
          </p:cNvPr>
          <p:cNvSpPr txBox="1">
            <a:spLocks/>
          </p:cNvSpPr>
          <p:nvPr/>
        </p:nvSpPr>
        <p:spPr bwMode="auto">
          <a:xfrm>
            <a:off x="331560" y="1080091"/>
            <a:ext cx="8388350" cy="4191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defPPr>
              <a:defRPr lang="en-GB"/>
            </a:defPPr>
            <a:lvl1pPr marL="342861" indent="-342861">
              <a:spcBef>
                <a:spcPct val="20000"/>
              </a:spcBef>
              <a:buFontTx/>
              <a:buBlip>
                <a:blip r:embed="rId2"/>
              </a:buBlip>
              <a:defRPr sz="2000" kern="0">
                <a:latin typeface="+mn-lt"/>
                <a:cs typeface="ＭＳ Ｐゴシック" charset="0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latin typeface="+mn-lt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</a:defRPr>
            </a:lvl5pPr>
            <a:lvl6pPr marL="2514314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462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8610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5758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en-US"/>
              <a:t>[RACH-</a:t>
            </a:r>
            <a:r>
              <a:rPr lang="en-US" err="1"/>
              <a:t>lessHO</a:t>
            </a:r>
            <a:r>
              <a:rPr lang="en-US"/>
              <a:t>]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8450EDFA-D892-B93C-D23E-AD7E214BA171}"/>
              </a:ext>
            </a:extLst>
          </p:cNvPr>
          <p:cNvSpPr txBox="1">
            <a:spLocks/>
          </p:cNvSpPr>
          <p:nvPr/>
        </p:nvSpPr>
        <p:spPr bwMode="auto">
          <a:xfrm>
            <a:off x="377825" y="3527483"/>
            <a:ext cx="8388350" cy="420688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000" kern="0"/>
              <a:t>[</a:t>
            </a:r>
            <a:r>
              <a:rPr lang="en-US" sz="2000" kern="0" err="1"/>
              <a:t>meas_report_enh</a:t>
            </a:r>
            <a:r>
              <a:rPr lang="en-US" sz="2000" kern="0"/>
              <a:t>]</a:t>
            </a:r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D332FB1A-63E0-D7F0-D041-8E9EEF0625DE}"/>
              </a:ext>
            </a:extLst>
          </p:cNvPr>
          <p:cNvGraphicFramePr>
            <a:graphicFrameLocks noGrp="1"/>
          </p:cNvGraphicFramePr>
          <p:nvPr/>
        </p:nvGraphicFramePr>
        <p:xfrm>
          <a:off x="488950" y="3948171"/>
          <a:ext cx="7894735" cy="661035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2334341275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1292296532"/>
                    </a:ext>
                  </a:extLst>
                </a:gridCol>
                <a:gridCol w="612648">
                  <a:extLst>
                    <a:ext uri="{9D8B030D-6E8A-4147-A177-3AD203B41FA5}">
                      <a16:colId xmlns:a16="http://schemas.microsoft.com/office/drawing/2014/main" val="972400762"/>
                    </a:ext>
                  </a:extLst>
                </a:gridCol>
                <a:gridCol w="613063">
                  <a:extLst>
                    <a:ext uri="{9D8B030D-6E8A-4147-A177-3AD203B41FA5}">
                      <a16:colId xmlns:a16="http://schemas.microsoft.com/office/drawing/2014/main" val="3251614585"/>
                    </a:ext>
                  </a:extLst>
                </a:gridCol>
                <a:gridCol w="612648">
                  <a:extLst>
                    <a:ext uri="{9D8B030D-6E8A-4147-A177-3AD203B41FA5}">
                      <a16:colId xmlns:a16="http://schemas.microsoft.com/office/drawing/2014/main" val="591534332"/>
                    </a:ext>
                  </a:extLst>
                </a:gridCol>
                <a:gridCol w="612648">
                  <a:extLst>
                    <a:ext uri="{9D8B030D-6E8A-4147-A177-3AD203B41FA5}">
                      <a16:colId xmlns:a16="http://schemas.microsoft.com/office/drawing/2014/main" val="2982069076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998056707"/>
                    </a:ext>
                  </a:extLst>
                </a:gridCol>
                <a:gridCol w="612648">
                  <a:extLst>
                    <a:ext uri="{9D8B030D-6E8A-4147-A177-3AD203B41FA5}">
                      <a16:colId xmlns:a16="http://schemas.microsoft.com/office/drawing/2014/main" val="1308401478"/>
                    </a:ext>
                  </a:extLst>
                </a:gridCol>
                <a:gridCol w="612648">
                  <a:extLst>
                    <a:ext uri="{9D8B030D-6E8A-4147-A177-3AD203B41FA5}">
                      <a16:colId xmlns:a16="http://schemas.microsoft.com/office/drawing/2014/main" val="21735990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96869286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18779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R2-2407783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enhancements to measurement report [</a:t>
                      </a:r>
                      <a:r>
                        <a:rPr lang="en-US" sz="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meas_report_enh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38.331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4966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RP-242240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35280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F536A02-CF4B-F64F-EFCC-11FFC0141CE0}"/>
              </a:ext>
            </a:extLst>
          </p:cNvPr>
          <p:cNvGraphicFramePr>
            <a:graphicFrameLocks noGrp="1"/>
          </p:cNvGraphicFramePr>
          <p:nvPr/>
        </p:nvGraphicFramePr>
        <p:xfrm>
          <a:off x="488950" y="1550582"/>
          <a:ext cx="7871460" cy="1774748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14482197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316160134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726693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2084905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162306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23751556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41410738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4903947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86372203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72422668"/>
                    </a:ext>
                  </a:extLst>
                </a:gridCol>
              </a:tblGrid>
              <a:tr h="292073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9872159"/>
                  </a:ext>
                </a:extLst>
              </a:tr>
              <a:tr h="61778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R2-2407787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 RRC corrections for RACH-less HO [RACH-lessHO]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38.331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TEI18, NR_NTN_enh-Core, NR_mobile_IAB-Core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4932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RP-242240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945244"/>
                  </a:ext>
                </a:extLst>
              </a:tr>
              <a:tr h="864894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R2-2407818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Rapporteur MAC CR for generalized RACH-less HO/LTM [RACH-</a:t>
                      </a:r>
                      <a:r>
                        <a:rPr lang="en-US" sz="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lessHO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38.321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TEI18, NR_Mob_enh2-Core, </a:t>
                      </a:r>
                      <a:r>
                        <a:rPr lang="en-US" sz="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NR_NTN_enh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-Core, </a:t>
                      </a:r>
                      <a:r>
                        <a:rPr lang="en-US" sz="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NR_mobile_IAB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1881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RP-242240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638413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5B8AD182-86C1-52F9-9EA1-91029D900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 18 – RAN2 Only (3/3)</a:t>
            </a:r>
            <a:br>
              <a:rPr lang="en-US" altLang="en-US"/>
            </a:br>
            <a:r>
              <a:rPr lang="en-US" altLang="en-US" sz="2400"/>
              <a:t>CAT F CRs</a:t>
            </a:r>
            <a:endParaRPr lang="en-US" alt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4867B37-24A2-88E1-B0DE-506BFA5ED2F1}"/>
              </a:ext>
            </a:extLst>
          </p:cNvPr>
          <p:cNvSpPr txBox="1">
            <a:spLocks/>
          </p:cNvSpPr>
          <p:nvPr/>
        </p:nvSpPr>
        <p:spPr bwMode="auto">
          <a:xfrm>
            <a:off x="244475" y="1065213"/>
            <a:ext cx="8388350" cy="4191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400" kern="0"/>
              <a:t>[CG-SDT-</a:t>
            </a:r>
            <a:r>
              <a:rPr lang="en-US" sz="2400" kern="0" err="1"/>
              <a:t>Enh</a:t>
            </a:r>
            <a:r>
              <a:rPr lang="en-US" sz="2400" kern="0"/>
              <a:t>]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7F95DD9-93F4-F174-79D7-19664430A4CD}"/>
              </a:ext>
            </a:extLst>
          </p:cNvPr>
          <p:cNvGraphicFramePr>
            <a:graphicFrameLocks noGrp="1"/>
          </p:cNvGraphicFramePr>
          <p:nvPr/>
        </p:nvGraphicFramePr>
        <p:xfrm>
          <a:off x="435263" y="1672792"/>
          <a:ext cx="7200900" cy="1571625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9327382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183127360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88080527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8914506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865003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2257510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842371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5892121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802598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68183548"/>
                    </a:ext>
                  </a:extLst>
                </a:gridCol>
              </a:tblGrid>
              <a:tr h="571500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754906"/>
                  </a:ext>
                </a:extLst>
              </a:tr>
              <a:tr h="100012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R2-2407803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Paging monitoring for extended CG period [CG-SDT-</a:t>
                      </a:r>
                      <a:r>
                        <a:rPr lang="en-US" sz="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 Corporation, Sanechips, Mediatek, Qualcomm,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38.331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4788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RP-242240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53222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64A10503-5669-56CF-164E-B1E62AB4E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TEI18 – RAN3 Led/Impact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3CD42BD-5C34-74D4-E418-709AB8628D30}"/>
              </a:ext>
            </a:extLst>
          </p:cNvPr>
          <p:cNvSpPr txBox="1">
            <a:spLocks/>
          </p:cNvSpPr>
          <p:nvPr/>
        </p:nvSpPr>
        <p:spPr>
          <a:xfrm>
            <a:off x="488950" y="1200150"/>
            <a:ext cx="8388350" cy="4191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2000" kern="0"/>
              <a:t>None</a:t>
            </a:r>
            <a:endParaRPr lang="en-US" altLang="en-US" sz="1100" kern="0"/>
          </a:p>
          <a:p>
            <a:pPr>
              <a:defRPr/>
            </a:pPr>
            <a:endParaRPr lang="en-US" altLang="en-US" sz="2000" kern="0"/>
          </a:p>
        </p:txBody>
      </p:sp>
    </p:spTree>
    <p:extLst>
      <p:ext uri="{BB962C8B-B14F-4D97-AF65-F5344CB8AC3E}">
        <p14:creationId xmlns:p14="http://schemas.microsoft.com/office/powerpoint/2010/main" val="137653563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5793DF3-D582-BFBA-6A3E-A41272FDF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3300" y="0"/>
            <a:ext cx="6827838" cy="857250"/>
          </a:xfrm>
        </p:spPr>
        <p:txBody>
          <a:bodyPr/>
          <a:lstStyle/>
          <a:p>
            <a:r>
              <a:rPr lang="en-US" altLang="en-US"/>
              <a:t>Delegates in RAN2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FFC9C4A-C2BC-BBCD-3140-1D54C6EE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847725"/>
            <a:ext cx="8388350" cy="1023938"/>
          </a:xfrm>
        </p:spPr>
        <p:txBody>
          <a:bodyPr/>
          <a:lstStyle/>
          <a:p>
            <a:pPr marL="341313" indent="-341313"/>
            <a:r>
              <a:rPr lang="en-US" altLang="en-US" sz="2000"/>
              <a:t>RAN2#127 had 709 delegates registered and 455 attended f2f</a:t>
            </a:r>
          </a:p>
        </p:txBody>
      </p:sp>
      <p:graphicFrame>
        <p:nvGraphicFramePr>
          <p:cNvPr id="6148" name="Chart 4">
            <a:extLst>
              <a:ext uri="{FF2B5EF4-FFF2-40B4-BE49-F238E27FC236}">
                <a16:creationId xmlns:a16="http://schemas.microsoft.com/office/drawing/2014/main" id="{AA359570-01F4-64A5-9749-8FD8789FEC75}"/>
              </a:ext>
            </a:extLst>
          </p:cNvPr>
          <p:cNvGraphicFramePr>
            <a:graphicFrameLocks/>
          </p:cNvGraphicFramePr>
          <p:nvPr/>
        </p:nvGraphicFramePr>
        <p:xfrm>
          <a:off x="876300" y="1590675"/>
          <a:ext cx="7010400" cy="343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2" imgW="7017104" imgH="3444539" progId="Excel.Chart.8">
                  <p:embed/>
                </p:oleObj>
              </mc:Choice>
              <mc:Fallback>
                <p:oleObj name="Chart" r:id="rId2" imgW="7017104" imgH="3444539" progId="Excel.Chart.8">
                  <p:embed/>
                  <p:pic>
                    <p:nvPicPr>
                      <p:cNvPr id="6148" name="Chart 4">
                        <a:extLst>
                          <a:ext uri="{FF2B5EF4-FFF2-40B4-BE49-F238E27FC236}">
                            <a16:creationId xmlns:a16="http://schemas.microsoft.com/office/drawing/2014/main" id="{AA359570-01F4-64A5-9749-8FD8789FEC75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6300" y="1590675"/>
                        <a:ext cx="7010400" cy="3438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5D40E86-CA8F-C124-6C84-29E869B07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63513"/>
            <a:ext cx="6827838" cy="857250"/>
          </a:xfrm>
        </p:spPr>
        <p:txBody>
          <a:bodyPr/>
          <a:lstStyle/>
          <a:p>
            <a:r>
              <a:rPr lang="en-US" altLang="en-US"/>
              <a:t>Submitted contributions in RAN2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16AEFA7-885A-4FC4-C8E0-51A82BFDE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917349"/>
            <a:ext cx="8388350" cy="633413"/>
          </a:xfrm>
        </p:spPr>
        <p:txBody>
          <a:bodyPr/>
          <a:lstStyle/>
          <a:p>
            <a:pPr marL="341313" indent="-341313"/>
            <a:r>
              <a:rPr lang="en-US" altLang="en-US" sz="2400" dirty="0"/>
              <a:t>Number of </a:t>
            </a:r>
            <a:r>
              <a:rPr lang="en-US" altLang="en-US" sz="2400" dirty="0" err="1"/>
              <a:t>tdoc</a:t>
            </a:r>
            <a:r>
              <a:rPr lang="en-US" altLang="en-US" sz="2400" dirty="0"/>
              <a:t> decreased to ~1600</a:t>
            </a:r>
          </a:p>
          <a:p>
            <a:pPr marL="739815" lvl="1" indent="-341313"/>
            <a:r>
              <a:rPr lang="en-US" altLang="en-US" sz="2000" dirty="0" err="1"/>
              <a:t>Tdoc</a:t>
            </a:r>
            <a:r>
              <a:rPr lang="en-US" altLang="en-US" sz="2000" dirty="0"/>
              <a:t> limits and reduced Rel-18 workload</a:t>
            </a:r>
          </a:p>
        </p:txBody>
      </p:sp>
      <p:graphicFrame>
        <p:nvGraphicFramePr>
          <p:cNvPr id="2" name="Chart 3">
            <a:extLst>
              <a:ext uri="{FF2B5EF4-FFF2-40B4-BE49-F238E27FC236}">
                <a16:creationId xmlns:a16="http://schemas.microsoft.com/office/drawing/2014/main" id="{2B307970-8EC7-059B-1C1E-8678D1F457F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9571808"/>
              </p:ext>
            </p:extLst>
          </p:nvPr>
        </p:nvGraphicFramePr>
        <p:xfrm>
          <a:off x="581818" y="1721984"/>
          <a:ext cx="8202613" cy="315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EE08A6D4-56AA-208D-FB98-107028D86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125" y="85725"/>
            <a:ext cx="6827838" cy="857250"/>
          </a:xfrm>
        </p:spPr>
        <p:txBody>
          <a:bodyPr/>
          <a:lstStyle/>
          <a:p>
            <a:r>
              <a:rPr lang="en-US" altLang="en-US" dirty="0"/>
              <a:t>RAN2 Agreed CRs 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0796B1B-5E9F-0AFD-8A25-CE30FBEA3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785813"/>
            <a:ext cx="8388350" cy="485775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Rel-17 workload has slightly decreased </a:t>
            </a:r>
          </a:p>
          <a:p>
            <a:pPr marL="341313" indent="-341313"/>
            <a:r>
              <a:rPr lang="en-US" altLang="en-US" sz="1800" dirty="0"/>
              <a:t>102 Rel-18 CRs agreed in RAN2#127 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0B6EDD7B-4019-9725-BAA7-B371E472EDA3}"/>
              </a:ext>
            </a:extLst>
          </p:cNvPr>
          <p:cNvGraphicFramePr>
            <a:graphicFrameLocks/>
          </p:cNvGraphicFramePr>
          <p:nvPr/>
        </p:nvGraphicFramePr>
        <p:xfrm>
          <a:off x="1698625" y="1470025"/>
          <a:ext cx="6391275" cy="3527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B71FB-9AD6-9E96-48C8-788A998C7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in RAN2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2D0C75-1698-BCCD-1BEC-9F3C2FF3A4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487781"/>
              </p:ext>
            </p:extLst>
          </p:nvPr>
        </p:nvGraphicFramePr>
        <p:xfrm>
          <a:off x="875003" y="2571750"/>
          <a:ext cx="7043964" cy="1634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5347">
                  <a:extLst>
                    <a:ext uri="{9D8B030D-6E8A-4147-A177-3AD203B41FA5}">
                      <a16:colId xmlns:a16="http://schemas.microsoft.com/office/drawing/2014/main" val="23026775"/>
                    </a:ext>
                  </a:extLst>
                </a:gridCol>
                <a:gridCol w="512547">
                  <a:extLst>
                    <a:ext uri="{9D8B030D-6E8A-4147-A177-3AD203B41FA5}">
                      <a16:colId xmlns:a16="http://schemas.microsoft.com/office/drawing/2014/main" val="2512217045"/>
                    </a:ext>
                  </a:extLst>
                </a:gridCol>
                <a:gridCol w="557884">
                  <a:extLst>
                    <a:ext uri="{9D8B030D-6E8A-4147-A177-3AD203B41FA5}">
                      <a16:colId xmlns:a16="http://schemas.microsoft.com/office/drawing/2014/main" val="1304487912"/>
                    </a:ext>
                  </a:extLst>
                </a:gridCol>
                <a:gridCol w="538843">
                  <a:extLst>
                    <a:ext uri="{9D8B030D-6E8A-4147-A177-3AD203B41FA5}">
                      <a16:colId xmlns:a16="http://schemas.microsoft.com/office/drawing/2014/main" val="1793783708"/>
                    </a:ext>
                  </a:extLst>
                </a:gridCol>
                <a:gridCol w="451953">
                  <a:extLst>
                    <a:ext uri="{9D8B030D-6E8A-4147-A177-3AD203B41FA5}">
                      <a16:colId xmlns:a16="http://schemas.microsoft.com/office/drawing/2014/main" val="3448453387"/>
                    </a:ext>
                  </a:extLst>
                </a:gridCol>
                <a:gridCol w="571006">
                  <a:extLst>
                    <a:ext uri="{9D8B030D-6E8A-4147-A177-3AD203B41FA5}">
                      <a16:colId xmlns:a16="http://schemas.microsoft.com/office/drawing/2014/main" val="3081535304"/>
                    </a:ext>
                  </a:extLst>
                </a:gridCol>
                <a:gridCol w="571006">
                  <a:extLst>
                    <a:ext uri="{9D8B030D-6E8A-4147-A177-3AD203B41FA5}">
                      <a16:colId xmlns:a16="http://schemas.microsoft.com/office/drawing/2014/main" val="796090734"/>
                    </a:ext>
                  </a:extLst>
                </a:gridCol>
                <a:gridCol w="571006">
                  <a:extLst>
                    <a:ext uri="{9D8B030D-6E8A-4147-A177-3AD203B41FA5}">
                      <a16:colId xmlns:a16="http://schemas.microsoft.com/office/drawing/2014/main" val="2590816221"/>
                    </a:ext>
                  </a:extLst>
                </a:gridCol>
                <a:gridCol w="571006">
                  <a:extLst>
                    <a:ext uri="{9D8B030D-6E8A-4147-A177-3AD203B41FA5}">
                      <a16:colId xmlns:a16="http://schemas.microsoft.com/office/drawing/2014/main" val="4202375031"/>
                    </a:ext>
                  </a:extLst>
                </a:gridCol>
                <a:gridCol w="571006">
                  <a:extLst>
                    <a:ext uri="{9D8B030D-6E8A-4147-A177-3AD203B41FA5}">
                      <a16:colId xmlns:a16="http://schemas.microsoft.com/office/drawing/2014/main" val="78763164"/>
                    </a:ext>
                  </a:extLst>
                </a:gridCol>
                <a:gridCol w="571006">
                  <a:extLst>
                    <a:ext uri="{9D8B030D-6E8A-4147-A177-3AD203B41FA5}">
                      <a16:colId xmlns:a16="http://schemas.microsoft.com/office/drawing/2014/main" val="4128451102"/>
                    </a:ext>
                  </a:extLst>
                </a:gridCol>
                <a:gridCol w="661354">
                  <a:extLst>
                    <a:ext uri="{9D8B030D-6E8A-4147-A177-3AD203B41FA5}">
                      <a16:colId xmlns:a16="http://schemas.microsoft.com/office/drawing/2014/main" val="29318088"/>
                    </a:ext>
                  </a:extLst>
                </a:gridCol>
              </a:tblGrid>
              <a:tr h="418693">
                <a:tc>
                  <a:txBody>
                    <a:bodyPr/>
                    <a:lstStyle/>
                    <a:p>
                      <a:r>
                        <a:rPr lang="en-US" altLang="ko-KR" sz="1100" b="1" dirty="0">
                          <a:solidFill>
                            <a:schemeClr val="bg1"/>
                          </a:solidFill>
                        </a:rPr>
                        <a:t>Rel-19 WI/Sis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 Mob.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err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AIoT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NES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NTN/IoT NTN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SL relay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SBFD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Maintenance 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70223265"/>
                  </a:ext>
                </a:extLst>
              </a:tr>
              <a:tr h="500924">
                <a:tc>
                  <a:txBody>
                    <a:bodyPr/>
                    <a:lstStyle/>
                    <a:p>
                      <a:r>
                        <a:rPr lang="en-US" altLang="ko-KR" sz="1100" b="1" dirty="0"/>
                        <a:t>Assigned TUs (per meeting)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14.75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1946937859"/>
                  </a:ext>
                </a:extLst>
              </a:tr>
              <a:tr h="4284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Approx Online </a:t>
                      </a:r>
                      <a:r>
                        <a:rPr lang="en-US" altLang="ko-KR" sz="1100" b="1" dirty="0"/>
                        <a:t>time  RAN2#127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 Narrow" panose="020B0606020202030204" pitchFamily="34" charset="0"/>
                        </a:rPr>
                        <a:t>2.75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3.75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2.5 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22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2126859008"/>
                  </a:ext>
                </a:extLst>
              </a:tr>
            </a:tbl>
          </a:graphicData>
        </a:graphic>
      </p:graphicFrame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930091A-1403-CF20-DE73-5D716774F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028700"/>
            <a:ext cx="8388350" cy="2449286"/>
          </a:xfrm>
        </p:spPr>
        <p:txBody>
          <a:bodyPr/>
          <a:lstStyle/>
          <a:p>
            <a:r>
              <a:rPr lang="en-US" sz="1800" dirty="0"/>
              <a:t>3 parallel sessions are used for official online discussions throughout the week.  </a:t>
            </a:r>
          </a:p>
          <a:p>
            <a:pPr lvl="1"/>
            <a:r>
              <a:rPr lang="en-US" sz="1400" dirty="0"/>
              <a:t>Online time spent for all Rel-19 WIs is generally 25-50% higher.  Maintenance still continues to occupy a significant amount of time in RAN2 (~45% of the time)</a:t>
            </a:r>
          </a:p>
          <a:p>
            <a:r>
              <a:rPr lang="en-US" sz="1800" dirty="0"/>
              <a:t>1 offline session is used for official offline discussions </a:t>
            </a:r>
          </a:p>
        </p:txBody>
      </p:sp>
    </p:spTree>
    <p:extLst>
      <p:ext uri="{BB962C8B-B14F-4D97-AF65-F5344CB8AC3E}">
        <p14:creationId xmlns:p14="http://schemas.microsoft.com/office/powerpoint/2010/main" val="202533481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 dirty="0"/>
              <a:t>Maintenance up to Rel-17</a:t>
            </a:r>
          </a:p>
        </p:txBody>
      </p:sp>
    </p:spTree>
    <p:extLst>
      <p:ext uri="{BB962C8B-B14F-4D97-AF65-F5344CB8AC3E}">
        <p14:creationId xmlns:p14="http://schemas.microsoft.com/office/powerpoint/2010/main" val="298049005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5F1E366-0DBE-A188-F110-1435AA0B8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up to Rel-17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B669BA6E-E353-10EB-0579-E55D42DDB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3622675"/>
          </a:xfrm>
        </p:spPr>
        <p:txBody>
          <a:bodyPr/>
          <a:lstStyle/>
          <a:p>
            <a:pPr marL="341313" indent="-341313"/>
            <a:r>
              <a:rPr lang="en-US" altLang="en-US" sz="2400" dirty="0"/>
              <a:t>Number of CRs for Rel-17 lower than previous meetings</a:t>
            </a:r>
          </a:p>
          <a:p>
            <a:pPr lvl="1"/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27 Rel-17 CRs agreed </a:t>
            </a:r>
          </a:p>
          <a:p>
            <a:pPr lvl="1"/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14 Rel-14/15/16 CRs agreed</a:t>
            </a:r>
          </a:p>
          <a:p>
            <a:pPr marL="457200" lvl="1" indent="0">
              <a:buNone/>
            </a:pPr>
            <a:endParaRPr lang="en-US" altLang="en-US" sz="18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1313" indent="-341313"/>
            <a:r>
              <a:rPr lang="en-US" altLang="en-US" sz="2400" b="1" dirty="0"/>
              <a:t>NBC CRs </a:t>
            </a:r>
            <a:r>
              <a:rPr lang="en-US" altLang="en-US" sz="2400" dirty="0"/>
              <a:t>- The CRs are considered mandatory for UE and NW which implements 71 GHz.</a:t>
            </a:r>
          </a:p>
          <a:p>
            <a:pPr marL="739815" lvl="1" indent="-341313"/>
            <a:r>
              <a:rPr lang="en-US" altLang="en-US" sz="1800" dirty="0"/>
              <a:t>R2-2407665   Correction on the missing PRACH SCS configuration         CATT   CR       Rel-17           38.331  17.9.0   4891     -           F          NR_ext_to_71GHz-Core</a:t>
            </a:r>
          </a:p>
          <a:p>
            <a:pPr marL="739815" lvl="1" indent="-341313"/>
            <a:r>
              <a:rPr lang="en-US" altLang="en-US" sz="1800" dirty="0"/>
              <a:t>R2-2407666   Correction on the missing PRACH SCS configuration         CATT   CR       Rel-18           38.331  18.2.0   4892     -           F          NR_ext_to_71GHz-Core, TEI18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Rel-18 NR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551D225-5F30-4DB3-AD73-A094A7726C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f2a938-977f-4d5f-8f64-920cbfce838e"/>
    <ds:schemaRef ds:uri="bb9c9243-6514-496e-9bea-3e67ed9ba0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bb9c9243-6514-496e-9bea-3e67ed9ba0e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3bf2a938-977f-4d5f-8f64-920cbfce838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48249</TotalTime>
  <Words>1530</Words>
  <Application>Microsoft Office PowerPoint</Application>
  <PresentationFormat>On-screen Show (16:9)</PresentationFormat>
  <Paragraphs>338</Paragraphs>
  <Slides>24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Yu Mincho</vt:lpstr>
      <vt:lpstr>Arial</vt:lpstr>
      <vt:lpstr>Arial Narrow</vt:lpstr>
      <vt:lpstr>Calibri</vt:lpstr>
      <vt:lpstr>Century Gothic</vt:lpstr>
      <vt:lpstr>Times New Roman</vt:lpstr>
      <vt:lpstr>Office Theme</vt:lpstr>
      <vt:lpstr>Custom Design</vt:lpstr>
      <vt:lpstr>Chart</vt:lpstr>
      <vt:lpstr>PowerPoint Presentation</vt:lpstr>
      <vt:lpstr>Executive Summary</vt:lpstr>
      <vt:lpstr>Delegates in RAN2</vt:lpstr>
      <vt:lpstr>Submitted contributions in RAN2</vt:lpstr>
      <vt:lpstr>RAN2 Agreed CRs </vt:lpstr>
      <vt:lpstr>Time in RAN2 </vt:lpstr>
      <vt:lpstr>Maintenance up to Rel-17</vt:lpstr>
      <vt:lpstr>Maintenance up to Rel-17</vt:lpstr>
      <vt:lpstr>Rel-18 NR</vt:lpstr>
      <vt:lpstr>Maintenance up to Rel-18</vt:lpstr>
      <vt:lpstr>Rel-19 NR</vt:lpstr>
      <vt:lpstr>Rel-19 RAN2 Led WID/SIDs</vt:lpstr>
      <vt:lpstr>Rel-19 WIs</vt:lpstr>
      <vt:lpstr>TEI18 - Summary</vt:lpstr>
      <vt:lpstr>Cricket Match (RAN2 vs. RAN4) </vt:lpstr>
      <vt:lpstr>R2 band concert/social event</vt:lpstr>
      <vt:lpstr>Next Steps</vt:lpstr>
      <vt:lpstr>THANK YOU!!!</vt:lpstr>
      <vt:lpstr>Appendix – TEI identifiers and CRs</vt:lpstr>
      <vt:lpstr>TEI18 – RAN1 Led/Impact </vt:lpstr>
      <vt:lpstr>TEI 18 – RAN2 Only (1/3) Cat B/F CRs</vt:lpstr>
      <vt:lpstr>TEI 18 – RAN2 Only (2/3) CAT F CRs</vt:lpstr>
      <vt:lpstr>TEI 18 – RAN2 Only (3/3) CAT F CRs</vt:lpstr>
      <vt:lpstr>TEI18 – RAN3 Led/Impact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Diana Pani</cp:lastModifiedBy>
  <cp:revision>1995</cp:revision>
  <cp:lastPrinted>2017-02-24T12:37:51Z</cp:lastPrinted>
  <dcterms:created xsi:type="dcterms:W3CDTF">2008-08-30T09:32:10Z</dcterms:created>
  <dcterms:modified xsi:type="dcterms:W3CDTF">2024-09-09T05:00:38Z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