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0" r:id="rId4"/>
    <p:sldId id="258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65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5BC66-D283-735B-98C0-07FC84992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E392C6-B606-DC64-88CF-D719323EC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62F51-314C-5894-5FB9-0079BE94C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0F025-92CF-4783-097C-A5E65A37D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5F7D7-AE6A-3D97-E12F-48F677068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9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7A97-E1AC-C6E5-1AD5-5588DBD7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515D0-9A20-E59A-B6E1-870E0C34E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5FB97-6953-39CF-EBAC-4DD756F2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B3E37-B3A6-33C6-691C-77636E5B1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A13DF-5290-C75B-5092-12DB8F27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3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3ACC88-F6C4-3C12-E5DE-63EC867AB0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F4018A-4EBC-3631-D7A9-C79E0BA2D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3E23F-1FFA-1290-4F36-5C7A8380B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BDA22-15F8-9B26-06EC-14F3B3CA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C89F2-FB04-DACA-C134-9A9E526B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3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F2AC5-0D4F-711B-F6CE-3FD74C185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38DDD-71DF-42B0-D8E8-48C8F74A5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57E49-9CD0-2170-7D72-60C362245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B1DD8-5316-4E02-2FE3-CD1E052BE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25B70-2189-1792-B715-0E41CAB05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3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9C38-2B70-2327-BE94-8E1304846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13802-C802-080A-1199-AB82352F5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D02B9-180D-4918-55E5-3806F2957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9C7A4-E7A1-1FF2-3ADF-72A392569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52329-A7D4-DC4F-B2AC-817E9A523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4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E4BF8-1991-A714-3408-D7E8EEE4A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A904E-70FE-68ED-49C2-B7A5D8BA10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F217C-2FEE-E0F1-DEE0-50A498CE8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0DE26-2C85-9E2F-0924-4C365F7FC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6DCD9-E370-A287-C483-8A88D1C1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76FEB-96BF-5DCD-A11E-BE5C2EE50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8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3DE6-3FA9-15E9-AFE6-35C0DF657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5F667-978F-6009-26D0-046E4407F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6CE69-6523-C110-191A-18E3CD586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F0F78-256D-4879-5ED0-E7E76DBE0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ECF126-E5DE-56C4-AC2C-332FEEBCD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7B2017-A768-094C-023A-8980F93CD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94F8C0-3557-7648-CC2B-46E37A21D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E73094-0705-9B37-2EA7-7B1D27498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4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2334C-D869-2146-509F-8FF05067A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E9AD1C-4903-D75C-441A-D0AAEAFF6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7B6B60-C912-338C-C20A-D69AE2C89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D6F54-DC4B-8D55-5A8D-D51A85BBE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8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CB8713-00D1-EB29-0D35-66F1D6C47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C3CE0-2688-AE38-9770-6D1CFC122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3905A-345F-0772-9213-F681A079F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5E844-3473-BB46-3620-936F102C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7113C-FF50-4D5E-67AE-B2DEFEF40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844AE-3967-FC9F-D61D-DB8526531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950BC-B928-6F97-15D4-E75527E36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059C8-8558-41D8-7DA7-F445CBBB0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CE0988-F64D-B19B-8AB3-E2ECB455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7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772FA-118B-0ACC-F33E-0803B3F41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B147D-08DC-2376-9C5C-1F69364038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9D2A23-6597-1324-D8D3-B2139BBBB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6E02A-519C-4BD6-DD58-726B3972B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080B0-D4C8-0EE3-DAFD-479FC8314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9B58F9-C1AE-12CA-F963-C3300F413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858347-E62C-D7C6-8F34-6BF97759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A8C4F-8CB0-0F92-2081-85626F3B2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7D30A-D5DB-8654-229C-F2F0CEF552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836443-F05A-45FE-BE64-617AE3B3A2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365E5-4828-4E9D-D6F7-7A9E8EF51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66597-9468-4E0D-6113-BC9FD6CEC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CB7B1-5822-4ED2-A059-E0C39A0DF12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2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11BC5-3FD5-690D-8CF0-23719DE2B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09097"/>
            <a:ext cx="9144000" cy="1931534"/>
          </a:xfrm>
        </p:spPr>
        <p:txBody>
          <a:bodyPr/>
          <a:lstStyle/>
          <a:p>
            <a:r>
              <a:rPr lang="en-US" dirty="0"/>
              <a:t>Objectives and work plan for 5G Broadcast Phase 2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5FA2F6A-9530-E038-87C9-1CB09AA6A96F}"/>
              </a:ext>
            </a:extLst>
          </p:cNvPr>
          <p:cNvSpPr txBox="1"/>
          <p:nvPr/>
        </p:nvSpPr>
        <p:spPr>
          <a:xfrm>
            <a:off x="9361714" y="45759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RP-24xxxx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1752FB-7476-857F-D777-83085DDC6C96}"/>
              </a:ext>
            </a:extLst>
          </p:cNvPr>
          <p:cNvSpPr txBox="1"/>
          <p:nvPr/>
        </p:nvSpPr>
        <p:spPr>
          <a:xfrm>
            <a:off x="5578928" y="3995448"/>
            <a:ext cx="10341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EBU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69744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9DABC2-541A-5D6B-2E72-77D2D839E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D94A2-98E0-04B3-591A-1D988AC7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– Time interleaving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91C47-5C61-05A9-088D-82608CA16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57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The time interleaving part of TFI is performed by following the principles of NR </a:t>
            </a:r>
            <a:r>
              <a:rPr lang="en-US" sz="2000" dirty="0" err="1"/>
              <a:t>TBoMS</a:t>
            </a:r>
            <a:r>
              <a:rPr lang="en-US" sz="2000" dirty="0"/>
              <a:t> and mapping the resulting TB to non-consecutive subframes. The formal objective is as follows:</a:t>
            </a:r>
          </a:p>
          <a:p>
            <a:endParaRPr lang="en-US" sz="2000" dirty="0"/>
          </a:p>
          <a:p>
            <a:pPr lvl="1"/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BA45A43-EBB8-2020-657F-9783AFF40295}"/>
                  </a:ext>
                </a:extLst>
              </p:cNvPr>
              <p:cNvSpPr txBox="1"/>
              <p:nvPr/>
            </p:nvSpPr>
            <p:spPr>
              <a:xfrm>
                <a:off x="366713" y="2335213"/>
                <a:ext cx="11458574" cy="400109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For the time-interleaving part of 5G Broadcast TFI, one transport block is mapped to multiple non-consecutive subframes, following the principles of NR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TBoMS</a:t>
                </a:r>
                <a:r>
                  <a:rPr lang="en-US" sz="2000" dirty="0">
                    <a:solidFill>
                      <a:schemeClr val="tx1"/>
                    </a:solidFill>
                  </a:rPr>
                  <a:t>. The following steps are followed: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Scale the TBS by a factor of </a:t>
                </a:r>
                <a:r>
                  <a:rPr lang="en-US" i="1" dirty="0">
                    <a:solidFill>
                      <a:schemeClr val="tx1"/>
                    </a:solidFill>
                  </a:rPr>
                  <a:t>N</a:t>
                </a:r>
                <a:r>
                  <a:rPr lang="en-US" dirty="0">
                    <a:solidFill>
                      <a:schemeClr val="tx1"/>
                    </a:solidFill>
                  </a:rPr>
                  <a:t>, where </a:t>
                </a:r>
                <a:r>
                  <a:rPr lang="en-US" i="1" dirty="0">
                    <a:solidFill>
                      <a:schemeClr val="tx1"/>
                    </a:solidFill>
                  </a:rPr>
                  <a:t>N</a:t>
                </a:r>
                <a:r>
                  <a:rPr lang="en-US" dirty="0">
                    <a:solidFill>
                      <a:schemeClr val="tx1"/>
                    </a:solidFill>
                  </a:rPr>
                  <a:t> is the number of subframes over which the TB is mapped. </a:t>
                </a:r>
              </a:p>
              <a:p>
                <a:pPr marL="1085850" lvl="2" indent="-1714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1"/>
                    </a:solidFill>
                  </a:rPr>
                  <a:t>RAN1 to discuss the details of the scaling, the value(s) for </a:t>
                </a:r>
                <a:r>
                  <a:rPr lang="en-US" sz="1400" i="1" dirty="0">
                    <a:solidFill>
                      <a:schemeClr val="tx1"/>
                    </a:solidFill>
                  </a:rPr>
                  <a:t>N </a:t>
                </a:r>
                <a:r>
                  <a:rPr lang="en-US" sz="1400" dirty="0">
                    <a:solidFill>
                      <a:schemeClr val="tx1"/>
                    </a:solidFill>
                  </a:rPr>
                  <a:t>and the set of subframes over which the TB is mapped, including how to schedule the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TBs.</a:t>
                </a:r>
                <a:endParaRPr lang="en-US" sz="1400" dirty="0">
                  <a:solidFill>
                    <a:schemeClr val="tx1"/>
                  </a:solidFill>
                </a:endParaRP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Within one subframe, the transmitted rate matched bits are read consecutively from the circular buffer. </a:t>
                </a:r>
              </a:p>
              <a:p>
                <a:pPr marL="1085850" lvl="2" indent="-1714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1"/>
                    </a:solidFill>
                  </a:rPr>
                  <a:t>In a given subframe, the procedure in TS 36.212 Section 5.1.4.1.2 applies (except for the parameter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which needs to be modified according to point 3 below)</a:t>
                </a:r>
              </a:p>
              <a:p>
                <a:pPr marL="1085850" lvl="2" indent="-1714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1"/>
                    </a:solidFill>
                  </a:rPr>
                  <a:t>Before frequency interleaving, the mapping from coded bits to RE follows the current specification.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Across subframes belonging to the same TB, the starting point for reading from the circular buffer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in TS 36.212 Section 5.1.4.1.2) is to be decided by RAN1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NOTE 1: The maximum TBS after scaling and soft buffer size should follow limitations imposed by current LTE categories. RAN1 to discuss how to capture this limitation.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NOTE 2: Time </a:t>
                </a:r>
                <a:r>
                  <a:rPr lang="en-GB" dirty="0">
                    <a:solidFill>
                      <a:schemeClr val="tx1"/>
                    </a:solidFill>
                  </a:rPr>
                  <a:t>interleaving is not applied for PMCH carrying MSI and/or MCCH.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BA45A43-EBB8-2020-657F-9783AFF40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13" y="2335213"/>
                <a:ext cx="11458574" cy="4001095"/>
              </a:xfrm>
              <a:prstGeom prst="rect">
                <a:avLst/>
              </a:prstGeom>
              <a:blipFill>
                <a:blip r:embed="rId2"/>
                <a:stretch>
                  <a:fillRect l="-425" t="-60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012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6EE38-8444-3242-71C1-BFE9582F9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A9D3B-11C7-6D6C-7B71-D3D218E6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– Frequency interleaving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D0220-7B66-49C6-51BE-284E56318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frequency interleaving operates in the unit of OFDM symbol, using a row-column interleaving with potential permutation of rows / columns.</a:t>
            </a:r>
          </a:p>
          <a:p>
            <a:endParaRPr lang="en-US" sz="2400" dirty="0"/>
          </a:p>
          <a:p>
            <a:r>
              <a:rPr lang="en-US" sz="2400" dirty="0"/>
              <a:t>For the frequency-interleaving part of 5G Broadcast TFI, interleaving is performed via a row-column interleaving with the following steps</a:t>
            </a:r>
          </a:p>
          <a:p>
            <a:pPr lvl="1"/>
            <a:r>
              <a:rPr lang="en-US" sz="2000" dirty="0"/>
              <a:t>1) Data symbols in an OFDM symbol are written column-wise.</a:t>
            </a:r>
          </a:p>
          <a:p>
            <a:pPr lvl="2"/>
            <a:r>
              <a:rPr lang="en-US" sz="1600" dirty="0"/>
              <a:t>RAN1 to decide what is the unit over which data symbols are written (e.g. a single RE, four REs, etc.)</a:t>
            </a:r>
          </a:p>
          <a:p>
            <a:pPr lvl="1"/>
            <a:r>
              <a:rPr lang="en-US" sz="2000" dirty="0"/>
              <a:t>2) The rows and elements in each row may be permuted (taking as baseline the design in R1-1913290), with details to be decided by RAN1.</a:t>
            </a:r>
          </a:p>
          <a:p>
            <a:pPr lvl="1"/>
            <a:r>
              <a:rPr lang="en-US" sz="2000" dirty="0"/>
              <a:t>2) Data symbols in an OFDM symbol are read row-wise.</a:t>
            </a:r>
          </a:p>
          <a:p>
            <a:pPr lvl="1"/>
            <a:r>
              <a:rPr lang="en-US" sz="2000" dirty="0"/>
              <a:t>RAN1 to decide the number of {rows, columns} of the </a:t>
            </a:r>
            <a:r>
              <a:rPr lang="en-US" sz="2000" dirty="0" err="1"/>
              <a:t>interleaver</a:t>
            </a:r>
            <a:r>
              <a:rPr lang="en-US" sz="2000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3FDD97-3503-AE2D-01B0-D726B4C7D2DC}"/>
              </a:ext>
            </a:extLst>
          </p:cNvPr>
          <p:cNvSpPr/>
          <p:nvPr/>
        </p:nvSpPr>
        <p:spPr>
          <a:xfrm>
            <a:off x="838200" y="2838449"/>
            <a:ext cx="10629900" cy="34734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865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183E4C-123E-54AD-407D-E923EFA5E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C892A-E812-71C7-9C3B-E7D8AA07E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tasks for RAN1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ACF8E9-D6EE-213A-D5EF-A1011827F72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For the time-interleaving part:</a:t>
                </a:r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sz="2000" dirty="0"/>
                  <a:t>Specify the details on how to scale the TB by </a:t>
                </a:r>
                <a:r>
                  <a:rPr lang="en-US" sz="2000" i="1" dirty="0"/>
                  <a:t>N</a:t>
                </a:r>
                <a:endParaRPr lang="en-US" sz="2000" dirty="0"/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sz="2000" dirty="0"/>
                  <a:t>Decide the value(s) for </a:t>
                </a:r>
                <a:r>
                  <a:rPr lang="en-US" sz="2000" i="1" dirty="0"/>
                  <a:t>N</a:t>
                </a:r>
                <a:r>
                  <a:rPr lang="en-US" sz="2000" dirty="0"/>
                  <a:t> and the set of subframes over which the TB is mapped, including how to schedule the </a:t>
                </a:r>
                <a:r>
                  <a:rPr lang="en-US" sz="2000" dirty="0" err="1"/>
                  <a:t>TBs.</a:t>
                </a:r>
                <a:endParaRPr lang="en-US" sz="2000" dirty="0"/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sz="2000" dirty="0"/>
                  <a:t>Decide on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sz="2000" dirty="0"/>
                  <a:t>Discuss how/whether to capture the TBS / soft buffer size limitation (following existing UE category definition)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sz="2400" dirty="0"/>
                  <a:t>For the frequency interleaving part: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sz="2000" dirty="0"/>
                  <a:t>Decide on the number of rows (&amp; columns) for the </a:t>
                </a:r>
                <a:r>
                  <a:rPr lang="en-US" sz="2000" dirty="0" err="1"/>
                  <a:t>interleaver</a:t>
                </a:r>
                <a:endParaRPr lang="en-US" sz="2000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sz="2000" dirty="0"/>
                  <a:t>Decide on the unit over which the elements are written (e.g. one RE, four REs, etc.)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sz="2000" dirty="0"/>
                  <a:t>Decide the details of the permutation of rows and elements in each row.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endParaRPr lang="en-US" sz="2000" dirty="0"/>
              </a:p>
              <a:p>
                <a:pPr marL="800100" lvl="1" indent="-342900">
                  <a:buFont typeface="+mj-lt"/>
                  <a:buAutoNum type="alphaLcParenR"/>
                </a:pPr>
                <a:endParaRPr lang="en-US" sz="2000" dirty="0"/>
              </a:p>
              <a:p>
                <a:pPr marL="800100" lvl="1" indent="-342900">
                  <a:buFont typeface="+mj-lt"/>
                  <a:buAutoNum type="alphaLcParenR"/>
                </a:pPr>
                <a:endParaRPr lang="en-US" sz="2000" dirty="0"/>
              </a:p>
              <a:p>
                <a:pPr lvl="1"/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ACF8E9-D6EE-213A-D5EF-A1011827F7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1972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3D1079-2A03-4D54-BE06-6CBED4CC2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B167D-A895-A0A8-B434-722E73590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plan – RAN1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5D2555-6B4E-A91D-CDF7-347CC8B559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1800" dirty="0"/>
                  <a:t>RAN1#120 (February 2025)</a:t>
                </a:r>
              </a:p>
              <a:p>
                <a:pPr lvl="1"/>
                <a:r>
                  <a:rPr lang="en-US" sz="1600" dirty="0"/>
                  <a:t>Capture set of options for all the items.</a:t>
                </a:r>
              </a:p>
              <a:p>
                <a:pPr lvl="1"/>
                <a:endParaRPr lang="en-US" sz="16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1800" dirty="0"/>
                  <a:t>RAN1#120b (April 2025)</a:t>
                </a:r>
              </a:p>
              <a:p>
                <a:pPr lvl="1"/>
                <a:r>
                  <a:rPr lang="en-US" sz="1600" dirty="0"/>
                  <a:t>Finalize details on scaling of TBS, values for </a:t>
                </a:r>
                <a:r>
                  <a:rPr lang="en-US" sz="1600" i="1" dirty="0"/>
                  <a:t>N</a:t>
                </a:r>
              </a:p>
              <a:p>
                <a:pPr lvl="1"/>
                <a:r>
                  <a:rPr lang="en-US" sz="1600" dirty="0"/>
                  <a:t>Finalize the number of row (&amp; columns) in the </a:t>
                </a:r>
                <a:r>
                  <a:rPr lang="en-US" sz="1600" dirty="0" err="1"/>
                  <a:t>interleaver</a:t>
                </a:r>
                <a:r>
                  <a:rPr lang="en-US" sz="1600" dirty="0"/>
                  <a:t>.</a:t>
                </a:r>
              </a:p>
              <a:p>
                <a:pPr lvl="1"/>
                <a:r>
                  <a:rPr lang="en-US" sz="1600" dirty="0"/>
                  <a:t>Finalize the unit over which elements are written.</a:t>
                </a:r>
              </a:p>
              <a:p>
                <a:pPr lvl="1"/>
                <a:r>
                  <a:rPr lang="en-US" sz="1600" b="0" dirty="0"/>
                  <a:t>Further discuss how to capture the TBS / soft buffer size limitation, how to schedule the TBs, and how to perform permutation of rows / elements in a row, and the </a:t>
                </a:r>
                <a:r>
                  <a:rPr lang="en-US" sz="1600" dirty="0"/>
                  <a:t>equation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1600" b="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sz="18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1800" dirty="0"/>
                  <a:t>RAN1#121 (May 2025)</a:t>
                </a:r>
                <a:endParaRPr lang="en-US" sz="1600" dirty="0"/>
              </a:p>
              <a:p>
                <a:pPr lvl="1"/>
                <a:r>
                  <a:rPr lang="en-US" sz="1600" dirty="0"/>
                  <a:t>Finalize details of the permutation of rows / elements in a row.</a:t>
                </a:r>
              </a:p>
              <a:p>
                <a:pPr lvl="1"/>
                <a:r>
                  <a:rPr lang="en-US" sz="1600" dirty="0"/>
                  <a:t>Finalize details on how to schedule the </a:t>
                </a:r>
                <a:r>
                  <a:rPr lang="en-US" sz="1600" dirty="0" err="1"/>
                  <a:t>TBs.</a:t>
                </a:r>
                <a:endParaRPr lang="en-US" sz="1600" dirty="0"/>
              </a:p>
              <a:p>
                <a:pPr lvl="1"/>
                <a:r>
                  <a:rPr lang="en-US" sz="1600" dirty="0"/>
                  <a:t>Finalize details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marL="800100" lvl="1" indent="-342900">
                  <a:buFont typeface="+mj-lt"/>
                  <a:buAutoNum type="alphaLcParenR"/>
                </a:pPr>
                <a:endParaRPr lang="en-US" sz="1600" dirty="0"/>
              </a:p>
              <a:p>
                <a:pPr marL="0" indent="0">
                  <a:buNone/>
                </a:pPr>
                <a:r>
                  <a:rPr lang="en-US" sz="1800" dirty="0"/>
                  <a:t>NOTE: For potential evaluations, TDL-A is to be used with 8MHz channel bandwidth (with delay spread and Doppler to be selected by proponents) </a:t>
                </a:r>
              </a:p>
              <a:p>
                <a:pPr lvl="1"/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5D2555-6B4E-A91D-CDF7-347CC8B559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06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54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40737-57B7-F628-0175-D2D586FC9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EEA43-7EBA-BE37-9B30-56E586ECD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plan – RAN2 / RAN3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9104D-276B-411E-9565-899E53041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RAN2#130 (May 2025)</a:t>
            </a:r>
          </a:p>
          <a:p>
            <a:pPr lvl="1"/>
            <a:r>
              <a:rPr lang="en-US" sz="1800" dirty="0"/>
              <a:t>Initial discussion and draft CRs to capture the new features in TS 36.321 (MSI) and 36.331</a:t>
            </a:r>
            <a:endParaRPr lang="en-US" dirty="0">
              <a:effectLst/>
            </a:endParaRPr>
          </a:p>
          <a:p>
            <a:pPr marL="742950" marR="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/>
              <a:t>NOTE: Changes to MSI may be needed based on RAN1 decision on how to schedule the </a:t>
            </a:r>
            <a:r>
              <a:rPr lang="en-US" sz="1800" dirty="0" err="1"/>
              <a:t>TBs.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RAN3#128 (May 2025)</a:t>
            </a:r>
          </a:p>
          <a:p>
            <a:pPr lvl="1"/>
            <a:r>
              <a:rPr lang="en-US" sz="1800" dirty="0"/>
              <a:t>Identifying the impact to TS 36.443</a:t>
            </a:r>
          </a:p>
          <a:p>
            <a:pPr lvl="1"/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RAN2#131 (August 2025)</a:t>
            </a:r>
          </a:p>
          <a:p>
            <a:pPr lvl="1"/>
            <a:r>
              <a:rPr lang="en-US" sz="1800" dirty="0"/>
              <a:t>Finalize impact on for TS 36.321 and 36.331.</a:t>
            </a:r>
          </a:p>
          <a:p>
            <a:pPr lvl="1"/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RAN3#129 (August 2025)</a:t>
            </a:r>
            <a:endParaRPr lang="en-US" sz="1800" dirty="0"/>
          </a:p>
          <a:p>
            <a:pPr lvl="1"/>
            <a:r>
              <a:rPr lang="en-US" sz="1800" dirty="0"/>
              <a:t>Finalize the impact to TS 36.443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30208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88507-AD9D-46CE-98FD-0CD9CA88C6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0BED6-7D2B-4F92-98BD-91B6A5F40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plan – RAN4 (performance)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C211C-2C68-9A43-5475-4E37CF002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RAN4#116</a:t>
            </a:r>
          </a:p>
          <a:p>
            <a:pPr lvl="1"/>
            <a:r>
              <a:rPr lang="en-US" sz="1800" dirty="0"/>
              <a:t>Agree on evaluation assumptions &amp; reference channel.</a:t>
            </a:r>
          </a:p>
          <a:p>
            <a:pPr marL="914400" lvl="1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RAN4#116b</a:t>
            </a:r>
          </a:p>
          <a:p>
            <a:pPr lvl="1"/>
            <a:r>
              <a:rPr lang="en-US" sz="1800" dirty="0"/>
              <a:t>Initial discussion on evaluation results</a:t>
            </a:r>
          </a:p>
          <a:p>
            <a:pPr marL="914400" lvl="1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RAN4#117</a:t>
            </a:r>
          </a:p>
          <a:p>
            <a:pPr lvl="1"/>
            <a:r>
              <a:rPr lang="en-US" sz="1800" dirty="0"/>
              <a:t>Finalize requirements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71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805</Words>
  <Application>Microsoft Office PowerPoint</Application>
  <PresentationFormat>Breitbild</PresentationFormat>
  <Paragraphs>73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Cambria Math</vt:lpstr>
      <vt:lpstr>Office Theme</vt:lpstr>
      <vt:lpstr>Objectives and work plan for 5G Broadcast Phase 2</vt:lpstr>
      <vt:lpstr>Objectives – Time interleaving </vt:lpstr>
      <vt:lpstr>Objectives – Frequency interleaving</vt:lpstr>
      <vt:lpstr>Detailed tasks for RAN1</vt:lpstr>
      <vt:lpstr>Work plan – RAN1</vt:lpstr>
      <vt:lpstr>Work plan – RAN2 / RAN3</vt:lpstr>
      <vt:lpstr>Work plan – RAN4 (performance)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Alberto (QC)</dc:creator>
  <cp:lastModifiedBy>Dr. Roland Beutler</cp:lastModifiedBy>
  <cp:revision>21</cp:revision>
  <dcterms:created xsi:type="dcterms:W3CDTF">2024-12-09T08:08:31Z</dcterms:created>
  <dcterms:modified xsi:type="dcterms:W3CDTF">2024-12-11T15:01:55Z</dcterms:modified>
</cp:coreProperties>
</file>