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8.xml" ContentType="application/vnd.openxmlformats-officedocument.theme+xml"/>
  <Override PartName="/ppt/slideLayouts/slideLayout10.xml" ContentType="application/vnd.openxmlformats-officedocument.presentationml.slideLayout+xml"/>
  <Override PartName="/ppt/theme/theme9.xml" ContentType="application/vnd.openxmlformats-officedocument.theme+xml"/>
  <Override PartName="/ppt/slideLayouts/slideLayout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5" r:id="rId6"/>
    <p:sldMasterId id="2147483667" r:id="rId7"/>
    <p:sldMasterId id="2147483669" r:id="rId8"/>
    <p:sldMasterId id="2147483671" r:id="rId9"/>
    <p:sldMasterId id="2147483675" r:id="rId10"/>
  </p:sldMasterIdLst>
  <p:notesMasterIdLst>
    <p:notesMasterId r:id="rId24"/>
  </p:notesMasterIdLst>
  <p:handoutMasterIdLst>
    <p:handoutMasterId r:id="rId25"/>
  </p:handoutMasterIdLst>
  <p:sldIdLst>
    <p:sldId id="802" r:id="rId11"/>
    <p:sldId id="1369" r:id="rId12"/>
    <p:sldId id="1360" r:id="rId13"/>
    <p:sldId id="1374" r:id="rId14"/>
    <p:sldId id="1375" r:id="rId15"/>
    <p:sldId id="1366" r:id="rId16"/>
    <p:sldId id="1370" r:id="rId17"/>
    <p:sldId id="1371" r:id="rId18"/>
    <p:sldId id="1372" r:id="rId19"/>
    <p:sldId id="1362" r:id="rId20"/>
    <p:sldId id="1368" r:id="rId21"/>
    <p:sldId id="1376" r:id="rId22"/>
    <p:sldId id="81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  <p:cmAuthor id="1" name="任斌" initials="任斌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D6D0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91" autoAdjust="0"/>
    <p:restoredTop sz="96006" autoAdjust="0"/>
  </p:normalViewPr>
  <p:slideViewPr>
    <p:cSldViewPr showGuides="1">
      <p:cViewPr>
        <p:scale>
          <a:sx n="66" d="100"/>
          <a:sy n="66" d="100"/>
        </p:scale>
        <p:origin x="-712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12/3/2024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12/3/2024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594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 noGrp="1"/>
          </p:cNvSpPr>
          <p:nvPr>
            <p:ph idx="4294967295"/>
          </p:nvPr>
        </p:nvSpPr>
        <p:spPr>
          <a:xfrm>
            <a:off x="429575" y="1037350"/>
            <a:ext cx="11319513" cy="5679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sp>
        <p:nvSpPr>
          <p:cNvPr id="3" name="标题 1"/>
          <p:cNvSpPr txBox="1">
            <a:spLocks noGrp="1"/>
          </p:cNvSpPr>
          <p:nvPr>
            <p:ph type="title"/>
          </p:nvPr>
        </p:nvSpPr>
        <p:spPr>
          <a:xfrm>
            <a:off x="652671" y="67821"/>
            <a:ext cx="9335393" cy="9128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1" i="0" u="none" strike="noStrike" kern="1200" cap="none" spc="0" baseline="0">
                <a:solidFill>
                  <a:srgbClr val="0068B7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8"/>
          </p:nvPr>
        </p:nvSpPr>
        <p:spPr>
          <a:xfrm>
            <a:off x="9047914" y="6422608"/>
            <a:ext cx="2743200" cy="365129"/>
          </a:xfrm>
        </p:spPr>
        <p:txBody>
          <a:bodyPr/>
          <a:lstStyle>
            <a:lvl1pPr>
              <a:defRPr/>
            </a:lvl1pPr>
          </a:lstStyle>
          <a:p>
            <a:fld id="{DBBF0EDF-8F03-428F-8108-61CEA9C2231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115392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3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 noGrp="1"/>
          </p:cNvSpPr>
          <p:nvPr>
            <p:ph idx="4294967295"/>
          </p:nvPr>
        </p:nvSpPr>
        <p:spPr>
          <a:xfrm>
            <a:off x="429575" y="1037350"/>
            <a:ext cx="11319513" cy="5679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sp>
        <p:nvSpPr>
          <p:cNvPr id="3" name="标题 1"/>
          <p:cNvSpPr txBox="1">
            <a:spLocks noGrp="1"/>
          </p:cNvSpPr>
          <p:nvPr>
            <p:ph type="title"/>
          </p:nvPr>
        </p:nvSpPr>
        <p:spPr>
          <a:xfrm>
            <a:off x="652671" y="67821"/>
            <a:ext cx="9335393" cy="9128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1" i="0" u="none" strike="noStrike" kern="1200" cap="none" spc="0" baseline="0">
                <a:solidFill>
                  <a:srgbClr val="0068B7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8"/>
          </p:nvPr>
        </p:nvSpPr>
        <p:spPr>
          <a:xfrm>
            <a:off x="9047914" y="6422608"/>
            <a:ext cx="2743200" cy="365129"/>
          </a:xfrm>
        </p:spPr>
        <p:txBody>
          <a:bodyPr/>
          <a:lstStyle>
            <a:lvl1pPr>
              <a:defRPr/>
            </a:lvl1pPr>
          </a:lstStyle>
          <a:p>
            <a:fld id="{DBBF0EDF-8F03-428F-8108-61CEA9C22316}" type="slidenum">
              <a:rPr/>
              <a:t>‹#›</a:t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9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896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3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15" y="290998"/>
            <a:ext cx="119109" cy="4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422907" y="6422608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91292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7DCD774-37A1-444D-ACF5-624A6A492487}" type="slidenum">
              <a:rPr/>
              <a:t>‹#›</a:t>
            </a:fld>
            <a:endParaRPr/>
          </a:p>
        </p:txBody>
      </p:sp>
      <p:sp>
        <p:nvSpPr>
          <p:cNvPr id="5" name="文本占位符 2"/>
          <p:cNvSpPr txBox="1">
            <a:spLocks noGrp="1"/>
          </p:cNvSpPr>
          <p:nvPr>
            <p:ph type="body" idx="1"/>
          </p:nvPr>
        </p:nvSpPr>
        <p:spPr>
          <a:xfrm>
            <a:off x="442825" y="1037350"/>
            <a:ext cx="11272229" cy="567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pic>
        <p:nvPicPr>
          <p:cNvPr id="6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829" y="291903"/>
            <a:ext cx="1675491" cy="48600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/>
    <p:bodyStyle>
      <a:lvl1pPr marL="228600" marR="0" lvl="0" indent="-228600" algn="l" defTabSz="914400" rtl="0" fontAlgn="auto" hangingPunct="1">
        <a:lnSpc>
          <a:spcPct val="120000"/>
        </a:lnSpc>
        <a:spcBef>
          <a:spcPts val="600"/>
        </a:spcBef>
        <a:spcAft>
          <a:spcPts val="0"/>
        </a:spcAft>
        <a:buSzPct val="100000"/>
        <a:buFont typeface="Arial" panose="020B0604020202020204"/>
        <a:buChar char="•"/>
        <a:defRPr lang="zh-CN" sz="2200" b="0" i="0" u="none" strike="noStrike" kern="1200" cap="none" spc="0" baseline="0">
          <a:solidFill>
            <a:srgbClr val="0D0D0D"/>
          </a:solidFill>
          <a:uFillTx/>
          <a:latin typeface="微软雅黑" panose="020B0503020204020204" charset="-122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3pPr>
    </p:bodyStyle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1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7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15" y="290998"/>
            <a:ext cx="119109" cy="4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422907" y="6422608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91292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7DCD774-37A1-444D-ACF5-624A6A492487}" type="slidenum">
              <a:rPr/>
              <a:pPr/>
              <a:t>‹#›</a:t>
            </a:fld>
            <a:endParaRPr/>
          </a:p>
        </p:txBody>
      </p:sp>
      <p:sp>
        <p:nvSpPr>
          <p:cNvPr id="5" name="文本占位符 2"/>
          <p:cNvSpPr txBox="1">
            <a:spLocks noGrp="1"/>
          </p:cNvSpPr>
          <p:nvPr>
            <p:ph type="body" idx="1"/>
          </p:nvPr>
        </p:nvSpPr>
        <p:spPr>
          <a:xfrm>
            <a:off x="442825" y="1037350"/>
            <a:ext cx="11272229" cy="567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pic>
        <p:nvPicPr>
          <p:cNvPr id="6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829" y="291903"/>
            <a:ext cx="1675491" cy="486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962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/>
    <p:bodyStyle>
      <a:lvl1pPr marL="228600" marR="0" lvl="0" indent="-228600" algn="l" defTabSz="914400" rtl="0" fontAlgn="auto" hangingPunct="1">
        <a:lnSpc>
          <a:spcPct val="120000"/>
        </a:lnSpc>
        <a:spcBef>
          <a:spcPts val="600"/>
        </a:spcBef>
        <a:spcAft>
          <a:spcPts val="0"/>
        </a:spcAft>
        <a:buSzPct val="100000"/>
        <a:buFont typeface="Arial" panose="020B0604020202020204"/>
        <a:buChar char="•"/>
        <a:defRPr lang="zh-CN" sz="2200" b="0" i="0" u="none" strike="noStrike" kern="1200" cap="none" spc="0" baseline="0">
          <a:solidFill>
            <a:srgbClr val="0D0D0D"/>
          </a:solidFill>
          <a:uFillTx/>
          <a:latin typeface="微软雅黑" panose="020B0503020204020204" charset="-122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3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9.png"/><Relationship Id="rId5" Type="http://schemas.openxmlformats.org/officeDocument/2006/relationships/tags" Target="../tags/tag6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/>
              <a:t>Consideration on Positioning in 5G-A Rel-20</a:t>
            </a:r>
            <a:endParaRPr lang="en-US" sz="2800" dirty="0"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Agenda item:  </a:t>
            </a:r>
            <a:r>
              <a:rPr lang="en-US" altLang="zh-CN" sz="2400" dirty="0">
                <a:solidFill>
                  <a:schemeClr val="bg1"/>
                </a:solidFill>
              </a:rPr>
              <a:t>15.2</a:t>
            </a:r>
            <a:endParaRPr lang="zh-CN" altLang="zh-CN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Source:	   </a:t>
            </a:r>
            <a:r>
              <a:rPr lang="en-US" altLang="zh-CN" sz="2400" dirty="0">
                <a:solidFill>
                  <a:schemeClr val="bg1"/>
                </a:solidFill>
              </a:rPr>
              <a:t>CATT</a:t>
            </a:r>
            <a:endParaRPr lang="en-US" sz="21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</a:rPr>
              <a:t>3GPP TSG RAN Meeting #106			     RP-243129 </a:t>
            </a:r>
            <a:endParaRPr lang="zh-CN" altLang="zh-CN" sz="2400" dirty="0">
              <a:solidFill>
                <a:schemeClr val="bg1"/>
              </a:solidFill>
            </a:endParaRPr>
          </a:p>
          <a:p>
            <a:r>
              <a:rPr lang="en-GB" altLang="zh-CN" sz="2400" b="1" dirty="0">
                <a:solidFill>
                  <a:schemeClr val="bg1"/>
                </a:solidFill>
              </a:rPr>
              <a:t>Madrid, Spain, 9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-12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December, 2024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10809660" cy="857250"/>
          </a:xfrm>
          <a:prstGeom prst="rect">
            <a:avLst/>
          </a:prstGeom>
          <a:noFill/>
        </p:spPr>
        <p:txBody>
          <a:bodyPr>
            <a:normAutofit fontScale="90000"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 smtClean="0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Position-aided </a:t>
            </a:r>
            <a:r>
              <a:rPr lang="en-US" altLang="zh-CN" sz="4000" kern="0" dirty="0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communication and communication-aided positioning</a:t>
            </a:r>
          </a:p>
        </p:txBody>
      </p:sp>
    </p:spTree>
    <p:extLst>
      <p:ext uri="{BB962C8B-B14F-4D97-AF65-F5344CB8AC3E}">
        <p14:creationId xmlns:p14="http://schemas.microsoft.com/office/powerpoint/2010/main" val="11724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 smtClean="0"/>
              <a:t>Position-aided </a:t>
            </a:r>
            <a:r>
              <a:rPr lang="en-US" altLang="zh-CN" dirty="0"/>
              <a:t>communication and </a:t>
            </a:r>
            <a:br>
              <a:rPr lang="en-US" altLang="zh-CN" dirty="0"/>
            </a:br>
            <a:r>
              <a:rPr lang="en-US" altLang="zh-CN" dirty="0"/>
              <a:t>communication-aided positioning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376" y="1090453"/>
            <a:ext cx="11521280" cy="5578907"/>
          </a:xfrm>
          <a:prstGeom prst="rect">
            <a:avLst/>
          </a:prstGeom>
          <a:solidFill>
            <a:srgbClr val="00B0F0">
              <a:alpha val="6000"/>
            </a:srgbClr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5G NR positioning and communication have been developed separately.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Positioning-aided communication and communication-aided positioning may bring significant benefits on </a:t>
            </a:r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95045" lvl="2" indent="-2857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Improving the accuracy, latency, etc. for positioning;</a:t>
            </a:r>
          </a:p>
          <a:p>
            <a:pPr marL="995045" lvl="2" indent="-285750" algn="just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Improving spectrum efficiency, reducing power consumption, etc. for communication.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Use cases: commercial, smart factory and intelligent transportation.</a:t>
            </a:r>
          </a:p>
          <a:p>
            <a:pPr marL="252095" lvl="1" algn="just">
              <a:spcAft>
                <a:spcPts val="300"/>
              </a:spcAft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52095" lvl="1" algn="just">
              <a:spcAft>
                <a:spcPts val="300"/>
              </a:spcAft>
            </a:pPr>
            <a:endParaRPr lang="en-US" altLang="zh-CN"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52095" lvl="1" algn="just">
              <a:spcAft>
                <a:spcPts val="300"/>
              </a:spcAft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52095" lvl="1" algn="just">
              <a:spcAft>
                <a:spcPts val="300"/>
              </a:spcAft>
            </a:pPr>
            <a:endParaRPr lang="en-US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Study and if agreed, specify measurements, procedures, and higher layer signaling to enable:</a:t>
            </a:r>
          </a:p>
          <a:p>
            <a:pPr marL="995045" lvl="2" indent="-285750" algn="just">
              <a:buFont typeface="Wingdings" panose="05000000000000000000" pitchFamily="2" charset="2"/>
              <a:buChar char="Ø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Positioning related information (coarse location, angle, etc.) used for beamforming, at least for downlink positioning.</a:t>
            </a:r>
          </a:p>
          <a:p>
            <a:pPr marL="995045" lvl="2" indent="-285750" algn="just">
              <a:buFont typeface="Wingdings" panose="05000000000000000000" pitchFamily="2" charset="2"/>
              <a:buChar char="Ø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DL CSI related information (e.g., DL CSI) as positioning assistant information for positioning.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8758"/>
              </p:ext>
            </p:extLst>
          </p:nvPr>
        </p:nvGraphicFramePr>
        <p:xfrm>
          <a:off x="6600056" y="3068960"/>
          <a:ext cx="5117409" cy="2001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Visio" r:id="rId4" imgW="6288152" imgH="2951699" progId="Visio.Drawing.11">
                  <p:embed/>
                </p:oleObj>
              </mc:Choice>
              <mc:Fallback>
                <p:oleObj name="Visio" r:id="rId4" imgW="6288152" imgH="29516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056" y="3068960"/>
                        <a:ext cx="5117409" cy="20013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20"/>
          <p:cNvGrpSpPr/>
          <p:nvPr/>
        </p:nvGrpSpPr>
        <p:grpSpPr>
          <a:xfrm>
            <a:off x="767409" y="3054254"/>
            <a:ext cx="5832648" cy="2095850"/>
            <a:chOff x="683568" y="1457232"/>
            <a:chExt cx="8092143" cy="3126423"/>
          </a:xfrm>
        </p:grpSpPr>
        <p:sp>
          <p:nvSpPr>
            <p:cNvPr id="15" name="Rectangle: Rounded Corners 3"/>
            <p:cNvSpPr/>
            <p:nvPr/>
          </p:nvSpPr>
          <p:spPr>
            <a:xfrm>
              <a:off x="683568" y="1851670"/>
              <a:ext cx="2880320" cy="2613062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Physical Layer: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Beam management,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Channel estimation</a:t>
              </a:r>
            </a:p>
            <a:p>
              <a:endParaRPr 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Higher Layer: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Initial access,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Mobility,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Resource scheduling</a:t>
              </a:r>
            </a:p>
          </p:txBody>
        </p:sp>
        <p:sp>
          <p:nvSpPr>
            <p:cNvPr id="16" name="Rectangle: Rounded Corners 14"/>
            <p:cNvSpPr/>
            <p:nvPr/>
          </p:nvSpPr>
          <p:spPr>
            <a:xfrm>
              <a:off x="5895391" y="1851669"/>
              <a:ext cx="2880320" cy="259174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UE positioning measurements 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(RSTD, RTOA, </a:t>
              </a:r>
              <a:r>
                <a:rPr lang="en-US" sz="1400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AoA</a:t>
              </a:r>
              <a:r>
                <a:rPr lang="en-US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AoD</a:t>
              </a:r>
              <a:r>
                <a:rPr lang="en-US" sz="1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RSRP, Carrier Phase, etc. in DL-TDOA, UL-TDOA, Multi-RTT, CPP, etc.)</a:t>
              </a:r>
              <a:endPara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endPara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1010668" y="1457233"/>
              <a:ext cx="2226122" cy="4591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NR communication</a:t>
              </a:r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angle 24"/>
            <p:cNvSpPr/>
            <p:nvPr/>
          </p:nvSpPr>
          <p:spPr>
            <a:xfrm>
              <a:off x="6588854" y="1457232"/>
              <a:ext cx="1775186" cy="45911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NR positioning</a:t>
              </a:r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>
              <a:off x="3497487" y="3803157"/>
              <a:ext cx="2405998" cy="78049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Positioning-aided</a:t>
              </a:r>
            </a:p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Data communication</a:t>
              </a:r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 26"/>
            <p:cNvSpPr/>
            <p:nvPr/>
          </p:nvSpPr>
          <p:spPr>
            <a:xfrm>
              <a:off x="3205793" y="1883764"/>
              <a:ext cx="3047691" cy="7804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Communication-aided </a:t>
              </a:r>
            </a:p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positioning</a:t>
              </a:r>
              <a:endParaRPr lang="en-IN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Arrow: Right 27"/>
            <p:cNvSpPr/>
            <p:nvPr/>
          </p:nvSpPr>
          <p:spPr>
            <a:xfrm>
              <a:off x="3563886" y="2454874"/>
              <a:ext cx="2331503" cy="265085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N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Arrow: Right 37"/>
            <p:cNvSpPr/>
            <p:nvPr/>
          </p:nvSpPr>
          <p:spPr>
            <a:xfrm rot="10800000">
              <a:off x="3563886" y="3678695"/>
              <a:ext cx="2331503" cy="233835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N" sz="14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66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ea"/>
                <a:ea typeface="+mj-ea"/>
              </a:rPr>
              <a:t>Summary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499075" cy="5679021"/>
          </a:xfrm>
        </p:spPr>
        <p:txBody>
          <a:bodyPr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1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Support A-</a:t>
            </a:r>
            <a:r>
              <a:rPr lang="en-US" altLang="zh-CN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Positioning in 5G-A Rel-20.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Study and evaluate the performance of potential A-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positioning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solutions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Study and specify architecture, reference signals, measurements, signaling and procedure for A-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positioning.</a:t>
            </a:r>
            <a:endParaRPr lang="en-US" altLang="zh-CN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2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Support NR Positioning </a:t>
            </a:r>
            <a:r>
              <a:rPr lang="en-US" altLang="zh-CN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enhancements in 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5G-A Rel-20.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Support positioning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enhancements to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address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the impact of error sources, e.g., antenna reference point (ARP) error, phase center offset (PCO), for highly reliable and accurate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positioning.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3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Support </a:t>
            </a:r>
            <a:r>
              <a:rPr lang="en-US" altLang="zh-CN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Position-aided 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 and communication-aided </a:t>
            </a:r>
            <a:r>
              <a:rPr lang="en-US" altLang="zh-CN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positioning in 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5G-A Rel-20.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and specify the procedures, and higher layer signaling to enable:</a:t>
            </a:r>
          </a:p>
          <a:p>
            <a:pPr lvl="2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Positioning related information (coarse location, angle, etc.) used for beamforming, at least for downlink positioning.</a:t>
            </a:r>
          </a:p>
          <a:p>
            <a:pPr lvl="2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DL CSI related information (e.g., DL CSI) as positioning assistant information for positioning.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3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Positioning in 5G-A Rel-20</a:t>
            </a:r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46772" y="1124744"/>
            <a:ext cx="3888432" cy="5328592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6"/>
            </a:solidFill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230505" indent="-230505" defTabSz="45720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504000" lvl="1" indent="-285750" algn="just" defTabSz="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Address the impact of error sources, e.g., antenna reference point (ARP) error, phase center offset (PCO), for highly reliable and accurate positioning</a:t>
            </a:r>
          </a:p>
          <a:p>
            <a:pPr marL="230505" indent="-230505" defTabSz="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505" indent="-230505" defTabSz="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505" indent="-230505" defTabSz="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505" indent="-230505" defTabSz="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505" indent="-230505" defTabSz="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26792" y="950060"/>
            <a:ext cx="3528392" cy="34936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b="1" dirty="0">
                <a:solidFill>
                  <a:prstClr val="white"/>
                </a:solidFill>
                <a:cs typeface="Calibri" panose="020F0502020204030204" pitchFamily="34" charset="0"/>
              </a:rPr>
              <a:t>NR Positioning enhancements</a:t>
            </a:r>
            <a:endParaRPr lang="en-US" altLang="zh-CN" b="1" kern="0" dirty="0">
              <a:solidFill>
                <a:prstClr val="white"/>
              </a:solidFill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14323" y="1124744"/>
            <a:ext cx="3888432" cy="5328592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230505" indent="-230505" defTabSz="45720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504000" lvl="1" indent="-285750" algn="just" defTabSz="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Introduce A-IoT Positioning for supporting the use cases and KPI defined in TS 22.369/TR 38.848</a:t>
            </a:r>
          </a:p>
          <a:p>
            <a:pPr marL="504000" lvl="1" indent="-285750" algn="just" defTabSz="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Study and evaluate the performance of potential A-IoT positioning solutions</a:t>
            </a:r>
          </a:p>
          <a:p>
            <a:pPr marL="504000" lvl="1" indent="-285750" algn="just" defTabSz="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Study and specify architecture, reference signals, measurements, signaling and procedure for A-IoT positioning.</a:t>
            </a:r>
          </a:p>
          <a:p>
            <a:pPr marL="742950" lvl="1" indent="-285750" defTabSz="457200">
              <a:lnSpc>
                <a:spcPct val="130000"/>
              </a:lnSpc>
              <a:buFont typeface="Courier New" pitchFamily="49" charset="0"/>
              <a:buChar char="o"/>
            </a:pP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94343" y="950060"/>
            <a:ext cx="3528392" cy="349368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Calibri" panose="020F0502020204030204" pitchFamily="34" charset="0"/>
              </a:rPr>
              <a:t>A-</a:t>
            </a:r>
            <a:r>
              <a:rPr lang="en-US" altLang="zh-CN" b="1" dirty="0" err="1">
                <a:solidFill>
                  <a:prstClr val="white"/>
                </a:solidFill>
                <a:cs typeface="Calibri" panose="020F0502020204030204" pitchFamily="34" charset="0"/>
              </a:rPr>
              <a:t>IoT</a:t>
            </a:r>
            <a:r>
              <a:rPr lang="en-US" altLang="zh-CN" b="1" dirty="0">
                <a:solidFill>
                  <a:prstClr val="white"/>
                </a:solidFill>
                <a:cs typeface="Calibri" panose="020F0502020204030204" pitchFamily="34" charset="0"/>
              </a:rPr>
              <a:t> Positioning</a:t>
            </a:r>
          </a:p>
        </p:txBody>
      </p:sp>
      <p:sp>
        <p:nvSpPr>
          <p:cNvPr id="115" name="矩形 114"/>
          <p:cNvSpPr/>
          <p:nvPr/>
        </p:nvSpPr>
        <p:spPr>
          <a:xfrm>
            <a:off x="8184232" y="1124744"/>
            <a:ext cx="3888432" cy="5328592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230505" indent="-230505" defTabSz="45720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504000" lvl="1" indent="-285750" algn="just" defTabSz="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Study and specify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measurements, procedures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, and higher layer signaling to enable:</a:t>
            </a:r>
          </a:p>
          <a:p>
            <a:pPr marL="995045" lvl="2" indent="-285750" algn="just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Positioning related information (coarse location, angle, etc.) used for beamforming, at least for downlink positioning.</a:t>
            </a:r>
          </a:p>
          <a:p>
            <a:pPr marL="995045" lvl="2" indent="-285750" algn="just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DL CSI related information (e.g., DL CSI) as positioning assistant information for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positioning</a:t>
            </a:r>
            <a:r>
              <a:rPr lang="en-US" altLang="zh-CN" sz="1600" dirty="0" smtClean="0">
                <a:solidFill>
                  <a:prstClr val="black"/>
                </a:solidFill>
                <a:highlight>
                  <a:srgbClr val="FFFF00"/>
                </a:highlight>
                <a:cs typeface="Calibri" panose="020F0502020204030204" pitchFamily="34" charset="0"/>
              </a:rPr>
              <a:t> </a:t>
            </a:r>
            <a:endParaRPr lang="en-US" altLang="zh-CN" sz="1600" dirty="0">
              <a:solidFill>
                <a:prstClr val="black"/>
              </a:solidFill>
              <a:highlight>
                <a:srgbClr val="FFFF00"/>
              </a:highlight>
              <a:cs typeface="Calibri" panose="020F0502020204030204" pitchFamily="3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364252" y="908720"/>
            <a:ext cx="3528392" cy="462716"/>
          </a:xfrm>
          <a:prstGeom prst="rect">
            <a:avLst/>
          </a:prstGeom>
          <a:solidFill>
            <a:srgbClr val="0068B7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prstClr val="white"/>
                </a:solidFill>
              </a:rPr>
              <a:t>Position-aided communication and communication-aided positioning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56040" y="303039"/>
            <a:ext cx="1737549" cy="461665"/>
            <a:chOff x="406941" y="2296945"/>
            <a:chExt cx="1531058" cy="458042"/>
          </a:xfrm>
        </p:grpSpPr>
        <p:sp>
          <p:nvSpPr>
            <p:cNvPr id="26" name="平行四边形 25"/>
            <p:cNvSpPr/>
            <p:nvPr/>
          </p:nvSpPr>
          <p:spPr>
            <a:xfrm>
              <a:off x="407255" y="2335045"/>
              <a:ext cx="1530744" cy="405555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rgbClr val="0099FF"/>
                </a:gs>
                <a:gs pos="100000">
                  <a:sysClr val="window" lastClr="CEEACA">
                    <a:alpha val="0"/>
                  </a:sysClr>
                </a:gs>
              </a:gsLst>
              <a:lin ang="0" scaled="1"/>
              <a:tileRect/>
            </a:gradFill>
          </p:spPr>
          <p:txBody>
            <a:bodyPr wrap="none" lIns="18000" tIns="10800" rIns="18000" bIns="10800">
              <a:noAutofit/>
            </a:bodyPr>
            <a:lstStyle/>
            <a:p>
              <a:pPr>
                <a:defRPr/>
              </a:pPr>
              <a:endParaRPr lang="en-US" altLang="zh-CN" kern="0" dirty="0">
                <a:solidFill>
                  <a:prstClr val="black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06941" y="2296945"/>
              <a:ext cx="1321536" cy="458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b="1" kern="0" dirty="0">
                  <a:solidFill>
                    <a:prstClr val="white"/>
                  </a:solidFill>
                  <a:cs typeface="Calibri" panose="020F0502020204030204" pitchFamily="34" charset="0"/>
                </a:rPr>
                <a:t>Unleashing extreme </a:t>
              </a:r>
            </a:p>
            <a:p>
              <a:pPr>
                <a:defRPr/>
              </a:pPr>
              <a:r>
                <a:rPr lang="en-US" altLang="zh-CN" sz="1200" b="1" kern="0" dirty="0">
                  <a:solidFill>
                    <a:prstClr val="white"/>
                  </a:solidFill>
                  <a:cs typeface="Calibri" panose="020F0502020204030204" pitchFamily="34" charset="0"/>
                </a:rPr>
                <a:t>5G-A capabilities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10725" y="303038"/>
            <a:ext cx="1737549" cy="461665"/>
            <a:chOff x="406941" y="2296945"/>
            <a:chExt cx="1531058" cy="458042"/>
          </a:xfrm>
        </p:grpSpPr>
        <p:sp>
          <p:nvSpPr>
            <p:cNvPr id="29" name="平行四边形 28"/>
            <p:cNvSpPr/>
            <p:nvPr/>
          </p:nvSpPr>
          <p:spPr>
            <a:xfrm>
              <a:off x="407255" y="2335045"/>
              <a:ext cx="1530744" cy="405555"/>
            </a:xfrm>
            <a:prstGeom prst="parallelogram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</p:spPr>
          <p:txBody>
            <a:bodyPr wrap="none" lIns="18000" tIns="10800" rIns="18000" bIns="10800">
              <a:noAutofit/>
            </a:bodyPr>
            <a:lstStyle/>
            <a:p>
              <a:pPr>
                <a:defRPr/>
              </a:pPr>
              <a:endParaRPr lang="en-US" altLang="zh-CN" kern="0" dirty="0">
                <a:solidFill>
                  <a:prstClr val="black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06941" y="2296945"/>
              <a:ext cx="1321536" cy="4580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200" b="1" kern="0" dirty="0">
                  <a:solidFill>
                    <a:prstClr val="black"/>
                  </a:solidFill>
                  <a:cs typeface="Calibri" panose="020F0502020204030204" pitchFamily="34" charset="0"/>
                </a:rPr>
                <a:t>Achieving universal </a:t>
              </a:r>
            </a:p>
            <a:p>
              <a:pPr>
                <a:defRPr/>
              </a:pPr>
              <a:r>
                <a:rPr lang="en-US" altLang="zh-CN" sz="1200" b="1" kern="0" dirty="0">
                  <a:solidFill>
                    <a:prstClr val="black"/>
                  </a:solidFill>
                  <a:cs typeface="Calibri" panose="020F0502020204030204" pitchFamily="34" charset="0"/>
                </a:rPr>
                <a:t>business success</a:t>
              </a:r>
            </a:p>
          </p:txBody>
        </p:sp>
      </p:grp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639" y="3068968"/>
            <a:ext cx="1841672" cy="1293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172" y="3068960"/>
            <a:ext cx="1857490" cy="129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25" y="4437111"/>
            <a:ext cx="2808313" cy="1966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" name="内容占位符 3"/>
          <p:cNvGraphicFramePr/>
          <p:nvPr>
            <p:extLst>
              <p:ext uri="{D42A27DB-BD31-4B8C-83A1-F6EECF244321}">
                <p14:modId xmlns:p14="http://schemas.microsoft.com/office/powerpoint/2010/main" val="3872840270"/>
              </p:ext>
            </p:extLst>
          </p:nvPr>
        </p:nvGraphicFramePr>
        <p:xfrm>
          <a:off x="186331" y="4815865"/>
          <a:ext cx="3787171" cy="1238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70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66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9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4949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Deployment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Positioning accuracy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Communication range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Pos. service availability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Indoor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m - 3 m, 90% availability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Outdoor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several 10 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500 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95%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19683"/>
              </p:ext>
            </p:extLst>
          </p:nvPr>
        </p:nvGraphicFramePr>
        <p:xfrm>
          <a:off x="8251227" y="4622473"/>
          <a:ext cx="3785835" cy="178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Visio" r:id="rId7" imgW="6288152" imgH="2951699" progId="Visio.Drawing.11">
                  <p:embed/>
                </p:oleObj>
              </mc:Choice>
              <mc:Fallback>
                <p:oleObj name="Visio" r:id="rId7" imgW="6288152" imgH="295169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1227" y="4622473"/>
                        <a:ext cx="3785835" cy="178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114913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7353275" cy="8572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A-</a:t>
            </a:r>
            <a:r>
              <a:rPr lang="en-US" altLang="zh-CN" sz="4000" kern="0" dirty="0" err="1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IoT</a:t>
            </a:r>
            <a:r>
              <a:rPr lang="en-US" altLang="zh-CN" sz="4000" kern="0" dirty="0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 Positioning</a:t>
            </a:r>
          </a:p>
        </p:txBody>
      </p:sp>
    </p:spTree>
    <p:extLst>
      <p:ext uri="{BB962C8B-B14F-4D97-AF65-F5344CB8AC3E}">
        <p14:creationId xmlns:p14="http://schemas.microsoft.com/office/powerpoint/2010/main" val="90694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A-</a:t>
            </a:r>
            <a:r>
              <a:rPr lang="en-US" altLang="zh-CN" dirty="0" err="1">
                <a:sym typeface="+mn-ea"/>
              </a:rPr>
              <a:t>IoT</a:t>
            </a:r>
            <a:r>
              <a:rPr lang="en-US" altLang="zh-CN" dirty="0">
                <a:sym typeface="+mn-ea"/>
              </a:rPr>
              <a:t> Positioning Use Case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551384" y="1221720"/>
            <a:ext cx="539617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Enterprise Service Scenarios</a:t>
            </a:r>
            <a: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Asset tracking and management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ogistics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etail</a:t>
            </a:r>
            <a:r>
              <a:rPr lang="zh-CN" alt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smart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manufacturing</a:t>
            </a:r>
            <a:endParaRPr lang="en-GB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ntelligent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parking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8008" y="1261790"/>
            <a:ext cx="56166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Personal 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and Home Scenarios: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ersonal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safety and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convenience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se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cases related to family care 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and smart home environments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 descr="图6 商场零售定位.drawio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49931" y="3284984"/>
            <a:ext cx="4136390" cy="18345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391" y="5661248"/>
            <a:ext cx="42284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etail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positioning deployment in a shopping mall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449067" y="2924944"/>
            <a:ext cx="2910490" cy="250590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7828520" y="5610726"/>
            <a:ext cx="20839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inding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things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at home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3832" y="6559550"/>
            <a:ext cx="7428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ource</a:t>
            </a:r>
            <a:r>
              <a:rPr lang="zh-CN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：GTI 5G-A Ambient power-enabled IoT Positioning Technology White Paper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CMCC</a:t>
            </a: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51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353894" y="1052736"/>
            <a:ext cx="11571081" cy="7920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device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attached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goods are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increasingly required not only for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identification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also for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</a:t>
            </a:r>
            <a:r>
              <a:rPr lang="en-U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ym typeface="+mn-ea"/>
              </a:rPr>
              <a:t>A-</a:t>
            </a:r>
            <a:r>
              <a:rPr lang="en-US" altLang="zh-CN" dirty="0" err="1" smtClean="0">
                <a:sym typeface="+mn-ea"/>
              </a:rPr>
              <a:t>IoT</a:t>
            </a:r>
            <a:r>
              <a:rPr lang="en-US" altLang="zh-CN" dirty="0" smtClean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Positioning </a:t>
            </a:r>
            <a:r>
              <a:rPr lang="en-US" altLang="zh-CN" dirty="0" smtClean="0">
                <a:sym typeface="+mn-ea"/>
              </a:rPr>
              <a:t>Application</a:t>
            </a:r>
            <a:endParaRPr lang="en-US" altLang="zh-CN" dirty="0">
              <a:sym typeface="+mn-ea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6402705" y="1844824"/>
            <a:ext cx="2339975" cy="767715"/>
          </a:xfrm>
          <a:prstGeom prst="flowChartTerminator">
            <a:avLst/>
          </a:prstGeom>
          <a:solidFill>
            <a:srgbClr val="5B92B0"/>
          </a:solidFill>
        </p:spPr>
        <p:txBody>
          <a:bodyPr wrap="square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1" name="文本框 30"/>
          <p:cNvSpPr txBox="1"/>
          <p:nvPr/>
        </p:nvSpPr>
        <p:spPr>
          <a:xfrm>
            <a:off x="6554470" y="2112025"/>
            <a:ext cx="2027555" cy="23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95000"/>
                  </a:schemeClr>
                </a:solidFill>
              </a14:hiddenFill>
            </a:ext>
          </a:extLst>
        </p:spPr>
        <p:txBody>
          <a:bodyPr wrap="square" rtlCol="0" anchor="ctr" anchorCtr="0">
            <a:noAutofit/>
          </a:bodyPr>
          <a:lstStyle/>
          <a:p>
            <a:pPr lvl="0" algn="ctr">
              <a:spcAft>
                <a:spcPts val="400"/>
              </a:spcAft>
              <a:buClrTx/>
              <a:buSzTx/>
              <a:buFontTx/>
            </a:pPr>
            <a:r>
              <a:rPr lang="zh-CN" altLang="en-US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Merchandise Display </a:t>
            </a:r>
            <a:r>
              <a:rPr lang="zh-CN" altLang="en-US" b="1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Inspection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2" name="文本框 17"/>
          <p:cNvSpPr txBox="1"/>
          <p:nvPr/>
        </p:nvSpPr>
        <p:spPr>
          <a:xfrm>
            <a:off x="9430385" y="1847999"/>
            <a:ext cx="2339975" cy="764540"/>
          </a:xfrm>
          <a:prstGeom prst="flowChartTerminator">
            <a:avLst/>
          </a:prstGeom>
          <a:solidFill>
            <a:srgbClr val="5B92B0"/>
          </a:solidFill>
        </p:spPr>
        <p:txBody>
          <a:bodyPr wrap="square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3" name="文本框 31"/>
          <p:cNvSpPr txBox="1"/>
          <p:nvPr/>
        </p:nvSpPr>
        <p:spPr>
          <a:xfrm>
            <a:off x="9430385" y="2132856"/>
            <a:ext cx="2339975" cy="21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95000"/>
                  </a:schemeClr>
                </a:solidFill>
              </a14:hiddenFill>
            </a:ext>
          </a:extLst>
        </p:spPr>
        <p:txBody>
          <a:bodyPr wrap="square" rtlCol="0" anchor="ctr" anchorCtr="0">
            <a:noAutofit/>
          </a:bodyPr>
          <a:lstStyle/>
          <a:p>
            <a:pPr lvl="0" algn="ctr">
              <a:spcAft>
                <a:spcPts val="400"/>
              </a:spcAft>
              <a:buClrTx/>
              <a:buSzTx/>
              <a:buFontTx/>
            </a:pPr>
            <a:r>
              <a:rPr lang="zh-CN" altLang="en-US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Mobile Robot  Searching</a:t>
            </a:r>
            <a:r>
              <a:rPr lang="en-US" altLang="zh-CN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</a:t>
            </a:r>
            <a:r>
              <a:rPr lang="zh-CN" altLang="en-US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bject</a:t>
            </a:r>
            <a:r>
              <a:rPr lang="zh-CN" altLang="en-US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</a:t>
            </a:r>
          </a:p>
        </p:txBody>
      </p:sp>
      <p:sp>
        <p:nvSpPr>
          <p:cNvPr id="14" name="文本框 14"/>
          <p:cNvSpPr txBox="1"/>
          <p:nvPr/>
        </p:nvSpPr>
        <p:spPr>
          <a:xfrm>
            <a:off x="352425" y="1844824"/>
            <a:ext cx="2339975" cy="767715"/>
          </a:xfrm>
          <a:prstGeom prst="flowChartTerminator">
            <a:avLst/>
          </a:prstGeom>
          <a:solidFill>
            <a:srgbClr val="5B92B0"/>
          </a:solidFill>
        </p:spPr>
        <p:txBody>
          <a:bodyPr wrap="square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5" name="文本框 32"/>
          <p:cNvSpPr txBox="1"/>
          <p:nvPr/>
        </p:nvSpPr>
        <p:spPr>
          <a:xfrm>
            <a:off x="443230" y="2112025"/>
            <a:ext cx="2249170" cy="23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95000"/>
                  </a:schemeClr>
                </a:solidFill>
              </a14:hiddenFill>
            </a:ext>
          </a:extLst>
        </p:spPr>
        <p:txBody>
          <a:bodyPr wrap="square" rtlCol="0" anchor="ctr" anchorCtr="0">
            <a:noAutofit/>
          </a:bodyPr>
          <a:lstStyle/>
          <a:p>
            <a:pPr lvl="0" algn="ctr">
              <a:spcAft>
                <a:spcPts val="400"/>
              </a:spcAft>
              <a:buClrTx/>
              <a:buSzTx/>
              <a:buFontTx/>
            </a:pPr>
            <a:r>
              <a:rPr lang="zh-CN" altLang="en-US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Flat Warehouse Positioning </a:t>
            </a:r>
            <a:r>
              <a:rPr lang="zh-CN" altLang="en-US" b="1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Solution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31704" y="1844824"/>
            <a:ext cx="2339975" cy="767715"/>
          </a:xfrm>
          <a:prstGeom prst="flowChartTerminator">
            <a:avLst/>
          </a:prstGeom>
          <a:solidFill>
            <a:srgbClr val="5B92B0"/>
          </a:solidFill>
        </p:spPr>
        <p:txBody>
          <a:bodyPr wrap="square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7" name="文本框 33"/>
          <p:cNvSpPr txBox="1"/>
          <p:nvPr/>
        </p:nvSpPr>
        <p:spPr>
          <a:xfrm>
            <a:off x="3359696" y="2132856"/>
            <a:ext cx="2498725" cy="22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95000"/>
                  </a:schemeClr>
                </a:solidFill>
              </a14:hiddenFill>
            </a:ext>
          </a:extLst>
        </p:spPr>
        <p:txBody>
          <a:bodyPr wrap="square" rtlCol="0" anchor="ctr" anchorCtr="0">
            <a:noAutofit/>
          </a:bodyPr>
          <a:lstStyle/>
          <a:p>
            <a:pPr lvl="0" algn="ctr">
              <a:spcAft>
                <a:spcPts val="400"/>
              </a:spcAft>
              <a:buClrTx/>
              <a:buSzTx/>
              <a:buFontTx/>
            </a:pPr>
            <a:r>
              <a:rPr lang="zh-CN" altLang="en-US" b="1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High-Bay Warehouse Positioning </a:t>
            </a:r>
            <a:r>
              <a:rPr lang="zh-CN" altLang="en-US" b="1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Solution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6132830" y="2727474"/>
            <a:ext cx="2879725" cy="5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7000"/>
                  </a:schemeClr>
                </a:solidFill>
              </a14:hiddenFill>
            </a:ext>
          </a:extLst>
        </p:spPr>
        <p:txBody>
          <a:bodyPr wrap="square" rtlCol="0" anchor="t" anchorCtr="0">
            <a:noAutofit/>
          </a:bodyPr>
          <a:lstStyle/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chieve shelf-level positioning with an accuracy rate close to </a:t>
            </a: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90</a:t>
            </a:r>
            <a:r>
              <a:rPr lang="zh-CN" altLang="en-US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%</a:t>
            </a:r>
            <a:endParaRPr lang="zh-CN" altLang="en-US" sz="1600" dirty="0"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9" name="文本框 35"/>
          <p:cNvSpPr txBox="1"/>
          <p:nvPr/>
        </p:nvSpPr>
        <p:spPr>
          <a:xfrm>
            <a:off x="9160510" y="2727474"/>
            <a:ext cx="3031490" cy="5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7000"/>
                  </a:schemeClr>
                </a:solidFill>
              </a14:hiddenFill>
            </a:ext>
          </a:extLst>
        </p:spPr>
        <p:txBody>
          <a:bodyPr wrap="square" rtlCol="0" anchor="t" anchorCtr="0">
            <a:noAutofit/>
          </a:bodyPr>
          <a:lstStyle/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Achieve </a:t>
            </a:r>
            <a:r>
              <a:rPr lang="zh-CN" altLang="en-US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centimeter-level </a:t>
            </a:r>
            <a:r>
              <a:rPr lang="zh-CN" altLang="en-US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positioning </a:t>
            </a:r>
            <a:r>
              <a:rPr lang="en-US" altLang="zh-CN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in lab</a:t>
            </a:r>
            <a:endParaRPr lang="zh-CN" altLang="en-US" sz="1600" dirty="0"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upporting </a:t>
            </a: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obile </a:t>
            </a: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obot  navigation for object </a:t>
            </a:r>
            <a:r>
              <a:rPr lang="zh-CN" altLang="en-US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searching</a:t>
            </a:r>
            <a:endParaRPr lang="zh-CN" altLang="en-US" sz="1600" dirty="0"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3136900" y="2727474"/>
            <a:ext cx="2879725" cy="51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7000"/>
                  </a:schemeClr>
                </a:solidFill>
              </a14:hiddenFill>
            </a:ext>
          </a:extLst>
        </p:spPr>
        <p:txBody>
          <a:bodyPr wrap="square" rtlCol="0" anchor="t" anchorCtr="0">
            <a:noAutofit/>
          </a:bodyPr>
          <a:lstStyle/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chieve storage-slot</a:t>
            </a: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-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level positioning</a:t>
            </a:r>
          </a:p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</a:t>
            </a: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aving 1-2 man-years of </a:t>
            </a:r>
            <a:r>
              <a:rPr lang="zh-CN" altLang="en-US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labor</a:t>
            </a:r>
            <a:endParaRPr lang="zh-CN" altLang="en-US" sz="1600" dirty="0"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1" name="文本框 38"/>
          <p:cNvSpPr txBox="1"/>
          <p:nvPr/>
        </p:nvSpPr>
        <p:spPr>
          <a:xfrm>
            <a:off x="99695" y="2727474"/>
            <a:ext cx="2879725" cy="51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7000"/>
                  </a:schemeClr>
                </a:solidFill>
              </a14:hiddenFill>
            </a:ext>
          </a:extLst>
        </p:spPr>
        <p:txBody>
          <a:bodyPr wrap="square" rtlCol="0" anchor="t" anchorCtr="0">
            <a:noAutofit/>
          </a:bodyPr>
          <a:lstStyle/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Achieve meter-level positioning 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Improve picking efficiency by 80</a:t>
            </a:r>
            <a:r>
              <a:rPr lang="zh-CN" altLang="en-US" sz="1600" dirty="0" smtClean="0"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%</a:t>
            </a:r>
            <a:endParaRPr lang="en-US" altLang="zh-CN" sz="1600" dirty="0">
              <a:uLnTx/>
              <a:uFillTx/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69660" y="4299446"/>
            <a:ext cx="2792095" cy="2094230"/>
            <a:chOff x="9665" y="5632"/>
            <a:chExt cx="4397" cy="3298"/>
          </a:xfrm>
        </p:grpSpPr>
        <p:pic>
          <p:nvPicPr>
            <p:cNvPr id="23" name="图片 22" descr="57db06a495e13aef82dd782954054c79_2133023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9665" y="5632"/>
              <a:ext cx="4397" cy="3298"/>
            </a:xfrm>
            <a:prstGeom prst="rect">
              <a:avLst/>
            </a:prstGeom>
          </p:spPr>
        </p:pic>
        <p:pic>
          <p:nvPicPr>
            <p:cNvPr id="24" name="图片 23" descr="C:\Users\ADMINI~1\AppData\Local\Temp\1635754715(1)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rot="16200000">
              <a:off x="10497" y="5845"/>
              <a:ext cx="255" cy="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等腰三角形 24"/>
            <p:cNvSpPr/>
            <p:nvPr>
              <p:custDataLst>
                <p:tags r:id="rId7"/>
              </p:custDataLst>
            </p:nvPr>
          </p:nvSpPr>
          <p:spPr>
            <a:xfrm>
              <a:off x="9724" y="6086"/>
              <a:ext cx="1730" cy="1870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6" name="图片 25" descr="C:\Users\ADMINI~1\AppData\Local\Temp\1635754715(1)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rot="16200000">
              <a:off x="12694" y="5708"/>
              <a:ext cx="255" cy="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等腰三角形 26"/>
            <p:cNvSpPr/>
            <p:nvPr>
              <p:custDataLst>
                <p:tags r:id="rId9"/>
              </p:custDataLst>
            </p:nvPr>
          </p:nvSpPr>
          <p:spPr>
            <a:xfrm>
              <a:off x="11921" y="5950"/>
              <a:ext cx="1730" cy="1869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文本框 4"/>
            <p:cNvSpPr txBox="1"/>
            <p:nvPr/>
          </p:nvSpPr>
          <p:spPr>
            <a:xfrm>
              <a:off x="10447" y="5758"/>
              <a:ext cx="1979" cy="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Reader</a:t>
              </a:r>
            </a:p>
          </p:txBody>
        </p:sp>
        <p:sp>
          <p:nvSpPr>
            <p:cNvPr id="29" name="文本框 24"/>
            <p:cNvSpPr txBox="1"/>
            <p:nvPr/>
          </p:nvSpPr>
          <p:spPr>
            <a:xfrm>
              <a:off x="10033" y="7210"/>
              <a:ext cx="2001" cy="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device 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ntegrated with 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C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lothing 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L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abel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1135" y="4293096"/>
            <a:ext cx="2794635" cy="2094865"/>
            <a:chOff x="5003" y="5631"/>
            <a:chExt cx="4401" cy="3299"/>
          </a:xfrm>
        </p:grpSpPr>
        <p:pic>
          <p:nvPicPr>
            <p:cNvPr id="31" name="图片 30" descr="ED17F32954F817045C944508A9E18898_1493453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5003" y="5632"/>
              <a:ext cx="4401" cy="3298"/>
            </a:xfrm>
            <a:prstGeom prst="rect">
              <a:avLst/>
            </a:prstGeom>
          </p:spPr>
        </p:pic>
        <p:sp>
          <p:nvSpPr>
            <p:cNvPr id="32" name="文本框 49"/>
            <p:cNvSpPr txBox="1"/>
            <p:nvPr/>
          </p:nvSpPr>
          <p:spPr>
            <a:xfrm>
              <a:off x="5820" y="8130"/>
              <a:ext cx="1787" cy="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attached on Storage Area</a:t>
              </a:r>
            </a:p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endParaRPr lang="zh-CN" altLang="en-US" sz="1200" b="1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endParaRPr>
            </a:p>
          </p:txBody>
        </p:sp>
        <p:sp>
          <p:nvSpPr>
            <p:cNvPr id="33" name="文本框 50"/>
            <p:cNvSpPr txBox="1"/>
            <p:nvPr/>
          </p:nvSpPr>
          <p:spPr>
            <a:xfrm>
              <a:off x="5572" y="5631"/>
              <a:ext cx="1918" cy="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Reader</a:t>
              </a:r>
            </a:p>
          </p:txBody>
        </p:sp>
        <p:sp>
          <p:nvSpPr>
            <p:cNvPr id="34" name="文本框 51"/>
            <p:cNvSpPr txBox="1"/>
            <p:nvPr/>
          </p:nvSpPr>
          <p:spPr>
            <a:xfrm>
              <a:off x="7608" y="7955"/>
              <a:ext cx="1796" cy="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device attached on Trolley</a:t>
              </a:r>
            </a:p>
          </p:txBody>
        </p:sp>
        <p:pic>
          <p:nvPicPr>
            <p:cNvPr id="35" name="图片 34" descr="C:\Users\ADMINI~1\AppData\Local\Temp\1635754715(1)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 rot="16200000">
              <a:off x="7404" y="5654"/>
              <a:ext cx="255" cy="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等腰三角形 35"/>
            <p:cNvSpPr/>
            <p:nvPr>
              <p:custDataLst>
                <p:tags r:id="rId5"/>
              </p:custDataLst>
            </p:nvPr>
          </p:nvSpPr>
          <p:spPr>
            <a:xfrm>
              <a:off x="6666" y="6022"/>
              <a:ext cx="1730" cy="1870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76270" y="4299446"/>
            <a:ext cx="2801620" cy="2098675"/>
            <a:chOff x="5089" y="5632"/>
            <a:chExt cx="4412" cy="3305"/>
          </a:xfrm>
        </p:grpSpPr>
        <p:pic>
          <p:nvPicPr>
            <p:cNvPr id="38" name="图片 37" descr="10C00F5627C30169054639A2846E9A07_900002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5092" y="5632"/>
              <a:ext cx="4409" cy="3305"/>
            </a:xfrm>
            <a:prstGeom prst="rect">
              <a:avLst/>
            </a:prstGeom>
          </p:spPr>
        </p:pic>
        <p:sp>
          <p:nvSpPr>
            <p:cNvPr id="39" name="文本框 56"/>
            <p:cNvSpPr txBox="1"/>
            <p:nvPr/>
          </p:nvSpPr>
          <p:spPr>
            <a:xfrm>
              <a:off x="6739" y="6517"/>
              <a:ext cx="1850" cy="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Reader</a:t>
              </a:r>
            </a:p>
          </p:txBody>
        </p:sp>
        <p:sp>
          <p:nvSpPr>
            <p:cNvPr id="40" name="等腰三角形 39"/>
            <p:cNvSpPr/>
            <p:nvPr>
              <p:custDataLst>
                <p:tags r:id="rId2"/>
              </p:custDataLst>
            </p:nvPr>
          </p:nvSpPr>
          <p:spPr>
            <a:xfrm rot="5400000" flipH="1">
              <a:off x="5581" y="5867"/>
              <a:ext cx="1412" cy="1671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1" name="图片 40" descr="C:\Users\ADMINI~1\AppData\Local\Temp\1635754715(1)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6739" y="6535"/>
              <a:ext cx="255" cy="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" name="文本框 39"/>
            <p:cNvSpPr txBox="1"/>
            <p:nvPr/>
          </p:nvSpPr>
          <p:spPr>
            <a:xfrm>
              <a:off x="5089" y="6443"/>
              <a:ext cx="1640" cy="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95000"/>
                    </a:schemeClr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</a:t>
              </a:r>
              <a:r>
                <a:rPr lang="en-US" altLang="zh-CN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-</a:t>
              </a:r>
              <a:r>
                <a:rPr lang="zh-CN" altLang="en-US" sz="1200" b="1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IoT 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Dev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ice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 A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ttached </a:t>
              </a:r>
              <a:r>
                <a:rPr lang="en-US" altLang="zh-CN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on C</a:t>
              </a:r>
              <a:r>
                <a:rPr lang="zh-CN" altLang="en-US" sz="1200" b="1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charset="-122"/>
                  <a:cs typeface="Calibri" panose="020F0502020204030204" pitchFamily="34" charset="0"/>
                  <a:sym typeface="+mn-ea"/>
                </a:rPr>
                <a:t>argo </a:t>
              </a:r>
              <a:endParaRPr lang="en-US" altLang="zh-CN" sz="1200" b="1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endParaRPr>
            </a:p>
            <a:p>
              <a:pPr lvl="0" algn="ctr">
                <a:spcAft>
                  <a:spcPts val="400"/>
                </a:spcAft>
                <a:buClrTx/>
                <a:buSzTx/>
                <a:buFontTx/>
              </a:pPr>
              <a:endParaRPr lang="en-US" altLang="zh-CN" sz="1200" b="1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54160" y="4299446"/>
            <a:ext cx="2886075" cy="2099310"/>
            <a:chOff x="14422" y="5632"/>
            <a:chExt cx="4545" cy="3306"/>
          </a:xfrm>
        </p:grpSpPr>
        <p:grpSp>
          <p:nvGrpSpPr>
            <p:cNvPr id="44" name="组合 43"/>
            <p:cNvGrpSpPr/>
            <p:nvPr/>
          </p:nvGrpSpPr>
          <p:grpSpPr>
            <a:xfrm>
              <a:off x="14422" y="5632"/>
              <a:ext cx="4545" cy="3306"/>
              <a:chOff x="14422" y="5632"/>
              <a:chExt cx="4545" cy="3306"/>
            </a:xfrm>
          </p:grpSpPr>
          <p:pic>
            <p:nvPicPr>
              <p:cNvPr id="46" name="图片 45" descr="5103bbb416f3af4df05b98bd92c3205"/>
              <p:cNvPicPr>
                <a:picLocks noChangeAspect="1"/>
              </p:cNvPicPr>
              <p:nvPr/>
            </p:nvPicPr>
            <p:blipFill>
              <a:blip r:embed="rId15" cstate="email"/>
              <a:stretch>
                <a:fillRect/>
              </a:stretch>
            </p:blipFill>
            <p:spPr>
              <a:xfrm>
                <a:off x="14422" y="5632"/>
                <a:ext cx="4407" cy="3306"/>
              </a:xfrm>
              <a:prstGeom prst="rect">
                <a:avLst/>
              </a:prstGeom>
            </p:spPr>
          </p:pic>
          <p:sp>
            <p:nvSpPr>
              <p:cNvPr id="47" name="文本框 23"/>
              <p:cNvSpPr txBox="1"/>
              <p:nvPr/>
            </p:nvSpPr>
            <p:spPr>
              <a:xfrm>
                <a:off x="16425" y="6222"/>
                <a:ext cx="1962" cy="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alpha val="95000"/>
                      </a:schemeClr>
                    </a:solidFill>
                  </a14:hiddenFill>
                </a:ext>
              </a:extLst>
            </p:spPr>
            <p:txBody>
              <a:bodyPr wrap="square" rtlCol="0" anchor="ctr" anchorCtr="0">
                <a:noAutofit/>
              </a:bodyPr>
              <a:lstStyle/>
              <a:p>
                <a:pPr lvl="0" algn="ctr">
                  <a:spcAft>
                    <a:spcPts val="400"/>
                  </a:spcAft>
                  <a:buClrTx/>
                  <a:buSzTx/>
                  <a:buFontTx/>
                </a:pPr>
                <a:r>
                  <a:rPr lang="zh-CN" altLang="en-US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A</a:t>
                </a:r>
                <a:r>
                  <a:rPr lang="en-US" altLang="zh-CN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-</a:t>
                </a:r>
                <a:r>
                  <a:rPr lang="zh-CN" altLang="en-US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IoT </a:t>
                </a:r>
                <a:r>
                  <a:rPr lang="zh-CN" altLang="en-US" sz="1200" b="1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Reader</a:t>
                </a:r>
              </a:p>
            </p:txBody>
          </p:sp>
          <p:sp>
            <p:nvSpPr>
              <p:cNvPr id="49" name="文本框 29"/>
              <p:cNvSpPr txBox="1"/>
              <p:nvPr/>
            </p:nvSpPr>
            <p:spPr>
              <a:xfrm>
                <a:off x="17308" y="7464"/>
                <a:ext cx="1659" cy="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alpha val="95000"/>
                      </a:schemeClr>
                    </a:solidFill>
                  </a14:hiddenFill>
                </a:ext>
              </a:extLst>
            </p:spPr>
            <p:txBody>
              <a:bodyPr wrap="square" rtlCol="0" anchor="ctr" anchorCtr="0">
                <a:noAutofit/>
              </a:bodyPr>
              <a:lstStyle/>
              <a:p>
                <a:pPr lvl="0" algn="ctr">
                  <a:spcAft>
                    <a:spcPts val="400"/>
                  </a:spcAft>
                  <a:buClrTx/>
                  <a:buSzTx/>
                  <a:buFontTx/>
                </a:pPr>
                <a:r>
                  <a:rPr lang="zh-CN" altLang="en-US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A</a:t>
                </a:r>
                <a:r>
                  <a:rPr lang="en-US" altLang="zh-CN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-</a:t>
                </a:r>
                <a:r>
                  <a:rPr lang="zh-CN" altLang="en-US" sz="1200" b="1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IoT </a:t>
                </a:r>
                <a:r>
                  <a:rPr lang="zh-CN" altLang="en-US" sz="1200" b="1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device</a:t>
                </a:r>
              </a:p>
            </p:txBody>
          </p:sp>
          <p:sp>
            <p:nvSpPr>
              <p:cNvPr id="50" name="文本框 40"/>
              <p:cNvSpPr txBox="1"/>
              <p:nvPr/>
            </p:nvSpPr>
            <p:spPr>
              <a:xfrm>
                <a:off x="14640" y="6820"/>
                <a:ext cx="1924" cy="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alpha val="95000"/>
                      </a:schemeClr>
                    </a:solidFill>
                  </a14:hiddenFill>
                </a:ext>
              </a:extLst>
            </p:spPr>
            <p:txBody>
              <a:bodyPr wrap="square" rtlCol="0" anchor="ctr" anchorCtr="0">
                <a:noAutofit/>
              </a:bodyPr>
              <a:lstStyle/>
              <a:p>
                <a:pPr lvl="0" algn="ctr">
                  <a:spcAft>
                    <a:spcPts val="400"/>
                  </a:spcAft>
                  <a:buClrTx/>
                  <a:buSzTx/>
                  <a:buFontTx/>
                </a:pPr>
                <a:r>
                  <a:rPr lang="zh-CN" altLang="en-US" sz="1200" b="1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charset="-122"/>
                    <a:cs typeface="Calibri" panose="020F0502020204030204" pitchFamily="34" charset="0"/>
                    <a:sym typeface="+mn-ea"/>
                  </a:rPr>
                  <a:t>Mobile Robot</a:t>
                </a:r>
              </a:p>
            </p:txBody>
          </p:sp>
        </p:grpSp>
        <p:sp>
          <p:nvSpPr>
            <p:cNvPr id="45" name="等腰三角形 44"/>
            <p:cNvSpPr/>
            <p:nvPr>
              <p:custDataLst>
                <p:tags r:id="rId1"/>
              </p:custDataLst>
            </p:nvPr>
          </p:nvSpPr>
          <p:spPr>
            <a:xfrm rot="20940000" flipH="1">
              <a:off x="15208" y="6760"/>
              <a:ext cx="3417" cy="1050"/>
            </a:xfrm>
            <a:prstGeom prst="triangle">
              <a:avLst/>
            </a:prstGeom>
            <a:solidFill>
              <a:schemeClr val="accent5">
                <a:lumMod val="20000"/>
                <a:lumOff val="80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76762" y="6559550"/>
            <a:ext cx="7435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Source</a:t>
            </a:r>
            <a:r>
              <a:rPr lang="zh-CN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：GTI 5G-A Ambient power-enabled IoT Positioning Technology White Paper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CMCC</a:t>
            </a: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53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A-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en-US" altLang="zh-CN" dirty="0" smtClean="0"/>
              <a:t>Positioning KPI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4115288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schemeClr val="tx1"/>
                </a:solidFill>
              </a:rPr>
              <a:pPr/>
              <a:t>6</a:t>
            </a:fld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368" y="1052736"/>
            <a:ext cx="11593288" cy="5688632"/>
          </a:xfrm>
          <a:prstGeom prst="rect">
            <a:avLst/>
          </a:prstGeom>
          <a:solidFill>
            <a:srgbClr val="B3DDF2">
              <a:alpha val="14902"/>
            </a:srgbClr>
          </a:solidFill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KPI: </a:t>
            </a:r>
          </a:p>
          <a:p>
            <a:pPr marL="537845" lvl="1" indent="-285750"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Positioning accuracy (TS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22.369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and TR 38.848):</a:t>
            </a:r>
          </a:p>
          <a:p>
            <a:pPr marL="1268404" lvl="2" indent="-342900">
              <a:buFont typeface="Wingdings" pitchFamily="2" charset="2"/>
              <a:buChar char="§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1~3 meters @90% for indoor location</a:t>
            </a:r>
          </a:p>
          <a:p>
            <a:pPr marL="1268404" lvl="2" indent="-342900">
              <a:buFont typeface="Wingdings" pitchFamily="2" charset="2"/>
              <a:buChar char="§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Several tens of meters @90% for outdoor location</a:t>
            </a:r>
          </a:p>
          <a:p>
            <a:pPr marL="537845" lvl="1" indent="-285750"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Positioning latency (TS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22.369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</a:p>
          <a:p>
            <a:pPr marL="1268404" lvl="2" indent="-342900">
              <a:buFont typeface="Wingdings" pitchFamily="2" charset="2"/>
              <a:buChar char="§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1 second for sensor data collection and tracking</a:t>
            </a:r>
          </a:p>
          <a:p>
            <a:pPr marL="1268404" lvl="2" indent="-342900">
              <a:buFont typeface="Wingdings" pitchFamily="2" charset="2"/>
              <a:buChar char="§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Several seconds for inventory and actuator control</a:t>
            </a:r>
          </a:p>
          <a:p>
            <a:pPr marL="1268404" lvl="2" indent="-342900">
              <a:buFont typeface="Wingdings" pitchFamily="2" charset="2"/>
              <a:buChar char="§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buFont typeface="Courier New" panose="02070309020205020404" pitchFamily="49" charset="0"/>
              <a:buChar char="o"/>
            </a:pPr>
            <a:endParaRPr lang="en-US" altLang="zh-CN" sz="10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521369"/>
              </p:ext>
            </p:extLst>
          </p:nvPr>
        </p:nvGraphicFramePr>
        <p:xfrm>
          <a:off x="479378" y="3497942"/>
          <a:ext cx="11305254" cy="1299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70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76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46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776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160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5445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77766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8906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Scenarios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End-to-end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latency</a:t>
                      </a:r>
                      <a:endParaRPr lang="en-US" altLang="zh-C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Message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Device density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Positioning accuracy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Communication range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Positioning service availability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7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Inventory or asset management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Typically, seconds level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96/256 bits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&lt;1.5 million devices/km²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indoor only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 m indoor,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cell-level outdoor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30 m – 50 m indoor,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200 m - 400 m outdoor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678160" y="3209910"/>
            <a:ext cx="49462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Table 6.2-1 KPIs for inventory (TS </a:t>
            </a:r>
            <a:r>
              <a:rPr lang="en-GB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22.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369</a:t>
            </a: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</p:txBody>
      </p:sp>
      <p:graphicFrame>
        <p:nvGraphicFramePr>
          <p:cNvPr id="17" name="内容占位符 3"/>
          <p:cNvGraphicFramePr/>
          <p:nvPr>
            <p:extLst>
              <p:ext uri="{D42A27DB-BD31-4B8C-83A1-F6EECF244321}">
                <p14:modId xmlns:p14="http://schemas.microsoft.com/office/powerpoint/2010/main" val="4236424669"/>
              </p:ext>
            </p:extLst>
          </p:nvPr>
        </p:nvGraphicFramePr>
        <p:xfrm>
          <a:off x="518037" y="5274684"/>
          <a:ext cx="11266595" cy="13226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75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511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Scenarios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End-to-end </a:t>
                      </a:r>
                      <a:endParaRPr lang="en-GB" sz="14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latency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Message size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density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Positioning accuracy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Communication range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Positioning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service availability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Indoor tracking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&lt;1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kbits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25 -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250 devices /100 m²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m - 3 m, 90% availability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Outdoor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tracking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&lt;1 </a:t>
                      </a:r>
                      <a:r>
                        <a:rPr lang="en-US" altLang="zh-CN" sz="14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kbits</a:t>
                      </a:r>
                      <a:endParaRPr lang="en-US" altLang="zh-CN" sz="1400" dirty="0">
                        <a:effectLst/>
                        <a:latin typeface="Calibri" panose="020F0502020204030204" pitchFamily="34" charset="0"/>
                        <a:ea typeface="MS Mincho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≤10 devices/  100 m²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several 10 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500 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95%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4668047" y="5013176"/>
            <a:ext cx="53883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Table 6.4-1 KPIs for tracking (TS </a:t>
            </a:r>
            <a:r>
              <a:rPr lang="en-GB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22.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369</a:t>
            </a: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43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A-</a:t>
            </a:r>
            <a:r>
              <a:rPr lang="en-US" altLang="zh-CN" dirty="0" err="1"/>
              <a:t>IoT</a:t>
            </a:r>
            <a:r>
              <a:rPr lang="en-US" altLang="zh-CN" dirty="0"/>
              <a:t> Positioning </a:t>
            </a:r>
            <a:r>
              <a:rPr lang="en-US" altLang="zh-CN" dirty="0" smtClean="0"/>
              <a:t>Objective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schemeClr val="tx1"/>
                </a:solidFill>
              </a:rPr>
              <a:pPr/>
              <a:t>7</a:t>
            </a:fld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1078889"/>
            <a:ext cx="11593288" cy="5590471"/>
          </a:xfrm>
          <a:prstGeom prst="rect">
            <a:avLst/>
          </a:prstGeom>
          <a:solidFill>
            <a:srgbClr val="B3DDF2">
              <a:alpha val="14902"/>
            </a:srgbClr>
          </a:solidFill>
          <a:ln w="12700" cap="flat" cmpd="sng" algn="ctr">
            <a:solidFill>
              <a:srgbClr val="C00000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Challenges for A-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positioning include: low hearability due to poor received RF signal quality, low device complexity.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Existing 5G NR positioning procedures and methods cannot be reused for A-IoT positioning.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A-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Proximity determination to be introduced in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Rel-19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cannot meet above A-IoT positioning requirements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Evaluate performance and potential solutions for A-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Positioning for KPI in TS 22.369 and TR 38.848, targeting all devices types and topologies in Rel-19 WI.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Study and specify architecture, reference signals, measurements, signaling and procedure for A-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positioning.</a:t>
            </a:r>
          </a:p>
        </p:txBody>
      </p:sp>
      <p:pic>
        <p:nvPicPr>
          <p:cNvPr id="12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4293096"/>
            <a:ext cx="2354580" cy="1623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669" y="4293096"/>
            <a:ext cx="3291840" cy="16230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7611237" y="5916156"/>
            <a:ext cx="119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Topology 2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15680" y="5850640"/>
            <a:ext cx="119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Topology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4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8937452" cy="857250"/>
          </a:xfrm>
          <a:prstGeom prst="rect">
            <a:avLst/>
          </a:prstGeom>
          <a:noFill/>
        </p:spPr>
        <p:txBody>
          <a:bodyPr>
            <a:normAutofit fontScale="90000"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>
                <a:solidFill>
                  <a:sysClr val="window" lastClr="CEEACA"/>
                </a:solidFill>
                <a:latin typeface="+mj-ea"/>
                <a:ea typeface="+mj-ea"/>
                <a:cs typeface="Calibri" panose="020F0502020204030204" pitchFamily="34" charset="0"/>
              </a:rPr>
              <a:t>Positioning enhancements to address error sources</a:t>
            </a:r>
          </a:p>
        </p:txBody>
      </p:sp>
    </p:spTree>
    <p:extLst>
      <p:ext uri="{BB962C8B-B14F-4D97-AF65-F5344CB8AC3E}">
        <p14:creationId xmlns:p14="http://schemas.microsoft.com/office/powerpoint/2010/main" val="140506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Positioning enhancements </a:t>
            </a:r>
            <a:r>
              <a:rPr lang="en-US" altLang="zh-CN" dirty="0" smtClean="0"/>
              <a:t>to address </a:t>
            </a:r>
            <a:r>
              <a:rPr lang="en-US" altLang="zh-CN" dirty="0"/>
              <a:t>error sources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399" y="1096940"/>
            <a:ext cx="11920264" cy="57164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00056" y="1137777"/>
            <a:ext cx="5472607" cy="5747607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noFill/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537845" lvl="1" indent="-285750" algn="just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2399" y="1094666"/>
            <a:ext cx="6447657" cy="573445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noFill/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230505" indent="-230505" defTabSz="457200">
              <a:buFont typeface="Arial" panose="020B0604020202020204" pitchFamily="34" charset="0"/>
              <a:buChar char="•"/>
            </a:pPr>
            <a:endParaRPr lang="en-US" altLang="zh-CN" sz="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Industry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(e.g., AGV pos., Smart Manufacturing) requires &lt;10cm positioning accuracy </a:t>
            </a:r>
          </a:p>
          <a:p>
            <a:pPr marL="995045" lvl="2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AGV pos. market in Global may reach 73 billion RMB in 2030 (Source: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Chinabgao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995045" lvl="2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Existing AGV pos. with laser, and camera etc. suffer from high maintenance cost.</a:t>
            </a:r>
          </a:p>
          <a:p>
            <a:pPr marL="537845" lvl="1" indent="-28575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Rel-18 evaluations show that cm-level positioning accuracy cannot be achieved if the error sources, such as ARP location errors, antenna PCO, are not properly addressed.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Positioning enhancements to address the error sources, including at least:</a:t>
            </a:r>
          </a:p>
          <a:p>
            <a:pPr marL="995045" lvl="2" indent="-285750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ARP location error</a:t>
            </a:r>
          </a:p>
          <a:p>
            <a:pPr marL="995045" lvl="2" indent="-285750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PCO</a:t>
            </a:r>
          </a:p>
          <a:p>
            <a:pPr marL="537845" lvl="1" indent="-285750" algn="just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altLang="zh-CN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图片 14" descr="e15dc19b3f9655393e4fa46d1b923b6"/>
          <p:cNvPicPr/>
          <p:nvPr/>
        </p:nvPicPr>
        <p:blipFill>
          <a:blip r:embed="rId3"/>
          <a:srcRect b="33868"/>
          <a:stretch>
            <a:fillRect/>
          </a:stretch>
        </p:blipFill>
        <p:spPr>
          <a:xfrm>
            <a:off x="6810864" y="1662978"/>
            <a:ext cx="1195054" cy="1405982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3273" b="6382"/>
          <a:stretch/>
        </p:blipFill>
        <p:spPr>
          <a:xfrm>
            <a:off x="8005918" y="1663685"/>
            <a:ext cx="1222345" cy="14052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9367709" y="1340768"/>
            <a:ext cx="2344914" cy="1728192"/>
            <a:chOff x="3671917" y="2155825"/>
            <a:chExt cx="2612327" cy="2558724"/>
          </a:xfrm>
        </p:grpSpPr>
        <p:sp>
          <p:nvSpPr>
            <p:cNvPr id="18" name="文本框 31"/>
            <p:cNvSpPr txBox="1">
              <a:spLocks noChangeArrowheads="1"/>
            </p:cNvSpPr>
            <p:nvPr/>
          </p:nvSpPr>
          <p:spPr bwMode="auto">
            <a:xfrm>
              <a:off x="3858682" y="2155825"/>
              <a:ext cx="2425562" cy="455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prstClr val="black"/>
                  </a:solidFill>
                  <a:latin typeface="微软雅黑" pitchFamily="34" charset="-122"/>
                </a:rPr>
                <a:t>Smart Manufacturing</a:t>
              </a:r>
              <a:endParaRPr lang="zh-CN" altLang="en-US" sz="1400" b="1" dirty="0">
                <a:solidFill>
                  <a:prstClr val="black"/>
                </a:solidFill>
                <a:latin typeface="微软雅黑" pitchFamily="34" charset="-122"/>
              </a:endParaRPr>
            </a:p>
          </p:txBody>
        </p:sp>
        <p:pic>
          <p:nvPicPr>
            <p:cNvPr id="19" name="Picture 2" descr="C:\Users\wangshuli\Desktop\5b0988e595225.cdn.sohucs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1917" y="2642141"/>
              <a:ext cx="1417560" cy="2072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图片 19" descr="t019841eea2d9c2f6f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174" y="1669231"/>
            <a:ext cx="1244466" cy="1399729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3356992"/>
            <a:ext cx="380414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6744072" y="6048934"/>
            <a:ext cx="5044722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95" lvl="1" algn="ctr">
              <a:lnSpc>
                <a:spcPct val="11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the above evaluation considers all the UEs which are evenly distributed in the cell</a:t>
            </a:r>
            <a:endParaRPr lang="zh-CN" altLang="en-US" sz="1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文本框 31"/>
          <p:cNvSpPr txBox="1">
            <a:spLocks noChangeArrowheads="1"/>
          </p:cNvSpPr>
          <p:nvPr/>
        </p:nvSpPr>
        <p:spPr bwMode="auto">
          <a:xfrm>
            <a:off x="6902410" y="1340768"/>
            <a:ext cx="21772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</a:rPr>
              <a:t>AGV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04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7_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3_浅色内页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5_浅色内页">
  <a:themeElements>
    <a:clrScheme name="中信科移动临时模板主题色3">
      <a:dk1>
        <a:sysClr val="windowText" lastClr="000000"/>
      </a:dk1>
      <a:lt1>
        <a:sysClr val="window" lastClr="CEEACA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6_浅色内页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2138</TotalTime>
  <Words>1121</Words>
  <Application>Microsoft Office PowerPoint</Application>
  <PresentationFormat>自定义</PresentationFormat>
  <Paragraphs>247</Paragraphs>
  <Slides>13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10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18_Office 主题​​</vt:lpstr>
      <vt:lpstr>19_Office 主题​​</vt:lpstr>
      <vt:lpstr>浅色内页</vt:lpstr>
      <vt:lpstr>11_浅色内页</vt:lpstr>
      <vt:lpstr>12_浅色内页</vt:lpstr>
      <vt:lpstr>13_浅色内页</vt:lpstr>
      <vt:lpstr>14_浅色内页</vt:lpstr>
      <vt:lpstr>15_浅色内页</vt:lpstr>
      <vt:lpstr>16_浅色内页</vt:lpstr>
      <vt:lpstr>17_浅色内页</vt:lpstr>
      <vt:lpstr>Visio</vt:lpstr>
      <vt:lpstr>Consideration on Positioning in 5G-A Rel-20</vt:lpstr>
      <vt:lpstr>Positioning in 5G-A Rel-20</vt:lpstr>
      <vt:lpstr>A-IoT Positioning</vt:lpstr>
      <vt:lpstr>A-IoT Positioning Use Case</vt:lpstr>
      <vt:lpstr>A-IoT Positioning Application</vt:lpstr>
      <vt:lpstr>A-IoT Positioning KPI</vt:lpstr>
      <vt:lpstr>A-IoT Positioning Objective</vt:lpstr>
      <vt:lpstr>Positioning enhancements to address error sources</vt:lpstr>
      <vt:lpstr>Positioning enhancements to address error sources</vt:lpstr>
      <vt:lpstr>Position-aided communication and communication-aided positioning</vt:lpstr>
      <vt:lpstr>Position-aided communication and  communication-aided positioning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任斌</cp:lastModifiedBy>
  <cp:revision>3355</cp:revision>
  <dcterms:created xsi:type="dcterms:W3CDTF">2019-07-24T06:46:00Z</dcterms:created>
  <dcterms:modified xsi:type="dcterms:W3CDTF">2024-12-03T07:28:47Z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