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5" r:id="rId6"/>
    <p:sldMasterId id="2147483752" r:id="rId7"/>
    <p:sldMasterId id="2147483757" r:id="rId8"/>
  </p:sldMasterIdLst>
  <p:notesMasterIdLst>
    <p:notesMasterId r:id="rId19"/>
  </p:notesMasterIdLst>
  <p:handoutMasterIdLst>
    <p:handoutMasterId r:id="rId20"/>
  </p:handoutMasterIdLst>
  <p:sldIdLst>
    <p:sldId id="835" r:id="rId9"/>
    <p:sldId id="856" r:id="rId10"/>
    <p:sldId id="858" r:id="rId11"/>
    <p:sldId id="865" r:id="rId12"/>
    <p:sldId id="847" r:id="rId13"/>
    <p:sldId id="852" r:id="rId14"/>
    <p:sldId id="863" r:id="rId15"/>
    <p:sldId id="867" r:id="rId16"/>
    <p:sldId id="862" r:id="rId17"/>
    <p:sldId id="83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56"/>
            <p14:sldId id="858"/>
            <p14:sldId id="865"/>
            <p14:sldId id="847"/>
            <p14:sldId id="852"/>
            <p14:sldId id="863"/>
            <p14:sldId id="867"/>
            <p14:sldId id="862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(Xiao)" initials="CATT_Xia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0659D8"/>
    <a:srgbClr val="0068B7"/>
    <a:srgbClr val="00FFFF"/>
    <a:srgbClr val="ED6D0F"/>
    <a:srgbClr val="182D7B"/>
    <a:srgbClr val="307FF9"/>
    <a:srgbClr val="E72418"/>
    <a:srgbClr val="E7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348" autoAdjust="0"/>
  </p:normalViewPr>
  <p:slideViewPr>
    <p:cSldViewPr snapToGrid="0">
      <p:cViewPr>
        <p:scale>
          <a:sx n="100" d="100"/>
          <a:sy n="100" d="100"/>
        </p:scale>
        <p:origin x="-1140" y="-858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2024/12/3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27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652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0843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188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733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8666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527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62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92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778099"/>
          </a:xfrm>
          <a:prstGeom prst="rect">
            <a:avLst/>
          </a:prstGeom>
        </p:spPr>
        <p:txBody>
          <a:bodyPr lIns="117226" tIns="58613" rIns="117226" bIns="58613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4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  <p:sldLayoutId id="214748375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44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13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146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46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1" y="1273504"/>
            <a:ext cx="8093624" cy="1429297"/>
          </a:xfrm>
        </p:spPr>
        <p:txBody>
          <a:bodyPr>
            <a:no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Consideration on UAV in 5G-A Rel-20</a:t>
            </a:r>
            <a:endParaRPr lang="zh-CN" altLang="en-US" sz="40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9636" y="3099170"/>
            <a:ext cx="8990500" cy="1171888"/>
          </a:xfrm>
        </p:spPr>
        <p:txBody>
          <a:bodyPr/>
          <a:lstStyle/>
          <a:p>
            <a:r>
              <a:rPr lang="en-US" altLang="zh-CN" sz="2400" b="1" dirty="0"/>
              <a:t>Agenda </a:t>
            </a:r>
            <a:r>
              <a:rPr lang="en-US" altLang="zh-CN" sz="2400" b="1" dirty="0" smtClean="0"/>
              <a:t>Item: 15.2</a:t>
            </a:r>
            <a:endParaRPr lang="zh-CN" altLang="zh-CN" sz="2400" b="1" dirty="0"/>
          </a:p>
          <a:p>
            <a:pPr marL="1249363" indent="-1249363"/>
            <a:r>
              <a:rPr lang="en-US" altLang="zh-CN" sz="2400" b="1" dirty="0" smtClean="0">
                <a:cs typeface="Calibri" panose="020F0502020204030204" pitchFamily="34" charset="0"/>
              </a:rPr>
              <a:t>Source: </a:t>
            </a:r>
            <a:r>
              <a:rPr lang="en-US" altLang="zh-CN" sz="2400" b="1" dirty="0" smtClean="0">
                <a:cs typeface="Calibri" panose="020F0502020204030204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3375" y="247650"/>
            <a:ext cx="8243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TSG RAN #</a:t>
            </a:r>
            <a:r>
              <a:rPr lang="en-US" altLang="zh-CN" sz="2400" dirty="0" smtClean="0">
                <a:solidFill>
                  <a:schemeClr val="bg1"/>
                </a:solidFill>
              </a:rPr>
              <a:t>106                              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Madrid, Spain, December 9 - 12, 2024 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48901" y="6248309"/>
            <a:ext cx="1857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RP-243125</a:t>
            </a: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tx1"/>
                </a:solidFill>
                <a:latin typeface="+mn-lt"/>
              </a:rPr>
              <a:t>General Motivation</a:t>
            </a:r>
          </a:p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Potential scope of NR UAV </a:t>
            </a:r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enh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. in 5G-A Rel-20</a:t>
            </a:r>
          </a:p>
          <a:p>
            <a:pPr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Proposals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lvl="1"/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276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General Motivation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324" y="940704"/>
            <a:ext cx="11265237" cy="566590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16" name="矩形 15"/>
          <p:cNvSpPr/>
          <p:nvPr/>
        </p:nvSpPr>
        <p:spPr>
          <a:xfrm>
            <a:off x="437326" y="949757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Need </a:t>
            </a:r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NR UAV enhancement in 5G-A Rel-20</a:t>
            </a:r>
            <a:endParaRPr lang="zh-CN" altLang="en-US" sz="1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717" y="1282070"/>
            <a:ext cx="11059064" cy="5378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1684" lvl="0" indent="-371684" defTabSz="914400" eaLnBrk="0" fontAlgn="base" hangingPunct="0">
              <a:spcBef>
                <a:spcPct val="200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dirty="0">
                <a:latin typeface="Calibri" pitchFamily="34" charset="0"/>
                <a:cs typeface="Calibri" pitchFamily="34" charset="0"/>
              </a:rPr>
              <a:t>Increasing interests in </a:t>
            </a:r>
            <a:r>
              <a:rPr lang="en-US" altLang="zh-CN" dirty="0" err="1">
                <a:latin typeface="Calibri" pitchFamily="34" charset="0"/>
                <a:cs typeface="Calibri" pitchFamily="34" charset="0"/>
              </a:rPr>
              <a:t>uncrewed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 aerial vehicles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(UAV) based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services have been witnessed globally in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recent years: </a:t>
            </a:r>
            <a:endParaRPr lang="en-US" altLang="zh-CN" dirty="0">
              <a:latin typeface="Calibri" pitchFamily="34" charset="0"/>
              <a:cs typeface="Calibri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In some regions, there are great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interests from governments and operators to build a “Low-altitude” network to support “Low-altitude” economy by UAV communications, with strong industrial radiations (e.g. logistics, transportation, agriculture, meteorology, etc.) and expectation of trillion-level industrial and market scale.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Great expansion and growth of commercial drone/UAV markets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are witnessed in a variety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of regions throughout the globe. </a:t>
            </a:r>
          </a:p>
          <a:p>
            <a:pPr marL="371684" indent="-371684" defTabSz="914400" eaLnBrk="0" fontAlgn="base" hangingPunct="0">
              <a:spcBef>
                <a:spcPts val="9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Rel-18, UAV specific enhancements were introduced in NR, aiming at more effective support of UAV based services in NR RAN but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still with some limitations on mobility aspects. Specifically, there were no consideration on UAV specific factors in those advanced mobility mechanisms in NR (e.g. CHO, LTM, etc.) and no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consideration on IDLE/INACTIVE mobility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enhancements. These make the current 5G NR probably insufficient/ineffective to support the mobility requirements of UAV communication thus far.</a:t>
            </a:r>
          </a:p>
          <a:p>
            <a:pPr marL="371684" lvl="1" indent="-371684" defTabSz="914400" eaLnBrk="0" fontAlgn="base" hangingPunct="0">
              <a:spcBef>
                <a:spcPts val="9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In Rel-19, there were a large number of operators’ interests/supports on an NR UAV enhancement work item, due to urgent commercial needs (See </a:t>
            </a:r>
            <a:r>
              <a:rPr lang="en-US" altLang="zh-CN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RP-242134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). Unfortunately, no corresponding WI was approved in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Rel-19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somehow. </a:t>
            </a:r>
          </a:p>
          <a:p>
            <a:pPr marL="0" lvl="1">
              <a:spcBef>
                <a:spcPts val="900"/>
              </a:spcBef>
              <a:spcAft>
                <a:spcPts val="600"/>
              </a:spcAft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To this end, further enhancements in NR to support UAV based service are needed in 5G-A Rel-20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with the main objectives to support further UAV-specific mobility enhancements.</a:t>
            </a:r>
            <a:endParaRPr lang="zh-CN" altLang="en-US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60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General Motivation</a:t>
            </a:r>
          </a:p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tx1"/>
                </a:solidFill>
                <a:latin typeface="+mn-lt"/>
              </a:rPr>
              <a:t>Potential scope of </a:t>
            </a:r>
            <a:r>
              <a:rPr lang="en-US" altLang="zh-CN" dirty="0" smtClean="0">
                <a:solidFill>
                  <a:schemeClr val="tx1"/>
                </a:solidFill>
                <a:latin typeface="+mn-lt"/>
              </a:rPr>
              <a:t>NR UAV </a:t>
            </a:r>
            <a:r>
              <a:rPr lang="en-US" altLang="zh-CN" dirty="0" err="1" smtClean="0">
                <a:solidFill>
                  <a:schemeClr val="tx1"/>
                </a:solidFill>
                <a:latin typeface="+mn-lt"/>
              </a:rPr>
              <a:t>enh</a:t>
            </a:r>
            <a:r>
              <a:rPr lang="en-US" altLang="zh-CN" dirty="0" smtClean="0">
                <a:solidFill>
                  <a:schemeClr val="tx1"/>
                </a:solidFill>
                <a:latin typeface="+mn-lt"/>
              </a:rPr>
              <a:t>. in 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5G-A Rel-20</a:t>
            </a:r>
          </a:p>
          <a:p>
            <a:pPr>
              <a:spcAft>
                <a:spcPts val="600"/>
              </a:spcAft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Proposals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lvl="1"/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2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CHO </a:t>
            </a:r>
            <a:r>
              <a:rPr lang="en-US" altLang="zh-CN" sz="3200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enhancements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9129217" y="6298785"/>
            <a:ext cx="2743200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" name="TextBox 48"/>
          <p:cNvSpPr txBox="1"/>
          <p:nvPr/>
        </p:nvSpPr>
        <p:spPr>
          <a:xfrm>
            <a:off x="528672" y="1444219"/>
            <a:ext cx="11173891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5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High accuracy positioning in variable scenarios and use cases indoor/outdoor</a:t>
            </a:r>
          </a:p>
          <a:p>
            <a:pPr algn="r">
              <a:lnSpc>
                <a:spcPct val="120000"/>
              </a:lnSpc>
            </a:pPr>
            <a:r>
              <a:rPr lang="en-US" altLang="zh-CN" sz="15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-- Continue enhancements</a:t>
            </a:r>
            <a:endParaRPr lang="zh-CN" altLang="en-US" sz="15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326" y="896375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>
                <a:latin typeface="Calibri" panose="020F0502020204030204" pitchFamily="34" charset="0"/>
                <a:cs typeface="Calibri" panose="020F0502020204030204" pitchFamily="34" charset="0"/>
              </a:rPr>
              <a:t>Improving mobility performance of aerial </a:t>
            </a:r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UEs – CHO </a:t>
            </a:r>
            <a:r>
              <a:rPr lang="en-US" altLang="zh-CN" sz="17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en-US" sz="1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324" y="896374"/>
            <a:ext cx="11265237" cy="551395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7" name="矩形 6"/>
          <p:cNvSpPr/>
          <p:nvPr/>
        </p:nvSpPr>
        <p:spPr>
          <a:xfrm>
            <a:off x="499455" y="1231084"/>
            <a:ext cx="6754785" cy="5224512"/>
          </a:xfrm>
          <a:prstGeom prst="rect">
            <a:avLst/>
          </a:prstGeom>
          <a:noFill/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Motivation:</a:t>
            </a:r>
          </a:p>
          <a:p>
            <a:r>
              <a:rPr lang="en-US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According to TR 36.777, the number of detectable cells and the range of the detected cells </a:t>
            </a:r>
            <a:r>
              <a:rPr lang="en-US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increase as UAV altitude increases. T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he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distribution of reachable distance to serving cell demonstrated that aerial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UEs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can be served by a geographically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far-away cell,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compared to ground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UE</a:t>
            </a:r>
            <a:r>
              <a:rPr lang="en-US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. For CHO, this means there could be different candidate cells in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different altitude ranges .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So CHO needs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to take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UAV </a:t>
            </a:r>
            <a:r>
              <a:rPr lang="en-GB" altLang="zh-CN" sz="1551" dirty="0">
                <a:latin typeface="Calibri" pitchFamily="34" charset="0"/>
                <a:ea typeface="Cambria" pitchFamily="18" charset="0"/>
                <a:cs typeface="Calibri" pitchFamily="34" charset="0"/>
              </a:rPr>
              <a:t>altitude/flight path into 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account for candidate cell preparation and CHO triggering, so to support CHO for UAVs at different altitudes effectively (e.g. executed to the cells in-sight with optimal radio conditions).  Besides, in practical deployment, the </a:t>
            </a:r>
            <a:r>
              <a:rPr lang="en-GB" altLang="zh-CN" sz="1551" dirty="0" err="1" smtClean="0">
                <a:latin typeface="Calibri" pitchFamily="34" charset="0"/>
                <a:ea typeface="Cambria" pitchFamily="18" charset="0"/>
                <a:cs typeface="Calibri" pitchFamily="34" charset="0"/>
              </a:rPr>
              <a:t>gNBs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 deployed to support UAV based services in a given area are expected to be with an inter-site distance of several kilometres (e.g. 3 ~ 5 km) which typically assume no </a:t>
            </a:r>
            <a:r>
              <a:rPr lang="en-GB" altLang="zh-CN" sz="1551" dirty="0" err="1" smtClean="0">
                <a:latin typeface="Calibri" pitchFamily="34" charset="0"/>
                <a:ea typeface="Cambria" pitchFamily="18" charset="0"/>
                <a:cs typeface="Calibri" pitchFamily="34" charset="0"/>
              </a:rPr>
              <a:t>Xn</a:t>
            </a:r>
            <a:r>
              <a:rPr lang="en-GB" altLang="zh-CN" sz="1551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 deployment due to e.g. cost-saving consideration. The NG-based CHO (which has not been supported except for NTN) needs to be specified in NG-RAN to provide efficient CHO support for UAV.  </a:t>
            </a:r>
          </a:p>
          <a:p>
            <a:endParaRPr lang="en-GB" altLang="zh-CN" sz="1500" u="sng" dirty="0" smtClean="0">
              <a:solidFill>
                <a:srgbClr val="FF0000"/>
              </a:solidFill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Objective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Specify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CHO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enhancements, considering height/flight-path related events and practical RAN deployment to support UAV communication: </a:t>
            </a:r>
            <a:endParaRPr lang="en-US" altLang="zh-CN" sz="1550" dirty="0" smtClean="0"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625475" indent="-265113"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Specify height-based/flight path based CHO trigger events. [RAN2]</a:t>
            </a:r>
          </a:p>
          <a:p>
            <a:pPr marL="625475" indent="-265113">
              <a:spcAft>
                <a:spcPts val="900"/>
              </a:spcAft>
              <a:buFont typeface="Arial" pitchFamily="34" charset="0"/>
              <a:buChar char="•"/>
            </a:pP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Specify NG-based CHO in terrestrial network for UAV. [RAN3]</a:t>
            </a:r>
          </a:p>
        </p:txBody>
      </p:sp>
      <p:pic>
        <p:nvPicPr>
          <p:cNvPr id="12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850" y="3551554"/>
            <a:ext cx="4296190" cy="231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757" y="1312364"/>
            <a:ext cx="3717220" cy="222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7710482" y="5933414"/>
            <a:ext cx="3856900" cy="349203"/>
          </a:xfrm>
          <a:prstGeom prst="rect">
            <a:avLst/>
          </a:prstGeom>
        </p:spPr>
        <p:txBody>
          <a:bodyPr wrap="none" lIns="117226" tIns="58613" rIns="117226" bIns="58613">
            <a:spAutoFit/>
          </a:bodyPr>
          <a:lstStyle/>
          <a:p>
            <a:r>
              <a:rPr lang="en-GB" altLang="zh-CN" sz="1500" b="1" dirty="0"/>
              <a:t>Field Trial results captured in TR 36.777</a:t>
            </a:r>
            <a:endParaRPr lang="zh-CN" alt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36663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LTM enhancements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77" y="966079"/>
            <a:ext cx="7191827" cy="30955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>
                <a:latin typeface="Calibri" panose="020F0502020204030204" pitchFamily="34" charset="0"/>
                <a:cs typeface="Calibri" panose="020F0502020204030204" pitchFamily="34" charset="0"/>
              </a:rPr>
              <a:t>Improving mobility performance of aerial UEs </a:t>
            </a:r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zh-CN" sz="17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LTM  </a:t>
            </a:r>
            <a:r>
              <a:rPr lang="en-US" altLang="zh-CN" sz="1700" b="1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zh-CN" sz="17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7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177" y="953934"/>
            <a:ext cx="7191827" cy="55672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b"/>
          <a:lstStyle/>
          <a:p>
            <a:pPr marL="274749" indent="-274749">
              <a:buFont typeface="Wingdings" panose="05000000000000000000" pitchFamily="2" charset="2"/>
              <a:buChar char="ü"/>
            </a:pPr>
            <a:endParaRPr lang="en-US" altLang="zh-CN" sz="13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177" y="1383746"/>
            <a:ext cx="7119416" cy="4930457"/>
          </a:xfrm>
          <a:prstGeom prst="rect">
            <a:avLst/>
          </a:prstGeom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Motivation:</a:t>
            </a:r>
          </a:p>
          <a:p>
            <a:pPr>
              <a:spcAft>
                <a:spcPts val="288"/>
              </a:spcAft>
            </a:pP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The detection of the LTM candidate cells may be varied with the height of the UAV. 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Following existing LTM mechanism to serve UAV, the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L1 measurement may be wasted when the candidate cells become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undetectable, and thus the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dynamic selection of candidate cells in order to reduce the L1 measurement and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reporting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should be supported. Also, considering the much more in-sight cells detected by a UAV than a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normal ground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UE and thus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the potentially more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frequent handover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performed by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a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UAV,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support of subsequent LTM mechanism is beneficial to avoid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signaling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overhead for frequent candidate cell (re)configuration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in UAV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communication. This should take into account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UAV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specific factors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regarding aspects on e.g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. L1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measurement 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events, candidate cell </a:t>
            </a:r>
            <a:r>
              <a:rPr lang="en-US" altLang="zh-CN" sz="1550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activation/deactivation</a:t>
            </a:r>
            <a:r>
              <a:rPr lang="en-US" altLang="zh-CN" sz="1550" dirty="0">
                <a:latin typeface="Calibri" pitchFamily="34" charset="0"/>
                <a:ea typeface="Cambria" pitchFamily="18" charset="0"/>
                <a:cs typeface="Calibri" pitchFamily="34" charset="0"/>
              </a:rPr>
              <a:t>, etc.  </a:t>
            </a:r>
          </a:p>
          <a:p>
            <a:endParaRPr lang="en-GB" altLang="zh-CN" sz="1400" u="sng" dirty="0">
              <a:solidFill>
                <a:srgbClr val="FF0000"/>
              </a:solidFill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Specify support of LTM enhancement for UAV, taking height and flight path factors into consideration, including following objectives:</a:t>
            </a:r>
          </a:p>
          <a:p>
            <a:pPr marL="714375" lvl="1" indent="-354013">
              <a:buFont typeface="Arial" pitchFamily="34" charset="0"/>
              <a:buChar char="•"/>
            </a:pPr>
            <a:r>
              <a:rPr lang="en-GB" altLang="zh-CN" sz="1550" dirty="0" smtClean="0">
                <a:latin typeface="Calibri" pitchFamily="34" charset="0"/>
                <a:cs typeface="Calibri" pitchFamily="34" charset="0"/>
              </a:rPr>
              <a:t>Signalling reduction on L1 measurement report </a:t>
            </a:r>
            <a:r>
              <a:rPr lang="en-GB" altLang="zh-CN" sz="1550" dirty="0">
                <a:latin typeface="Calibri" pitchFamily="34" charset="0"/>
                <a:cs typeface="Calibri" pitchFamily="34" charset="0"/>
              </a:rPr>
              <a:t>for undetectable candidate </a:t>
            </a:r>
            <a:r>
              <a:rPr lang="en-GB" altLang="zh-CN" sz="1550" dirty="0" smtClean="0">
                <a:latin typeface="Calibri" pitchFamily="34" charset="0"/>
                <a:cs typeface="Calibri" pitchFamily="34" charset="0"/>
              </a:rPr>
              <a:t>cells (e.g. UAV specific trigger event). [RAN2]</a:t>
            </a:r>
          </a:p>
          <a:p>
            <a:pPr marL="714375" lvl="1" indent="-354013">
              <a:buFont typeface="Arial" pitchFamily="34" charset="0"/>
              <a:buChar char="•"/>
            </a:pPr>
            <a:r>
              <a:rPr lang="en-US" altLang="en-US" sz="1550" dirty="0" smtClean="0">
                <a:latin typeface="Calibri" pitchFamily="34" charset="0"/>
                <a:cs typeface="Calibri" pitchFamily="34" charset="0"/>
              </a:rPr>
              <a:t>Subsequent LTM with UE autonomous candidate cell activation/deactivation (based on planned flight path).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[RAN2, RAN3] </a:t>
            </a:r>
            <a:endParaRPr lang="en-US" altLang="zh-CN" sz="15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灯片编号占位符 2"/>
          <p:cNvSpPr txBox="1">
            <a:spLocks/>
          </p:cNvSpPr>
          <p:nvPr/>
        </p:nvSpPr>
        <p:spPr>
          <a:xfrm>
            <a:off x="10531079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706" y="1198315"/>
            <a:ext cx="3842401" cy="229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707" y="3462412"/>
            <a:ext cx="3646458" cy="301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8212883" y="6443593"/>
            <a:ext cx="29097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/>
              <a:t>Field Trial </a:t>
            </a:r>
            <a:r>
              <a:rPr lang="en-GB" altLang="zh-CN" sz="1200" b="1" dirty="0" smtClean="0"/>
              <a:t>[5] results captured in TR 36.777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9661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IDLE/INACTIVE mobility enhancements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9129217" y="6312539"/>
            <a:ext cx="2743200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2458" y="895719"/>
            <a:ext cx="11378542" cy="30955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IDLE/INACTIVE mobility enhancements</a:t>
            </a:r>
            <a:endParaRPr lang="en-US" altLang="zh-CN" sz="17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088" y="895719"/>
            <a:ext cx="11390912" cy="57929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b"/>
          <a:lstStyle/>
          <a:p>
            <a:pPr marL="274749" indent="-274749">
              <a:buFont typeface="Wingdings" panose="05000000000000000000" pitchFamily="2" charset="2"/>
              <a:buChar char="ü"/>
            </a:pPr>
            <a:endParaRPr lang="en-US" altLang="zh-CN" sz="13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2458" y="1176547"/>
            <a:ext cx="11311873" cy="3351564"/>
          </a:xfrm>
          <a:prstGeom prst="rect">
            <a:avLst/>
          </a:prstGeom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Motivation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altLang="zh-CN" strike="sngStrik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Some UAV based services may not expect continuous large volume data transmissions. For example, periodic data transfer alongside a UAV’s flight path with low data volume or low frequency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(e.g.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monitoring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data of atmosphere/logistics, etc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.), or image/video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capture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with instantaneous data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transfer by a hovering UAV before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it flies away. In such scenarios, a UAV is not necessarily kept in CONNECTED mode, but can be sent to IDLE mode after it finishes data transmission or sent to INACTIVE mode for small data transmission.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 In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practice, a </a:t>
            </a:r>
            <a:r>
              <a:rPr lang="en-US" altLang="zh-CN" sz="1550" dirty="0" err="1">
                <a:latin typeface="Calibri" pitchFamily="34" charset="0"/>
                <a:cs typeface="Calibri" pitchFamily="34" charset="0"/>
              </a:rPr>
              <a:t>gNB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aiming to provide better support of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UAV based service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can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deploy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additional antenna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with up-tilted angles, in order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for a better coverage to the air than normal down-tilted </a:t>
            </a:r>
            <a:r>
              <a:rPr lang="en-US" altLang="zh-CN" sz="1550" dirty="0" err="1" smtClean="0">
                <a:latin typeface="Calibri" pitchFamily="34" charset="0"/>
                <a:cs typeface="Calibri" pitchFamily="34" charset="0"/>
              </a:rPr>
              <a:t>gNBs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serving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only 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ground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UEs (which can serve UAVs only by side lobes). Such </a:t>
            </a:r>
            <a:r>
              <a:rPr lang="en-US" altLang="zh-CN" sz="1550" dirty="0" err="1">
                <a:latin typeface="Calibri" pitchFamily="34" charset="0"/>
                <a:cs typeface="Calibri" pitchFamily="34" charset="0"/>
              </a:rPr>
              <a:t>gNBs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may co-exist with the legacy </a:t>
            </a:r>
            <a:r>
              <a:rPr lang="en-US" altLang="zh-CN" sz="1550" dirty="0" err="1" smtClean="0">
                <a:latin typeface="Calibri" pitchFamily="34" charset="0"/>
                <a:cs typeface="Calibri" pitchFamily="34" charset="0"/>
              </a:rPr>
              <a:t>gNBs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 only serving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normal ground UEs in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a typical deployment scenario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.  To enhance performance of UAVs in IDLE/INACTIVE as in above exemplary occasions, it is preferably for the IDLE/INACTIVE UAVs to camp on the </a:t>
            </a:r>
            <a:r>
              <a:rPr lang="en-US" altLang="zh-CN" sz="1550" dirty="0" err="1" smtClean="0">
                <a:latin typeface="Calibri" pitchFamily="34" charset="0"/>
                <a:cs typeface="Calibri" pitchFamily="34" charset="0"/>
              </a:rPr>
              <a:t>gNBs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 that provide enhanced UAV communication support (e.g. with dedicated antenna deployment).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Considering also that such </a:t>
            </a:r>
            <a:r>
              <a:rPr lang="en-US" altLang="zh-CN" sz="1550" dirty="0" err="1">
                <a:latin typeface="Calibri" pitchFamily="34" charset="0"/>
                <a:cs typeface="Calibri" pitchFamily="34" charset="0"/>
              </a:rPr>
              <a:t>gNB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 with dedicated antenna deployment may support not only UAVs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but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normal ground UEs as well, it may apply altitude based SSBs introduced in Rel-18. It is preferable for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UAV to measure the SSB at its altitude, and camp on the cell thereon quickly.  With the limitation that Rel-18 altitude based SSB only applies to CONNECTED UEs, it is beneficial to extend its use to IDLE/INACTIVE also.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Thus, enhancements on IDLE/INACTIVE mobility for UAV can be considered. </a:t>
            </a:r>
          </a:p>
        </p:txBody>
      </p:sp>
      <p:sp>
        <p:nvSpPr>
          <p:cNvPr id="9" name="矩形 8"/>
          <p:cNvSpPr/>
          <p:nvPr/>
        </p:nvSpPr>
        <p:spPr>
          <a:xfrm>
            <a:off x="500191" y="4528111"/>
            <a:ext cx="5621538" cy="189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Objective:</a:t>
            </a:r>
          </a:p>
          <a:p>
            <a:pPr marL="342900" lvl="0" indent="-342900">
              <a:buFont typeface="+mj-lt"/>
              <a:buAutoNum type="arabicPeriod" startAt="3"/>
            </a:pP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Specify UAV-specific IDLE/INACTIVE mobility 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enhancement: [RAN2]</a:t>
            </a:r>
            <a:endParaRPr lang="zh-CN" altLang="zh-CN" sz="1550" dirty="0">
              <a:latin typeface="Calibri" pitchFamily="34" charset="0"/>
              <a:cs typeface="Calibri" pitchFamily="34" charset="0"/>
            </a:endParaRPr>
          </a:p>
          <a:p>
            <a:pPr marL="714375" lvl="1" indent="-354013">
              <a:buFont typeface="Arial" pitchFamily="34" charset="0"/>
              <a:buChar char="•"/>
            </a:pP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Specify mechanisms prioritizing frequency(</a:t>
            </a:r>
            <a:r>
              <a:rPr lang="en-US" altLang="zh-CN" sz="1550" dirty="0" err="1">
                <a:latin typeface="Calibri" pitchFamily="34" charset="0"/>
                <a:cs typeface="Calibri" pitchFamily="34" charset="0"/>
              </a:rPr>
              <a:t>ies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)/cell(s) with enhanced UAV-based service support for cell (</a:t>
            </a: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re)selection.</a:t>
            </a:r>
            <a:endParaRPr lang="en-US" altLang="zh-CN" sz="1550" dirty="0">
              <a:latin typeface="Calibri" pitchFamily="34" charset="0"/>
              <a:cs typeface="Calibri" pitchFamily="34" charset="0"/>
            </a:endParaRPr>
          </a:p>
          <a:p>
            <a:pPr marL="714375" lvl="1" indent="-354013">
              <a:buFont typeface="Arial" pitchFamily="34" charset="0"/>
              <a:buChar char="•"/>
            </a:pPr>
            <a:r>
              <a:rPr lang="en-US" altLang="zh-CN" sz="1550" dirty="0" smtClean="0">
                <a:latin typeface="Calibri" pitchFamily="34" charset="0"/>
                <a:cs typeface="Calibri" pitchFamily="34" charset="0"/>
              </a:rPr>
              <a:t>Extend the </a:t>
            </a:r>
            <a:r>
              <a:rPr lang="en-US" altLang="zh-CN" sz="1550" dirty="0">
                <a:latin typeface="Calibri" pitchFamily="34" charset="0"/>
                <a:cs typeface="Calibri" pitchFamily="34" charset="0"/>
              </a:rPr>
              <a:t>use of altitude based SSB to support IDLE/INACTIVE mobility.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267873"/>
              </p:ext>
            </p:extLst>
          </p:nvPr>
        </p:nvGraphicFramePr>
        <p:xfrm>
          <a:off x="5908398" y="4449074"/>
          <a:ext cx="5893079" cy="2320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Visio" r:id="rId3" imgW="3592982" imgH="1413691" progId="Visio.Drawing.11">
                  <p:embed/>
                </p:oleObj>
              </mc:Choice>
              <mc:Fallback>
                <p:oleObj name="Visio" r:id="rId3" imgW="3592982" imgH="141369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8398" y="4449074"/>
                        <a:ext cx="5893079" cy="2320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219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General Motivation</a:t>
            </a:r>
          </a:p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Potential scope of NR UAV </a:t>
            </a:r>
            <a:r>
              <a:rPr lang="en-US" altLang="zh-CN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enh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. in 5G-A Rel-20</a:t>
            </a:r>
          </a:p>
          <a:p>
            <a:pPr>
              <a:spcAft>
                <a:spcPts val="600"/>
              </a:spcAft>
            </a:pPr>
            <a:r>
              <a:rPr lang="en-US" altLang="zh-CN" dirty="0" smtClean="0">
                <a:solidFill>
                  <a:schemeClr val="tx1"/>
                </a:solidFill>
                <a:latin typeface="+mn-lt"/>
              </a:rPr>
              <a:t>Proposals</a:t>
            </a:r>
            <a:endParaRPr lang="en-US" altLang="zh-CN" dirty="0">
              <a:solidFill>
                <a:schemeClr val="tx1"/>
              </a:solidFill>
              <a:latin typeface="+mn-lt"/>
            </a:endParaRPr>
          </a:p>
          <a:p>
            <a:pPr lvl="1"/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64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Proposals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324" y="940705"/>
            <a:ext cx="11265237" cy="53964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9" name="矩形 8"/>
          <p:cNvSpPr/>
          <p:nvPr/>
        </p:nvSpPr>
        <p:spPr>
          <a:xfrm>
            <a:off x="437326" y="949757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 for WI approval</a:t>
            </a:r>
            <a:endParaRPr lang="zh-CN" altLang="en-US" sz="1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717" y="1354347"/>
            <a:ext cx="11059064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ko-KR" sz="2200" kern="0" dirty="0" smtClean="0">
                <a:latin typeface="Calibri"/>
                <a:ea typeface="맑은 고딕"/>
              </a:rPr>
              <a:t>Considering the great operators’ interests/support, </a:t>
            </a:r>
            <a:r>
              <a:rPr lang="en-US" altLang="ko-KR" sz="2200" kern="0" dirty="0" smtClean="0">
                <a:latin typeface="Calibri"/>
                <a:ea typeface="맑은 고딕"/>
              </a:rPr>
              <a:t>it is proposed to further enhance the N</a:t>
            </a:r>
            <a:r>
              <a:rPr lang="en-US" altLang="ko-KR" sz="2200" kern="0" dirty="0" smtClean="0">
                <a:latin typeface="Calibri"/>
                <a:ea typeface="맑은 고딕"/>
              </a:rPr>
              <a:t>R </a:t>
            </a:r>
            <a:r>
              <a:rPr lang="en-US" altLang="ko-KR" sz="2200" kern="0" dirty="0" smtClean="0">
                <a:latin typeface="Calibri"/>
                <a:ea typeface="맑은 고딕"/>
              </a:rPr>
              <a:t>support </a:t>
            </a:r>
            <a:r>
              <a:rPr lang="en-US" altLang="ko-KR" sz="2200" kern="0" dirty="0" smtClean="0">
                <a:latin typeface="Calibri"/>
                <a:ea typeface="맑은 고딕"/>
              </a:rPr>
              <a:t>for</a:t>
            </a:r>
            <a:r>
              <a:rPr lang="en-US" altLang="ko-KR" sz="2200" kern="0" dirty="0" smtClean="0">
                <a:latin typeface="Calibri"/>
                <a:ea typeface="맑은 고딕"/>
              </a:rPr>
              <a:t> </a:t>
            </a:r>
            <a:r>
              <a:rPr lang="en-US" altLang="ko-KR" sz="2200" kern="0" dirty="0" smtClean="0">
                <a:latin typeface="Calibri"/>
                <a:ea typeface="맑은 고딕"/>
              </a:rPr>
              <a:t>UAV </a:t>
            </a:r>
            <a:r>
              <a:rPr lang="en-US" altLang="ko-KR" sz="2200" kern="0" dirty="0" smtClean="0">
                <a:latin typeface="Calibri"/>
                <a:ea typeface="맑은 고딕"/>
              </a:rPr>
              <a:t>as </a:t>
            </a:r>
            <a:r>
              <a:rPr lang="en-US" altLang="ko-KR" sz="2200" kern="0" dirty="0" smtClean="0">
                <a:latin typeface="Calibri"/>
                <a:ea typeface="맑은 고딕"/>
              </a:rPr>
              <a:t>a work item within 5G-A Rel-20. </a:t>
            </a:r>
          </a:p>
          <a:p>
            <a:pPr marL="371684" lvl="0" indent="-371684" defTabSz="9144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ko-KR" sz="2200" b="1" kern="0" dirty="0" smtClean="0">
                <a:latin typeface="Calibri"/>
                <a:ea typeface="맑은 고딕"/>
              </a:rPr>
              <a:t>Proposal 1: Support NR UAV enhancement and approve a work item for 5G-A Rel-20 in RAN, </a:t>
            </a:r>
            <a:r>
              <a:rPr lang="en-US" altLang="zh-CN" sz="2200" b="1" kern="0" dirty="0" smtClean="0">
                <a:latin typeface="Calibri"/>
                <a:ea typeface="맑은 고딕"/>
              </a:rPr>
              <a:t>with </a:t>
            </a:r>
            <a:r>
              <a:rPr lang="en-US" altLang="ko-KR" sz="2200" b="1" kern="0" dirty="0">
                <a:latin typeface="Calibri"/>
                <a:ea typeface="맑은 고딕"/>
              </a:rPr>
              <a:t>UAV specific mobility 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enhancements as listed in Page 4 ~ 6, including:</a:t>
            </a:r>
          </a:p>
          <a:p>
            <a:pPr marL="828884" lvl="1" indent="-371684" defTabSz="9144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ko-KR" sz="2200" b="1" kern="0" dirty="0" smtClean="0">
                <a:latin typeface="Calibri"/>
                <a:ea typeface="맑은 고딕"/>
              </a:rPr>
              <a:t>CHO </a:t>
            </a:r>
            <a:r>
              <a:rPr lang="en-US" altLang="ko-KR" sz="2200" b="1" kern="0" dirty="0" err="1" smtClean="0">
                <a:latin typeface="Calibri"/>
                <a:ea typeface="맑은 고딕"/>
              </a:rPr>
              <a:t>enh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. (e.g. new trigger events, NG based CHO)</a:t>
            </a:r>
          </a:p>
          <a:p>
            <a:pPr marL="828884" lvl="1" indent="-371684" defTabSz="9144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ko-KR" sz="2200" b="1" kern="0" dirty="0" smtClean="0">
                <a:latin typeface="Calibri"/>
                <a:ea typeface="맑은 고딕"/>
              </a:rPr>
              <a:t>LTM </a:t>
            </a:r>
            <a:r>
              <a:rPr lang="en-US" altLang="ko-KR" sz="2200" b="1" kern="0" dirty="0" err="1" smtClean="0">
                <a:latin typeface="Calibri"/>
                <a:ea typeface="맑은 고딕"/>
              </a:rPr>
              <a:t>enh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. (e.g. new L1 </a:t>
            </a:r>
            <a:r>
              <a:rPr lang="en-US" altLang="ko-KR" sz="2200" b="1" kern="0" dirty="0" err="1" smtClean="0">
                <a:latin typeface="Calibri"/>
                <a:ea typeface="맑은 고딕"/>
              </a:rPr>
              <a:t>meas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 event, autonomous LTM candidate (de)activation)  </a:t>
            </a:r>
          </a:p>
          <a:p>
            <a:pPr marL="828884" lvl="1" indent="-371684" defTabSz="9144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ko-KR" sz="2200" b="1" kern="0" dirty="0" smtClean="0">
                <a:latin typeface="Calibri"/>
                <a:ea typeface="맑은 고딕"/>
              </a:rPr>
              <a:t>IDLE mode mobility </a:t>
            </a:r>
            <a:r>
              <a:rPr lang="en-US" altLang="ko-KR" sz="2200" b="1" kern="0" dirty="0" err="1" smtClean="0">
                <a:latin typeface="Calibri"/>
                <a:ea typeface="맑은 고딕"/>
              </a:rPr>
              <a:t>enh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. (e.g. altitude based SSB, freq</a:t>
            </a:r>
            <a:r>
              <a:rPr lang="en-US" altLang="zh-CN" sz="2200" b="1" kern="0" dirty="0" smtClean="0">
                <a:latin typeface="Calibri"/>
                <a:ea typeface="맑은 고딕"/>
              </a:rPr>
              <a:t>uency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/cell prioritization).</a:t>
            </a:r>
            <a:endParaRPr lang="en-US" altLang="ko-KR" sz="2200" b="1" kern="0" dirty="0">
              <a:latin typeface="Calibri"/>
              <a:ea typeface="맑은 고딕"/>
            </a:endParaRPr>
          </a:p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altLang="ko-KR" sz="2200" kern="0" dirty="0" smtClean="0">
              <a:latin typeface="Calibri"/>
              <a:ea typeface="맑은 고딕"/>
            </a:endParaRPr>
          </a:p>
          <a:p>
            <a:pPr defTabSz="914400"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ko-KR" sz="2200" kern="0" dirty="0">
                <a:latin typeface="Calibri"/>
                <a:ea typeface="맑은 고딕"/>
              </a:rPr>
              <a:t>Considering the </a:t>
            </a:r>
            <a:r>
              <a:rPr lang="en-US" altLang="ko-KR" sz="2200" kern="0" dirty="0" smtClean="0">
                <a:latin typeface="Calibri"/>
                <a:ea typeface="맑은 고딕"/>
              </a:rPr>
              <a:t>potential time budget and work load in RAN1/4 for 5</a:t>
            </a:r>
            <a:r>
              <a:rPr lang="en-US" altLang="zh-CN" sz="2200" kern="0" dirty="0" smtClean="0">
                <a:latin typeface="Calibri"/>
                <a:ea typeface="맑은 고딕"/>
              </a:rPr>
              <a:t>G-A </a:t>
            </a:r>
            <a:r>
              <a:rPr lang="en-US" altLang="ko-KR" sz="2200" kern="0" dirty="0">
                <a:latin typeface="Calibri"/>
                <a:ea typeface="맑은 고딕"/>
              </a:rPr>
              <a:t>in Rel-20 </a:t>
            </a:r>
            <a:r>
              <a:rPr lang="en-US" altLang="ko-KR" sz="2200" kern="0" dirty="0" smtClean="0">
                <a:latin typeface="Calibri"/>
                <a:ea typeface="맑은 고딕"/>
              </a:rPr>
              <a:t>, it is proposed to avoid RAN1/4 impact as much as possible for NR UAV enhancements. </a:t>
            </a:r>
            <a:endParaRPr lang="en-US" altLang="ko-KR" sz="2200" kern="0" dirty="0">
              <a:latin typeface="Calibri"/>
              <a:ea typeface="맑은 고딕"/>
            </a:endParaRPr>
          </a:p>
          <a:p>
            <a:pPr marL="371684" lvl="0" indent="-371684" defTabSz="9144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ko-KR" sz="2200" b="1" kern="0" dirty="0">
                <a:latin typeface="Calibri"/>
                <a:ea typeface="맑은 고딕"/>
              </a:rPr>
              <a:t>Proposal </a:t>
            </a:r>
            <a:r>
              <a:rPr lang="en-US" altLang="ko-KR" sz="2200" b="1" kern="0" dirty="0" smtClean="0">
                <a:latin typeface="Calibri"/>
                <a:ea typeface="맑은 고딕"/>
              </a:rPr>
              <a:t>2: Try to avoid RAN1/4 impact as much as possible in the potential NR UAV enhancement work item, if approved in 5G-A Rel-20.</a:t>
            </a:r>
            <a:endParaRPr lang="en-US" altLang="ko-KR" sz="2200" b="1" kern="0" dirty="0"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8731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11449</TotalTime>
  <Words>1331</Words>
  <Application>Microsoft Office PowerPoint</Application>
  <PresentationFormat>自定义</PresentationFormat>
  <Paragraphs>71</Paragraphs>
  <Slides>10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1_自定义设计方案</vt:lpstr>
      <vt:lpstr>2_自定义设计方案</vt:lpstr>
      <vt:lpstr>Visio</vt:lpstr>
      <vt:lpstr>Consideration on UAV in 5G-A Rel-20</vt:lpstr>
      <vt:lpstr>PowerPoint 演示文稿</vt:lpstr>
      <vt:lpstr>General Motivation</vt:lpstr>
      <vt:lpstr>PowerPoint 演示文稿</vt:lpstr>
      <vt:lpstr>CHO enhancements</vt:lpstr>
      <vt:lpstr>LTM enhancements</vt:lpstr>
      <vt:lpstr>IDLE/INACTIVE mobility enhancements</vt:lpstr>
      <vt:lpstr>PowerPoint 演示文稿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 (Xiao)</cp:lastModifiedBy>
  <cp:revision>1429</cp:revision>
  <dcterms:created xsi:type="dcterms:W3CDTF">2019-07-24T06:46:10Z</dcterms:created>
  <dcterms:modified xsi:type="dcterms:W3CDTF">2024-12-03T05:20:00Z</dcterms:modified>
</cp:coreProperties>
</file>