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00" r:id="rId2"/>
  </p:sldMasterIdLst>
  <p:notesMasterIdLst>
    <p:notesMasterId r:id="rId14"/>
  </p:notesMasterIdLst>
  <p:sldIdLst>
    <p:sldId id="372" r:id="rId3"/>
    <p:sldId id="376" r:id="rId4"/>
    <p:sldId id="374" r:id="rId5"/>
    <p:sldId id="369" r:id="rId6"/>
    <p:sldId id="377" r:id="rId7"/>
    <p:sldId id="378" r:id="rId8"/>
    <p:sldId id="379" r:id="rId9"/>
    <p:sldId id="381" r:id="rId10"/>
    <p:sldId id="380" r:id="rId11"/>
    <p:sldId id="367" r:id="rId12"/>
    <p:sldId id="258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4BC964E-91F1-4AFC-8F9A-87BCED0C9F93}">
          <p14:sldIdLst>
            <p14:sldId id="372"/>
            <p14:sldId id="376"/>
            <p14:sldId id="374"/>
            <p14:sldId id="369"/>
            <p14:sldId id="377"/>
            <p14:sldId id="378"/>
            <p14:sldId id="379"/>
            <p14:sldId id="381"/>
            <p14:sldId id="380"/>
            <p14:sldId id="36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nhyeong" initials="J" lastIdx="1" clrIdx="0">
    <p:extLst>
      <p:ext uri="{19B8F6BF-5375-455C-9EA6-DF929625EA0E}">
        <p15:presenceInfo xmlns:p15="http://schemas.microsoft.com/office/powerpoint/2012/main" userId="Junhyeong" providerId="None"/>
      </p:ext>
    </p:extLst>
  </p:cmAuthor>
  <p:cmAuthor id="2" name="Young Jo Ko" initials="YJK" lastIdx="0" clrIdx="1">
    <p:extLst>
      <p:ext uri="{19B8F6BF-5375-455C-9EA6-DF929625EA0E}">
        <p15:presenceInfo xmlns:p15="http://schemas.microsoft.com/office/powerpoint/2012/main" userId="b2fbb557fea50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EA5503"/>
    <a:srgbClr val="548235"/>
    <a:srgbClr val="9966FF"/>
    <a:srgbClr val="CCCCFF"/>
    <a:srgbClr val="FFCCFF"/>
    <a:srgbClr val="3333FF"/>
    <a:srgbClr val="7030A0"/>
    <a:srgbClr val="2E75B6"/>
    <a:srgbClr val="121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4" autoAdjust="0"/>
    <p:restoredTop sz="90751" autoAdjust="0"/>
  </p:normalViewPr>
  <p:slideViewPr>
    <p:cSldViewPr snapToGrid="0">
      <p:cViewPr varScale="1">
        <p:scale>
          <a:sx n="102" d="100"/>
          <a:sy n="102" d="100"/>
        </p:scale>
        <p:origin x="12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1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00E6D-F065-44B2-9CC8-D0E9A4276ABF}" type="datetimeFigureOut">
              <a:rPr lang="ko-KR" altLang="en-US" smtClean="0"/>
              <a:t>2024-12-02 (Mon)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746A2-0311-4778-8904-7092AFC65C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58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https://www.korea.kr/news/policyNewsView.do?newsId=148929490#policyNews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746A2-0311-4778-8904-7092AFC65C1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891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259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746A2-0311-4778-8904-7092AFC65C1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059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C1EAC11-F321-4A9D-8A73-96CAF7ABC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5"/>
          <a:stretch/>
        </p:blipFill>
        <p:spPr>
          <a:xfrm>
            <a:off x="-600" y="1"/>
            <a:ext cx="121932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6721966-1E64-480A-8FC8-AC280163F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0" y="1854201"/>
            <a:ext cx="10116196" cy="165576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glow rad="38100">
                    <a:srgbClr val="050A1E"/>
                  </a:glo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33C62A-0C74-4932-8FFB-391BD91C4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50" y="3602038"/>
            <a:ext cx="10116196" cy="144621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E894B55-E709-458A-BD17-20229CFC5AD3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8" descr="A안 일러스트 요소.png">
            <a:extLst>
              <a:ext uri="{FF2B5EF4-FFF2-40B4-BE49-F238E27FC236}">
                <a16:creationId xmlns:a16="http://schemas.microsoft.com/office/drawing/2014/main" id="{E341F81A-C094-44D9-9E83-104085C55E4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3925" y="137726"/>
            <a:ext cx="1911350" cy="234950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9464C1-E07C-4650-BB66-2AA3CC0BD6A6}"/>
              </a:ext>
            </a:extLst>
          </p:cNvPr>
          <p:cNvSpPr txBox="1"/>
          <p:nvPr/>
        </p:nvSpPr>
        <p:spPr>
          <a:xfrm>
            <a:off x="352425" y="173852"/>
            <a:ext cx="4133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</a:rPr>
              <a:t>T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</a:rPr>
              <a:t>R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esearch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</a:rPr>
              <a:t>I</a:t>
            </a:r>
            <a:r>
              <a:rPr lang="en-US" altLang="ko-KR" sz="1200" dirty="0">
                <a:solidFill>
                  <a:schemeClr val="bg1">
                    <a:lumMod val="85000"/>
                  </a:schemeClr>
                </a:solidFill>
              </a:rPr>
              <a:t>nstitute</a:t>
            </a:r>
            <a:endParaRPr lang="ko-KR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" name="바닥글 개체 틀 4">
            <a:extLst>
              <a:ext uri="{FF2B5EF4-FFF2-40B4-BE49-F238E27FC236}">
                <a16:creationId xmlns:a16="http://schemas.microsoft.com/office/drawing/2014/main" id="{0771938D-AE59-4A2E-A2E4-30868078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9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C1EAC11-F321-4A9D-8A73-96CAF7ABC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5"/>
          <a:stretch/>
        </p:blipFill>
        <p:spPr>
          <a:xfrm>
            <a:off x="-600" y="1"/>
            <a:ext cx="121932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6721966-1E64-480A-8FC8-AC280163F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0" y="1854201"/>
            <a:ext cx="10116196" cy="1655762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glow rad="38100">
                    <a:srgbClr val="050A1E"/>
                  </a:glo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33C62A-0C74-4932-8FFB-391BD91C4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50" y="3602038"/>
            <a:ext cx="10116196" cy="144621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5" name="바닥글 개체 틀 4">
            <a:extLst>
              <a:ext uri="{FF2B5EF4-FFF2-40B4-BE49-F238E27FC236}">
                <a16:creationId xmlns:a16="http://schemas.microsoft.com/office/drawing/2014/main" id="{0771938D-AE59-4A2E-A2E4-30868078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421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36446F-D7D1-4DB0-86DA-0D9AE20C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871134-815A-43F7-A952-A3B399431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AD495B-EF53-4D60-944B-0A9E27D59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53ECD3-9877-4D0C-9599-844D8938E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790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366404-6FF0-4674-8275-B3BF6AF91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0BB5E6-1905-4B6C-84F7-7FE738662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149" y="1512884"/>
            <a:ext cx="5581651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5F95F9-4883-4B80-B4CC-CE13B31D5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12884"/>
            <a:ext cx="5553074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5E97EAEB-4C80-4D96-89E3-9BAF1B84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2F3863C5-B544-46CA-9125-A38D788C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059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D66029-70A3-4DF4-B2D5-17214EEE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1CD88A-4A20-443C-9C75-6D341940C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B4E606-156F-462B-82F0-6ED413EE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2F469-E172-4EDE-B208-4F5449EF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1089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841C97-0654-4BA9-BBBA-5B064CBAA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24E877-2BA2-4C08-9E91-305BE237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238800-2AF7-4ABE-A20D-DE64C073B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622F731-3B37-470C-8369-394603932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AEF2ACB-A987-4773-839F-C2B3CCF6A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CAA5C8-214C-4A42-A733-8A72F689D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1B5D4E5-E2E0-4FBA-B8C7-0588E55EB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105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08803A-9DE3-4D9C-9774-4EAB385D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BD0869-1CAD-410F-B1D3-6A2BFC29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220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6156BE-5065-408A-9525-BDFB70CD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7E28380-8928-49DF-AFD2-8F95B9DB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64F21-B0D5-4CD1-93C4-8B0B9074D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E6BC609-2187-45B2-A047-0BC1E8B45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FC31BB-624F-4D4C-B74F-1E1009437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441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1574B9-07C7-4731-A033-7D59C9EFE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2F5AE09-D207-4CDB-87CB-3A0C4FAF5C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BBC77D8-437D-4410-A609-643A5769D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6C644D-F7E2-4BA2-99C4-C079ED65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694AB9-ED1C-4D61-985D-3B380E90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D1B28D-31EA-4E12-A37E-AEFACC0A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012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2F09DAF-54AD-4160-9951-1836BB48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137CB9A-EB80-4ACE-9D99-62EF2490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423F247-BD54-42D3-94B6-DA68A46AF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b="13028"/>
          <a:stretch/>
        </p:blipFill>
        <p:spPr>
          <a:xfrm>
            <a:off x="-600" y="-1"/>
            <a:ext cx="12193200" cy="6858001"/>
          </a:xfrm>
          <a:prstGeom prst="rect">
            <a:avLst/>
          </a:prstGeom>
        </p:spPr>
      </p:pic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9C194CE6-05BD-4B94-BEE8-92888A5820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3186" y="1917161"/>
            <a:ext cx="2485625" cy="308001"/>
          </a:xfrm>
          <a:prstGeom prst="rect">
            <a:avLst/>
          </a:prstGeom>
          <a:noFill/>
        </p:spPr>
      </p:pic>
      <p:pic>
        <p:nvPicPr>
          <p:cNvPr id="9" name="그림 8" descr="A안 THANK YOU.png">
            <a:extLst>
              <a:ext uri="{FF2B5EF4-FFF2-40B4-BE49-F238E27FC236}">
                <a16:creationId xmlns:a16="http://schemas.microsoft.com/office/drawing/2014/main" id="{6A897A25-9637-482E-80ED-32543BC0EC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7531" y="2837686"/>
            <a:ext cx="4376937" cy="5913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EFA495-9BA9-4FAB-BD60-85403EBA7BEA}"/>
              </a:ext>
            </a:extLst>
          </p:cNvPr>
          <p:cNvSpPr txBox="1"/>
          <p:nvPr userDrawn="1"/>
        </p:nvSpPr>
        <p:spPr>
          <a:xfrm>
            <a:off x="134409" y="5171309"/>
            <a:ext cx="4133850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0" kern="12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Terrestrial &amp; Non-Terrestrial Integrated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Telecommunications Research Laboratory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T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R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esearch</a:t>
            </a:r>
            <a:r>
              <a:rPr lang="en-US" altLang="ko-KR" sz="12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I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nstitute</a:t>
            </a:r>
            <a:endParaRPr lang="ko-KR" altLang="en-US" sz="1200" b="0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  <p:sp>
        <p:nvSpPr>
          <p:cNvPr id="11" name="바닥글 개체 틀 4">
            <a:extLst>
              <a:ext uri="{FF2B5EF4-FFF2-40B4-BE49-F238E27FC236}">
                <a16:creationId xmlns:a16="http://schemas.microsoft.com/office/drawing/2014/main" id="{5840C07C-19B0-4A50-860D-4E8BC8CA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66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36446F-D7D1-4DB0-86DA-0D9AE20C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871134-815A-43F7-A952-A3B399431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AD495B-EF53-4D60-944B-0A9E27D59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53ECD3-9877-4D0C-9599-844D8938E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149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366404-6FF0-4674-8275-B3BF6AF91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0BB5E6-1905-4B6C-84F7-7FE738662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149" y="1512884"/>
            <a:ext cx="5581651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5F95F9-4883-4B80-B4CC-CE13B31D5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12884"/>
            <a:ext cx="5553074" cy="49804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바닥글 개체 틀 4">
            <a:extLst>
              <a:ext uri="{FF2B5EF4-FFF2-40B4-BE49-F238E27FC236}">
                <a16:creationId xmlns:a16="http://schemas.microsoft.com/office/drawing/2014/main" id="{5E97EAEB-4C80-4D96-89E3-9BAF1B84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2F3863C5-B544-46CA-9125-A38D788C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19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D66029-70A3-4DF4-B2D5-17214EEE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1CD88A-4A20-443C-9C75-6D341940C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B4E606-156F-462B-82F0-6ED413EE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2F469-E172-4EDE-B208-4F5449EF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8896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841C97-0654-4BA9-BBBA-5B064CBAA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24E877-2BA2-4C08-9E91-305BE237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238800-2AF7-4ABE-A20D-DE64C073B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622F731-3B37-470C-8369-394603932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AEF2ACB-A987-4773-839F-C2B3CCF6A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CAA5C8-214C-4A42-A733-8A72F689D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1B5D4E5-E2E0-4FBA-B8C7-0588E55EB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8231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08803A-9DE3-4D9C-9774-4EAB385D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BD0869-1CAD-410F-B1D3-6A2BFC29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78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6156BE-5065-408A-9525-BDFB70CD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7E28380-8928-49DF-AFD2-8F95B9DB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64F21-B0D5-4CD1-93C4-8B0B9074D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E6BC609-2187-45B2-A047-0BC1E8B45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FC31BB-624F-4D4C-B74F-1E1009437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053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1574B9-07C7-4731-A033-7D59C9EFE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2F5AE09-D207-4CDB-87CB-3A0C4FAF5C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BBC77D8-437D-4410-A609-643A5769D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6C644D-F7E2-4BA2-99C4-C079ED65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694AB9-ED1C-4D61-985D-3B380E90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96000" y="6356348"/>
            <a:ext cx="5400000" cy="365125"/>
          </a:xfrm>
          <a:prstGeom prst="rect">
            <a:avLst/>
          </a:prstGeom>
        </p:spPr>
        <p:txBody>
          <a:bodyPr anchor="ctr"/>
          <a:lstStyle>
            <a:lvl1pPr>
              <a:defRPr sz="900"/>
            </a:lvl1pPr>
          </a:lstStyle>
          <a:p>
            <a:pPr algn="ctr"/>
            <a:r>
              <a:rPr lang="en-US" altLang="ko-KR" dirty="0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 dirty="0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 dirty="0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D1B28D-31EA-4E12-A37E-AEFACC0A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84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2F09DAF-54AD-4160-9951-1836BB48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137CB9A-EB80-4ACE-9D99-62EF2490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8149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423F247-BD54-42D3-94B6-DA68A46AF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b="13028"/>
          <a:stretch/>
        </p:blipFill>
        <p:spPr>
          <a:xfrm>
            <a:off x="-600" y="-1"/>
            <a:ext cx="12193200" cy="6858001"/>
          </a:xfrm>
          <a:prstGeom prst="rect">
            <a:avLst/>
          </a:prstGeom>
        </p:spPr>
      </p:pic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9C194CE6-05BD-4B94-BEE8-92888A5820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3186" y="1917161"/>
            <a:ext cx="2485625" cy="308001"/>
          </a:xfrm>
          <a:prstGeom prst="rect">
            <a:avLst/>
          </a:prstGeom>
          <a:noFill/>
        </p:spPr>
      </p:pic>
      <p:pic>
        <p:nvPicPr>
          <p:cNvPr id="9" name="그림 8" descr="A안 THANK YOU.png">
            <a:extLst>
              <a:ext uri="{FF2B5EF4-FFF2-40B4-BE49-F238E27FC236}">
                <a16:creationId xmlns:a16="http://schemas.microsoft.com/office/drawing/2014/main" id="{6A897A25-9637-482E-80ED-32543BC0EC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7531" y="2837686"/>
            <a:ext cx="4376937" cy="5913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EFA495-9BA9-4FAB-BD60-85403EBA7BEA}"/>
              </a:ext>
            </a:extLst>
          </p:cNvPr>
          <p:cNvSpPr txBox="1"/>
          <p:nvPr userDrawn="1"/>
        </p:nvSpPr>
        <p:spPr>
          <a:xfrm>
            <a:off x="134409" y="5171309"/>
            <a:ext cx="4133850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0" kern="12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Terrestrial &amp; Non-Terrestrial Integrated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0" kern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Telecommunications Research Laboratory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lectronics and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T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elecommunications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R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esearch</a:t>
            </a:r>
            <a:r>
              <a:rPr lang="en-US" altLang="ko-KR" sz="12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  <a:latin typeface="+mn-lt"/>
              </a:rPr>
              <a:t>I</a:t>
            </a:r>
            <a:r>
              <a:rPr lang="en-US" altLang="ko-KR" sz="1200" b="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nstitute</a:t>
            </a:r>
            <a:endParaRPr lang="ko-KR" altLang="en-US" sz="1200" b="0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  <p:sp>
        <p:nvSpPr>
          <p:cNvPr id="11" name="바닥글 개체 틀 4">
            <a:extLst>
              <a:ext uri="{FF2B5EF4-FFF2-40B4-BE49-F238E27FC236}">
                <a16:creationId xmlns:a16="http://schemas.microsoft.com/office/drawing/2014/main" id="{5840C07C-19B0-4A50-860D-4E8BC8CA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3780" y="6494889"/>
            <a:ext cx="5004440" cy="365125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ko-KR" dirty="0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 dirty="0">
                <a:ea typeface="Verdana" panose="020B0604030504040204" pitchFamily="34" charset="0"/>
                <a:cs typeface="Arial" panose="020B0604020202020204" pitchFamily="34" charset="0"/>
              </a:rPr>
              <a:t>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52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BCB1D48-DAC4-46AB-979D-5A88612A9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49" y="527048"/>
            <a:ext cx="11287125" cy="806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D184E0-6E1C-43E6-B32F-4AC9BACE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49" y="1514474"/>
            <a:ext cx="11287125" cy="4980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1FFF83-54E6-4CC4-8E73-4010C9797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A333B2E-455D-40D2-8183-0093FB997447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79470B56-DB52-416B-9CAC-688778B8DD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813925" y="112713"/>
            <a:ext cx="1911350" cy="23495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DE0531-610C-40C3-A2EA-35368C4F8E65}"/>
              </a:ext>
            </a:extLst>
          </p:cNvPr>
          <p:cNvSpPr txBox="1"/>
          <p:nvPr/>
        </p:nvSpPr>
        <p:spPr>
          <a:xfrm>
            <a:off x="352425" y="200931"/>
            <a:ext cx="3445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lectronics and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elecommunications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esearch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nstitute</a:t>
            </a:r>
            <a:endParaRPr lang="ko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71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4" r:id="rId3"/>
    <p:sldLayoutId id="2147483693" r:id="rId4"/>
    <p:sldLayoutId id="2147483695" r:id="rId5"/>
    <p:sldLayoutId id="2147483696" r:id="rId6"/>
    <p:sldLayoutId id="2147483697" r:id="rId7"/>
    <p:sldLayoutId id="2147483698" r:id="rId8"/>
    <p:sldLayoutId id="2147483699" r:id="rId9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00000"/>
        </a:lnSpc>
        <a:spcBef>
          <a:spcPts val="1000"/>
        </a:spcBef>
        <a:buClr>
          <a:srgbClr val="0070C0"/>
        </a:buClr>
        <a:buFont typeface="Wingdings" panose="05000000000000000000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00000"/>
        </a:lnSpc>
        <a:spcBef>
          <a:spcPts val="500"/>
        </a:spcBef>
        <a:buFont typeface="맑은 고딕" panose="020B0503020000020004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ü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BCB1D48-DAC4-46AB-979D-5A88612A9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49" y="527048"/>
            <a:ext cx="11287125" cy="806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D184E0-6E1C-43E6-B32F-4AC9BACE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49" y="1514474"/>
            <a:ext cx="11287125" cy="4980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1FFF83-54E6-4CC4-8E73-4010C9797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8149" y="64948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CD80-D988-46E3-9402-3DC02CE037B8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A333B2E-455D-40D2-8183-0093FB997447}"/>
              </a:ext>
            </a:extLst>
          </p:cNvPr>
          <p:cNvCxnSpPr/>
          <p:nvPr/>
        </p:nvCxnSpPr>
        <p:spPr>
          <a:xfrm>
            <a:off x="438150" y="447675"/>
            <a:ext cx="112871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8" descr="A안 일러스트 요소.png">
            <a:extLst>
              <a:ext uri="{FF2B5EF4-FFF2-40B4-BE49-F238E27FC236}">
                <a16:creationId xmlns:a16="http://schemas.microsoft.com/office/drawing/2014/main" id="{79470B56-DB52-416B-9CAC-688778B8DD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813925" y="112713"/>
            <a:ext cx="1911350" cy="23495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DE0531-610C-40C3-A2EA-35368C4F8E65}"/>
              </a:ext>
            </a:extLst>
          </p:cNvPr>
          <p:cNvSpPr txBox="1"/>
          <p:nvPr/>
        </p:nvSpPr>
        <p:spPr>
          <a:xfrm>
            <a:off x="352425" y="200931"/>
            <a:ext cx="3445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lectronics and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elecommunications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esearch 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nstitute</a:t>
            </a:r>
            <a:endParaRPr lang="ko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1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00000"/>
        </a:lnSpc>
        <a:spcBef>
          <a:spcPts val="1000"/>
        </a:spcBef>
        <a:buClr>
          <a:srgbClr val="0070C0"/>
        </a:buClr>
        <a:buFont typeface="Wingdings" panose="05000000000000000000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00000"/>
        </a:lnSpc>
        <a:spcBef>
          <a:spcPts val="500"/>
        </a:spcBef>
        <a:buFont typeface="맑은 고딕" panose="020B0503020000020004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ü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55A7C9-1EA5-4879-B10B-5B46D1392E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ETRI’s views on Rel-20 NTN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DF0A5E6-A885-4161-B950-3F46875881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pc="-50" dirty="0"/>
              <a:t>Electronics and Telecommunications Research Institute</a:t>
            </a: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9463AB7D-4598-4E44-B935-BADB5F408577}"/>
              </a:ext>
            </a:extLst>
          </p:cNvPr>
          <p:cNvSpPr txBox="1">
            <a:spLocks/>
          </p:cNvSpPr>
          <p:nvPr/>
        </p:nvSpPr>
        <p:spPr>
          <a:xfrm>
            <a:off x="9683133" y="0"/>
            <a:ext cx="2376264" cy="400103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RP-242775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B2F920F7-BA67-4A09-B46E-ED6C07DE2FF2}"/>
              </a:ext>
            </a:extLst>
          </p:cNvPr>
          <p:cNvSpPr txBox="1">
            <a:spLocks/>
          </p:cNvSpPr>
          <p:nvPr/>
        </p:nvSpPr>
        <p:spPr>
          <a:xfrm>
            <a:off x="132603" y="0"/>
            <a:ext cx="5184576" cy="1508099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3GPP TSG RAN Meeting #106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Madrid, Spain, December 9-12, 2024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Source: ETRI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itchFamily="34" charset="0"/>
              </a:rPr>
              <a:t>Agenda item: 15.2</a:t>
            </a:r>
          </a:p>
        </p:txBody>
      </p:sp>
    </p:spTree>
    <p:extLst>
      <p:ext uri="{BB962C8B-B14F-4D97-AF65-F5344CB8AC3E}">
        <p14:creationId xmlns:p14="http://schemas.microsoft.com/office/powerpoint/2010/main" val="3283503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4"/>
            <a:ext cx="11287125" cy="4722423"/>
          </a:xfrm>
        </p:spPr>
        <p:txBody>
          <a:bodyPr>
            <a:normAutofit/>
          </a:bodyPr>
          <a:lstStyle/>
          <a:p>
            <a:r>
              <a:rPr lang="en-US" altLang="ko-KR" dirty="0"/>
              <a:t>Consider the following objectives for Rel-20 NR NTN</a:t>
            </a:r>
          </a:p>
          <a:p>
            <a:pPr lvl="1"/>
            <a:r>
              <a:rPr lang="en-US" altLang="ko-KR" dirty="0"/>
              <a:t>Specify E-UTRA TN to NR NTN mobility for CONNECTED mode UEs [RAN2]</a:t>
            </a:r>
          </a:p>
          <a:p>
            <a:pPr lvl="2"/>
            <a:r>
              <a:rPr lang="en-US" altLang="ko-KR" dirty="0"/>
              <a:t>NTN phase 3 only supports E-UTRA TN to NR NTN mobility for IDLE mode UEs</a:t>
            </a:r>
          </a:p>
          <a:p>
            <a:pPr lvl="2"/>
            <a:r>
              <a:rPr lang="en-US" altLang="ko-KR" dirty="0"/>
              <a:t>Need to avoid unnecessary cell reselection, e.g., via enabling multiple SMTCs</a:t>
            </a:r>
          </a:p>
          <a:p>
            <a:pPr lvl="1"/>
            <a:r>
              <a:rPr lang="en-US" altLang="ko-KR" dirty="0"/>
              <a:t>Study on NTN supports for non-GNSS capable UEs [RAN1, RAN4]</a:t>
            </a:r>
          </a:p>
          <a:p>
            <a:pPr lvl="1"/>
            <a:r>
              <a:rPr lang="en-US" altLang="ko-KR" dirty="0"/>
              <a:t>Multi-polarization support for NR NTN [RAN1, RAN4]</a:t>
            </a:r>
          </a:p>
          <a:p>
            <a:pPr lvl="2"/>
            <a:r>
              <a:rPr lang="en-US" altLang="ko-KR" dirty="0"/>
              <a:t>Currently, the network broadcasts the polarization type of satellite (circular or linear)</a:t>
            </a:r>
          </a:p>
          <a:p>
            <a:pPr lvl="2"/>
            <a:r>
              <a:rPr lang="en-US" altLang="ko-KR" dirty="0"/>
              <a:t>Further enhance NTN coverage by satellite-UE polarization alignment </a:t>
            </a:r>
          </a:p>
          <a:p>
            <a:pPr lvl="1"/>
            <a:r>
              <a:rPr lang="en-US" altLang="ko-KR" dirty="0"/>
              <a:t>Study and specify CA/DC for NTN [RAN1, RAN2, RAN4]</a:t>
            </a:r>
          </a:p>
          <a:p>
            <a:pPr lvl="2"/>
            <a:r>
              <a:rPr lang="en-US" altLang="ko-KR" dirty="0"/>
              <a:t>Specify intra-satellite CA and intra-orbit CA/DC (e.g., LEO-LEO CA/DC)</a:t>
            </a:r>
          </a:p>
          <a:p>
            <a:pPr lvl="2"/>
            <a:r>
              <a:rPr lang="en-US" altLang="ko-KR" dirty="0"/>
              <a:t>Study TN-NTN DC, inter-orbit CA/DC (e.g., LEO-GEO DC)</a:t>
            </a:r>
          </a:p>
          <a:p>
            <a:pPr lvl="1"/>
            <a:r>
              <a:rPr lang="en-US" altLang="ko-KR" dirty="0"/>
              <a:t>Leftovers from Rel-19 NTN, including further optimizations on SSB hopping [RAN1, RAN2]</a:t>
            </a:r>
          </a:p>
          <a:p>
            <a:pPr lvl="1"/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10778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7CEAB15-F4C0-45F3-A8D2-77413661A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ETRI</a:t>
            </a:r>
            <a:endParaRPr lang="en-US" altLang="ko-KR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887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ABAC56-8FD3-4313-B7F6-5C1B5991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On-Going NTN R&amp;D Projects in Korea</a:t>
            </a:r>
            <a:endParaRPr lang="ko-KR" alt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38E3FF-E37D-4B35-A8F1-761A6C3F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Until 2030, South Korea will build 5G/6G LEO satellite communication system through three national R&amp;D projects</a:t>
            </a:r>
          </a:p>
          <a:p>
            <a:pPr lvl="1"/>
            <a:r>
              <a:rPr lang="en-US" altLang="ko-KR" sz="1400" b="1" dirty="0">
                <a:solidFill>
                  <a:srgbClr val="548235"/>
                </a:solidFill>
              </a:rPr>
              <a:t>Project #1 (led</a:t>
            </a:r>
            <a:r>
              <a:rPr lang="ko-KR" altLang="en-US" sz="1400" b="1" dirty="0">
                <a:solidFill>
                  <a:srgbClr val="548235"/>
                </a:solidFill>
              </a:rPr>
              <a:t> </a:t>
            </a:r>
            <a:r>
              <a:rPr lang="en-US" altLang="ko-KR" sz="1400" b="1" dirty="0">
                <a:solidFill>
                  <a:srgbClr val="548235"/>
                </a:solidFill>
              </a:rPr>
              <a:t>by</a:t>
            </a:r>
            <a:r>
              <a:rPr lang="ko-KR" altLang="en-US" sz="1400" b="1" dirty="0">
                <a:solidFill>
                  <a:srgbClr val="548235"/>
                </a:solidFill>
              </a:rPr>
              <a:t> </a:t>
            </a:r>
            <a:r>
              <a:rPr lang="en-US" altLang="ko-KR" sz="1400" b="1" dirty="0">
                <a:solidFill>
                  <a:srgbClr val="548235"/>
                </a:solidFill>
              </a:rPr>
              <a:t>ETRI)</a:t>
            </a:r>
            <a:r>
              <a:rPr lang="en-US" altLang="ko-KR" sz="1400" dirty="0"/>
              <a:t>: ground station (GW) development</a:t>
            </a:r>
          </a:p>
          <a:p>
            <a:pPr lvl="1"/>
            <a:r>
              <a:rPr lang="en-US" altLang="ko-KR" sz="1400" b="1" dirty="0">
                <a:solidFill>
                  <a:srgbClr val="EA5503"/>
                </a:solidFill>
              </a:rPr>
              <a:t>Project #2 (led</a:t>
            </a:r>
            <a:r>
              <a:rPr lang="ko-KR" altLang="en-US" sz="1400" b="1" dirty="0">
                <a:solidFill>
                  <a:srgbClr val="EA5503"/>
                </a:solidFill>
              </a:rPr>
              <a:t> </a:t>
            </a:r>
            <a:r>
              <a:rPr lang="en-US" altLang="ko-KR" sz="1400" b="1" dirty="0">
                <a:solidFill>
                  <a:srgbClr val="EA5503"/>
                </a:solidFill>
              </a:rPr>
              <a:t>by</a:t>
            </a:r>
            <a:r>
              <a:rPr lang="ko-KR" altLang="en-US" sz="1400" b="1" dirty="0">
                <a:solidFill>
                  <a:srgbClr val="EA5503"/>
                </a:solidFill>
              </a:rPr>
              <a:t> </a:t>
            </a:r>
            <a:r>
              <a:rPr lang="en-US" altLang="ko-KR" sz="1400" b="1" dirty="0" err="1">
                <a:solidFill>
                  <a:srgbClr val="EA5503"/>
                </a:solidFill>
              </a:rPr>
              <a:t>Intellian</a:t>
            </a:r>
            <a:r>
              <a:rPr lang="en-US" altLang="ko-KR" sz="1400" b="1" dirty="0">
                <a:solidFill>
                  <a:srgbClr val="EA5503"/>
                </a:solidFill>
              </a:rPr>
              <a:t>)</a:t>
            </a:r>
            <a:r>
              <a:rPr lang="en-US" altLang="ko-KR" sz="1400" dirty="0"/>
              <a:t>: UE development</a:t>
            </a:r>
          </a:p>
          <a:p>
            <a:pPr lvl="1"/>
            <a:r>
              <a:rPr lang="en-US" altLang="ko-KR" sz="1400" b="1" dirty="0">
                <a:solidFill>
                  <a:srgbClr val="1F497D"/>
                </a:solidFill>
              </a:rPr>
              <a:t>Project #3 (TBD)</a:t>
            </a:r>
            <a:r>
              <a:rPr lang="en-US" altLang="ko-KR" sz="1400" dirty="0"/>
              <a:t>: 3GPP based payload development</a:t>
            </a:r>
            <a:br>
              <a:rPr lang="en-US" altLang="ko-KR" sz="1400" dirty="0"/>
            </a:br>
            <a:r>
              <a:rPr lang="en-US" altLang="ko-KR" sz="1400" dirty="0"/>
              <a:t>+ system optimization </a:t>
            </a:r>
            <a:r>
              <a:rPr lang="en-US" altLang="ko-KR" sz="1400" dirty="0">
                <a:sym typeface="Wingdings" panose="05000000000000000000" pitchFamily="2" charset="2"/>
              </a:rPr>
              <a:t></a:t>
            </a:r>
            <a:r>
              <a:rPr lang="en-US" altLang="ko-KR" sz="1400" dirty="0"/>
              <a:t> launch </a:t>
            </a:r>
            <a:endParaRPr lang="ko-KR" altLang="en-US" sz="1400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35CF401-E53B-49F8-BCF1-CFA28CD1C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5C89063-D96C-40C7-91A2-E259174140A0}"/>
              </a:ext>
            </a:extLst>
          </p:cNvPr>
          <p:cNvSpPr/>
          <p:nvPr/>
        </p:nvSpPr>
        <p:spPr>
          <a:xfrm>
            <a:off x="6082880" y="5392715"/>
            <a:ext cx="5907727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1200" b="1" dirty="0">
                <a:solidFill>
                  <a:schemeClr val="bg1"/>
                </a:solidFill>
              </a:rPr>
              <a:t>P#1: Development of Ground Station Core Technology for Low Earth Orbit Cluster Satellite Communications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Period: 2024~2026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Budget: ~$14M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Objective: Ground station system to operate transparent &amp; regenerative payloads</a:t>
            </a:r>
          </a:p>
          <a:p>
            <a:pPr marL="628650" lvl="1" indent="-171450">
              <a:buFont typeface="Wingdings" panose="05000000000000000000" pitchFamily="2" charset="2"/>
              <a:buChar char="§"/>
            </a:pP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DC6FC21-11D8-495D-A196-864EB23E7AF8}"/>
              </a:ext>
            </a:extLst>
          </p:cNvPr>
          <p:cNvSpPr/>
          <p:nvPr/>
        </p:nvSpPr>
        <p:spPr>
          <a:xfrm>
            <a:off x="6024202" y="2489825"/>
            <a:ext cx="5907727" cy="900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1200" b="1" dirty="0">
                <a:solidFill>
                  <a:schemeClr val="bg1"/>
                </a:solidFill>
              </a:rPr>
              <a:t>P#3: Development of Low Earth Orbit Cluster Satellite Communication System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Period: 2025~2030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Budget: ~$22M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Targets: (at least) two LEO in orbits + 5G/6G NTN testbed (ground station &amp; UE)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C018286-E9FC-4103-8820-AA59E869EBD8}"/>
              </a:ext>
            </a:extLst>
          </p:cNvPr>
          <p:cNvSpPr/>
          <p:nvPr/>
        </p:nvSpPr>
        <p:spPr>
          <a:xfrm>
            <a:off x="382326" y="5392715"/>
            <a:ext cx="5552042" cy="1080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1200" b="1" dirty="0">
                <a:solidFill>
                  <a:schemeClr val="bg1"/>
                </a:solidFill>
              </a:rPr>
              <a:t>P#2: Development of Core Technology for Low Earth Orbit Satellite Communication based on 3GPP standards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Period: 2024~2026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Budget: ~$17M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bg1"/>
                </a:solidFill>
              </a:rPr>
              <a:t>Objective: Ka-band VSAT Terminal based on 3GPP NTN standards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3A2CA5CD-8300-4EA5-A54C-011104E11B4A}"/>
              </a:ext>
            </a:extLst>
          </p:cNvPr>
          <p:cNvGrpSpPr/>
          <p:nvPr/>
        </p:nvGrpSpPr>
        <p:grpSpPr>
          <a:xfrm>
            <a:off x="3844366" y="4937219"/>
            <a:ext cx="153748" cy="275664"/>
            <a:chOff x="1752374" y="2899276"/>
            <a:chExt cx="153748" cy="275664"/>
          </a:xfrm>
        </p:grpSpPr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id="{BB6C2CBF-36C3-4D42-96CD-9D8389ABF27D}"/>
                </a:ext>
              </a:extLst>
            </p:cNvPr>
            <p:cNvSpPr/>
            <p:nvPr/>
          </p:nvSpPr>
          <p:spPr>
            <a:xfrm>
              <a:off x="1752374" y="2899276"/>
              <a:ext cx="153748" cy="275664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id="{004AB3AA-0E76-408B-8401-C96071340711}"/>
                </a:ext>
              </a:extLst>
            </p:cNvPr>
            <p:cNvCxnSpPr>
              <a:cxnSpLocks/>
            </p:cNvCxnSpPr>
            <p:nvPr/>
          </p:nvCxnSpPr>
          <p:spPr>
            <a:xfrm>
              <a:off x="1792231" y="3131469"/>
              <a:ext cx="74034" cy="0"/>
            </a:xfrm>
            <a:prstGeom prst="line">
              <a:avLst/>
            </a:prstGeom>
            <a:ln w="19050" cap="rnd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A95F8CB-AAD8-4C66-94D6-A37B85787B94}"/>
              </a:ext>
            </a:extLst>
          </p:cNvPr>
          <p:cNvGrpSpPr>
            <a:grpSpLocks noChangeAspect="1"/>
          </p:cNvGrpSpPr>
          <p:nvPr/>
        </p:nvGrpSpPr>
        <p:grpSpPr>
          <a:xfrm>
            <a:off x="5491170" y="3027805"/>
            <a:ext cx="467579" cy="256813"/>
            <a:chOff x="6242143" y="1216631"/>
            <a:chExt cx="1437037" cy="789277"/>
          </a:xfrm>
        </p:grpSpPr>
        <p:sp>
          <p:nvSpPr>
            <p:cNvPr id="51" name="평행 사변형 50">
              <a:extLst>
                <a:ext uri="{FF2B5EF4-FFF2-40B4-BE49-F238E27FC236}">
                  <a16:creationId xmlns:a16="http://schemas.microsoft.com/office/drawing/2014/main" id="{183E8CDF-DEC2-4CD7-AACD-121767E35AB5}"/>
                </a:ext>
              </a:extLst>
            </p:cNvPr>
            <p:cNvSpPr/>
            <p:nvPr/>
          </p:nvSpPr>
          <p:spPr>
            <a:xfrm rot="19675937">
              <a:off x="6915504" y="1216631"/>
              <a:ext cx="763676" cy="358810"/>
            </a:xfrm>
            <a:prstGeom prst="parallelogram">
              <a:avLst>
                <a:gd name="adj" fmla="val 62032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원통형 51">
              <a:extLst>
                <a:ext uri="{FF2B5EF4-FFF2-40B4-BE49-F238E27FC236}">
                  <a16:creationId xmlns:a16="http://schemas.microsoft.com/office/drawing/2014/main" id="{1AD45D84-074F-4C7C-A0F1-22DF5F3BB88C}"/>
                </a:ext>
              </a:extLst>
            </p:cNvPr>
            <p:cNvSpPr/>
            <p:nvPr/>
          </p:nvSpPr>
          <p:spPr>
            <a:xfrm rot="8100000">
              <a:off x="6820250" y="1239124"/>
              <a:ext cx="360000" cy="720000"/>
            </a:xfrm>
            <a:prstGeom prst="can">
              <a:avLst>
                <a:gd name="adj" fmla="val 50925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1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520DD434-8055-41C4-B83A-C613ECB91257}"/>
                </a:ext>
              </a:extLst>
            </p:cNvPr>
            <p:cNvGrpSpPr/>
            <p:nvPr/>
          </p:nvGrpSpPr>
          <p:grpSpPr>
            <a:xfrm rot="10800000">
              <a:off x="6862988" y="1645908"/>
              <a:ext cx="720000" cy="360000"/>
              <a:chOff x="8401206" y="1407309"/>
              <a:chExt cx="720000" cy="360000"/>
            </a:xfrm>
          </p:grpSpPr>
          <p:sp>
            <p:nvSpPr>
              <p:cNvPr id="55" name="원호 54">
                <a:extLst>
                  <a:ext uri="{FF2B5EF4-FFF2-40B4-BE49-F238E27FC236}">
                    <a16:creationId xmlns:a16="http://schemas.microsoft.com/office/drawing/2014/main" id="{D148A977-B1DB-4355-8890-817C561D5B1B}"/>
                  </a:ext>
                </a:extLst>
              </p:cNvPr>
              <p:cNvSpPr/>
              <p:nvPr/>
            </p:nvSpPr>
            <p:spPr>
              <a:xfrm rot="2700000">
                <a:off x="8581206" y="1227309"/>
                <a:ext cx="360000" cy="720000"/>
              </a:xfrm>
              <a:prstGeom prst="arc">
                <a:avLst>
                  <a:gd name="adj1" fmla="val 16200000"/>
                  <a:gd name="adj2" fmla="val 5434213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id="{87726550-08F0-4FFA-BF3E-CE4BC1E8CC68}"/>
                  </a:ext>
                </a:extLst>
              </p:cNvPr>
              <p:cNvSpPr/>
              <p:nvPr/>
            </p:nvSpPr>
            <p:spPr>
              <a:xfrm rot="2700000">
                <a:off x="8671206" y="1227309"/>
                <a:ext cx="180000" cy="72000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4055342-07DD-4AEF-AA23-98795EBA965C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 flipH="1" flipV="1">
                <a:off x="8697567" y="1445873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diamond"/>
              </a:ln>
              <a:effectLst>
                <a:glow rad="38100">
                  <a:schemeClr val="bg1"/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평행 사변형 53">
              <a:extLst>
                <a:ext uri="{FF2B5EF4-FFF2-40B4-BE49-F238E27FC236}">
                  <a16:creationId xmlns:a16="http://schemas.microsoft.com/office/drawing/2014/main" id="{A7B0BC82-479F-4FED-BB53-2A1B238870DB}"/>
                </a:ext>
              </a:extLst>
            </p:cNvPr>
            <p:cNvSpPr/>
            <p:nvPr/>
          </p:nvSpPr>
          <p:spPr>
            <a:xfrm rot="19675937">
              <a:off x="6242143" y="1634298"/>
              <a:ext cx="763676" cy="358810"/>
            </a:xfrm>
            <a:prstGeom prst="parallelogram">
              <a:avLst>
                <a:gd name="adj" fmla="val 62032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1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5036050-BAA6-4B11-9914-9A2454935B72}"/>
              </a:ext>
            </a:extLst>
          </p:cNvPr>
          <p:cNvGrpSpPr/>
          <p:nvPr/>
        </p:nvGrpSpPr>
        <p:grpSpPr>
          <a:xfrm>
            <a:off x="7296344" y="4790309"/>
            <a:ext cx="455098" cy="432001"/>
            <a:chOff x="7536169" y="3149399"/>
            <a:chExt cx="455098" cy="432001"/>
          </a:xfrm>
        </p:grpSpPr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0F34785C-6592-4E75-A96D-8BB1652C6F84}"/>
                </a:ext>
              </a:extLst>
            </p:cNvPr>
            <p:cNvGrpSpPr/>
            <p:nvPr/>
          </p:nvGrpSpPr>
          <p:grpSpPr>
            <a:xfrm>
              <a:off x="7631267" y="3329400"/>
              <a:ext cx="360000" cy="252000"/>
              <a:chOff x="7631267" y="3329400"/>
              <a:chExt cx="360000" cy="252000"/>
            </a:xfrm>
          </p:grpSpPr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89CD31D8-8A49-46BA-B990-E5E79B0B77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1267" y="3329400"/>
                <a:ext cx="0" cy="252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11A9B569-1A83-4227-ABC4-71554541E9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1267" y="3581400"/>
                <a:ext cx="36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평행 사변형 47">
              <a:extLst>
                <a:ext uri="{FF2B5EF4-FFF2-40B4-BE49-F238E27FC236}">
                  <a16:creationId xmlns:a16="http://schemas.microsoft.com/office/drawing/2014/main" id="{EADCA285-ED84-4BF9-AAD4-4702801F2811}"/>
                </a:ext>
              </a:extLst>
            </p:cNvPr>
            <p:cNvSpPr/>
            <p:nvPr/>
          </p:nvSpPr>
          <p:spPr>
            <a:xfrm>
              <a:off x="7536169" y="3149399"/>
              <a:ext cx="360000" cy="360000"/>
            </a:xfrm>
            <a:prstGeom prst="parallelogram">
              <a:avLst>
                <a:gd name="adj" fmla="val 44512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7542657-C86D-47C3-86CE-C380BF3C5417}"/>
              </a:ext>
            </a:extLst>
          </p:cNvPr>
          <p:cNvGrpSpPr/>
          <p:nvPr/>
        </p:nvGrpSpPr>
        <p:grpSpPr>
          <a:xfrm>
            <a:off x="3762074" y="4002991"/>
            <a:ext cx="2160000" cy="246221"/>
            <a:chOff x="4434960" y="4769325"/>
            <a:chExt cx="2160000" cy="246221"/>
          </a:xfrm>
        </p:grpSpPr>
        <p:cxnSp>
          <p:nvCxnSpPr>
            <p:cNvPr id="45" name="직선 화살표 연결선 44">
              <a:extLst>
                <a:ext uri="{FF2B5EF4-FFF2-40B4-BE49-F238E27FC236}">
                  <a16:creationId xmlns:a16="http://schemas.microsoft.com/office/drawing/2014/main" id="{C7D8564C-EEB6-4DE3-8CCD-E5ED68132BB2}"/>
                </a:ext>
              </a:extLst>
            </p:cNvPr>
            <p:cNvCxnSpPr>
              <a:cxnSpLocks/>
            </p:cNvCxnSpPr>
            <p:nvPr/>
          </p:nvCxnSpPr>
          <p:spPr>
            <a:xfrm rot="-2700000" flipV="1">
              <a:off x="4434960" y="4892435"/>
              <a:ext cx="2160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1E98B85-14EB-46F0-9A07-37D9D5292E53}"/>
                </a:ext>
              </a:extLst>
            </p:cNvPr>
            <p:cNvSpPr txBox="1"/>
            <p:nvPr/>
          </p:nvSpPr>
          <p:spPr>
            <a:xfrm rot="-2700000">
              <a:off x="4899677" y="4769325"/>
              <a:ext cx="1230566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ea typeface="나눔스퀘어 Bold" panose="020B0600000101010101" pitchFamily="50" charset="-127"/>
                </a:rPr>
                <a:t>Service link</a:t>
              </a:r>
              <a:endParaRPr lang="ko-KR" altLang="en-US" sz="1000" dirty="0">
                <a:ea typeface="나눔스퀘어 Bold" panose="020B0600000101010101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DE57E894-A3E9-4143-8E51-A5AEAA362EA9}"/>
              </a:ext>
            </a:extLst>
          </p:cNvPr>
          <p:cNvGrpSpPr/>
          <p:nvPr/>
        </p:nvGrpSpPr>
        <p:grpSpPr>
          <a:xfrm>
            <a:off x="6379882" y="3046101"/>
            <a:ext cx="246221" cy="2160000"/>
            <a:chOff x="8207240" y="4203031"/>
            <a:chExt cx="246221" cy="2160000"/>
          </a:xfrm>
        </p:grpSpPr>
        <p:cxnSp>
          <p:nvCxnSpPr>
            <p:cNvPr id="43" name="직선 화살표 연결선 42">
              <a:extLst>
                <a:ext uri="{FF2B5EF4-FFF2-40B4-BE49-F238E27FC236}">
                  <a16:creationId xmlns:a16="http://schemas.microsoft.com/office/drawing/2014/main" id="{48E5C88B-9978-40EA-B81F-D1B6F1205F17}"/>
                </a:ext>
              </a:extLst>
            </p:cNvPr>
            <p:cNvCxnSpPr>
              <a:cxnSpLocks/>
            </p:cNvCxnSpPr>
            <p:nvPr/>
          </p:nvCxnSpPr>
          <p:spPr>
            <a:xfrm rot="2700000" flipV="1">
              <a:off x="7248023" y="5283031"/>
              <a:ext cx="2160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5C82653-8963-4798-AC93-54EA1AE2641A}"/>
                </a:ext>
              </a:extLst>
            </p:cNvPr>
            <p:cNvSpPr txBox="1"/>
            <p:nvPr/>
          </p:nvSpPr>
          <p:spPr>
            <a:xfrm rot="2700000">
              <a:off x="7772351" y="5159920"/>
              <a:ext cx="111600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ea typeface="나눔스퀘어 Bold" panose="020B0600000101010101" pitchFamily="50" charset="-127"/>
                </a:rPr>
                <a:t>Feeder link</a:t>
              </a:r>
              <a:endParaRPr lang="ko-KR" altLang="en-US" sz="1000" dirty="0">
                <a:ea typeface="나눔스퀘어 Bold" panose="020B0600000101010101" pitchFamily="50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0406668E-2AB1-4BFD-A198-BF3A49505CEA}"/>
              </a:ext>
            </a:extLst>
          </p:cNvPr>
          <p:cNvGrpSpPr/>
          <p:nvPr/>
        </p:nvGrpSpPr>
        <p:grpSpPr>
          <a:xfrm>
            <a:off x="9000646" y="4790308"/>
            <a:ext cx="302400" cy="396000"/>
            <a:chOff x="6191070" y="2285609"/>
            <a:chExt cx="302400" cy="396000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E756D4F2-65C7-4395-9CED-CB32E42A6A2B}"/>
                </a:ext>
              </a:extLst>
            </p:cNvPr>
            <p:cNvSpPr/>
            <p:nvPr/>
          </p:nvSpPr>
          <p:spPr>
            <a:xfrm>
              <a:off x="6191070" y="2285609"/>
              <a:ext cx="302400" cy="39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0050B649-D608-4525-857D-B1B888425D1E}"/>
                </a:ext>
              </a:extLst>
            </p:cNvPr>
            <p:cNvSpPr/>
            <p:nvPr/>
          </p:nvSpPr>
          <p:spPr>
            <a:xfrm>
              <a:off x="6308817" y="2384611"/>
              <a:ext cx="72000" cy="5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4A000F94-63F6-444C-993C-E555592FE400}"/>
                </a:ext>
              </a:extLst>
            </p:cNvPr>
            <p:cNvSpPr/>
            <p:nvPr/>
          </p:nvSpPr>
          <p:spPr>
            <a:xfrm>
              <a:off x="6308817" y="2533628"/>
              <a:ext cx="72000" cy="5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853A33DA-5E5B-44A0-BCD6-EA46C1EA554E}"/>
                </a:ext>
              </a:extLst>
            </p:cNvPr>
            <p:cNvCxnSpPr>
              <a:cxnSpLocks/>
              <a:stCxn id="33" idx="2"/>
              <a:endCxn id="34" idx="0"/>
            </p:cNvCxnSpPr>
            <p:nvPr/>
          </p:nvCxnSpPr>
          <p:spPr>
            <a:xfrm>
              <a:off x="6344817" y="2438611"/>
              <a:ext cx="0" cy="9501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연결선: 꺾임 35">
              <a:extLst>
                <a:ext uri="{FF2B5EF4-FFF2-40B4-BE49-F238E27FC236}">
                  <a16:creationId xmlns:a16="http://schemas.microsoft.com/office/drawing/2014/main" id="{1B1AFD8B-96BE-424A-8A9A-5BEDCE3B8CC1}"/>
                </a:ext>
              </a:extLst>
            </p:cNvPr>
            <p:cNvCxnSpPr>
              <a:cxnSpLocks/>
              <a:stCxn id="38" idx="0"/>
              <a:endCxn id="37" idx="0"/>
            </p:cNvCxnSpPr>
            <p:nvPr/>
          </p:nvCxnSpPr>
          <p:spPr>
            <a:xfrm rot="5400000" flipH="1" flipV="1">
              <a:off x="6342569" y="2440374"/>
              <a:ext cx="12700" cy="186508"/>
            </a:xfrm>
            <a:prstGeom prst="bentConnector3">
              <a:avLst>
                <a:gd name="adj1" fmla="val 416748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8709FC1-6102-4049-8BF5-46519E2C3BCA}"/>
                </a:ext>
              </a:extLst>
            </p:cNvPr>
            <p:cNvSpPr/>
            <p:nvPr/>
          </p:nvSpPr>
          <p:spPr>
            <a:xfrm>
              <a:off x="6399823" y="2533628"/>
              <a:ext cx="72000" cy="5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F7B2E247-DA7B-4F19-8F18-4840238FE4CF}"/>
                </a:ext>
              </a:extLst>
            </p:cNvPr>
            <p:cNvSpPr/>
            <p:nvPr/>
          </p:nvSpPr>
          <p:spPr>
            <a:xfrm>
              <a:off x="6213315" y="2533628"/>
              <a:ext cx="72000" cy="5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C964F57-5761-4BDC-91AE-47EABE95DBCC}"/>
              </a:ext>
            </a:extLst>
          </p:cNvPr>
          <p:cNvSpPr txBox="1"/>
          <p:nvPr/>
        </p:nvSpPr>
        <p:spPr>
          <a:xfrm>
            <a:off x="8860733" y="4513310"/>
            <a:ext cx="5922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dirty="0">
                <a:ea typeface="나눔스퀘어 Bold" panose="020B0600000101010101" pitchFamily="50" charset="-127"/>
              </a:rPr>
              <a:t>5GC</a:t>
            </a:r>
            <a:endParaRPr lang="ko-KR" altLang="en-US" sz="1000" dirty="0">
              <a:ea typeface="나눔스퀘어 Bold" panose="020B0600000101010101" pitchFamily="50" charset="-127"/>
            </a:endParaRPr>
          </a:p>
        </p:txBody>
      </p: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ADE011CC-D94D-422D-9C75-B205619B0BB1}"/>
              </a:ext>
            </a:extLst>
          </p:cNvPr>
          <p:cNvCxnSpPr>
            <a:cxnSpLocks/>
          </p:cNvCxnSpPr>
          <p:nvPr/>
        </p:nvCxnSpPr>
        <p:spPr>
          <a:xfrm>
            <a:off x="7760523" y="5044677"/>
            <a:ext cx="10800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39E9E6D9-C9FD-46CC-BBE1-DD69451CFECB}"/>
              </a:ext>
            </a:extLst>
          </p:cNvPr>
          <p:cNvSpPr txBox="1"/>
          <p:nvPr/>
        </p:nvSpPr>
        <p:spPr>
          <a:xfrm>
            <a:off x="8092450" y="4921566"/>
            <a:ext cx="41614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ea typeface="나눔스퀘어 Bold" panose="020B0600000101010101" pitchFamily="50" charset="-127"/>
              </a:rPr>
              <a:t>NG</a:t>
            </a:r>
            <a:endParaRPr lang="ko-KR" altLang="en-US" sz="1000" dirty="0">
              <a:ea typeface="나눔스퀘어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4585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603EE9-D4EC-4D17-B736-7E86EA1B9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NTN Specifications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521593-F0E3-4162-AE9B-CA4B0B3C8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Basic NTN features had been studied and specified through 2 SIs and 3 WIs</a:t>
            </a:r>
          </a:p>
          <a:p>
            <a:pPr lvl="1"/>
            <a:r>
              <a:rPr lang="en-US" altLang="ko-KR" dirty="0"/>
              <a:t>Need to revisit fundamental assumptions, including GNSS capability/accuracy or multi-carrier support</a:t>
            </a:r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324E930-8E26-4221-AFEF-6FA2A446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3946A58-3633-4876-8A21-5C3BDC059F82}"/>
              </a:ext>
            </a:extLst>
          </p:cNvPr>
          <p:cNvGrpSpPr>
            <a:grpSpLocks noChangeAspect="1"/>
          </p:cNvGrpSpPr>
          <p:nvPr/>
        </p:nvGrpSpPr>
        <p:grpSpPr>
          <a:xfrm>
            <a:off x="284982" y="2428577"/>
            <a:ext cx="11695872" cy="3980044"/>
            <a:chOff x="1904365" y="2268220"/>
            <a:chExt cx="9829803" cy="3345030"/>
          </a:xfrm>
        </p:grpSpPr>
        <p:sp>
          <p:nvSpPr>
            <p:cNvPr id="6" name="Rect 0">
              <a:extLst>
                <a:ext uri="{FF2B5EF4-FFF2-40B4-BE49-F238E27FC236}">
                  <a16:creationId xmlns:a16="http://schemas.microsoft.com/office/drawing/2014/main" id="{513C02D8-CBCC-4643-834F-E9C4F6968D2C}"/>
                </a:ext>
              </a:extLst>
            </p:cNvPr>
            <p:cNvSpPr>
              <a:spLocks/>
            </p:cNvSpPr>
            <p:nvPr/>
          </p:nvSpPr>
          <p:spPr>
            <a:xfrm>
              <a:off x="1904365" y="3463925"/>
              <a:ext cx="945515" cy="934719"/>
            </a:xfrm>
            <a:prstGeom prst="ellipse">
              <a:avLst/>
            </a:prstGeom>
            <a:noFill/>
            <a:ln w="28575" cap="flat" cmpd="sng" algn="ctr">
              <a:solidFill>
                <a:srgbClr val="A5A5A5">
                  <a:lumMod val="40000"/>
                  <a:lumOff val="60000"/>
                  <a:alpha val="100000"/>
                </a:srgbClr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7" name="Rect 0">
              <a:extLst>
                <a:ext uri="{FF2B5EF4-FFF2-40B4-BE49-F238E27FC236}">
                  <a16:creationId xmlns:a16="http://schemas.microsoft.com/office/drawing/2014/main" id="{9A15E7AA-85A9-48CC-827D-4B03B2A70338}"/>
                </a:ext>
              </a:extLst>
            </p:cNvPr>
            <p:cNvSpPr>
              <a:spLocks/>
            </p:cNvSpPr>
            <p:nvPr/>
          </p:nvSpPr>
          <p:spPr>
            <a:xfrm>
              <a:off x="1961515" y="3520440"/>
              <a:ext cx="831215" cy="821690"/>
            </a:xfrm>
            <a:prstGeom prst="ellipse">
              <a:avLst/>
            </a:prstGeom>
            <a:solidFill>
              <a:srgbClr val="A5A5A5">
                <a:lumMod val="40000"/>
                <a:lumOff val="60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8" name="Rect 0">
              <a:extLst>
                <a:ext uri="{FF2B5EF4-FFF2-40B4-BE49-F238E27FC236}">
                  <a16:creationId xmlns:a16="http://schemas.microsoft.com/office/drawing/2014/main" id="{4CF2CA4D-A891-4755-82C4-07A977591D42}"/>
                </a:ext>
              </a:extLst>
            </p:cNvPr>
            <p:cNvSpPr>
              <a:spLocks/>
            </p:cNvSpPr>
            <p:nvPr/>
          </p:nvSpPr>
          <p:spPr>
            <a:xfrm>
              <a:off x="2379980" y="2268220"/>
              <a:ext cx="635" cy="1188720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A5A5A5">
                  <a:lumMod val="40000"/>
                  <a:lumOff val="60000"/>
                  <a:alpha val="100000"/>
                </a:srgbClr>
              </a:solidFill>
              <a:prstDash val="solid"/>
              <a:miter lim="800000"/>
              <a:tail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9" name="Rect 0">
              <a:extLst>
                <a:ext uri="{FF2B5EF4-FFF2-40B4-BE49-F238E27FC236}">
                  <a16:creationId xmlns:a16="http://schemas.microsoft.com/office/drawing/2014/main" id="{599DFD47-52E2-4B58-BE81-3F0797B4FCF6}"/>
                </a:ext>
              </a:extLst>
            </p:cNvPr>
            <p:cNvSpPr>
              <a:spLocks/>
            </p:cNvSpPr>
            <p:nvPr/>
          </p:nvSpPr>
          <p:spPr>
            <a:xfrm>
              <a:off x="2196053" y="3762833"/>
              <a:ext cx="362139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white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01</a:t>
              </a:r>
              <a:endParaRPr lang="ko-KR" altLang="en-US" sz="20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0" name="Rect 0">
              <a:extLst>
                <a:ext uri="{FF2B5EF4-FFF2-40B4-BE49-F238E27FC236}">
                  <a16:creationId xmlns:a16="http://schemas.microsoft.com/office/drawing/2014/main" id="{CFB1C762-15E1-4113-BAC9-D72771D788AA}"/>
                </a:ext>
              </a:extLst>
            </p:cNvPr>
            <p:cNvSpPr>
              <a:spLocks/>
            </p:cNvSpPr>
            <p:nvPr/>
          </p:nvSpPr>
          <p:spPr>
            <a:xfrm rot="16200000">
              <a:off x="1753452" y="2605227"/>
              <a:ext cx="723471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b="1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F0502020204030204"/>
                  <a:ea typeface="나눔스퀘어 ExtraBold" panose="020B0600000101010101" pitchFamily="50" charset="-127"/>
                </a:rPr>
                <a:t>Rel-15</a:t>
              </a:r>
              <a:endParaRPr lang="ko-KR" altLang="en-US" sz="2000" b="1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F0502020204030204"/>
                <a:ea typeface="나눔스퀘어 ExtraBold" panose="020B0600000101010101" pitchFamily="50" charset="-127"/>
              </a:endParaRPr>
            </a:p>
          </p:txBody>
        </p:sp>
        <p:sp>
          <p:nvSpPr>
            <p:cNvPr id="11" name="Rect 0">
              <a:extLst>
                <a:ext uri="{FF2B5EF4-FFF2-40B4-BE49-F238E27FC236}">
                  <a16:creationId xmlns:a16="http://schemas.microsoft.com/office/drawing/2014/main" id="{53059D54-9328-4FEA-82C9-5E65045EE36A}"/>
                </a:ext>
              </a:extLst>
            </p:cNvPr>
            <p:cNvSpPr>
              <a:spLocks/>
            </p:cNvSpPr>
            <p:nvPr/>
          </p:nvSpPr>
          <p:spPr>
            <a:xfrm flipV="1">
              <a:off x="3561080" y="3481705"/>
              <a:ext cx="945515" cy="934719"/>
            </a:xfrm>
            <a:prstGeom prst="ellipse">
              <a:avLst/>
            </a:prstGeom>
            <a:noFill/>
            <a:ln w="28575" cap="flat" cmpd="sng" algn="ctr">
              <a:solidFill>
                <a:sysClr val="window" lastClr="FFFFFF">
                  <a:lumMod val="75000"/>
                  <a:alpha val="100000"/>
                </a:sysClr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2" name="Rect 0">
              <a:extLst>
                <a:ext uri="{FF2B5EF4-FFF2-40B4-BE49-F238E27FC236}">
                  <a16:creationId xmlns:a16="http://schemas.microsoft.com/office/drawing/2014/main" id="{A9D11AB6-0259-477E-ABE2-FC2721BA0A80}"/>
                </a:ext>
              </a:extLst>
            </p:cNvPr>
            <p:cNvSpPr>
              <a:spLocks/>
            </p:cNvSpPr>
            <p:nvPr/>
          </p:nvSpPr>
          <p:spPr>
            <a:xfrm flipV="1">
              <a:off x="3618230" y="3538220"/>
              <a:ext cx="831215" cy="821690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3" name="Rect 0">
              <a:extLst>
                <a:ext uri="{FF2B5EF4-FFF2-40B4-BE49-F238E27FC236}">
                  <a16:creationId xmlns:a16="http://schemas.microsoft.com/office/drawing/2014/main" id="{9A052A61-8521-408A-B255-FD10C712318E}"/>
                </a:ext>
              </a:extLst>
            </p:cNvPr>
            <p:cNvSpPr>
              <a:spLocks/>
            </p:cNvSpPr>
            <p:nvPr/>
          </p:nvSpPr>
          <p:spPr>
            <a:xfrm flipV="1">
              <a:off x="4036695" y="4413250"/>
              <a:ext cx="636" cy="1200000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ysClr val="window" lastClr="FFFFFF">
                  <a:lumMod val="75000"/>
                  <a:alpha val="100000"/>
                </a:sysClr>
              </a:solidFill>
              <a:prstDash val="solid"/>
              <a:miter lim="800000"/>
              <a:tail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4" name="Rect 0">
              <a:extLst>
                <a:ext uri="{FF2B5EF4-FFF2-40B4-BE49-F238E27FC236}">
                  <a16:creationId xmlns:a16="http://schemas.microsoft.com/office/drawing/2014/main" id="{9ED4AE9A-B161-4862-8187-DDD9EF928449}"/>
                </a:ext>
              </a:extLst>
            </p:cNvPr>
            <p:cNvSpPr>
              <a:spLocks/>
            </p:cNvSpPr>
            <p:nvPr/>
          </p:nvSpPr>
          <p:spPr>
            <a:xfrm rot="16200000" flipV="1">
              <a:off x="3230880" y="3623310"/>
              <a:ext cx="635" cy="643255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ysClr val="window" lastClr="FFFFFF">
                  <a:lumMod val="75000"/>
                  <a:alpha val="100000"/>
                </a:sysClr>
              </a:solidFill>
              <a:prstDash val="solid"/>
              <a:miter lim="800000"/>
              <a:head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5" name="Rect 0">
              <a:extLst>
                <a:ext uri="{FF2B5EF4-FFF2-40B4-BE49-F238E27FC236}">
                  <a16:creationId xmlns:a16="http://schemas.microsoft.com/office/drawing/2014/main" id="{1D555B8E-514C-492F-90AC-AF7D76E43C67}"/>
                </a:ext>
              </a:extLst>
            </p:cNvPr>
            <p:cNvSpPr>
              <a:spLocks/>
            </p:cNvSpPr>
            <p:nvPr/>
          </p:nvSpPr>
          <p:spPr>
            <a:xfrm>
              <a:off x="3852767" y="3781247"/>
              <a:ext cx="362139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white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02</a:t>
              </a:r>
              <a:endParaRPr lang="ko-KR" altLang="en-US" sz="20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6" name="Rect 0">
              <a:extLst>
                <a:ext uri="{FF2B5EF4-FFF2-40B4-BE49-F238E27FC236}">
                  <a16:creationId xmlns:a16="http://schemas.microsoft.com/office/drawing/2014/main" id="{F8899B01-F00E-4399-ACEA-81F6027D2C0A}"/>
                </a:ext>
              </a:extLst>
            </p:cNvPr>
            <p:cNvSpPr>
              <a:spLocks/>
            </p:cNvSpPr>
            <p:nvPr/>
          </p:nvSpPr>
          <p:spPr>
            <a:xfrm rot="16200000">
              <a:off x="3360632" y="4828997"/>
              <a:ext cx="723471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b="1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F0502020204030204"/>
                  <a:ea typeface="나눔스퀘어 ExtraBold" panose="020B0600000101010101" pitchFamily="50" charset="-127"/>
                </a:rPr>
                <a:t>Rel-16</a:t>
              </a:r>
              <a:endParaRPr lang="ko-KR" altLang="en-US" sz="2000" b="1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F0502020204030204"/>
                <a:ea typeface="나눔스퀘어 ExtraBold" panose="020B0600000101010101" pitchFamily="50" charset="-127"/>
              </a:endParaRPr>
            </a:p>
          </p:txBody>
        </p:sp>
        <p:sp>
          <p:nvSpPr>
            <p:cNvPr id="17" name="Rect 0">
              <a:extLst>
                <a:ext uri="{FF2B5EF4-FFF2-40B4-BE49-F238E27FC236}">
                  <a16:creationId xmlns:a16="http://schemas.microsoft.com/office/drawing/2014/main" id="{A4DFD3DF-5EB6-45B7-920D-D48691F1EA7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161788" y="4615180"/>
              <a:ext cx="2275510" cy="711346"/>
            </a:xfrm>
            <a:prstGeom prst="rect">
              <a:avLst/>
            </a:prstGeom>
            <a:noFill/>
          </p:spPr>
          <p:txBody>
            <a:bodyPr vert="horz" wrap="square" lIns="0" tIns="0" rIns="0" bIns="0" numCol="1" anchor="t">
              <a:spAutoFit/>
            </a:bodyPr>
            <a:lstStyle/>
            <a:p>
              <a:pPr latinLnBrk="0">
                <a:defRPr/>
              </a:pP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TR 38.821 (2019-12)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NTN reference scenarios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NG-RAN impacts &amp; solutions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L1 impacts &amp; solutions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Protocol impacts &amp; solutions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8" name="Rect 0">
              <a:extLst>
                <a:ext uri="{FF2B5EF4-FFF2-40B4-BE49-F238E27FC236}">
                  <a16:creationId xmlns:a16="http://schemas.microsoft.com/office/drawing/2014/main" id="{833FC86F-9A3A-4901-83C5-A149EEF7FCB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554604" y="2391410"/>
              <a:ext cx="2333504" cy="853614"/>
            </a:xfrm>
            <a:prstGeom prst="rect">
              <a:avLst/>
            </a:prstGeom>
            <a:noFill/>
          </p:spPr>
          <p:txBody>
            <a:bodyPr vert="horz" wrap="square" lIns="0" tIns="0" rIns="0" bIns="0" numCol="1" anchor="t">
              <a:spAutoFit/>
            </a:bodyPr>
            <a:lstStyle/>
            <a:p>
              <a:pPr latinLnBrk="0">
                <a:defRPr/>
              </a:pP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TR</a:t>
              </a:r>
              <a:r>
                <a:rPr lang="ko-KR" altLang="en-US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 </a:t>
              </a: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38.811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 (2018-06)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NTN use cases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NTN architectures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NTN scenarios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NTN channel model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Potential impacts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19" name="Rect 0">
              <a:extLst>
                <a:ext uri="{FF2B5EF4-FFF2-40B4-BE49-F238E27FC236}">
                  <a16:creationId xmlns:a16="http://schemas.microsoft.com/office/drawing/2014/main" id="{1A05FA62-F88C-407F-8E41-AB19B23DC2A9}"/>
                </a:ext>
              </a:extLst>
            </p:cNvPr>
            <p:cNvSpPr>
              <a:spLocks/>
            </p:cNvSpPr>
            <p:nvPr/>
          </p:nvSpPr>
          <p:spPr>
            <a:xfrm>
              <a:off x="5240020" y="3472180"/>
              <a:ext cx="945515" cy="934719"/>
            </a:xfrm>
            <a:prstGeom prst="ellipse">
              <a:avLst/>
            </a:prstGeom>
            <a:noFill/>
            <a:ln w="28575" cap="flat" cmpd="sng" algn="ctr">
              <a:solidFill>
                <a:srgbClr val="3A91D0">
                  <a:alpha val="100000"/>
                </a:srgbClr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0" name="Rect 0">
              <a:extLst>
                <a:ext uri="{FF2B5EF4-FFF2-40B4-BE49-F238E27FC236}">
                  <a16:creationId xmlns:a16="http://schemas.microsoft.com/office/drawing/2014/main" id="{80D97485-F120-4D24-9EC7-3236E7FE760E}"/>
                </a:ext>
              </a:extLst>
            </p:cNvPr>
            <p:cNvSpPr>
              <a:spLocks/>
            </p:cNvSpPr>
            <p:nvPr/>
          </p:nvSpPr>
          <p:spPr>
            <a:xfrm>
              <a:off x="5296535" y="3528695"/>
              <a:ext cx="831215" cy="821690"/>
            </a:xfrm>
            <a:prstGeom prst="ellipse">
              <a:avLst/>
            </a:prstGeom>
            <a:solidFill>
              <a:srgbClr val="3A91D0"/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1" name="Rect 0">
              <a:extLst>
                <a:ext uri="{FF2B5EF4-FFF2-40B4-BE49-F238E27FC236}">
                  <a16:creationId xmlns:a16="http://schemas.microsoft.com/office/drawing/2014/main" id="{3602EDA4-56D0-4C8C-B61F-91C82C07CDDA}"/>
                </a:ext>
              </a:extLst>
            </p:cNvPr>
            <p:cNvSpPr>
              <a:spLocks/>
            </p:cNvSpPr>
            <p:nvPr/>
          </p:nvSpPr>
          <p:spPr>
            <a:xfrm>
              <a:off x="5733415" y="2268220"/>
              <a:ext cx="635" cy="1188720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3A91D0">
                  <a:alpha val="100000"/>
                </a:srgbClr>
              </a:solidFill>
              <a:prstDash val="solid"/>
              <a:miter lim="800000"/>
              <a:tail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2" name="Rect 0">
              <a:extLst>
                <a:ext uri="{FF2B5EF4-FFF2-40B4-BE49-F238E27FC236}">
                  <a16:creationId xmlns:a16="http://schemas.microsoft.com/office/drawing/2014/main" id="{DA31654E-D8A3-4132-9AC8-B28A360C4442}"/>
                </a:ext>
              </a:extLst>
            </p:cNvPr>
            <p:cNvSpPr>
              <a:spLocks/>
            </p:cNvSpPr>
            <p:nvPr/>
          </p:nvSpPr>
          <p:spPr>
            <a:xfrm rot="5400000">
              <a:off x="4926965" y="3613785"/>
              <a:ext cx="635" cy="643255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3A91D0">
                  <a:alpha val="100000"/>
                </a:srgbClr>
              </a:solidFill>
              <a:prstDash val="solid"/>
              <a:miter lim="800000"/>
              <a:head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3" name="Rect 0">
              <a:extLst>
                <a:ext uri="{FF2B5EF4-FFF2-40B4-BE49-F238E27FC236}">
                  <a16:creationId xmlns:a16="http://schemas.microsoft.com/office/drawing/2014/main" id="{89908570-2ABB-4593-AFBE-9D3B47796BF9}"/>
                </a:ext>
              </a:extLst>
            </p:cNvPr>
            <p:cNvSpPr>
              <a:spLocks/>
            </p:cNvSpPr>
            <p:nvPr/>
          </p:nvSpPr>
          <p:spPr>
            <a:xfrm>
              <a:off x="5531707" y="3771723"/>
              <a:ext cx="362139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white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03</a:t>
              </a:r>
              <a:endParaRPr lang="ko-KR" altLang="en-US" sz="20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4" name="Rect 0">
              <a:extLst>
                <a:ext uri="{FF2B5EF4-FFF2-40B4-BE49-F238E27FC236}">
                  <a16:creationId xmlns:a16="http://schemas.microsoft.com/office/drawing/2014/main" id="{5167F71D-C1E0-44BA-8093-406568C05A23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06250" y="2605227"/>
              <a:ext cx="723471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b="1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F0502020204030204"/>
                  <a:ea typeface="나눔스퀘어 ExtraBold" panose="020B0600000101010101" pitchFamily="50" charset="-127"/>
                </a:rPr>
                <a:t>Rel-17</a:t>
              </a:r>
              <a:endParaRPr lang="ko-KR" altLang="en-US" sz="2000" b="1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F0502020204030204"/>
                <a:ea typeface="나눔스퀘어 ExtraBold" panose="020B0600000101010101" pitchFamily="50" charset="-127"/>
              </a:endParaRPr>
            </a:p>
          </p:txBody>
        </p:sp>
        <p:sp>
          <p:nvSpPr>
            <p:cNvPr id="25" name="Rect 0">
              <a:extLst>
                <a:ext uri="{FF2B5EF4-FFF2-40B4-BE49-F238E27FC236}">
                  <a16:creationId xmlns:a16="http://schemas.microsoft.com/office/drawing/2014/main" id="{EA3C4C9A-D216-45E1-A7E0-48F5BDED885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907403" y="2319354"/>
              <a:ext cx="2710181" cy="1138152"/>
            </a:xfrm>
            <a:prstGeom prst="rect">
              <a:avLst/>
            </a:prstGeom>
            <a:noFill/>
          </p:spPr>
          <p:txBody>
            <a:bodyPr vert="horz" wrap="square" lIns="0" tIns="0" rIns="0" bIns="0" numCol="1" anchor="t">
              <a:spAutoFit/>
            </a:bodyPr>
            <a:lstStyle/>
            <a:p>
              <a:pPr latinLnBrk="0">
                <a:defRPr/>
              </a:pP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NR NTN phase 1 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(transparent payload, FR1)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Ephemeris, TA, scheduling/timing offset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Multiple TACs &amp; cell barring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TN-NTN HO (handover)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RRM/time/location-based CHO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Multiple SMTCs &amp; measurement gaps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Coarse UE location reporting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OAM, switch over, NG-RAN </a:t>
              </a:r>
              <a:r>
                <a:rPr lang="en-US" altLang="ko-KR" sz="1100" kern="0" dirty="0" err="1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signalling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, etc.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6" name="Rect 0">
              <a:extLst>
                <a:ext uri="{FF2B5EF4-FFF2-40B4-BE49-F238E27FC236}">
                  <a16:creationId xmlns:a16="http://schemas.microsoft.com/office/drawing/2014/main" id="{4C47639A-84CC-4FB4-AB9C-1026662E3144}"/>
                </a:ext>
              </a:extLst>
            </p:cNvPr>
            <p:cNvSpPr>
              <a:spLocks/>
            </p:cNvSpPr>
            <p:nvPr/>
          </p:nvSpPr>
          <p:spPr>
            <a:xfrm flipV="1">
              <a:off x="6913880" y="3481705"/>
              <a:ext cx="945515" cy="934719"/>
            </a:xfrm>
            <a:prstGeom prst="ellipse">
              <a:avLst/>
            </a:prstGeom>
            <a:noFill/>
            <a:ln w="28575" cap="flat" cmpd="sng" algn="ctr">
              <a:solidFill>
                <a:srgbClr val="0A5B9B">
                  <a:alpha val="100000"/>
                </a:srgbClr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7" name="Rect 0">
              <a:extLst>
                <a:ext uri="{FF2B5EF4-FFF2-40B4-BE49-F238E27FC236}">
                  <a16:creationId xmlns:a16="http://schemas.microsoft.com/office/drawing/2014/main" id="{14A9B777-DB80-4DE4-AC9F-BBC06934CDAC}"/>
                </a:ext>
              </a:extLst>
            </p:cNvPr>
            <p:cNvSpPr>
              <a:spLocks/>
            </p:cNvSpPr>
            <p:nvPr/>
          </p:nvSpPr>
          <p:spPr>
            <a:xfrm flipV="1">
              <a:off x="6971030" y="3538220"/>
              <a:ext cx="831215" cy="821690"/>
            </a:xfrm>
            <a:prstGeom prst="ellipse">
              <a:avLst/>
            </a:prstGeom>
            <a:solidFill>
              <a:srgbClr val="0A5B9B"/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8" name="Rect 0">
              <a:extLst>
                <a:ext uri="{FF2B5EF4-FFF2-40B4-BE49-F238E27FC236}">
                  <a16:creationId xmlns:a16="http://schemas.microsoft.com/office/drawing/2014/main" id="{02C40A40-BDEF-4134-9FC4-FDA5AF923DA3}"/>
                </a:ext>
              </a:extLst>
            </p:cNvPr>
            <p:cNvSpPr>
              <a:spLocks/>
            </p:cNvSpPr>
            <p:nvPr/>
          </p:nvSpPr>
          <p:spPr>
            <a:xfrm flipV="1">
              <a:off x="7389495" y="4413250"/>
              <a:ext cx="636" cy="1200000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A5B9B">
                  <a:alpha val="100000"/>
                </a:srgbClr>
              </a:solidFill>
              <a:prstDash val="solid"/>
              <a:miter lim="800000"/>
              <a:tail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29" name="Rect 0">
              <a:extLst>
                <a:ext uri="{FF2B5EF4-FFF2-40B4-BE49-F238E27FC236}">
                  <a16:creationId xmlns:a16="http://schemas.microsoft.com/office/drawing/2014/main" id="{945627F9-76AB-4F52-B065-01874845D655}"/>
                </a:ext>
              </a:extLst>
            </p:cNvPr>
            <p:cNvSpPr>
              <a:spLocks/>
            </p:cNvSpPr>
            <p:nvPr/>
          </p:nvSpPr>
          <p:spPr>
            <a:xfrm rot="16200000" flipV="1">
              <a:off x="6583680" y="3623310"/>
              <a:ext cx="635" cy="643255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67FC6">
                  <a:alpha val="100000"/>
                </a:srgbClr>
              </a:solidFill>
              <a:prstDash val="solid"/>
              <a:miter lim="800000"/>
              <a:head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0" name="Rect 0">
              <a:extLst>
                <a:ext uri="{FF2B5EF4-FFF2-40B4-BE49-F238E27FC236}">
                  <a16:creationId xmlns:a16="http://schemas.microsoft.com/office/drawing/2014/main" id="{C09B6382-A15B-459B-8F73-2B916D2372A5}"/>
                </a:ext>
              </a:extLst>
            </p:cNvPr>
            <p:cNvSpPr>
              <a:spLocks/>
            </p:cNvSpPr>
            <p:nvPr/>
          </p:nvSpPr>
          <p:spPr>
            <a:xfrm>
              <a:off x="7205569" y="3781247"/>
              <a:ext cx="362139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white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04</a:t>
              </a:r>
              <a:endParaRPr lang="ko-KR" altLang="en-US" sz="20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1" name="Rect 0">
              <a:extLst>
                <a:ext uri="{FF2B5EF4-FFF2-40B4-BE49-F238E27FC236}">
                  <a16:creationId xmlns:a16="http://schemas.microsoft.com/office/drawing/2014/main" id="{11D810F9-D85E-49C2-8119-C1BE39DCCA30}"/>
                </a:ext>
              </a:extLst>
            </p:cNvPr>
            <p:cNvSpPr>
              <a:spLocks/>
            </p:cNvSpPr>
            <p:nvPr/>
          </p:nvSpPr>
          <p:spPr>
            <a:xfrm rot="16200000">
              <a:off x="6713433" y="4828997"/>
              <a:ext cx="723471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b="1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F0502020204030204"/>
                  <a:ea typeface="나눔스퀘어 ExtraBold" panose="020B0600000101010101" pitchFamily="50" charset="-127"/>
                </a:rPr>
                <a:t>Rel-18</a:t>
              </a:r>
              <a:endParaRPr lang="ko-KR" altLang="en-US" sz="2000" b="1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F0502020204030204"/>
                <a:ea typeface="나눔스퀘어 ExtraBold" panose="020B0600000101010101" pitchFamily="50" charset="-127"/>
              </a:endParaRPr>
            </a:p>
          </p:txBody>
        </p:sp>
        <p:sp>
          <p:nvSpPr>
            <p:cNvPr id="32" name="Rect 0">
              <a:extLst>
                <a:ext uri="{FF2B5EF4-FFF2-40B4-BE49-F238E27FC236}">
                  <a16:creationId xmlns:a16="http://schemas.microsoft.com/office/drawing/2014/main" id="{60E6ADE5-A4FB-4377-BBAA-881C4552E7D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514590" y="4615180"/>
              <a:ext cx="3985580" cy="995883"/>
            </a:xfrm>
            <a:prstGeom prst="rect">
              <a:avLst/>
            </a:prstGeom>
            <a:noFill/>
          </p:spPr>
          <p:txBody>
            <a:bodyPr vert="horz" wrap="square" lIns="0" tIns="0" rIns="0" bIns="0" numCol="1" anchor="t">
              <a:spAutoFit/>
            </a:bodyPr>
            <a:lstStyle/>
            <a:p>
              <a:pPr latinLnBrk="0">
                <a:defRPr/>
              </a:pP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NR NTN phase 2 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(FR2, earth-moving cell)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UL coverage E</a:t>
              </a:r>
              <a:r>
                <a:rPr lang="en-US" altLang="ko-KR" sz="1100" kern="0" dirty="0" err="1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nh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. (Msg4 repetition, PUSCH DMRS bundling over timing drift)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RACH-less HO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Satellite switch with re-synchronization (w/ unchanged PCI)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Verification of UE location (Rx-Tx time difference report, etc.)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Mobility enhancement &amp; power saving (via TN coverage area)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3" name="Rect 0">
              <a:extLst>
                <a:ext uri="{FF2B5EF4-FFF2-40B4-BE49-F238E27FC236}">
                  <a16:creationId xmlns:a16="http://schemas.microsoft.com/office/drawing/2014/main" id="{38A5D624-4EA8-4595-A5C0-8C81BD303FC3}"/>
                </a:ext>
              </a:extLst>
            </p:cNvPr>
            <p:cNvSpPr>
              <a:spLocks/>
            </p:cNvSpPr>
            <p:nvPr/>
          </p:nvSpPr>
          <p:spPr>
            <a:xfrm>
              <a:off x="8609965" y="3463925"/>
              <a:ext cx="945515" cy="934719"/>
            </a:xfrm>
            <a:prstGeom prst="ellipse">
              <a:avLst/>
            </a:prstGeom>
            <a:noFill/>
            <a:ln w="28575" cap="flat" cmpd="sng" algn="ctr">
              <a:solidFill>
                <a:srgbClr val="013D83">
                  <a:alpha val="100000"/>
                </a:srgbClr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4" name="Rect 0">
              <a:extLst>
                <a:ext uri="{FF2B5EF4-FFF2-40B4-BE49-F238E27FC236}">
                  <a16:creationId xmlns:a16="http://schemas.microsoft.com/office/drawing/2014/main" id="{02127DF6-B43E-4C4D-A735-B9430D13B33B}"/>
                </a:ext>
              </a:extLst>
            </p:cNvPr>
            <p:cNvSpPr>
              <a:spLocks/>
            </p:cNvSpPr>
            <p:nvPr/>
          </p:nvSpPr>
          <p:spPr>
            <a:xfrm>
              <a:off x="8667115" y="3520440"/>
              <a:ext cx="831215" cy="821690"/>
            </a:xfrm>
            <a:prstGeom prst="ellipse">
              <a:avLst/>
            </a:prstGeom>
            <a:solidFill>
              <a:srgbClr val="013D83"/>
            </a:solidFill>
            <a:ln w="0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5" name="Rect 0">
              <a:extLst>
                <a:ext uri="{FF2B5EF4-FFF2-40B4-BE49-F238E27FC236}">
                  <a16:creationId xmlns:a16="http://schemas.microsoft.com/office/drawing/2014/main" id="{2748562B-F37C-438E-B307-9275DAB5EC85}"/>
                </a:ext>
              </a:extLst>
            </p:cNvPr>
            <p:cNvSpPr>
              <a:spLocks/>
            </p:cNvSpPr>
            <p:nvPr/>
          </p:nvSpPr>
          <p:spPr>
            <a:xfrm>
              <a:off x="9086215" y="2268220"/>
              <a:ext cx="635" cy="1188720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13D83">
                  <a:alpha val="100000"/>
                </a:srgbClr>
              </a:solidFill>
              <a:prstDash val="solid"/>
              <a:miter lim="800000"/>
              <a:tail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6" name="Rect 0">
              <a:extLst>
                <a:ext uri="{FF2B5EF4-FFF2-40B4-BE49-F238E27FC236}">
                  <a16:creationId xmlns:a16="http://schemas.microsoft.com/office/drawing/2014/main" id="{FF690A47-9459-4070-9DD8-F8B27AE0DB48}"/>
                </a:ext>
              </a:extLst>
            </p:cNvPr>
            <p:cNvSpPr>
              <a:spLocks/>
            </p:cNvSpPr>
            <p:nvPr/>
          </p:nvSpPr>
          <p:spPr>
            <a:xfrm rot="5400000">
              <a:off x="8279764" y="3613785"/>
              <a:ext cx="635" cy="643255"/>
            </a:xfrm>
            <a:custGeom>
              <a:avLst/>
              <a:gdLst>
                <a:gd name="TX0" fmla="*/ 0 w 1"/>
                <a:gd name="TY0" fmla="*/ 1488332 h 1488333"/>
                <a:gd name="TX1" fmla="*/ 0 w 1"/>
                <a:gd name="TY1" fmla="*/ 0 h 148833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</a:cxnLst>
              <a:rect l="l" t="t" r="r" b="b"/>
              <a:pathLst>
                <a:path w="1" h="1488333">
                  <a:moveTo>
                    <a:pt x="0" y="14883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13D83">
                  <a:alpha val="100000"/>
                </a:srgbClr>
              </a:solidFill>
              <a:prstDash val="solid"/>
              <a:miter lim="800000"/>
              <a:headEnd type="oval" w="med" len="med"/>
            </a:ln>
            <a:effectLst/>
          </p:spPr>
          <p:txBody>
            <a:bodyPr vert="horz" wrap="square" lIns="91440" tIns="45720" rIns="91440" bIns="45720" numCol="1" anchor="ctr">
              <a:noAutofit/>
            </a:bodyPr>
            <a:lstStyle/>
            <a:p>
              <a:pPr algn="ctr" latinLnBrk="0">
                <a:defRPr/>
              </a:pPr>
              <a:endParaRPr lang="ko-KR" altLang="en-US" sz="1050" kern="0" dirty="0"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7" name="Rect 0">
              <a:extLst>
                <a:ext uri="{FF2B5EF4-FFF2-40B4-BE49-F238E27FC236}">
                  <a16:creationId xmlns:a16="http://schemas.microsoft.com/office/drawing/2014/main" id="{774CE59C-8203-43FF-8397-6FFF6BEC6907}"/>
                </a:ext>
              </a:extLst>
            </p:cNvPr>
            <p:cNvSpPr>
              <a:spLocks/>
            </p:cNvSpPr>
            <p:nvPr/>
          </p:nvSpPr>
          <p:spPr>
            <a:xfrm>
              <a:off x="8901654" y="3762833"/>
              <a:ext cx="362139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white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05</a:t>
              </a:r>
              <a:endParaRPr lang="ko-KR" altLang="en-US" sz="20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white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  <p:sp>
          <p:nvSpPr>
            <p:cNvPr id="38" name="Rect 0">
              <a:extLst>
                <a:ext uri="{FF2B5EF4-FFF2-40B4-BE49-F238E27FC236}">
                  <a16:creationId xmlns:a16="http://schemas.microsoft.com/office/drawing/2014/main" id="{A769D8C5-275F-4CC7-BCC2-46E761949C4C}"/>
                </a:ext>
              </a:extLst>
            </p:cNvPr>
            <p:cNvSpPr>
              <a:spLocks/>
            </p:cNvSpPr>
            <p:nvPr/>
          </p:nvSpPr>
          <p:spPr>
            <a:xfrm rot="16200000">
              <a:off x="8459050" y="2605227"/>
              <a:ext cx="723471" cy="336273"/>
            </a:xfrm>
            <a:prstGeom prst="rect">
              <a:avLst/>
            </a:prstGeom>
          </p:spPr>
          <p:txBody>
            <a:bodyPr vert="horz" wrap="none" lIns="91440" tIns="45720" rIns="91440" bIns="45720" numCol="1" anchor="ctr">
              <a:spAutoFit/>
            </a:bodyPr>
            <a:lstStyle/>
            <a:p>
              <a:pPr algn="ctr" latinLnBrk="0">
                <a:defRPr/>
              </a:pPr>
              <a:r>
                <a:rPr lang="en-US" altLang="ko-KR" sz="2000" b="1" kern="0" spc="-14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F0502020204030204"/>
                  <a:ea typeface="나눔스퀘어 ExtraBold" panose="020B0600000101010101" pitchFamily="50" charset="-127"/>
                </a:rPr>
                <a:t>Rel-19</a:t>
              </a:r>
              <a:endParaRPr lang="ko-KR" altLang="en-US" sz="2000" b="1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F0502020204030204"/>
                <a:ea typeface="나눔스퀘어 ExtraBold" panose="020B0600000101010101" pitchFamily="50" charset="-127"/>
              </a:endParaRPr>
            </a:p>
          </p:txBody>
        </p:sp>
        <p:sp>
          <p:nvSpPr>
            <p:cNvPr id="39" name="Rect 0">
              <a:extLst>
                <a:ext uri="{FF2B5EF4-FFF2-40B4-BE49-F238E27FC236}">
                  <a16:creationId xmlns:a16="http://schemas.microsoft.com/office/drawing/2014/main" id="{28505FFD-721A-46E7-B0D9-BE5692412EF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260201" y="2319866"/>
              <a:ext cx="2473967" cy="1138152"/>
            </a:xfrm>
            <a:prstGeom prst="rect">
              <a:avLst/>
            </a:prstGeom>
            <a:noFill/>
          </p:spPr>
          <p:txBody>
            <a:bodyPr vert="horz" wrap="square" lIns="0" tIns="0" rIns="0" bIns="0" numCol="1" anchor="t">
              <a:spAutoFit/>
            </a:bodyPr>
            <a:lstStyle/>
            <a:p>
              <a:pPr latinLnBrk="0">
                <a:defRPr/>
              </a:pPr>
              <a:r>
                <a:rPr lang="en-US" altLang="ko-KR" sz="1100" b="1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NR NTN phase 3 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(regenerative payload)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DL coverage </a:t>
              </a:r>
              <a:r>
                <a:rPr lang="en-US" altLang="ko-KR" sz="1100" kern="0" dirty="0" err="1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Enh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. (SSB periodicity)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OCC for PUSCH, NPRACH &amp; NPUSCH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Half duplex FDD UE</a:t>
              </a:r>
              <a:r>
                <a:rPr lang="ko-KR" altLang="en-US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 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support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On-board </a:t>
              </a:r>
              <a:r>
                <a:rPr lang="en-US" altLang="ko-KR" sz="1100" kern="0" dirty="0" err="1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gNB</a:t>
              </a: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 support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Store &amp; forward support</a:t>
              </a: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MBS intended service area </a:t>
              </a:r>
              <a:r>
                <a:rPr lang="en-US" altLang="ko-KR" sz="1100" kern="0" dirty="0" err="1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signalling</a:t>
              </a:r>
              <a:endParaRPr lang="en-US" altLang="ko-KR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  <a:p>
              <a:pPr marL="228600" indent="-228600" latinLnBrk="0">
                <a:buFont typeface="+mj-lt"/>
                <a:buAutoNum type="arabicPeriod"/>
                <a:defRPr/>
              </a:pPr>
              <a:r>
                <a:rPr lang="en-US" altLang="ko-KR" sz="1100" kern="0" dirty="0">
                  <a:ln w="9525" cap="flat" cmpd="sng">
                    <a:solidFill>
                      <a:srgbClr val="000000">
                        <a:alpha val="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맑은 고딕" panose="020F0502020204030204"/>
                  <a:ea typeface="나눔스퀘어 Bold" panose="020B0600000101010101" pitchFamily="50" charset="-127"/>
                </a:rPr>
                <a:t>LTE-to-NR NTN mobility (IDLE)</a:t>
              </a:r>
              <a:endParaRPr lang="ko-KR" altLang="en-US" sz="1100" kern="0" dirty="0">
                <a:ln w="9525" cap="flat" cmpd="sng">
                  <a:solidFill>
                    <a:srgbClr val="000000">
                      <a:alpha val="0"/>
                    </a:srgbClr>
                  </a:solidFill>
                  <a:prstDash val="solid"/>
                </a:ln>
                <a:solidFill>
                  <a:prstClr val="black"/>
                </a:solidFill>
                <a:latin typeface="맑은 고딕" panose="020F0502020204030204"/>
                <a:ea typeface="나눔스퀘어 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689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6EAFD5-3925-447F-8E14-215C0BB3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Non-Terrestrial Networks Phase 4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54471-F38B-48DE-AF5C-A873DB61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49" y="1514474"/>
            <a:ext cx="11287125" cy="5188251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 for NTN phase 4 specifications</a:t>
            </a:r>
          </a:p>
          <a:p>
            <a:pPr lvl="1"/>
            <a:r>
              <a:rPr lang="en-US" altLang="ko-KR" dirty="0"/>
              <a:t>Fundamental studies are required to enable NTN to everything</a:t>
            </a:r>
          </a:p>
          <a:p>
            <a:pPr lvl="1"/>
            <a:r>
              <a:rPr lang="en-US" altLang="ko-KR" dirty="0"/>
              <a:t>Some of leftovers from NTN phase 1~3 due to limited TUs need to be specified </a:t>
            </a:r>
          </a:p>
          <a:p>
            <a:r>
              <a:rPr lang="en-US" altLang="ko-KR" dirty="0"/>
              <a:t>Potential objectives</a:t>
            </a:r>
          </a:p>
          <a:p>
            <a:pPr lvl="1"/>
            <a:r>
              <a:rPr lang="en-US" altLang="ko-KR" dirty="0"/>
              <a:t>Specify E-UTRA TN to NR NTN mobility for CONNECTED mode UEs [RAN2]</a:t>
            </a:r>
          </a:p>
          <a:p>
            <a:pPr lvl="2"/>
            <a:r>
              <a:rPr lang="en-US" altLang="ko-KR" dirty="0"/>
              <a:t>NTN phase 3 only supports E-UTRA TN to NR NTN mobility for IDLE mode UEs</a:t>
            </a:r>
          </a:p>
          <a:p>
            <a:pPr lvl="2"/>
            <a:r>
              <a:rPr lang="en-US" altLang="ko-KR" dirty="0"/>
              <a:t>Need to avoid unnecessary cell reselection, e.g., via enabling multiple SMTCs</a:t>
            </a:r>
          </a:p>
          <a:p>
            <a:pPr lvl="1"/>
            <a:r>
              <a:rPr lang="en-US" altLang="ko-KR" dirty="0"/>
              <a:t>Study on NTN supports for non-GNSS capable UEs [RAN1, RAN4]</a:t>
            </a:r>
          </a:p>
          <a:p>
            <a:pPr lvl="1"/>
            <a:r>
              <a:rPr lang="en-US" altLang="ko-KR" dirty="0"/>
              <a:t>Multi-polarization support for NR NTN [RAN1, RAN4]</a:t>
            </a:r>
          </a:p>
          <a:p>
            <a:pPr lvl="2"/>
            <a:r>
              <a:rPr lang="en-US" altLang="ko-KR" dirty="0"/>
              <a:t>Currently, the network broadcasts the polarization type of satellite (circular or linear)</a:t>
            </a:r>
          </a:p>
          <a:p>
            <a:pPr lvl="2"/>
            <a:r>
              <a:rPr lang="en-US" altLang="ko-KR" dirty="0"/>
              <a:t>Further enhance NTN coverage by satellite-UE polarization alignment </a:t>
            </a:r>
          </a:p>
          <a:p>
            <a:pPr lvl="1"/>
            <a:r>
              <a:rPr lang="en-US" altLang="ko-KR" dirty="0"/>
              <a:t>Study and specify CA/DC for NTN [RAN1, RAN2, RAN4]</a:t>
            </a:r>
          </a:p>
          <a:p>
            <a:pPr lvl="2"/>
            <a:r>
              <a:rPr lang="en-US" altLang="ko-KR" dirty="0"/>
              <a:t>Specify intra-satellite CA and intra-orbit CA/DC (e.g., LEO-LEO CA/DC)</a:t>
            </a:r>
          </a:p>
          <a:p>
            <a:pPr lvl="2"/>
            <a:r>
              <a:rPr lang="en-US" altLang="ko-KR" dirty="0"/>
              <a:t>Study TN-NTN DC, inter-orbit CA/DC (e.g., LEO-GEO DC)</a:t>
            </a:r>
          </a:p>
          <a:p>
            <a:pPr lvl="1"/>
            <a:r>
              <a:rPr lang="en-US" altLang="ko-KR" dirty="0"/>
              <a:t>Leftovers from Rel-19 NTN, including further optimizations on SSB hopping [RAN1, RAN2]</a:t>
            </a:r>
          </a:p>
          <a:p>
            <a:pPr lvl="2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15648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8B1A5E-492A-4CD1-AED2-7160B09A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E-UTRA TN to NR NTN mobility for CONNECTED mode UEs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880FD4B-82A2-4F75-9CC2-DDED7645C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About 50% of world population still has been being connected by E-UTRA</a:t>
            </a:r>
          </a:p>
          <a:p>
            <a:pPr lvl="1"/>
            <a:r>
              <a:rPr lang="en-US" altLang="ko-KR" dirty="0"/>
              <a:t>Even in 2030, </a:t>
            </a:r>
            <a:r>
              <a:rPr lang="en-US" altLang="ko-KR" dirty="0">
                <a:solidFill>
                  <a:srgbClr val="00B050"/>
                </a:solidFill>
              </a:rPr>
              <a:t>up to 42% of users may rely on E-UTRA in some regions </a:t>
            </a:r>
            <a:r>
              <a:rPr lang="en-US" altLang="ko-KR" sz="1000" dirty="0"/>
              <a:t>[Ericsson mobility report, Nov. 2024]</a:t>
            </a:r>
          </a:p>
          <a:p>
            <a:pPr lvl="1"/>
            <a:r>
              <a:rPr lang="en-US" altLang="ko-KR" dirty="0"/>
              <a:t>However, E-UTRA TN to NR NTN mobility feature from Rel-19 is very limited</a:t>
            </a:r>
          </a:p>
          <a:p>
            <a:pPr lvl="2"/>
            <a:r>
              <a:rPr lang="en-US" altLang="ko-KR" dirty="0"/>
              <a:t>Only support cell (re-)selection via single SMTC for RRC-IDLE UEs</a:t>
            </a:r>
          </a:p>
          <a:p>
            <a:r>
              <a:rPr lang="en-US" altLang="ko-KR" dirty="0"/>
              <a:t>Objectives [RAN2]</a:t>
            </a:r>
          </a:p>
          <a:p>
            <a:pPr lvl="1"/>
            <a:r>
              <a:rPr lang="en-US" altLang="ko-KR" dirty="0"/>
              <a:t>Enable multiple SMTCs for E-UTRA TN to NR NTN mobility</a:t>
            </a:r>
          </a:p>
          <a:p>
            <a:pPr lvl="1"/>
            <a:r>
              <a:rPr lang="en-US" altLang="ko-KR" dirty="0"/>
              <a:t>Enable handover and conditional handover for E-UTRA TN to NR NTN mobility</a:t>
            </a:r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A2254A-9A1E-4EEA-A70A-6CD2505E9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489A379-0ADB-45A5-9D0E-620B42036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0" y="4390977"/>
            <a:ext cx="6200779" cy="210391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27BC27F-D234-485D-94D8-D580698A8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6389" y="1136567"/>
            <a:ext cx="2885049" cy="1200317"/>
          </a:xfrm>
          <a:prstGeom prst="rect">
            <a:avLst/>
          </a:prstGeom>
        </p:spPr>
      </p:pic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A50D2513-DFE1-46FA-919F-56B5A443B474}"/>
              </a:ext>
            </a:extLst>
          </p:cNvPr>
          <p:cNvSpPr/>
          <p:nvPr/>
        </p:nvSpPr>
        <p:spPr>
          <a:xfrm>
            <a:off x="8427563" y="1593130"/>
            <a:ext cx="801278" cy="750159"/>
          </a:xfrm>
          <a:custGeom>
            <a:avLst/>
            <a:gdLst>
              <a:gd name="connsiteX0" fmla="*/ 0 w 838985"/>
              <a:gd name="connsiteY0" fmla="*/ 744717 h 750159"/>
              <a:gd name="connsiteX1" fmla="*/ 395925 w 838985"/>
              <a:gd name="connsiteY1" fmla="*/ 659876 h 750159"/>
              <a:gd name="connsiteX2" fmla="*/ 612742 w 838985"/>
              <a:gd name="connsiteY2" fmla="*/ 122548 h 750159"/>
              <a:gd name="connsiteX3" fmla="*/ 838985 w 838985"/>
              <a:gd name="connsiteY3" fmla="*/ 0 h 75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985" h="750159">
                <a:moveTo>
                  <a:pt x="0" y="744717"/>
                </a:moveTo>
                <a:cubicBezTo>
                  <a:pt x="146900" y="754144"/>
                  <a:pt x="293801" y="763571"/>
                  <a:pt x="395925" y="659876"/>
                </a:cubicBezTo>
                <a:cubicBezTo>
                  <a:pt x="498049" y="556181"/>
                  <a:pt x="538899" y="232527"/>
                  <a:pt x="612742" y="122548"/>
                </a:cubicBezTo>
                <a:cubicBezTo>
                  <a:pt x="686585" y="12569"/>
                  <a:pt x="762785" y="6284"/>
                  <a:pt x="838985" y="0"/>
                </a:cubicBezTo>
              </a:path>
            </a:pathLst>
          </a:cu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244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8B1A5E-492A-4CD1-AED2-7160B09A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NTN supports for non-GNSS capable UEs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880FD4B-82A2-4F75-9CC2-DDED7645C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Reliable GNSS cannot be guaranteed</a:t>
            </a:r>
          </a:p>
          <a:p>
            <a:pPr lvl="2"/>
            <a:r>
              <a:rPr lang="en-US" altLang="ko-KR" dirty="0"/>
              <a:t>Blockage </a:t>
            </a:r>
          </a:p>
          <a:p>
            <a:pPr lvl="2"/>
            <a:r>
              <a:rPr lang="en-US" altLang="ko-KR" dirty="0"/>
              <a:t>Inaccuracy: multipath, jamming, and spoofing</a:t>
            </a:r>
          </a:p>
          <a:p>
            <a:pPr lvl="1"/>
            <a:r>
              <a:rPr lang="en-US" altLang="ko-KR" dirty="0"/>
              <a:t>Always-ON GNSS</a:t>
            </a:r>
            <a:r>
              <a:rPr lang="ko-KR" altLang="en-US" dirty="0"/>
              <a:t> </a:t>
            </a:r>
            <a:r>
              <a:rPr lang="en-US" altLang="ko-KR" dirty="0"/>
              <a:t>may cause</a:t>
            </a:r>
            <a:r>
              <a:rPr lang="ko-KR" altLang="en-US" dirty="0"/>
              <a:t> </a:t>
            </a:r>
            <a:r>
              <a:rPr lang="en-US" altLang="ko-KR" dirty="0"/>
              <a:t>high energy consumption and latency from UE side</a:t>
            </a:r>
          </a:p>
          <a:p>
            <a:endParaRPr lang="en-US" altLang="ko-KR" dirty="0"/>
          </a:p>
          <a:p>
            <a:r>
              <a:rPr lang="en-US" altLang="ko-KR" dirty="0"/>
              <a:t>Objectives</a:t>
            </a:r>
          </a:p>
          <a:p>
            <a:pPr lvl="1"/>
            <a:r>
              <a:rPr lang="en-US" altLang="ko-KR" dirty="0"/>
              <a:t>Study and specify solutions to support non-GNSS capable UEs</a:t>
            </a:r>
          </a:p>
          <a:p>
            <a:pPr lvl="2"/>
            <a:r>
              <a:rPr lang="en-US" altLang="ko-KR" dirty="0"/>
              <a:t>Uplink time and frequency synchronization (for both RRC idle/connected UEs) [RAN1] </a:t>
            </a:r>
          </a:p>
          <a:p>
            <a:pPr lvl="2"/>
            <a:r>
              <a:rPr lang="en-US" altLang="ko-KR" dirty="0"/>
              <a:t>Enhancements for HO [RAN2]</a:t>
            </a:r>
          </a:p>
          <a:p>
            <a:pPr lvl="2"/>
            <a:r>
              <a:rPr lang="en-US" altLang="ko-KR" dirty="0"/>
              <a:t>Study other impacts and solutions [RAN1, RAN2] </a:t>
            </a:r>
          </a:p>
          <a:p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A2254A-9A1E-4EEA-A70A-6CD2505E9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209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8B1A5E-492A-4CD1-AED2-7160B09A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Multi-polarization support for NR NTN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880FD4B-82A2-4F75-9CC2-DDED7645C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/>
              <a:t>Motivation: NTN {Coverage, Spectrum Efficiency, Interference} Enhancement</a:t>
            </a:r>
          </a:p>
          <a:p>
            <a:pPr lvl="1"/>
            <a:r>
              <a:rPr lang="en-US" altLang="ko-KR" dirty="0"/>
              <a:t>In multi-layer NTN, various polarizations might be mixed due to the diverse nature of communication platform.</a:t>
            </a:r>
          </a:p>
          <a:p>
            <a:pPr lvl="2"/>
            <a:r>
              <a:rPr lang="en-US" altLang="ko-KR" dirty="0"/>
              <a:t>{Circular: satellite, VSAT UE} </a:t>
            </a:r>
            <a:r>
              <a:rPr lang="en-US" altLang="ko-KR" dirty="0">
                <a:sym typeface="Wingdings" panose="05000000000000000000" pitchFamily="2" charset="2"/>
              </a:rPr>
              <a:t>↔</a:t>
            </a:r>
            <a:r>
              <a:rPr lang="en-US" altLang="ko-KR" dirty="0"/>
              <a:t> {Linear (or X-pol): UAV, Handheld UE}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Currently, the network broadcasts the polarization type of satellite in SIB19</a:t>
            </a:r>
          </a:p>
          <a:p>
            <a:pPr lvl="2"/>
            <a:r>
              <a:rPr lang="en-US" altLang="ko-KR" dirty="0"/>
              <a:t>no explicit specification about polarization alignment/multiplexing</a:t>
            </a:r>
          </a:p>
          <a:p>
            <a:pPr lvl="2"/>
            <a:endParaRPr lang="en-US" altLang="ko-KR" dirty="0"/>
          </a:p>
          <a:p>
            <a:pPr lvl="1"/>
            <a:r>
              <a:rPr lang="en-US" altLang="ko-KR" dirty="0"/>
              <a:t>Further, the support of multi-polarizations might help </a:t>
            </a:r>
          </a:p>
          <a:p>
            <a:pPr lvl="2"/>
            <a:r>
              <a:rPr lang="en-US" altLang="ko-KR" dirty="0"/>
              <a:t>to enhance coverage</a:t>
            </a:r>
          </a:p>
          <a:p>
            <a:pPr lvl="3"/>
            <a:r>
              <a:rPr lang="en-US" altLang="ko-KR" dirty="0"/>
              <a:t>polarization mismatch (e.g. satellite: circular, UE: linear</a:t>
            </a:r>
            <a:r>
              <a:rPr lang="en-US" altLang="ko-KR" dirty="0">
                <a:sym typeface="Wingdings" panose="05000000000000000000" pitchFamily="2" charset="2"/>
              </a:rPr>
              <a:t>): 3 dB loss (current) ↔ 0 dB loss (by polarization alignment)</a:t>
            </a:r>
          </a:p>
          <a:p>
            <a:pPr lvl="2"/>
            <a:r>
              <a:rPr lang="en-US" altLang="ko-KR" dirty="0"/>
              <a:t>to optimize spectrum utilization</a:t>
            </a:r>
          </a:p>
          <a:p>
            <a:pPr lvl="3"/>
            <a:r>
              <a:rPr lang="en-US" altLang="ko-KR" dirty="0"/>
              <a:t>repetition resources for similar reliability: R repetitions (current) </a:t>
            </a:r>
            <a:r>
              <a:rPr lang="en-US" altLang="ko-KR" dirty="0">
                <a:sym typeface="Wingdings" panose="05000000000000000000" pitchFamily="2" charset="2"/>
              </a:rPr>
              <a:t>↔ </a:t>
            </a:r>
            <a:r>
              <a:rPr lang="en-US" altLang="ko-KR" dirty="0"/>
              <a:t>½ R</a:t>
            </a:r>
            <a:r>
              <a:rPr lang="en-US" altLang="ko-KR" dirty="0">
                <a:sym typeface="Wingdings" panose="05000000000000000000" pitchFamily="2" charset="2"/>
              </a:rPr>
              <a:t> repetitions (by polarization alignment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minimum granularity for polarization : currently, polarization per satellite</a:t>
            </a:r>
            <a:endParaRPr lang="en-US" altLang="ko-KR" dirty="0">
              <a:sym typeface="Wingdings" panose="05000000000000000000" pitchFamily="2" charset="2"/>
            </a:endParaRPr>
          </a:p>
          <a:p>
            <a:pPr lvl="4"/>
            <a:r>
              <a:rPr lang="en-US" altLang="ko-KR" dirty="0"/>
              <a:t>a satellite might support multi-polarizations </a:t>
            </a:r>
            <a:r>
              <a:rPr lang="en-US" altLang="ko-KR" dirty="0">
                <a:sym typeface="Wingdings" panose="05000000000000000000" pitchFamily="2" charset="2"/>
              </a:rPr>
              <a:t>within the resource grid (or channel bandwidth)</a:t>
            </a:r>
            <a:endParaRPr lang="en-US" altLang="ko-KR" dirty="0"/>
          </a:p>
          <a:p>
            <a:pPr lvl="2"/>
            <a:r>
              <a:rPr lang="en-US" altLang="ko-KR" dirty="0"/>
              <a:t>to reduce interference/leakage</a:t>
            </a:r>
          </a:p>
          <a:p>
            <a:pPr lvl="3"/>
            <a:r>
              <a:rPr lang="en-US" altLang="ko-KR" dirty="0"/>
              <a:t>explicit resource separation between circular and linear </a:t>
            </a:r>
          </a:p>
          <a:p>
            <a:pPr lvl="2"/>
            <a:endParaRPr lang="en-US" altLang="ko-KR" dirty="0"/>
          </a:p>
          <a:p>
            <a:r>
              <a:rPr lang="en-US" altLang="ko-KR" dirty="0"/>
              <a:t>Objectives: support of multi-polarizations (RH, LH, Linear) [RAN1, RAN4]</a:t>
            </a:r>
          </a:p>
          <a:p>
            <a:pPr lvl="1"/>
            <a:r>
              <a:rPr lang="en-US" altLang="ko-KR" dirty="0"/>
              <a:t>E.g., semi-static and/or dynamic polarization alignment/</a:t>
            </a:r>
            <a:r>
              <a:rPr lang="en-US" altLang="ko-KR" dirty="0" err="1"/>
              <a:t>multipelxing</a:t>
            </a:r>
            <a:endParaRPr lang="en-US" altLang="ko-KR" dirty="0"/>
          </a:p>
          <a:p>
            <a:pPr lvl="1"/>
            <a:r>
              <a:rPr lang="en-US" altLang="ko-KR" dirty="0"/>
              <a:t>E.g., RB-level and/or BWP-level polarization alignment/multiplexing</a:t>
            </a:r>
          </a:p>
          <a:p>
            <a:pPr lvl="1"/>
            <a:r>
              <a:rPr lang="en-US" altLang="ko-KR" dirty="0"/>
              <a:t>E.g., Requirements and capabilities</a:t>
            </a:r>
            <a:r>
              <a:rPr lang="ko-KR" altLang="en-US" dirty="0"/>
              <a:t> </a:t>
            </a:r>
            <a:r>
              <a:rPr lang="en-US" altLang="ko-KR" dirty="0"/>
              <a:t>for polarization alignment/multiplexing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A2254A-9A1E-4EEA-A70A-6CD2505E9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411346"/>
              </p:ext>
            </p:extLst>
          </p:nvPr>
        </p:nvGraphicFramePr>
        <p:xfrm>
          <a:off x="8655664" y="2056223"/>
          <a:ext cx="1113641" cy="1518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Visio" r:id="rId3" imgW="1466716" imgH="2000250" progId="Visio.Drawing.15">
                  <p:embed/>
                </p:oleObj>
              </mc:Choice>
              <mc:Fallback>
                <p:oleObj name="Visio" r:id="rId3" imgW="1466716" imgH="2000250" progId="Visio.Drawing.15">
                  <p:embed/>
                  <p:pic>
                    <p:nvPicPr>
                      <p:cNvPr id="7" name="개체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55664" y="2056223"/>
                        <a:ext cx="1113641" cy="1518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631047"/>
              </p:ext>
            </p:extLst>
          </p:nvPr>
        </p:nvGraphicFramePr>
        <p:xfrm>
          <a:off x="11050747" y="2010040"/>
          <a:ext cx="1171493" cy="1511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Visio" r:id="rId5" imgW="1543095" imgH="1990453" progId="Visio.Drawing.15">
                  <p:embed/>
                </p:oleObj>
              </mc:Choice>
              <mc:Fallback>
                <p:oleObj name="Visio" r:id="rId5" imgW="1543095" imgH="1990453" progId="Visio.Drawing.15">
                  <p:embed/>
                  <p:pic>
                    <p:nvPicPr>
                      <p:cNvPr id="8" name="개체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50747" y="2010040"/>
                        <a:ext cx="1171493" cy="1511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왼쪽/오른쪽 화살표 7"/>
          <p:cNvSpPr/>
          <p:nvPr/>
        </p:nvSpPr>
        <p:spPr>
          <a:xfrm>
            <a:off x="9811621" y="2536606"/>
            <a:ext cx="1320331" cy="557836"/>
          </a:xfrm>
          <a:prstGeom prst="left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/>
              <a:t>polarization alignment</a:t>
            </a:r>
            <a:endParaRPr lang="ko-KR" altLang="en-US" sz="1050"/>
          </a:p>
        </p:txBody>
      </p:sp>
      <p:grpSp>
        <p:nvGrpSpPr>
          <p:cNvPr id="9" name="그룹 8"/>
          <p:cNvGrpSpPr/>
          <p:nvPr/>
        </p:nvGrpSpPr>
        <p:grpSpPr>
          <a:xfrm>
            <a:off x="8884818" y="4362803"/>
            <a:ext cx="3307182" cy="2441540"/>
            <a:chOff x="8787331" y="4494077"/>
            <a:chExt cx="3307182" cy="2441540"/>
          </a:xfrm>
        </p:grpSpPr>
        <p:graphicFrame>
          <p:nvGraphicFramePr>
            <p:cNvPr id="10" name="개체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3769546"/>
                </p:ext>
              </p:extLst>
            </p:nvPr>
          </p:nvGraphicFramePr>
          <p:xfrm>
            <a:off x="11175906" y="4506931"/>
            <a:ext cx="918607" cy="23958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8" name="Visio" r:id="rId7" imgW="1895580" imgH="4943475" progId="Visio.Drawing.15">
                    <p:embed/>
                  </p:oleObj>
                </mc:Choice>
                <mc:Fallback>
                  <p:oleObj name="Visio" r:id="rId7" imgW="1895580" imgH="4943475" progId="Visio.Drawing.15">
                    <p:embed/>
                    <p:pic>
                      <p:nvPicPr>
                        <p:cNvPr id="12" name="개체 1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175906" y="4506931"/>
                          <a:ext cx="918607" cy="239584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개체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3782709"/>
                </p:ext>
              </p:extLst>
            </p:nvPr>
          </p:nvGraphicFramePr>
          <p:xfrm>
            <a:off x="8787331" y="4494077"/>
            <a:ext cx="879707" cy="2441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" name="Visio" r:id="rId9" imgW="1781216" imgH="4943475" progId="Visio.Drawing.15">
                    <p:embed/>
                  </p:oleObj>
                </mc:Choice>
                <mc:Fallback>
                  <p:oleObj name="Visio" r:id="rId9" imgW="1781216" imgH="4943475" progId="Visio.Drawing.15">
                    <p:embed/>
                    <p:pic>
                      <p:nvPicPr>
                        <p:cNvPr id="18" name="개체 1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787331" y="4494077"/>
                          <a:ext cx="879707" cy="24415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왼쪽/오른쪽 화살표 11"/>
            <p:cNvSpPr/>
            <p:nvPr/>
          </p:nvSpPr>
          <p:spPr>
            <a:xfrm>
              <a:off x="9801685" y="5411026"/>
              <a:ext cx="1320331" cy="557836"/>
            </a:xfrm>
            <a:prstGeom prst="leftRigh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050"/>
                <a:t>polarization multiplexing</a:t>
              </a:r>
              <a:endParaRPr lang="ko-KR" alt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125151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3FB5992-5684-4DE6-90F7-59F763862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CA/DC for NTN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6289C9-8A79-44FF-BA72-B80F6F04C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Currently, NR NTN does not support any multi-connection features, such as CA, DC, and DAPS</a:t>
            </a:r>
          </a:p>
          <a:p>
            <a:pPr lvl="1"/>
            <a:r>
              <a:rPr lang="en-US" altLang="ko-KR" dirty="0"/>
              <a:t>Given that a basic set of NTN features are having been finalized until Rel-19, Rel-20 would be a good checkpoint to examine multi-connection features for NTN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Objectives</a:t>
            </a:r>
          </a:p>
          <a:p>
            <a:pPr lvl="1"/>
            <a:r>
              <a:rPr lang="en-US" altLang="ko-KR" dirty="0"/>
              <a:t>Specify intra-satellite CA and intra-orbit CA/DC (e.g., LEO-LEO CA/DC) [RAN1, RAN2, RAN4]</a:t>
            </a:r>
          </a:p>
          <a:p>
            <a:pPr lvl="1"/>
            <a:r>
              <a:rPr lang="en-US" altLang="ko-KR" dirty="0"/>
              <a:t>Study TN-NTN DC, inter-orbit CA/DC (e.g., LEO-GEO DC) [RAN1]</a:t>
            </a:r>
          </a:p>
          <a:p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C3236C4-4D98-4205-B37E-BB55FA4B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F52602-7380-4D53-9B8E-C4AA6E42DE45}"/>
              </a:ext>
            </a:extLst>
          </p:cNvPr>
          <p:cNvSpPr txBox="1"/>
          <p:nvPr/>
        </p:nvSpPr>
        <p:spPr>
          <a:xfrm>
            <a:off x="6855268" y="4525796"/>
            <a:ext cx="29101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prstClr val="black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Rel-20 TN-NTN or NTN-NTN aggregation</a:t>
            </a:r>
            <a:endParaRPr lang="ko-KR" altLang="en-US" sz="1000" dirty="0">
              <a:solidFill>
                <a:prstClr val="black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B1F10D1A-4F6B-418F-AFEA-6EF331A5037D}"/>
              </a:ext>
            </a:extLst>
          </p:cNvPr>
          <p:cNvGrpSpPr/>
          <p:nvPr/>
        </p:nvGrpSpPr>
        <p:grpSpPr>
          <a:xfrm>
            <a:off x="8514323" y="4948279"/>
            <a:ext cx="1218813" cy="1329053"/>
            <a:chOff x="7959164" y="2965810"/>
            <a:chExt cx="1218813" cy="1329053"/>
          </a:xfrm>
        </p:grpSpPr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3FA97B30-9342-4D38-9C04-4E4D330A61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68215" y="4019199"/>
              <a:ext cx="153748" cy="275664"/>
              <a:chOff x="3899140" y="3311244"/>
              <a:chExt cx="224286" cy="402134"/>
            </a:xfrm>
          </p:grpSpPr>
          <p:sp>
            <p:nvSpPr>
              <p:cNvPr id="94" name="사각형: 둥근 모서리 93">
                <a:extLst>
                  <a:ext uri="{FF2B5EF4-FFF2-40B4-BE49-F238E27FC236}">
                    <a16:creationId xmlns:a16="http://schemas.microsoft.com/office/drawing/2014/main" id="{575653B6-A700-4E4A-BAA5-B4F3C096B9CF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3E88A6A3-0803-48F9-B3DF-5470BF3708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75" name="사각형: 둥근 모서리 74">
              <a:extLst>
                <a:ext uri="{FF2B5EF4-FFF2-40B4-BE49-F238E27FC236}">
                  <a16:creationId xmlns:a16="http://schemas.microsoft.com/office/drawing/2014/main" id="{0EE44CB0-F274-4AB8-953E-BC4501CCE923}"/>
                </a:ext>
              </a:extLst>
            </p:cNvPr>
            <p:cNvSpPr/>
            <p:nvPr/>
          </p:nvSpPr>
          <p:spPr>
            <a:xfrm rot="7744439">
              <a:off x="8271258" y="3626145"/>
              <a:ext cx="576000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12BC030E-EE5C-4CBE-B28D-96947CF1FE6D}"/>
                </a:ext>
              </a:extLst>
            </p:cNvPr>
            <p:cNvSpPr/>
            <p:nvPr/>
          </p:nvSpPr>
          <p:spPr>
            <a:xfrm rot="4956019">
              <a:off x="8030251" y="3570142"/>
              <a:ext cx="576000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7" name="원호 76">
              <a:extLst>
                <a:ext uri="{FF2B5EF4-FFF2-40B4-BE49-F238E27FC236}">
                  <a16:creationId xmlns:a16="http://schemas.microsoft.com/office/drawing/2014/main" id="{8DC40E40-7AA1-499B-8B1A-48CF192C3239}"/>
                </a:ext>
              </a:extLst>
            </p:cNvPr>
            <p:cNvSpPr/>
            <p:nvPr/>
          </p:nvSpPr>
          <p:spPr>
            <a:xfrm rot="1164116">
              <a:off x="8129546" y="3535701"/>
              <a:ext cx="576000" cy="288000"/>
            </a:xfrm>
            <a:prstGeom prst="arc">
              <a:avLst>
                <a:gd name="adj1" fmla="val 20943330"/>
                <a:gd name="adj2" fmla="val 11454696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B9687A49-77BC-44F7-A34C-1A14AF6B21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10398" y="3111608"/>
              <a:ext cx="467579" cy="256813"/>
              <a:chOff x="6242143" y="1216631"/>
              <a:chExt cx="1437037" cy="789277"/>
            </a:xfrm>
          </p:grpSpPr>
          <p:sp>
            <p:nvSpPr>
              <p:cNvPr id="87" name="평행 사변형 86">
                <a:extLst>
                  <a:ext uri="{FF2B5EF4-FFF2-40B4-BE49-F238E27FC236}">
                    <a16:creationId xmlns:a16="http://schemas.microsoft.com/office/drawing/2014/main" id="{D74403FE-8C46-4FC5-B2CB-977DCAA2C0E2}"/>
                  </a:ext>
                </a:extLst>
              </p:cNvPr>
              <p:cNvSpPr/>
              <p:nvPr/>
            </p:nvSpPr>
            <p:spPr>
              <a:xfrm rot="19675937">
                <a:off x="6915504" y="1216631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8" name="원통형 87">
                <a:extLst>
                  <a:ext uri="{FF2B5EF4-FFF2-40B4-BE49-F238E27FC236}">
                    <a16:creationId xmlns:a16="http://schemas.microsoft.com/office/drawing/2014/main" id="{3D32577E-8871-475C-93AD-F931CB1A98A3}"/>
                  </a:ext>
                </a:extLst>
              </p:cNvPr>
              <p:cNvSpPr/>
              <p:nvPr/>
            </p:nvSpPr>
            <p:spPr>
              <a:xfrm rot="8100000">
                <a:off x="6820250" y="1239124"/>
                <a:ext cx="360000" cy="720000"/>
              </a:xfrm>
              <a:prstGeom prst="can">
                <a:avLst>
                  <a:gd name="adj" fmla="val 50925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grpSp>
            <p:nvGrpSpPr>
              <p:cNvPr id="89" name="그룹 88">
                <a:extLst>
                  <a:ext uri="{FF2B5EF4-FFF2-40B4-BE49-F238E27FC236}">
                    <a16:creationId xmlns:a16="http://schemas.microsoft.com/office/drawing/2014/main" id="{60917D35-3C1E-4144-8BBA-F394A9F1F718}"/>
                  </a:ext>
                </a:extLst>
              </p:cNvPr>
              <p:cNvGrpSpPr/>
              <p:nvPr/>
            </p:nvGrpSpPr>
            <p:grpSpPr>
              <a:xfrm rot="10800000">
                <a:off x="6862988" y="1645908"/>
                <a:ext cx="720000" cy="360000"/>
                <a:chOff x="8401206" y="1407309"/>
                <a:chExt cx="720000" cy="360000"/>
              </a:xfrm>
            </p:grpSpPr>
            <p:sp>
              <p:nvSpPr>
                <p:cNvPr id="91" name="원호 90">
                  <a:extLst>
                    <a:ext uri="{FF2B5EF4-FFF2-40B4-BE49-F238E27FC236}">
                      <a16:creationId xmlns:a16="http://schemas.microsoft.com/office/drawing/2014/main" id="{87141BE3-0BED-4FC7-A5F1-70D072AB2C41}"/>
                    </a:ext>
                  </a:extLst>
                </p:cNvPr>
                <p:cNvSpPr/>
                <p:nvPr/>
              </p:nvSpPr>
              <p:spPr>
                <a:xfrm rot="2700000">
                  <a:off x="8581206" y="1227309"/>
                  <a:ext cx="360000" cy="720000"/>
                </a:xfrm>
                <a:prstGeom prst="arc">
                  <a:avLst>
                    <a:gd name="adj1" fmla="val 16200000"/>
                    <a:gd name="adj2" fmla="val 5434213"/>
                  </a:avLst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92" name="타원 91">
                  <a:extLst>
                    <a:ext uri="{FF2B5EF4-FFF2-40B4-BE49-F238E27FC236}">
                      <a16:creationId xmlns:a16="http://schemas.microsoft.com/office/drawing/2014/main" id="{2543BE91-955E-4644-AEE0-F94F65A82CAE}"/>
                    </a:ext>
                  </a:extLst>
                </p:cNvPr>
                <p:cNvSpPr/>
                <p:nvPr/>
              </p:nvSpPr>
              <p:spPr>
                <a:xfrm rot="2700000">
                  <a:off x="8671206" y="1227309"/>
                  <a:ext cx="180000" cy="72000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cxnSp>
              <p:nvCxnSpPr>
                <p:cNvPr id="93" name="직선 연결선 92">
                  <a:extLst>
                    <a:ext uri="{FF2B5EF4-FFF2-40B4-BE49-F238E27FC236}">
                      <a16:creationId xmlns:a16="http://schemas.microsoft.com/office/drawing/2014/main" id="{4DC1AE81-A5A2-4BE4-8D98-CF60D9802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 flipV="1">
                  <a:off x="8697567" y="1445873"/>
                  <a:ext cx="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diamond"/>
                </a:ln>
                <a:effectLst>
                  <a:glow rad="38100">
                    <a:sysClr val="window" lastClr="FFFFFF"/>
                  </a:glow>
                </a:effectLst>
              </p:spPr>
            </p:cxnSp>
          </p:grpSp>
          <p:sp>
            <p:nvSpPr>
              <p:cNvPr id="90" name="평행 사변형 89">
                <a:extLst>
                  <a:ext uri="{FF2B5EF4-FFF2-40B4-BE49-F238E27FC236}">
                    <a16:creationId xmlns:a16="http://schemas.microsoft.com/office/drawing/2014/main" id="{D80BBCEE-B012-4204-A9E6-76BF631EF825}"/>
                  </a:ext>
                </a:extLst>
              </p:cNvPr>
              <p:cNvSpPr/>
              <p:nvPr/>
            </p:nvSpPr>
            <p:spPr>
              <a:xfrm rot="19675937">
                <a:off x="6242143" y="1634298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79" name="그룹 78">
              <a:extLst>
                <a:ext uri="{FF2B5EF4-FFF2-40B4-BE49-F238E27FC236}">
                  <a16:creationId xmlns:a16="http://schemas.microsoft.com/office/drawing/2014/main" id="{D6B58489-9041-4C00-B02A-F75C0BC312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59164" y="2965810"/>
              <a:ext cx="467579" cy="256813"/>
              <a:chOff x="6242143" y="1216631"/>
              <a:chExt cx="1437037" cy="789277"/>
            </a:xfrm>
          </p:grpSpPr>
          <p:sp>
            <p:nvSpPr>
              <p:cNvPr id="80" name="평행 사변형 79">
                <a:extLst>
                  <a:ext uri="{FF2B5EF4-FFF2-40B4-BE49-F238E27FC236}">
                    <a16:creationId xmlns:a16="http://schemas.microsoft.com/office/drawing/2014/main" id="{37A86842-CF38-49C0-B16A-CBC0954D4B0E}"/>
                  </a:ext>
                </a:extLst>
              </p:cNvPr>
              <p:cNvSpPr/>
              <p:nvPr/>
            </p:nvSpPr>
            <p:spPr>
              <a:xfrm rot="19675937">
                <a:off x="6915504" y="1216631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1" name="원통형 80">
                <a:extLst>
                  <a:ext uri="{FF2B5EF4-FFF2-40B4-BE49-F238E27FC236}">
                    <a16:creationId xmlns:a16="http://schemas.microsoft.com/office/drawing/2014/main" id="{4CD00414-B609-4430-B803-A42112637FC2}"/>
                  </a:ext>
                </a:extLst>
              </p:cNvPr>
              <p:cNvSpPr/>
              <p:nvPr/>
            </p:nvSpPr>
            <p:spPr>
              <a:xfrm rot="8100000">
                <a:off x="6820250" y="1239124"/>
                <a:ext cx="360000" cy="720000"/>
              </a:xfrm>
              <a:prstGeom prst="can">
                <a:avLst>
                  <a:gd name="adj" fmla="val 50925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grpSp>
            <p:nvGrpSpPr>
              <p:cNvPr id="82" name="그룹 81">
                <a:extLst>
                  <a:ext uri="{FF2B5EF4-FFF2-40B4-BE49-F238E27FC236}">
                    <a16:creationId xmlns:a16="http://schemas.microsoft.com/office/drawing/2014/main" id="{D6300370-DB06-48D5-B533-F7BB10EBA5FD}"/>
                  </a:ext>
                </a:extLst>
              </p:cNvPr>
              <p:cNvGrpSpPr/>
              <p:nvPr/>
            </p:nvGrpSpPr>
            <p:grpSpPr>
              <a:xfrm rot="10800000">
                <a:off x="6862988" y="1645908"/>
                <a:ext cx="720000" cy="360000"/>
                <a:chOff x="8401206" y="1407309"/>
                <a:chExt cx="720000" cy="360000"/>
              </a:xfrm>
            </p:grpSpPr>
            <p:sp>
              <p:nvSpPr>
                <p:cNvPr id="84" name="원호 83">
                  <a:extLst>
                    <a:ext uri="{FF2B5EF4-FFF2-40B4-BE49-F238E27FC236}">
                      <a16:creationId xmlns:a16="http://schemas.microsoft.com/office/drawing/2014/main" id="{3261E555-6DFF-4BF3-AA74-C1D1A03B8F4B}"/>
                    </a:ext>
                  </a:extLst>
                </p:cNvPr>
                <p:cNvSpPr/>
                <p:nvPr/>
              </p:nvSpPr>
              <p:spPr>
                <a:xfrm rot="2700000">
                  <a:off x="8581206" y="1227309"/>
                  <a:ext cx="360000" cy="720000"/>
                </a:xfrm>
                <a:prstGeom prst="arc">
                  <a:avLst>
                    <a:gd name="adj1" fmla="val 16200000"/>
                    <a:gd name="adj2" fmla="val 5434213"/>
                  </a:avLst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85" name="타원 84">
                  <a:extLst>
                    <a:ext uri="{FF2B5EF4-FFF2-40B4-BE49-F238E27FC236}">
                      <a16:creationId xmlns:a16="http://schemas.microsoft.com/office/drawing/2014/main" id="{FE110E5D-290B-4E5A-807C-12A05BC20AB5}"/>
                    </a:ext>
                  </a:extLst>
                </p:cNvPr>
                <p:cNvSpPr/>
                <p:nvPr/>
              </p:nvSpPr>
              <p:spPr>
                <a:xfrm rot="2700000">
                  <a:off x="8671206" y="1227309"/>
                  <a:ext cx="180000" cy="72000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cxnSp>
              <p:nvCxnSpPr>
                <p:cNvPr id="86" name="직선 연결선 85">
                  <a:extLst>
                    <a:ext uri="{FF2B5EF4-FFF2-40B4-BE49-F238E27FC236}">
                      <a16:creationId xmlns:a16="http://schemas.microsoft.com/office/drawing/2014/main" id="{C8CD4E8D-BE85-47CE-A4F5-CEF204115C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 flipV="1">
                  <a:off x="8697567" y="1445873"/>
                  <a:ext cx="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diamond"/>
                </a:ln>
                <a:effectLst>
                  <a:glow rad="38100">
                    <a:sysClr val="window" lastClr="FFFFFF"/>
                  </a:glow>
                </a:effectLst>
              </p:spPr>
            </p:cxnSp>
          </p:grpSp>
          <p:sp>
            <p:nvSpPr>
              <p:cNvPr id="83" name="평행 사변형 82">
                <a:extLst>
                  <a:ext uri="{FF2B5EF4-FFF2-40B4-BE49-F238E27FC236}">
                    <a16:creationId xmlns:a16="http://schemas.microsoft.com/office/drawing/2014/main" id="{458F6986-847B-475C-8FF1-3E306C765C80}"/>
                  </a:ext>
                </a:extLst>
              </p:cNvPr>
              <p:cNvSpPr/>
              <p:nvPr/>
            </p:nvSpPr>
            <p:spPr>
              <a:xfrm rot="19675937">
                <a:off x="6242143" y="1634298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C372A37B-56F1-4824-8BDC-FE242C65833C}"/>
              </a:ext>
            </a:extLst>
          </p:cNvPr>
          <p:cNvGrpSpPr/>
          <p:nvPr/>
        </p:nvGrpSpPr>
        <p:grpSpPr>
          <a:xfrm>
            <a:off x="3381373" y="5060380"/>
            <a:ext cx="2182932" cy="1253535"/>
            <a:chOff x="1149669" y="3077911"/>
            <a:chExt cx="2182932" cy="1253535"/>
          </a:xfrm>
        </p:grpSpPr>
        <p:grpSp>
          <p:nvGrpSpPr>
            <p:cNvPr id="97" name="그룹 96">
              <a:extLst>
                <a:ext uri="{FF2B5EF4-FFF2-40B4-BE49-F238E27FC236}">
                  <a16:creationId xmlns:a16="http://schemas.microsoft.com/office/drawing/2014/main" id="{6788A7F4-86E7-43BD-8514-4981A24C2D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17224" y="4049698"/>
              <a:ext cx="153748" cy="275664"/>
              <a:chOff x="3899140" y="3311244"/>
              <a:chExt cx="224286" cy="402134"/>
            </a:xfrm>
          </p:grpSpPr>
          <p:sp>
            <p:nvSpPr>
              <p:cNvPr id="115" name="사각형: 둥근 모서리 114">
                <a:extLst>
                  <a:ext uri="{FF2B5EF4-FFF2-40B4-BE49-F238E27FC236}">
                    <a16:creationId xmlns:a16="http://schemas.microsoft.com/office/drawing/2014/main" id="{FC7405FD-510D-499C-8046-01038C08BF5D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A469EB9A-CE9C-4016-AFA7-5B6764C86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id="{267AFC78-816F-4A13-AA85-0EC6CD8AE070}"/>
                </a:ext>
              </a:extLst>
            </p:cNvPr>
            <p:cNvSpPr/>
            <p:nvPr/>
          </p:nvSpPr>
          <p:spPr>
            <a:xfrm rot="404731">
              <a:off x="1805694" y="4007961"/>
              <a:ext cx="704009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9" name="사각형: 둥근 모서리 98">
              <a:extLst>
                <a:ext uri="{FF2B5EF4-FFF2-40B4-BE49-F238E27FC236}">
                  <a16:creationId xmlns:a16="http://schemas.microsoft.com/office/drawing/2014/main" id="{39E7056D-C491-4C50-9BE9-17A7A7956A23}"/>
                </a:ext>
              </a:extLst>
            </p:cNvPr>
            <p:cNvSpPr/>
            <p:nvPr/>
          </p:nvSpPr>
          <p:spPr>
            <a:xfrm rot="6640320">
              <a:off x="2645628" y="3644097"/>
              <a:ext cx="576000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0" name="원호 99">
              <a:extLst>
                <a:ext uri="{FF2B5EF4-FFF2-40B4-BE49-F238E27FC236}">
                  <a16:creationId xmlns:a16="http://schemas.microsoft.com/office/drawing/2014/main" id="{D33021EB-096F-4301-8419-20A645DE00DB}"/>
                </a:ext>
              </a:extLst>
            </p:cNvPr>
            <p:cNvSpPr/>
            <p:nvPr/>
          </p:nvSpPr>
          <p:spPr>
            <a:xfrm>
              <a:off x="2252611" y="3769410"/>
              <a:ext cx="720000" cy="360000"/>
            </a:xfrm>
            <a:prstGeom prst="arc">
              <a:avLst>
                <a:gd name="adj1" fmla="val 10931072"/>
                <a:gd name="adj2" fmla="val 18845451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691CF1D2-3D7D-401E-A3AC-BCC6A3291452}"/>
                </a:ext>
              </a:extLst>
            </p:cNvPr>
            <p:cNvSpPr txBox="1"/>
            <p:nvPr/>
          </p:nvSpPr>
          <p:spPr>
            <a:xfrm>
              <a:off x="1149669" y="3523188"/>
              <a:ext cx="14978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TN-NTN interworking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grpSp>
          <p:nvGrpSpPr>
            <p:cNvPr id="102" name="그룹 101">
              <a:extLst>
                <a:ext uri="{FF2B5EF4-FFF2-40B4-BE49-F238E27FC236}">
                  <a16:creationId xmlns:a16="http://schemas.microsoft.com/office/drawing/2014/main" id="{705AF146-28AF-44DA-9E24-7D4838119C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65022" y="3077911"/>
              <a:ext cx="467579" cy="256813"/>
              <a:chOff x="6242143" y="1216631"/>
              <a:chExt cx="1437037" cy="789277"/>
            </a:xfrm>
          </p:grpSpPr>
          <p:sp>
            <p:nvSpPr>
              <p:cNvPr id="108" name="평행 사변형 107">
                <a:extLst>
                  <a:ext uri="{FF2B5EF4-FFF2-40B4-BE49-F238E27FC236}">
                    <a16:creationId xmlns:a16="http://schemas.microsoft.com/office/drawing/2014/main" id="{4477627D-4DC8-4EEF-96C3-446395831508}"/>
                  </a:ext>
                </a:extLst>
              </p:cNvPr>
              <p:cNvSpPr/>
              <p:nvPr/>
            </p:nvSpPr>
            <p:spPr>
              <a:xfrm rot="19675937">
                <a:off x="6915504" y="1216631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09" name="원통형 108">
                <a:extLst>
                  <a:ext uri="{FF2B5EF4-FFF2-40B4-BE49-F238E27FC236}">
                    <a16:creationId xmlns:a16="http://schemas.microsoft.com/office/drawing/2014/main" id="{C6D77275-5D4E-4CFE-A576-29C8B756B074}"/>
                  </a:ext>
                </a:extLst>
              </p:cNvPr>
              <p:cNvSpPr/>
              <p:nvPr/>
            </p:nvSpPr>
            <p:spPr>
              <a:xfrm rot="8100000">
                <a:off x="6820250" y="1239124"/>
                <a:ext cx="360000" cy="720000"/>
              </a:xfrm>
              <a:prstGeom prst="can">
                <a:avLst>
                  <a:gd name="adj" fmla="val 50925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grpSp>
            <p:nvGrpSpPr>
              <p:cNvPr id="110" name="그룹 109">
                <a:extLst>
                  <a:ext uri="{FF2B5EF4-FFF2-40B4-BE49-F238E27FC236}">
                    <a16:creationId xmlns:a16="http://schemas.microsoft.com/office/drawing/2014/main" id="{39E91561-7CBD-4B35-B9E4-95E45FBB9352}"/>
                  </a:ext>
                </a:extLst>
              </p:cNvPr>
              <p:cNvGrpSpPr/>
              <p:nvPr/>
            </p:nvGrpSpPr>
            <p:grpSpPr>
              <a:xfrm rot="10800000">
                <a:off x="6862988" y="1645908"/>
                <a:ext cx="720000" cy="360000"/>
                <a:chOff x="8401206" y="1407309"/>
                <a:chExt cx="720000" cy="360000"/>
              </a:xfrm>
            </p:grpSpPr>
            <p:sp>
              <p:nvSpPr>
                <p:cNvPr id="112" name="원호 111">
                  <a:extLst>
                    <a:ext uri="{FF2B5EF4-FFF2-40B4-BE49-F238E27FC236}">
                      <a16:creationId xmlns:a16="http://schemas.microsoft.com/office/drawing/2014/main" id="{DC4B51B0-4C63-4C24-A822-CA8D1EF68209}"/>
                    </a:ext>
                  </a:extLst>
                </p:cNvPr>
                <p:cNvSpPr/>
                <p:nvPr/>
              </p:nvSpPr>
              <p:spPr>
                <a:xfrm rot="2700000">
                  <a:off x="8581206" y="1227309"/>
                  <a:ext cx="360000" cy="720000"/>
                </a:xfrm>
                <a:prstGeom prst="arc">
                  <a:avLst>
                    <a:gd name="adj1" fmla="val 16200000"/>
                    <a:gd name="adj2" fmla="val 5434213"/>
                  </a:avLst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113" name="타원 112">
                  <a:extLst>
                    <a:ext uri="{FF2B5EF4-FFF2-40B4-BE49-F238E27FC236}">
                      <a16:creationId xmlns:a16="http://schemas.microsoft.com/office/drawing/2014/main" id="{5CCA592C-151B-4C48-976C-6AF39AF123B3}"/>
                    </a:ext>
                  </a:extLst>
                </p:cNvPr>
                <p:cNvSpPr/>
                <p:nvPr/>
              </p:nvSpPr>
              <p:spPr>
                <a:xfrm rot="2700000">
                  <a:off x="8671206" y="1227309"/>
                  <a:ext cx="180000" cy="72000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cxnSp>
              <p:nvCxnSpPr>
                <p:cNvPr id="114" name="직선 연결선 113">
                  <a:extLst>
                    <a:ext uri="{FF2B5EF4-FFF2-40B4-BE49-F238E27FC236}">
                      <a16:creationId xmlns:a16="http://schemas.microsoft.com/office/drawing/2014/main" id="{B1A92F09-DDFE-468E-B0EB-457AC55530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 flipV="1">
                  <a:off x="8697567" y="1445873"/>
                  <a:ext cx="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diamond"/>
                </a:ln>
                <a:effectLst>
                  <a:glow rad="38100">
                    <a:sysClr val="window" lastClr="FFFFFF"/>
                  </a:glow>
                </a:effectLst>
              </p:spPr>
            </p:cxnSp>
          </p:grpSp>
          <p:sp>
            <p:nvSpPr>
              <p:cNvPr id="111" name="평행 사변형 110">
                <a:extLst>
                  <a:ext uri="{FF2B5EF4-FFF2-40B4-BE49-F238E27FC236}">
                    <a16:creationId xmlns:a16="http://schemas.microsoft.com/office/drawing/2014/main" id="{0421A141-BADE-4FEA-936A-0DD68AD58FA6}"/>
                  </a:ext>
                </a:extLst>
              </p:cNvPr>
              <p:cNvSpPr/>
              <p:nvPr/>
            </p:nvSpPr>
            <p:spPr>
              <a:xfrm rot="19675937">
                <a:off x="6242143" y="1634298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id="{36E1A736-9F3B-46E6-BB95-F3DB25BBA563}"/>
                </a:ext>
              </a:extLst>
            </p:cNvPr>
            <p:cNvGrpSpPr/>
            <p:nvPr/>
          </p:nvGrpSpPr>
          <p:grpSpPr>
            <a:xfrm>
              <a:off x="1453420" y="3935447"/>
              <a:ext cx="227063" cy="395999"/>
              <a:chOff x="7348538" y="4605338"/>
              <a:chExt cx="227063" cy="395999"/>
            </a:xfrm>
          </p:grpSpPr>
          <p:sp>
            <p:nvSpPr>
              <p:cNvPr id="104" name="직사각형 103">
                <a:extLst>
                  <a:ext uri="{FF2B5EF4-FFF2-40B4-BE49-F238E27FC236}">
                    <a16:creationId xmlns:a16="http://schemas.microsoft.com/office/drawing/2014/main" id="{7E2A98CF-63DE-444E-9EF6-5A672EF3A3B7}"/>
                  </a:ext>
                </a:extLst>
              </p:cNvPr>
              <p:cNvSpPr/>
              <p:nvPr/>
            </p:nvSpPr>
            <p:spPr>
              <a:xfrm>
                <a:off x="7424738" y="4605338"/>
                <a:ext cx="72000" cy="216000"/>
              </a:xfrm>
              <a:prstGeom prst="rect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DFC77724-F45F-40D3-BCDD-F32E6E60CAA6}"/>
                  </a:ext>
                </a:extLst>
              </p:cNvPr>
              <p:cNvCxnSpPr/>
              <p:nvPr/>
            </p:nvCxnSpPr>
            <p:spPr>
              <a:xfrm flipV="1">
                <a:off x="7539601" y="4605338"/>
                <a:ext cx="36000" cy="216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ECAFC8FE-FB9E-4348-B7E7-14EEC300C3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348538" y="4605338"/>
                <a:ext cx="36000" cy="216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EC02A04F-C5CA-4DCE-8D9C-480651D47541}"/>
                  </a:ext>
                </a:extLst>
              </p:cNvPr>
              <p:cNvCxnSpPr>
                <a:stCxn id="104" idx="2"/>
              </p:cNvCxnSpPr>
              <p:nvPr/>
            </p:nvCxnSpPr>
            <p:spPr>
              <a:xfrm>
                <a:off x="7460738" y="4821337"/>
                <a:ext cx="0" cy="180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117" name="그룹 116">
            <a:extLst>
              <a:ext uri="{FF2B5EF4-FFF2-40B4-BE49-F238E27FC236}">
                <a16:creationId xmlns:a16="http://schemas.microsoft.com/office/drawing/2014/main" id="{380BFEC1-8ABA-40C6-8CEF-7CDB67150E5B}"/>
              </a:ext>
            </a:extLst>
          </p:cNvPr>
          <p:cNvGrpSpPr/>
          <p:nvPr/>
        </p:nvGrpSpPr>
        <p:grpSpPr>
          <a:xfrm>
            <a:off x="6834975" y="5018312"/>
            <a:ext cx="1231098" cy="1295603"/>
            <a:chOff x="4968468" y="3035843"/>
            <a:chExt cx="1231098" cy="1295603"/>
          </a:xfrm>
        </p:grpSpPr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1232CE8F-A0BA-4B76-8993-261776D937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45818" y="4010971"/>
              <a:ext cx="153748" cy="275664"/>
              <a:chOff x="3899140" y="3311244"/>
              <a:chExt cx="224286" cy="402134"/>
            </a:xfrm>
          </p:grpSpPr>
          <p:sp>
            <p:nvSpPr>
              <p:cNvPr id="135" name="사각형: 둥근 모서리 134">
                <a:extLst>
                  <a:ext uri="{FF2B5EF4-FFF2-40B4-BE49-F238E27FC236}">
                    <a16:creationId xmlns:a16="http://schemas.microsoft.com/office/drawing/2014/main" id="{F26DBE2B-F366-40DC-85A7-BC95DE82257A}"/>
                  </a:ext>
                </a:extLst>
              </p:cNvPr>
              <p:cNvSpPr/>
              <p:nvPr/>
            </p:nvSpPr>
            <p:spPr>
              <a:xfrm>
                <a:off x="3899140" y="3311244"/>
                <a:ext cx="224286" cy="402134"/>
              </a:xfrm>
              <a:prstGeom prst="roundRect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cxnSp>
            <p:nvCxnSpPr>
              <p:cNvPr id="136" name="직선 연결선 135">
                <a:extLst>
                  <a:ext uri="{FF2B5EF4-FFF2-40B4-BE49-F238E27FC236}">
                    <a16:creationId xmlns:a16="http://schemas.microsoft.com/office/drawing/2014/main" id="{42C4DFD8-E04F-4DF2-8798-751D93C161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7283" y="3649963"/>
                <a:ext cx="108000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19" name="사각형: 둥근 모서리 118">
              <a:extLst>
                <a:ext uri="{FF2B5EF4-FFF2-40B4-BE49-F238E27FC236}">
                  <a16:creationId xmlns:a16="http://schemas.microsoft.com/office/drawing/2014/main" id="{193A6FE2-8469-4932-BA99-36CECEA73F33}"/>
                </a:ext>
              </a:extLst>
            </p:cNvPr>
            <p:cNvSpPr/>
            <p:nvPr/>
          </p:nvSpPr>
          <p:spPr>
            <a:xfrm rot="677859">
              <a:off x="5293673" y="3955055"/>
              <a:ext cx="704009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0" name="사각형: 둥근 모서리 119">
              <a:extLst>
                <a:ext uri="{FF2B5EF4-FFF2-40B4-BE49-F238E27FC236}">
                  <a16:creationId xmlns:a16="http://schemas.microsoft.com/office/drawing/2014/main" id="{B2DD44A1-2FDD-4C39-B39F-4CD2C24401B3}"/>
                </a:ext>
              </a:extLst>
            </p:cNvPr>
            <p:cNvSpPr/>
            <p:nvPr/>
          </p:nvSpPr>
          <p:spPr>
            <a:xfrm rot="3759548">
              <a:off x="5369774" y="3702901"/>
              <a:ext cx="828000" cy="144000"/>
            </a:xfrm>
            <a:prstGeom prst="roundRect">
              <a:avLst>
                <a:gd name="adj" fmla="val 35443"/>
              </a:avLst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1" name="원호 120">
              <a:extLst>
                <a:ext uri="{FF2B5EF4-FFF2-40B4-BE49-F238E27FC236}">
                  <a16:creationId xmlns:a16="http://schemas.microsoft.com/office/drawing/2014/main" id="{7C9CD1E4-FC15-4139-8178-C94B7501A7FA}"/>
                </a:ext>
              </a:extLst>
            </p:cNvPr>
            <p:cNvSpPr/>
            <p:nvPr/>
          </p:nvSpPr>
          <p:spPr>
            <a:xfrm rot="19192150">
              <a:off x="5492019" y="3845674"/>
              <a:ext cx="576000" cy="288000"/>
            </a:xfrm>
            <a:prstGeom prst="arc">
              <a:avLst>
                <a:gd name="adj1" fmla="val 20367275"/>
                <a:gd name="adj2" fmla="val 11961127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grpSp>
          <p:nvGrpSpPr>
            <p:cNvPr id="122" name="그룹 121">
              <a:extLst>
                <a:ext uri="{FF2B5EF4-FFF2-40B4-BE49-F238E27FC236}">
                  <a16:creationId xmlns:a16="http://schemas.microsoft.com/office/drawing/2014/main" id="{05F969C8-6FBA-4C29-9E9B-E8B0B7F0688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233218" y="3035843"/>
              <a:ext cx="467579" cy="256813"/>
              <a:chOff x="6242143" y="1216631"/>
              <a:chExt cx="1437037" cy="789277"/>
            </a:xfrm>
          </p:grpSpPr>
          <p:sp>
            <p:nvSpPr>
              <p:cNvPr id="128" name="평행 사변형 127">
                <a:extLst>
                  <a:ext uri="{FF2B5EF4-FFF2-40B4-BE49-F238E27FC236}">
                    <a16:creationId xmlns:a16="http://schemas.microsoft.com/office/drawing/2014/main" id="{551C2A76-F2FB-4F21-B19F-092A389D3339}"/>
                  </a:ext>
                </a:extLst>
              </p:cNvPr>
              <p:cNvSpPr/>
              <p:nvPr/>
            </p:nvSpPr>
            <p:spPr>
              <a:xfrm rot="19675937">
                <a:off x="6915504" y="1216631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29" name="원통형 128">
                <a:extLst>
                  <a:ext uri="{FF2B5EF4-FFF2-40B4-BE49-F238E27FC236}">
                    <a16:creationId xmlns:a16="http://schemas.microsoft.com/office/drawing/2014/main" id="{9AEEAA4C-1BD4-4478-92ED-B739D92A5CCE}"/>
                  </a:ext>
                </a:extLst>
              </p:cNvPr>
              <p:cNvSpPr/>
              <p:nvPr/>
            </p:nvSpPr>
            <p:spPr>
              <a:xfrm rot="8100000">
                <a:off x="6820250" y="1239124"/>
                <a:ext cx="360000" cy="720000"/>
              </a:xfrm>
              <a:prstGeom prst="can">
                <a:avLst>
                  <a:gd name="adj" fmla="val 50925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grpSp>
            <p:nvGrpSpPr>
              <p:cNvPr id="130" name="그룹 129">
                <a:extLst>
                  <a:ext uri="{FF2B5EF4-FFF2-40B4-BE49-F238E27FC236}">
                    <a16:creationId xmlns:a16="http://schemas.microsoft.com/office/drawing/2014/main" id="{B1001B7B-A1D7-48F9-9718-46E5DCB63879}"/>
                  </a:ext>
                </a:extLst>
              </p:cNvPr>
              <p:cNvGrpSpPr/>
              <p:nvPr/>
            </p:nvGrpSpPr>
            <p:grpSpPr>
              <a:xfrm rot="10800000">
                <a:off x="6862988" y="1645908"/>
                <a:ext cx="720000" cy="360000"/>
                <a:chOff x="8401206" y="1407309"/>
                <a:chExt cx="720000" cy="360000"/>
              </a:xfrm>
            </p:grpSpPr>
            <p:sp>
              <p:nvSpPr>
                <p:cNvPr id="132" name="원호 131">
                  <a:extLst>
                    <a:ext uri="{FF2B5EF4-FFF2-40B4-BE49-F238E27FC236}">
                      <a16:creationId xmlns:a16="http://schemas.microsoft.com/office/drawing/2014/main" id="{BB5763FB-8F82-49BF-8744-0710818CBDE4}"/>
                    </a:ext>
                  </a:extLst>
                </p:cNvPr>
                <p:cNvSpPr/>
                <p:nvPr/>
              </p:nvSpPr>
              <p:spPr>
                <a:xfrm rot="2700000">
                  <a:off x="8581206" y="1227309"/>
                  <a:ext cx="360000" cy="720000"/>
                </a:xfrm>
                <a:prstGeom prst="arc">
                  <a:avLst>
                    <a:gd name="adj1" fmla="val 16200000"/>
                    <a:gd name="adj2" fmla="val 5434213"/>
                  </a:avLst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133" name="타원 132">
                  <a:extLst>
                    <a:ext uri="{FF2B5EF4-FFF2-40B4-BE49-F238E27FC236}">
                      <a16:creationId xmlns:a16="http://schemas.microsoft.com/office/drawing/2014/main" id="{BB25A024-B374-4128-B80D-79099DB7650A}"/>
                    </a:ext>
                  </a:extLst>
                </p:cNvPr>
                <p:cNvSpPr/>
                <p:nvPr/>
              </p:nvSpPr>
              <p:spPr>
                <a:xfrm rot="2700000">
                  <a:off x="8671206" y="1227309"/>
                  <a:ext cx="180000" cy="72000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cxnSp>
              <p:nvCxnSpPr>
                <p:cNvPr id="134" name="직선 연결선 133">
                  <a:extLst>
                    <a:ext uri="{FF2B5EF4-FFF2-40B4-BE49-F238E27FC236}">
                      <a16:creationId xmlns:a16="http://schemas.microsoft.com/office/drawing/2014/main" id="{2F89A13A-1E26-46AC-87CC-8F2F04F13F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 flipV="1">
                  <a:off x="8697567" y="1445873"/>
                  <a:ext cx="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diamond"/>
                </a:ln>
                <a:effectLst>
                  <a:glow rad="38100">
                    <a:sysClr val="window" lastClr="FFFFFF"/>
                  </a:glow>
                </a:effectLst>
              </p:spPr>
            </p:cxnSp>
          </p:grpSp>
          <p:sp>
            <p:nvSpPr>
              <p:cNvPr id="131" name="평행 사변형 130">
                <a:extLst>
                  <a:ext uri="{FF2B5EF4-FFF2-40B4-BE49-F238E27FC236}">
                    <a16:creationId xmlns:a16="http://schemas.microsoft.com/office/drawing/2014/main" id="{58FC0B4A-626F-4AF0-8551-D2E5CF49BC80}"/>
                  </a:ext>
                </a:extLst>
              </p:cNvPr>
              <p:cNvSpPr/>
              <p:nvPr/>
            </p:nvSpPr>
            <p:spPr>
              <a:xfrm rot="19675937">
                <a:off x="6242143" y="1634298"/>
                <a:ext cx="763676" cy="358810"/>
              </a:xfrm>
              <a:prstGeom prst="parallelogram">
                <a:avLst>
                  <a:gd name="adj" fmla="val 62032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38100">
                  <a:sysClr val="window" lastClr="FFFFFF"/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123" name="그룹 122">
              <a:extLst>
                <a:ext uri="{FF2B5EF4-FFF2-40B4-BE49-F238E27FC236}">
                  <a16:creationId xmlns:a16="http://schemas.microsoft.com/office/drawing/2014/main" id="{93D6A769-74F9-494F-BF8A-42551C95BF72}"/>
                </a:ext>
              </a:extLst>
            </p:cNvPr>
            <p:cNvGrpSpPr/>
            <p:nvPr/>
          </p:nvGrpSpPr>
          <p:grpSpPr>
            <a:xfrm>
              <a:off x="4968468" y="3935447"/>
              <a:ext cx="227063" cy="395999"/>
              <a:chOff x="7348538" y="4605338"/>
              <a:chExt cx="227063" cy="395999"/>
            </a:xfrm>
          </p:grpSpPr>
          <p:sp>
            <p:nvSpPr>
              <p:cNvPr id="124" name="직사각형 123">
                <a:extLst>
                  <a:ext uri="{FF2B5EF4-FFF2-40B4-BE49-F238E27FC236}">
                    <a16:creationId xmlns:a16="http://schemas.microsoft.com/office/drawing/2014/main" id="{AC28A5BA-91C7-43D6-A6AB-62C299639DD7}"/>
                  </a:ext>
                </a:extLst>
              </p:cNvPr>
              <p:cNvSpPr/>
              <p:nvPr/>
            </p:nvSpPr>
            <p:spPr>
              <a:xfrm>
                <a:off x="7424738" y="4605338"/>
                <a:ext cx="72000" cy="216000"/>
              </a:xfrm>
              <a:prstGeom prst="rect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cxnSp>
            <p:nvCxnSpPr>
              <p:cNvPr id="125" name="직선 연결선 124">
                <a:extLst>
                  <a:ext uri="{FF2B5EF4-FFF2-40B4-BE49-F238E27FC236}">
                    <a16:creationId xmlns:a16="http://schemas.microsoft.com/office/drawing/2014/main" id="{D08906D5-D521-4397-BA54-6C96A5F3784D}"/>
                  </a:ext>
                </a:extLst>
              </p:cNvPr>
              <p:cNvCxnSpPr/>
              <p:nvPr/>
            </p:nvCxnSpPr>
            <p:spPr>
              <a:xfrm flipV="1">
                <a:off x="7539601" y="4605338"/>
                <a:ext cx="36000" cy="216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id="{8387FC0F-973F-4550-AE52-FC0E300FBC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348538" y="4605338"/>
                <a:ext cx="36000" cy="216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7" name="직선 연결선 126">
                <a:extLst>
                  <a:ext uri="{FF2B5EF4-FFF2-40B4-BE49-F238E27FC236}">
                    <a16:creationId xmlns:a16="http://schemas.microsoft.com/office/drawing/2014/main" id="{1C309A03-2404-4290-9963-C41F4EFE7014}"/>
                  </a:ext>
                </a:extLst>
              </p:cNvPr>
              <p:cNvCxnSpPr>
                <a:stCxn id="124" idx="2"/>
              </p:cNvCxnSpPr>
              <p:nvPr/>
            </p:nvCxnSpPr>
            <p:spPr>
              <a:xfrm>
                <a:off x="7460738" y="4821337"/>
                <a:ext cx="0" cy="180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137" name="화살표: 오른쪽 136">
            <a:extLst>
              <a:ext uri="{FF2B5EF4-FFF2-40B4-BE49-F238E27FC236}">
                <a16:creationId xmlns:a16="http://schemas.microsoft.com/office/drawing/2014/main" id="{041B7AFC-DB31-41A3-B15B-A4345EA14515}"/>
              </a:ext>
            </a:extLst>
          </p:cNvPr>
          <p:cNvSpPr/>
          <p:nvPr/>
        </p:nvSpPr>
        <p:spPr>
          <a:xfrm>
            <a:off x="5855306" y="5250059"/>
            <a:ext cx="578364" cy="808290"/>
          </a:xfrm>
          <a:prstGeom prst="rightArrow">
            <a:avLst>
              <a:gd name="adj1" fmla="val 65785"/>
              <a:gd name="adj2" fmla="val 45098"/>
            </a:avLst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24000">
                <a:sysClr val="window" lastClr="FFFFFF">
                  <a:lumMod val="75000"/>
                </a:sys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08DE693-05E0-4CCB-B595-D3EC24C4AFA5}"/>
              </a:ext>
            </a:extLst>
          </p:cNvPr>
          <p:cNvSpPr txBox="1"/>
          <p:nvPr/>
        </p:nvSpPr>
        <p:spPr>
          <a:xfrm>
            <a:off x="3192932" y="4523628"/>
            <a:ext cx="29101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prstClr val="black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Rel-19 TN-NTN / NTN-NTN interworking</a:t>
            </a:r>
            <a:endParaRPr lang="ko-KR" altLang="en-US" sz="1000" dirty="0">
              <a:solidFill>
                <a:prstClr val="black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563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0F6026-9FC3-4A27-A9A6-33EC5ADB2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Leftovers from Rel-19 NTN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77E7AF9-A0E7-4F28-A948-0E4679198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DL coverage enhancements (if issues remain)</a:t>
            </a:r>
          </a:p>
          <a:p>
            <a:pPr lvl="1"/>
            <a:r>
              <a:rPr lang="en-US" altLang="ko-KR" dirty="0"/>
              <a:t>E.g., further system level enhancements based on network energy saving techniques [RAN1, RAN2]</a:t>
            </a:r>
          </a:p>
          <a:p>
            <a:pPr lvl="1"/>
            <a:r>
              <a:rPr lang="en-US" altLang="ko-KR" dirty="0"/>
              <a:t>E.g., wider beam for </a:t>
            </a:r>
            <a:r>
              <a:rPr lang="en-GB" altLang="ko-KR" dirty="0"/>
              <a:t>SSB/ transmitting the DL common channels, </a:t>
            </a:r>
            <a:br>
              <a:rPr lang="en-GB" altLang="ko-KR" dirty="0"/>
            </a:br>
            <a:r>
              <a:rPr lang="en-GB" altLang="ko-KR" dirty="0"/>
              <a:t>while using narrow beam DL/UL dedicated channels </a:t>
            </a:r>
            <a:r>
              <a:rPr lang="en-US" altLang="ko-KR" dirty="0"/>
              <a:t>[RAN1, RAN2]</a:t>
            </a:r>
          </a:p>
          <a:p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87B93CF-BB46-455E-872F-34A0C2D4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altLang="ko-KR">
                <a:solidFill>
                  <a:prstClr val="black"/>
                </a:solidFill>
                <a:ea typeface="Verdana" panose="020B0604030504040204" pitchFamily="34" charset="0"/>
                <a:cs typeface="Arial" panose="020B0604020202020204" pitchFamily="34" charset="0"/>
              </a:rPr>
              <a:t>Copyright © 2024 All Rights Reserved by 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ET</a:t>
            </a:r>
            <a:r>
              <a:rPr lang="en-US" altLang="ko-KR" b="1">
                <a:solidFill>
                  <a:srgbClr val="EA5503"/>
                </a:solidFill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US" altLang="ko-KR" b="1">
                <a:solidFill>
                  <a:srgbClr val="005CA2"/>
                </a:solidFill>
                <a:ea typeface="Verdana" panose="020B0604030504040204" pitchFamily="34" charset="0"/>
                <a:cs typeface="Arial" panose="020B0604020202020204" pitchFamily="34" charset="0"/>
              </a:rPr>
              <a:t>I</a:t>
            </a:r>
            <a:endParaRPr lang="en-US" altLang="ko-KR" b="1" dirty="0">
              <a:solidFill>
                <a:srgbClr val="005CA2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7913"/>
      </p:ext>
    </p:extLst>
  </p:cSld>
  <p:clrMapOvr>
    <a:masterClrMapping/>
  </p:clrMapOvr>
</p:sld>
</file>

<file path=ppt/theme/theme1.xml><?xml version="1.0" encoding="utf-8"?>
<a:theme xmlns:a="http://schemas.openxmlformats.org/drawingml/2006/main" name="ETRI_2023_small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TRI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TRI_2023_small4" id="{7B4DCB19-97DC-4AB5-A800-DA12B0DDFB30}" vid="{8DE8D755-688C-4609-B625-45B5952FEE69}"/>
    </a:ext>
  </a:extLst>
</a:theme>
</file>

<file path=ppt/theme/theme2.xml><?xml version="1.0" encoding="utf-8"?>
<a:theme xmlns:a="http://schemas.openxmlformats.org/drawingml/2006/main" name="1_ETRI_2023_small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TRI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TRI_2023_small4" id="{7B4DCB19-97DC-4AB5-A800-DA12B0DDFB30}" vid="{8DE8D755-688C-4609-B625-45B5952FEE69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ETRI_2023_small4</Template>
  <TotalTime>17446</TotalTime>
  <Words>1481</Words>
  <Application>Microsoft Office PowerPoint</Application>
  <PresentationFormat>와이드스크린</PresentationFormat>
  <Paragraphs>175</Paragraphs>
  <Slides>11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나눔스퀘어 Bold</vt:lpstr>
      <vt:lpstr>맑은 고딕</vt:lpstr>
      <vt:lpstr>Arial</vt:lpstr>
      <vt:lpstr>Wingdings</vt:lpstr>
      <vt:lpstr>ETRI_2023_small4</vt:lpstr>
      <vt:lpstr>1_ETRI_2023_small4</vt:lpstr>
      <vt:lpstr>Visio</vt:lpstr>
      <vt:lpstr>ETRI’s views on Rel-20 NTN</vt:lpstr>
      <vt:lpstr>On-Going NTN R&amp;D Projects in Korea</vt:lpstr>
      <vt:lpstr>3GPP NTN Specifications</vt:lpstr>
      <vt:lpstr>Non-Terrestrial Networks Phase 4</vt:lpstr>
      <vt:lpstr>E-UTRA TN to NR NTN mobility for CONNECTED mode UEs</vt:lpstr>
      <vt:lpstr>NTN supports for non-GNSS capable UEs</vt:lpstr>
      <vt:lpstr>Multi-polarization support for NR NTN </vt:lpstr>
      <vt:lpstr>CA/DC for NTN</vt:lpstr>
      <vt:lpstr>Leftovers from Rel-19 NTN</vt:lpstr>
      <vt:lpstr>Conclusion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RAN1#116 출장보고 - SBFD</dc:title>
  <dc:creator>Junhyeong Kim</dc:creator>
  <cp:lastModifiedBy>Hoondong Noh</cp:lastModifiedBy>
  <cp:revision>724</cp:revision>
  <dcterms:created xsi:type="dcterms:W3CDTF">2022-12-26T23:22:43Z</dcterms:created>
  <dcterms:modified xsi:type="dcterms:W3CDTF">2024-12-02T02:10:11Z</dcterms:modified>
</cp:coreProperties>
</file>