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7" r:id="rId5"/>
    <p:sldMasterId id="2147483674" r:id="rId6"/>
    <p:sldMasterId id="2147483681" r:id="rId7"/>
    <p:sldMasterId id="2147483688" r:id="rId8"/>
  </p:sldMasterIdLst>
  <p:notesMasterIdLst>
    <p:notesMasterId r:id="rId36"/>
  </p:notesMasterIdLst>
  <p:sldIdLst>
    <p:sldId id="261" r:id="rId9"/>
    <p:sldId id="259" r:id="rId10"/>
    <p:sldId id="256" r:id="rId11"/>
    <p:sldId id="260" r:id="rId12"/>
    <p:sldId id="257" r:id="rId13"/>
    <p:sldId id="262" r:id="rId14"/>
    <p:sldId id="1286" r:id="rId15"/>
    <p:sldId id="1105" r:id="rId16"/>
    <p:sldId id="1288" r:id="rId17"/>
    <p:sldId id="1107" r:id="rId18"/>
    <p:sldId id="1106" r:id="rId19"/>
    <p:sldId id="1287" r:id="rId20"/>
    <p:sldId id="357" r:id="rId21"/>
    <p:sldId id="322" r:id="rId22"/>
    <p:sldId id="1277" r:id="rId23"/>
    <p:sldId id="1279" r:id="rId24"/>
    <p:sldId id="1280" r:id="rId25"/>
    <p:sldId id="1281" r:id="rId26"/>
    <p:sldId id="1282" r:id="rId27"/>
    <p:sldId id="1284" r:id="rId28"/>
    <p:sldId id="1110" r:id="rId29"/>
    <p:sldId id="1108" r:id="rId30"/>
    <p:sldId id="1109" r:id="rId31"/>
    <p:sldId id="1285" r:id="rId32"/>
    <p:sldId id="1104" r:id="rId33"/>
    <p:sldId id="1103" r:id="rId34"/>
    <p:sldId id="356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362CCD-690E-2129-FAA4-BF44828A4D85}" name="Akimoto, Yosuke/秋元 陽介" initials="陽秋" userId="S::akimoto.yosuke@jp.fujitsu.com::fcf915d9-351f-48f6-aaa9-b0a5b639bfe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690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kimoto, Yosuke/秋元 陽介" userId="fcf915d9-351f-48f6-aaa9-b0a5b639bfe4" providerId="ADAL" clId="{5407E57D-B089-416A-B8D8-9E299B705F8F}"/>
    <pc:docChg chg="modSld">
      <pc:chgData name="Akimoto, Yosuke/秋元 陽介" userId="fcf915d9-351f-48f6-aaa9-b0a5b639bfe4" providerId="ADAL" clId="{5407E57D-B089-416A-B8D8-9E299B705F8F}" dt="2024-12-03T07:00:00.833" v="27" actId="20577"/>
      <pc:docMkLst>
        <pc:docMk/>
      </pc:docMkLst>
      <pc:sldChg chg="modSp mod">
        <pc:chgData name="Akimoto, Yosuke/秋元 陽介" userId="fcf915d9-351f-48f6-aaa9-b0a5b639bfe4" providerId="ADAL" clId="{5407E57D-B089-416A-B8D8-9E299B705F8F}" dt="2024-12-03T06:58:31.714" v="7" actId="20577"/>
        <pc:sldMkLst>
          <pc:docMk/>
          <pc:sldMk cId="1619260089" sldId="1108"/>
        </pc:sldMkLst>
        <pc:spChg chg="mod">
          <ac:chgData name="Akimoto, Yosuke/秋元 陽介" userId="fcf915d9-351f-48f6-aaa9-b0a5b639bfe4" providerId="ADAL" clId="{5407E57D-B089-416A-B8D8-9E299B705F8F}" dt="2024-12-03T06:58:31.714" v="7" actId="20577"/>
          <ac:spMkLst>
            <pc:docMk/>
            <pc:sldMk cId="1619260089" sldId="1108"/>
            <ac:spMk id="3" creationId="{24C0F642-C78A-8B39-0A31-2D132C43739C}"/>
          </ac:spMkLst>
        </pc:spChg>
      </pc:sldChg>
      <pc:sldChg chg="modSp mod">
        <pc:chgData name="Akimoto, Yosuke/秋元 陽介" userId="fcf915d9-351f-48f6-aaa9-b0a5b639bfe4" providerId="ADAL" clId="{5407E57D-B089-416A-B8D8-9E299B705F8F}" dt="2024-12-03T06:58:41.496" v="17" actId="20577"/>
        <pc:sldMkLst>
          <pc:docMk/>
          <pc:sldMk cId="3299975764" sldId="1284"/>
        </pc:sldMkLst>
        <pc:spChg chg="mod">
          <ac:chgData name="Akimoto, Yosuke/秋元 陽介" userId="fcf915d9-351f-48f6-aaa9-b0a5b639bfe4" providerId="ADAL" clId="{5407E57D-B089-416A-B8D8-9E299B705F8F}" dt="2024-12-03T06:58:41.496" v="17" actId="20577"/>
          <ac:spMkLst>
            <pc:docMk/>
            <pc:sldMk cId="3299975764" sldId="1284"/>
            <ac:spMk id="4" creationId="{8F12E103-C0F2-249B-0AB1-2A770D033A7C}"/>
          </ac:spMkLst>
        </pc:spChg>
      </pc:sldChg>
      <pc:sldChg chg="modSp mod">
        <pc:chgData name="Akimoto, Yosuke/秋元 陽介" userId="fcf915d9-351f-48f6-aaa9-b0a5b639bfe4" providerId="ADAL" clId="{5407E57D-B089-416A-B8D8-9E299B705F8F}" dt="2024-12-03T07:00:00.833" v="27" actId="20577"/>
        <pc:sldMkLst>
          <pc:docMk/>
          <pc:sldMk cId="4015011183" sldId="1285"/>
        </pc:sldMkLst>
        <pc:spChg chg="mod">
          <ac:chgData name="Akimoto, Yosuke/秋元 陽介" userId="fcf915d9-351f-48f6-aaa9-b0a5b639bfe4" providerId="ADAL" clId="{5407E57D-B089-416A-B8D8-9E299B705F8F}" dt="2024-12-03T07:00:00.833" v="27" actId="20577"/>
          <ac:spMkLst>
            <pc:docMk/>
            <pc:sldMk cId="4015011183" sldId="1285"/>
            <ac:spMk id="4" creationId="{8F12E103-C0F2-249B-0AB1-2A770D033A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EBAA4D-44BA-4AF8-836F-3A5B349991C9}" type="datetimeFigureOut">
              <a:rPr kumimoji="1" lang="ja-JP" altLang="en-US" smtClean="0"/>
              <a:t>2024/12/3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28C465-8979-495B-BC66-9C95E5D7C4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4090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altLang="ja-JP"/>
              <a:t>© Fujitsu 2021</a:t>
            </a:r>
            <a:endParaRPr lang="ja-JP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644275-5C74-4E59-8F01-9B0DD8D2F6FE}" type="slidenum">
              <a:rPr kumimoji="1" lang="ja-JP" altLang="en-US" smtClean="0"/>
              <a:pPr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9419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644275-5C74-4E59-8F01-9B0DD8D2F6FE}" type="slidenum">
              <a:rPr kumimoji="1" lang="ja-JP" altLang="en-US" smtClean="0"/>
              <a:pPr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2148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95692AF0-2E90-4E8E-8159-82825E681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2703" y="1"/>
            <a:ext cx="3388371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1999" y="1488000"/>
            <a:ext cx="720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4089600"/>
            <a:ext cx="6331200" cy="1680000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56E86481-61F8-4C42-8460-E5C7072F04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F205D0E-8FD8-4633-A16F-B08C271F0F3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8" name="Picture 56" descr="Fujitsu">
            <a:extLst>
              <a:ext uri="{FF2B5EF4-FFF2-40B4-BE49-F238E27FC236}">
                <a16:creationId xmlns:a16="http://schemas.microsoft.com/office/drawing/2014/main" id="{288C24AB-C571-4162-A598-D428E9099D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9" name="Picture 28">
            <a:extLst>
              <a:ext uri="{FF2B5EF4-FFF2-40B4-BE49-F238E27FC236}">
                <a16:creationId xmlns:a16="http://schemas.microsoft.com/office/drawing/2014/main" id="{BB97FB78-2B84-4EC8-85D8-DC0D58996F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7170" y="1088809"/>
            <a:ext cx="6057628" cy="4680379"/>
          </a:xfrm>
          <a:prstGeom prst="rect">
            <a:avLst/>
          </a:prstGeom>
        </p:spPr>
      </p:pic>
      <p:pic>
        <p:nvPicPr>
          <p:cNvPr id="10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75C62D1B-0184-43C2-AF18-D86BFB15BB0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8946F54D-E96F-91E3-754F-9FAF46B639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900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4D491E-B89B-4B6D-95F7-68F313266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7200" y="1267200"/>
            <a:ext cx="11572800" cy="5049600"/>
          </a:xfrm>
        </p:spPr>
        <p:txBody>
          <a:bodyPr/>
          <a:lstStyle/>
          <a:p>
            <a:pPr lvl="0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1</a:t>
            </a:r>
            <a:endParaRPr kumimoji="1" lang="en-US" altLang="ja-JP" dirty="0"/>
          </a:p>
          <a:p>
            <a:pPr lvl="1"/>
            <a:r>
              <a:rPr kumimoji="1" lang="en-GB" altLang="ja-JP" sz="26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2</a:t>
            </a:r>
            <a:endParaRPr kumimoji="1" lang="en-US" altLang="ja-JP" dirty="0"/>
          </a:p>
          <a:p>
            <a:pPr lvl="2"/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3</a:t>
            </a:r>
            <a:endParaRPr kumimoji="1" lang="en-US" altLang="ja-JP" dirty="0"/>
          </a:p>
          <a:p>
            <a:pPr lvl="3"/>
            <a:r>
              <a:rPr kumimoji="1" lang="en-GB" altLang="ja-JP" sz="21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4</a:t>
            </a:r>
            <a:endParaRPr kumimoji="1" lang="ja-JP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356" y="210204"/>
            <a:ext cx="10320000" cy="618874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85000"/>
              </a:lnSpc>
              <a:defRPr sz="3733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5816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4D491E-B89B-4B6D-95F7-68F313266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7200" y="1267200"/>
            <a:ext cx="11572800" cy="5049600"/>
          </a:xfrm>
        </p:spPr>
        <p:txBody>
          <a:bodyPr/>
          <a:lstStyle/>
          <a:p>
            <a:pPr lvl="0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1</a:t>
            </a:r>
            <a:endParaRPr kumimoji="1" lang="en-US" altLang="ja-JP" dirty="0"/>
          </a:p>
          <a:p>
            <a:pPr lvl="1"/>
            <a:r>
              <a:rPr kumimoji="1" lang="en-GB" altLang="ja-JP" sz="26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2</a:t>
            </a:r>
            <a:endParaRPr kumimoji="1" lang="en-US" altLang="ja-JP" dirty="0"/>
          </a:p>
          <a:p>
            <a:pPr lvl="2"/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3</a:t>
            </a:r>
            <a:endParaRPr kumimoji="1" lang="en-US" altLang="ja-JP" dirty="0"/>
          </a:p>
          <a:p>
            <a:pPr lvl="3"/>
            <a:r>
              <a:rPr kumimoji="1" lang="en-GB" altLang="ja-JP" sz="21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4</a:t>
            </a:r>
            <a:endParaRPr kumimoji="1" lang="ja-JP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356" y="210204"/>
            <a:ext cx="10320000" cy="618874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85000"/>
              </a:lnSpc>
              <a:defRPr sz="3733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1056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4D491E-B89B-4B6D-95F7-68F313266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7200" y="1267200"/>
            <a:ext cx="11572800" cy="5049600"/>
          </a:xfrm>
        </p:spPr>
        <p:txBody>
          <a:bodyPr/>
          <a:lstStyle/>
          <a:p>
            <a:pPr lvl="0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1</a:t>
            </a:r>
            <a:endParaRPr kumimoji="1" lang="en-US" altLang="ja-JP" dirty="0"/>
          </a:p>
          <a:p>
            <a:pPr lvl="1"/>
            <a:r>
              <a:rPr kumimoji="1" lang="en-GB" altLang="ja-JP" sz="26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2</a:t>
            </a:r>
            <a:endParaRPr kumimoji="1" lang="en-US" altLang="ja-JP" dirty="0"/>
          </a:p>
          <a:p>
            <a:pPr lvl="2"/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3</a:t>
            </a:r>
            <a:endParaRPr kumimoji="1" lang="en-US" altLang="ja-JP" dirty="0"/>
          </a:p>
          <a:p>
            <a:pPr lvl="3"/>
            <a:r>
              <a:rPr kumimoji="1" lang="en-GB" altLang="ja-JP" sz="21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4</a:t>
            </a:r>
            <a:endParaRPr kumimoji="1" lang="ja-JP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356" y="210204"/>
            <a:ext cx="10320000" cy="618874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85000"/>
              </a:lnSpc>
              <a:defRPr sz="3733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590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4D491E-B89B-4B6D-95F7-68F313266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7200" y="1267200"/>
            <a:ext cx="11572800" cy="5049600"/>
          </a:xfrm>
        </p:spPr>
        <p:txBody>
          <a:bodyPr/>
          <a:lstStyle/>
          <a:p>
            <a:pPr lvl="0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1</a:t>
            </a:r>
            <a:endParaRPr kumimoji="1" lang="en-US" altLang="ja-JP" dirty="0"/>
          </a:p>
          <a:p>
            <a:pPr lvl="1"/>
            <a:r>
              <a:rPr kumimoji="1" lang="en-GB" altLang="ja-JP" sz="26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2</a:t>
            </a:r>
            <a:endParaRPr kumimoji="1" lang="en-US" altLang="ja-JP" dirty="0"/>
          </a:p>
          <a:p>
            <a:pPr lvl="2"/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3</a:t>
            </a:r>
            <a:endParaRPr kumimoji="1" lang="en-US" altLang="ja-JP" dirty="0"/>
          </a:p>
          <a:p>
            <a:pPr lvl="3"/>
            <a:r>
              <a:rPr kumimoji="1" lang="en-GB" altLang="ja-JP" sz="21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4</a:t>
            </a:r>
            <a:endParaRPr kumimoji="1" lang="ja-JP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356" y="210204"/>
            <a:ext cx="10320000" cy="618874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85000"/>
              </a:lnSpc>
              <a:defRPr sz="3733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62659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4D491E-B89B-4B6D-95F7-68F313266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7200" y="1267200"/>
            <a:ext cx="11572800" cy="5049600"/>
          </a:xfrm>
        </p:spPr>
        <p:txBody>
          <a:bodyPr/>
          <a:lstStyle/>
          <a:p>
            <a:pPr lvl="0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1</a:t>
            </a:r>
            <a:endParaRPr kumimoji="1" lang="en-US" altLang="ja-JP" dirty="0"/>
          </a:p>
          <a:p>
            <a:pPr lvl="1"/>
            <a:r>
              <a:rPr kumimoji="1" lang="en-GB" altLang="ja-JP" sz="26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2</a:t>
            </a:r>
            <a:endParaRPr kumimoji="1" lang="en-US" altLang="ja-JP" dirty="0"/>
          </a:p>
          <a:p>
            <a:pPr lvl="2"/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3</a:t>
            </a:r>
            <a:endParaRPr kumimoji="1" lang="en-US" altLang="ja-JP" dirty="0"/>
          </a:p>
          <a:p>
            <a:pPr lvl="3"/>
            <a:r>
              <a:rPr kumimoji="1" lang="en-GB" altLang="ja-JP" sz="21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4</a:t>
            </a:r>
            <a:endParaRPr kumimoji="1" lang="ja-JP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356" y="210204"/>
            <a:ext cx="10320000" cy="618874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85000"/>
              </a:lnSpc>
              <a:defRPr sz="3733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3836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4D491E-B89B-4B6D-95F7-68F313266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7200" y="1267200"/>
            <a:ext cx="11572800" cy="5049600"/>
          </a:xfrm>
        </p:spPr>
        <p:txBody>
          <a:bodyPr/>
          <a:lstStyle/>
          <a:p>
            <a:pPr lvl="0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1</a:t>
            </a:r>
            <a:endParaRPr kumimoji="1" lang="en-US" altLang="ja-JP" dirty="0"/>
          </a:p>
          <a:p>
            <a:pPr lvl="1"/>
            <a:r>
              <a:rPr kumimoji="1" lang="en-GB" altLang="ja-JP" sz="26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2</a:t>
            </a:r>
            <a:endParaRPr kumimoji="1" lang="en-US" altLang="ja-JP" dirty="0"/>
          </a:p>
          <a:p>
            <a:pPr lvl="2"/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3</a:t>
            </a:r>
            <a:endParaRPr kumimoji="1" lang="en-US" altLang="ja-JP" dirty="0"/>
          </a:p>
          <a:p>
            <a:pPr lvl="3"/>
            <a:r>
              <a:rPr kumimoji="1" lang="en-GB" altLang="ja-JP" sz="21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4</a:t>
            </a:r>
            <a:endParaRPr kumimoji="1" lang="ja-JP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356" y="210204"/>
            <a:ext cx="10320000" cy="618874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85000"/>
              </a:lnSpc>
              <a:defRPr sz="3733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33510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4D491E-B89B-4B6D-95F7-68F313266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7200" y="1267200"/>
            <a:ext cx="11572800" cy="5049600"/>
          </a:xfrm>
        </p:spPr>
        <p:txBody>
          <a:bodyPr/>
          <a:lstStyle/>
          <a:p>
            <a:pPr lvl="0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1</a:t>
            </a:r>
            <a:endParaRPr kumimoji="1" lang="en-US" altLang="ja-JP" dirty="0"/>
          </a:p>
          <a:p>
            <a:pPr lvl="1"/>
            <a:r>
              <a:rPr kumimoji="1" lang="en-GB" altLang="ja-JP" sz="26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2</a:t>
            </a:r>
            <a:endParaRPr kumimoji="1" lang="en-US" altLang="ja-JP" dirty="0"/>
          </a:p>
          <a:p>
            <a:pPr lvl="2"/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3</a:t>
            </a:r>
            <a:endParaRPr kumimoji="1" lang="en-US" altLang="ja-JP" dirty="0"/>
          </a:p>
          <a:p>
            <a:pPr lvl="3"/>
            <a:r>
              <a:rPr kumimoji="1" lang="en-GB" altLang="ja-JP" sz="21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4</a:t>
            </a:r>
            <a:endParaRPr kumimoji="1" lang="ja-JP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356" y="210204"/>
            <a:ext cx="10320000" cy="618874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85000"/>
              </a:lnSpc>
              <a:defRPr sz="3733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15696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459EA2C5-E74C-467E-A31E-22534610D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2703" y="1"/>
            <a:ext cx="3388371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1999" y="1488000"/>
            <a:ext cx="720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4089600"/>
            <a:ext cx="6331200" cy="1680000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0FD69642-505C-4956-AEE0-BFCB7823F2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8" name="Picture 56" descr="Fujitsu">
            <a:extLst>
              <a:ext uri="{FF2B5EF4-FFF2-40B4-BE49-F238E27FC236}">
                <a16:creationId xmlns:a16="http://schemas.microsoft.com/office/drawing/2014/main" id="{A71021C1-F5F7-493F-9B6E-34F90D2AF5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32" name="Picture 28">
            <a:extLst>
              <a:ext uri="{FF2B5EF4-FFF2-40B4-BE49-F238E27FC236}">
                <a16:creationId xmlns:a16="http://schemas.microsoft.com/office/drawing/2014/main" id="{1F121A69-A96D-4E50-B853-9B7D639FE6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7170" y="1088809"/>
            <a:ext cx="6057628" cy="4680379"/>
          </a:xfrm>
          <a:prstGeom prst="rect">
            <a:avLst/>
          </a:prstGeom>
        </p:spPr>
      </p:pic>
      <p:pic>
        <p:nvPicPr>
          <p:cNvPr id="10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847F7AD3-8A9E-4272-B529-3F5BCB212E0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56EB3F93-C5D7-CC3C-AF2B-E3D268881B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317163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divi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6">
            <a:extLst>
              <a:ext uri="{FF2B5EF4-FFF2-40B4-BE49-F238E27FC236}">
                <a16:creationId xmlns:a16="http://schemas.microsoft.com/office/drawing/2014/main" id="{DD823FC4-0E59-43A1-8BCD-EBD727ED3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000" y="1488000"/>
            <a:ext cx="1104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bg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3614400"/>
            <a:ext cx="11040000" cy="1929600"/>
          </a:xfrm>
        </p:spPr>
        <p:txBody>
          <a:bodyPr>
            <a:noAutofit/>
          </a:bodyPr>
          <a:lstStyle>
            <a:lvl1pPr marL="0" indent="0" algn="l">
              <a:buNone/>
              <a:defRPr sz="2667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8" name="Picture 56" descr="Fujitsu">
            <a:extLst>
              <a:ext uri="{FF2B5EF4-FFF2-40B4-BE49-F238E27FC236}">
                <a16:creationId xmlns:a16="http://schemas.microsoft.com/office/drawing/2014/main" id="{072D9593-EFA5-4CE0-AEDC-2D5FC5E456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9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AA7895C7-B8EC-4AD7-B187-8830DBFD1C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7" name="SD_FUJITSU-RESTRICTED">
            <a:extLst>
              <a:ext uri="{FF2B5EF4-FFF2-40B4-BE49-F238E27FC236}">
                <a16:creationId xmlns:a16="http://schemas.microsoft.com/office/drawing/2014/main" id="{B3F2322D-5846-F551-B392-9727CBA8CC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36382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146659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divi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4">
            <a:extLst>
              <a:ext uri="{FF2B5EF4-FFF2-40B4-BE49-F238E27FC236}">
                <a16:creationId xmlns:a16="http://schemas.microsoft.com/office/drawing/2014/main" id="{D112A58B-6135-49FE-9C7D-1017A0D39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0" y="0"/>
            <a:ext cx="12193309" cy="68607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12000" y="1488000"/>
            <a:ext cx="1104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bg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12000" y="3614400"/>
            <a:ext cx="11040000" cy="1929600"/>
          </a:xfrm>
        </p:spPr>
        <p:txBody>
          <a:bodyPr>
            <a:noAutofit/>
          </a:bodyPr>
          <a:lstStyle>
            <a:lvl1pPr marL="0" indent="0" algn="l">
              <a:buNone/>
              <a:defRPr sz="2667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205D0E-8FD8-4633-A16F-B08C271F0F3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9" name="Picture 56" descr="Fujitsu">
            <a:extLst>
              <a:ext uri="{FF2B5EF4-FFF2-40B4-BE49-F238E27FC236}">
                <a16:creationId xmlns:a16="http://schemas.microsoft.com/office/drawing/2014/main" id="{296967A9-30A5-48C2-B859-CEC6385A1F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9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F75B6E70-1F42-4546-9D6E-5D5BA926A3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11" name="SD_FUJITSU-RESTRICTED">
            <a:extLst>
              <a:ext uri="{FF2B5EF4-FFF2-40B4-BE49-F238E27FC236}">
                <a16:creationId xmlns:a16="http://schemas.microsoft.com/office/drawing/2014/main" id="{CAF38D5D-ECD6-71DB-79E7-2D2D8D801E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7579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72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8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8178523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680379"/>
      </p:ext>
    </p:extLst>
  </p:cSld>
  <p:clrMapOvr>
    <a:masterClrMapping/>
  </p:clrMapOvr>
  <p:hf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23CC6D9-6EFF-494A-BF84-DA0874602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0386" y="1"/>
            <a:ext cx="5021615" cy="685799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8C48CA2-E9BB-4DBD-914E-E14EDEF3BE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6" name="Picture 56" descr="Fujitsu">
            <a:extLst>
              <a:ext uri="{FF2B5EF4-FFF2-40B4-BE49-F238E27FC236}">
                <a16:creationId xmlns:a16="http://schemas.microsoft.com/office/drawing/2014/main" id="{19B60C56-1286-4F63-9EEC-36A128640C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3C4F5463-4F92-46D5-932F-97908BC5A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5057" y="1088809"/>
            <a:ext cx="6057628" cy="4680379"/>
          </a:xfrm>
          <a:prstGeom prst="rect">
            <a:avLst/>
          </a:prstGeom>
        </p:spPr>
      </p:pic>
      <p:pic>
        <p:nvPicPr>
          <p:cNvPr id="7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9F00A419-6A05-45CE-8BD8-E2B605B78E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066140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1597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AF46A06C-9A3F-471C-999E-CB75C4DB0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4515" y="898"/>
            <a:ext cx="3387485" cy="68562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1999" y="1488000"/>
            <a:ext cx="720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4089600"/>
            <a:ext cx="6331200" cy="1680000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F2A2B3EE-7C59-4DF5-A28E-6409794436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8" name="Picture 56" descr="Fujitsu">
            <a:extLst>
              <a:ext uri="{FF2B5EF4-FFF2-40B4-BE49-F238E27FC236}">
                <a16:creationId xmlns:a16="http://schemas.microsoft.com/office/drawing/2014/main" id="{29DDC893-3971-42A8-9ED2-0EADDB6AFE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9" name="Picture 28">
            <a:extLst>
              <a:ext uri="{FF2B5EF4-FFF2-40B4-BE49-F238E27FC236}">
                <a16:creationId xmlns:a16="http://schemas.microsoft.com/office/drawing/2014/main" id="{3E857FA4-FCDF-4D3A-913E-96937E78B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7169" y="1088812"/>
            <a:ext cx="6057627" cy="4680377"/>
          </a:xfrm>
          <a:prstGeom prst="rect">
            <a:avLst/>
          </a:prstGeom>
        </p:spPr>
      </p:pic>
      <p:pic>
        <p:nvPicPr>
          <p:cNvPr id="10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8B2BCC5B-F069-4ED1-A700-090A5F1D93D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36568E89-807C-F677-4C4D-1764710BAF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243204"/>
      </p:ext>
    </p:extLst>
  </p:cSld>
  <p:clrMapOvr>
    <a:masterClrMapping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divi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16">
            <a:extLst>
              <a:ext uri="{FF2B5EF4-FFF2-40B4-BE49-F238E27FC236}">
                <a16:creationId xmlns:a16="http://schemas.microsoft.com/office/drawing/2014/main" id="{4E6397AD-310C-48CA-885C-F7B1DFD09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000" y="1488000"/>
            <a:ext cx="1104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bg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3614400"/>
            <a:ext cx="11040000" cy="1929600"/>
          </a:xfrm>
        </p:spPr>
        <p:txBody>
          <a:bodyPr>
            <a:noAutofit/>
          </a:bodyPr>
          <a:lstStyle>
            <a:lvl1pPr marL="0" indent="0" algn="l">
              <a:buNone/>
              <a:defRPr sz="2667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8" name="Picture 56" descr="Fujitsu">
            <a:extLst>
              <a:ext uri="{FF2B5EF4-FFF2-40B4-BE49-F238E27FC236}">
                <a16:creationId xmlns:a16="http://schemas.microsoft.com/office/drawing/2014/main" id="{5F4F3A2A-67CD-4FB4-A584-EB2029E861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9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3753FEFB-0305-4C84-935D-76F90EFD3C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7" name="SD_FUJITSU-RESTRICTED">
            <a:extLst>
              <a:ext uri="{FF2B5EF4-FFF2-40B4-BE49-F238E27FC236}">
                <a16:creationId xmlns:a16="http://schemas.microsoft.com/office/drawing/2014/main" id="{0DF06FE2-6F91-271C-10A8-4C3E34B3BF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89786"/>
      </p:ext>
    </p:extLst>
  </p:cSld>
  <p:clrMapOvr>
    <a:masterClrMapping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902231"/>
      </p:ext>
    </p:extLst>
  </p:cSld>
  <p:clrMapOvr>
    <a:masterClrMapping/>
  </p:clrMapOvr>
  <p:hf hd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72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8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4062279"/>
      </p:ext>
    </p:extLst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676380"/>
      </p:ext>
    </p:extLst>
  </p:cSld>
  <p:clrMapOvr>
    <a:masterClrMapping/>
  </p:clrMapOvr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BC69335-2DC7-4BE9-B3C4-6BB3F4B5BB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0386" y="1"/>
            <a:ext cx="5021615" cy="685799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D8338C9-50E0-476B-A1C1-2CD93525E3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6" name="Picture 56" descr="Fujitsu">
            <a:extLst>
              <a:ext uri="{FF2B5EF4-FFF2-40B4-BE49-F238E27FC236}">
                <a16:creationId xmlns:a16="http://schemas.microsoft.com/office/drawing/2014/main" id="{9EF27093-A849-437A-9361-64716AE462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7" name="Picture 6">
            <a:extLst>
              <a:ext uri="{FF2B5EF4-FFF2-40B4-BE49-F238E27FC236}">
                <a16:creationId xmlns:a16="http://schemas.microsoft.com/office/drawing/2014/main" id="{DDB5B8BE-19D7-4E92-8193-1EEAE32BB0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5056" y="1088812"/>
            <a:ext cx="6057627" cy="4680377"/>
          </a:xfrm>
          <a:prstGeom prst="rect">
            <a:avLst/>
          </a:prstGeom>
        </p:spPr>
      </p:pic>
      <p:pic>
        <p:nvPicPr>
          <p:cNvPr id="7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FFAD7CF4-8971-481D-B462-B9FB7396BE4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383795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1597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19D25779-D7C4-4143-A45C-C33C6C23A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1303" y="0"/>
            <a:ext cx="33883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1999" y="1488000"/>
            <a:ext cx="720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4089600"/>
            <a:ext cx="6331200" cy="1680000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CEB1D94-ADFB-4280-B2F5-5620C7410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8" name="Picture 56" descr="Fujitsu">
            <a:extLst>
              <a:ext uri="{FF2B5EF4-FFF2-40B4-BE49-F238E27FC236}">
                <a16:creationId xmlns:a16="http://schemas.microsoft.com/office/drawing/2014/main" id="{FF210DAF-58ED-45C8-BFCA-219D6DD5F3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9" name="Picture 28">
            <a:extLst>
              <a:ext uri="{FF2B5EF4-FFF2-40B4-BE49-F238E27FC236}">
                <a16:creationId xmlns:a16="http://schemas.microsoft.com/office/drawing/2014/main" id="{35197805-CD3F-4477-AD03-41B0E801DC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7169" y="1088812"/>
            <a:ext cx="6057627" cy="4680377"/>
          </a:xfrm>
          <a:prstGeom prst="rect">
            <a:avLst/>
          </a:prstGeom>
        </p:spPr>
      </p:pic>
      <p:pic>
        <p:nvPicPr>
          <p:cNvPr id="10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0DED4972-5584-4145-8549-BCA63EE6B5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A18E8642-603B-B1DB-1C5E-F234EDF276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939786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2F205D0E-8FD8-4633-A16F-B08C271F0F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67692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divi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6">
            <a:extLst>
              <a:ext uri="{FF2B5EF4-FFF2-40B4-BE49-F238E27FC236}">
                <a16:creationId xmlns:a16="http://schemas.microsoft.com/office/drawing/2014/main" id="{B6BEA493-F0D5-40FB-A9DB-1AAB035ED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000" y="1488000"/>
            <a:ext cx="1104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bg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3614400"/>
            <a:ext cx="11040000" cy="1929600"/>
          </a:xfrm>
        </p:spPr>
        <p:txBody>
          <a:bodyPr>
            <a:noAutofit/>
          </a:bodyPr>
          <a:lstStyle>
            <a:lvl1pPr marL="0" indent="0" algn="l">
              <a:buNone/>
              <a:defRPr sz="2667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23" name="Picture 56" descr="Fujitsu">
            <a:extLst>
              <a:ext uri="{FF2B5EF4-FFF2-40B4-BE49-F238E27FC236}">
                <a16:creationId xmlns:a16="http://schemas.microsoft.com/office/drawing/2014/main" id="{66189DD1-C42C-4DA0-B3B6-F020A1EEF9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9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5F807242-279B-4377-A477-F7B49C4B40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7" name="SD_FUJITSU-RESTRICTED">
            <a:extLst>
              <a:ext uri="{FF2B5EF4-FFF2-40B4-BE49-F238E27FC236}">
                <a16:creationId xmlns:a16="http://schemas.microsoft.com/office/drawing/2014/main" id="{787B322F-CD04-1397-62E1-6996709DA4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96178"/>
      </p:ext>
    </p:extLst>
  </p:cSld>
  <p:clrMapOvr>
    <a:masterClrMapping/>
  </p:clrMapOvr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2965447"/>
      </p:ext>
    </p:extLst>
  </p:cSld>
  <p:clrMapOvr>
    <a:masterClrMapping/>
  </p:clrMapOvr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72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8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6163193"/>
      </p:ext>
    </p:extLst>
  </p:cSld>
  <p:clrMapOvr>
    <a:masterClrMapping/>
  </p:clrMapOvr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20107"/>
      </p:ext>
    </p:extLst>
  </p:cSld>
  <p:clrMapOvr>
    <a:masterClrMapping/>
  </p:clrMapOvr>
  <p:hf hdr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0F7A85D-E715-40B8-B6D0-2647D95A1E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0386" y="1"/>
            <a:ext cx="5021615" cy="685799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5B00353B-7D46-40D9-8913-630C98CFC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6" name="Picture 56" descr="Fujitsu">
            <a:extLst>
              <a:ext uri="{FF2B5EF4-FFF2-40B4-BE49-F238E27FC236}">
                <a16:creationId xmlns:a16="http://schemas.microsoft.com/office/drawing/2014/main" id="{9FEFD5D6-714F-4118-AF52-E2417F34A7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7" name="Picture 6">
            <a:extLst>
              <a:ext uri="{FF2B5EF4-FFF2-40B4-BE49-F238E27FC236}">
                <a16:creationId xmlns:a16="http://schemas.microsoft.com/office/drawing/2014/main" id="{A54813E5-185C-472F-9F62-43989AC685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5056" y="1088812"/>
            <a:ext cx="6057627" cy="4680377"/>
          </a:xfrm>
          <a:prstGeom prst="rect">
            <a:avLst/>
          </a:prstGeom>
        </p:spPr>
      </p:pic>
      <p:pic>
        <p:nvPicPr>
          <p:cNvPr id="7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91D060E1-1300-465B-8503-5C66F182C87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2181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1597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>
            <a:extLst>
              <a:ext uri="{FF2B5EF4-FFF2-40B4-BE49-F238E27FC236}">
                <a16:creationId xmlns:a16="http://schemas.microsoft.com/office/drawing/2014/main" id="{6B15DF13-15E3-44BC-9435-C62B6B6302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3757" y="1"/>
            <a:ext cx="3387687" cy="68566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1999" y="1488000"/>
            <a:ext cx="720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4089600"/>
            <a:ext cx="6331200" cy="1680000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06F1173B-33CF-40AA-BDF4-1C72C41D95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1" name="Picture 65" descr="Fujitsu">
            <a:extLst>
              <a:ext uri="{FF2B5EF4-FFF2-40B4-BE49-F238E27FC236}">
                <a16:creationId xmlns:a16="http://schemas.microsoft.com/office/drawing/2014/main" id="{914FAD3E-65C3-4429-9EEB-51BDFE2C96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5667" y="6348"/>
            <a:ext cx="1501477" cy="914399"/>
          </a:xfrm>
          <a:prstGeom prst="rect">
            <a:avLst/>
          </a:prstGeom>
        </p:spPr>
      </p:pic>
      <p:pic>
        <p:nvPicPr>
          <p:cNvPr id="12" name="Picture 28">
            <a:extLst>
              <a:ext uri="{FF2B5EF4-FFF2-40B4-BE49-F238E27FC236}">
                <a16:creationId xmlns:a16="http://schemas.microsoft.com/office/drawing/2014/main" id="{279EC251-E357-4A5C-B714-8B2D4C1FEE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7169" y="1088812"/>
            <a:ext cx="6057627" cy="4680377"/>
          </a:xfrm>
          <a:prstGeom prst="rect">
            <a:avLst/>
          </a:prstGeom>
        </p:spPr>
      </p:pic>
      <p:pic>
        <p:nvPicPr>
          <p:cNvPr id="13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127286DE-6153-4B4C-8D18-2065101D75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3989CD66-1E05-D885-630A-05685CBF82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932783"/>
      </p:ext>
    </p:extLst>
  </p:cSld>
  <p:clrMapOvr>
    <a:masterClrMapping/>
  </p:clrMapOvr>
  <p:hf hdr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divi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F3D10E5C-AE94-4D4A-B902-CDFDDFDE19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000" y="1488000"/>
            <a:ext cx="1104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3614400"/>
            <a:ext cx="11040000" cy="1929600"/>
          </a:xfrm>
        </p:spPr>
        <p:txBody>
          <a:bodyPr>
            <a:noAutofit/>
          </a:bodyPr>
          <a:lstStyle>
            <a:lvl1pPr marL="0" indent="0" algn="l">
              <a:buNone/>
              <a:defRPr sz="2667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2" name="Picture 65" descr="Fujitsu">
            <a:extLst>
              <a:ext uri="{FF2B5EF4-FFF2-40B4-BE49-F238E27FC236}">
                <a16:creationId xmlns:a16="http://schemas.microsoft.com/office/drawing/2014/main" id="{139DA00E-C566-49A6-824C-F9196B4233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5667" y="6348"/>
            <a:ext cx="1501477" cy="914399"/>
          </a:xfrm>
          <a:prstGeom prst="rect">
            <a:avLst/>
          </a:prstGeom>
        </p:spPr>
      </p:pic>
      <p:pic>
        <p:nvPicPr>
          <p:cNvPr id="11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D31EFD09-6BA7-4F9C-9F5D-3F31B94691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7" name="SD_FUJITSU-RESTRICTED">
            <a:extLst>
              <a:ext uri="{FF2B5EF4-FFF2-40B4-BE49-F238E27FC236}">
                <a16:creationId xmlns:a16="http://schemas.microsoft.com/office/drawing/2014/main" id="{7BE3CADB-BA42-82A4-6209-CD7A88138C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41261"/>
      </p:ext>
    </p:extLst>
  </p:cSld>
  <p:clrMapOvr>
    <a:masterClrMapping/>
  </p:clrMapOvr>
  <p:hf hdr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5627621"/>
      </p:ext>
    </p:extLst>
  </p:cSld>
  <p:clrMapOvr>
    <a:masterClrMapping/>
  </p:clrMapOvr>
  <p:hf hdr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72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8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2793799"/>
      </p:ext>
    </p:extLst>
  </p:cSld>
  <p:clrMapOvr>
    <a:masterClrMapping/>
  </p:clrMapOvr>
  <p:hf hdr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7458784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72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8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2F205D0E-8FD8-4633-A16F-B08C271F0F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66514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BB94F7AB-9F65-4FBC-A95B-A62BCB07D8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0384" y="0"/>
            <a:ext cx="5021616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ED9A9D2-7E72-4C9E-8039-CAFE206D0F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9" name="Picture 65" descr="Fujitsu">
            <a:extLst>
              <a:ext uri="{FF2B5EF4-FFF2-40B4-BE49-F238E27FC236}">
                <a16:creationId xmlns:a16="http://schemas.microsoft.com/office/drawing/2014/main" id="{C3C7D280-0F47-45F8-90FC-BA1E128D5B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5667" y="6348"/>
            <a:ext cx="1501477" cy="914399"/>
          </a:xfrm>
          <a:prstGeom prst="rect">
            <a:avLst/>
          </a:prstGeom>
        </p:spPr>
      </p:pic>
      <p:pic>
        <p:nvPicPr>
          <p:cNvPr id="11" name="Picture 6">
            <a:extLst>
              <a:ext uri="{FF2B5EF4-FFF2-40B4-BE49-F238E27FC236}">
                <a16:creationId xmlns:a16="http://schemas.microsoft.com/office/drawing/2014/main" id="{23ACB0BA-3128-44DE-A263-07F8AA861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5056" y="1088812"/>
            <a:ext cx="6057627" cy="4680377"/>
          </a:xfrm>
          <a:prstGeom prst="rect">
            <a:avLst/>
          </a:prstGeom>
        </p:spPr>
      </p:pic>
      <p:pic>
        <p:nvPicPr>
          <p:cNvPr id="8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777881BF-6FAC-4DFD-9F56-886DA404F1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492600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1597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2F205D0E-8FD8-4633-A16F-B08C271F0F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436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F6C4905-9CC5-4C8D-803C-5F137C0C75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0386" y="1"/>
            <a:ext cx="5021615" cy="685799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ja-JP" altLang="en-US"/>
          </a:p>
        </p:txBody>
      </p:sp>
      <p:pic>
        <p:nvPicPr>
          <p:cNvPr id="16" name="Picture 56" descr="Fujitsu">
            <a:extLst>
              <a:ext uri="{FF2B5EF4-FFF2-40B4-BE49-F238E27FC236}">
                <a16:creationId xmlns:a16="http://schemas.microsoft.com/office/drawing/2014/main" id="{0FEDFFCC-820D-4931-B582-897789935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7" name="Picture 6">
            <a:extLst>
              <a:ext uri="{FF2B5EF4-FFF2-40B4-BE49-F238E27FC236}">
                <a16:creationId xmlns:a16="http://schemas.microsoft.com/office/drawing/2014/main" id="{19799ACF-6992-4800-BD7A-ADAB4FB2F4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5057" y="1088809"/>
            <a:ext cx="6057628" cy="4680379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341907-441C-477C-B054-57AB9FFF46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F205D0E-8FD8-4633-A16F-B08C271F0F3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61B696FD-ECFF-45E9-9C5C-EFEF6B947A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1361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97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4D491E-B89B-4B6D-95F7-68F313266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7200" y="1267200"/>
            <a:ext cx="11572800" cy="5049600"/>
          </a:xfrm>
        </p:spPr>
        <p:txBody>
          <a:bodyPr/>
          <a:lstStyle/>
          <a:p>
            <a:pPr lvl="0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1</a:t>
            </a:r>
            <a:endParaRPr kumimoji="1" lang="en-US" altLang="ja-JP" dirty="0"/>
          </a:p>
          <a:p>
            <a:pPr lvl="1"/>
            <a:r>
              <a:rPr kumimoji="1" lang="en-GB" altLang="ja-JP" sz="26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2</a:t>
            </a:r>
            <a:endParaRPr kumimoji="1" lang="en-US" altLang="ja-JP" dirty="0"/>
          </a:p>
          <a:p>
            <a:pPr lvl="2"/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3</a:t>
            </a:r>
            <a:endParaRPr kumimoji="1" lang="en-US" altLang="ja-JP" dirty="0"/>
          </a:p>
          <a:p>
            <a:pPr lvl="3"/>
            <a:r>
              <a:rPr kumimoji="1" lang="en-GB" altLang="ja-JP" sz="21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4</a:t>
            </a:r>
            <a:endParaRPr kumimoji="1" lang="ja-JP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356" y="210204"/>
            <a:ext cx="10320000" cy="618874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85000"/>
              </a:lnSpc>
              <a:defRPr sz="3733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5007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4D491E-B89B-4B6D-95F7-68F313266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7200" y="1267200"/>
            <a:ext cx="11572800" cy="5049600"/>
          </a:xfrm>
        </p:spPr>
        <p:txBody>
          <a:bodyPr/>
          <a:lstStyle/>
          <a:p>
            <a:pPr lvl="0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1</a:t>
            </a:r>
            <a:endParaRPr kumimoji="1" lang="en-US" altLang="ja-JP" dirty="0"/>
          </a:p>
          <a:p>
            <a:pPr lvl="1"/>
            <a:r>
              <a:rPr kumimoji="1" lang="en-GB" altLang="ja-JP" sz="26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2</a:t>
            </a:r>
            <a:endParaRPr kumimoji="1" lang="en-US" altLang="ja-JP" dirty="0"/>
          </a:p>
          <a:p>
            <a:pPr lvl="2"/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3</a:t>
            </a:r>
            <a:endParaRPr kumimoji="1" lang="en-US" altLang="ja-JP" dirty="0"/>
          </a:p>
          <a:p>
            <a:pPr lvl="3"/>
            <a:r>
              <a:rPr kumimoji="1" lang="en-GB" altLang="ja-JP" sz="21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4</a:t>
            </a:r>
            <a:endParaRPr kumimoji="1" lang="ja-JP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356" y="210204"/>
            <a:ext cx="10320000" cy="618874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85000"/>
              </a:lnSpc>
              <a:defRPr sz="3733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6945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4D491E-B89B-4B6D-95F7-68F313266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7200" y="1267200"/>
            <a:ext cx="11572800" cy="5049600"/>
          </a:xfrm>
        </p:spPr>
        <p:txBody>
          <a:bodyPr/>
          <a:lstStyle/>
          <a:p>
            <a:pPr lvl="0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1</a:t>
            </a:r>
            <a:endParaRPr kumimoji="1" lang="en-US" altLang="ja-JP" dirty="0"/>
          </a:p>
          <a:p>
            <a:pPr lvl="1"/>
            <a:r>
              <a:rPr kumimoji="1" lang="en-GB" altLang="ja-JP" sz="26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2</a:t>
            </a:r>
            <a:endParaRPr kumimoji="1" lang="en-US" altLang="ja-JP" dirty="0"/>
          </a:p>
          <a:p>
            <a:pPr lvl="2"/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3</a:t>
            </a:r>
            <a:endParaRPr kumimoji="1" lang="en-US" altLang="ja-JP" dirty="0"/>
          </a:p>
          <a:p>
            <a:pPr lvl="3"/>
            <a:r>
              <a:rPr kumimoji="1" lang="en-GB" altLang="ja-JP" sz="21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cs"/>
              </a:rPr>
              <a:t>Bullets level 4</a:t>
            </a:r>
            <a:endParaRPr kumimoji="1" lang="ja-JP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356" y="210204"/>
            <a:ext cx="10320000" cy="618874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85000"/>
              </a:lnSpc>
              <a:defRPr sz="3733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9826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Layout" Target="../slideLayouts/slideLayout2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3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33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32.xml"/><Relationship Id="rId9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37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39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38.xml"/><Relationship Id="rId9" Type="http://schemas.openxmlformats.org/officeDocument/2006/relationships/image" Target="../media/image2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>
            <a:extLst>
              <a:ext uri="{FF2B5EF4-FFF2-40B4-BE49-F238E27FC236}">
                <a16:creationId xmlns:a16="http://schemas.microsoft.com/office/drawing/2014/main" id="{F7396E17-6B05-4D7C-834C-1701D64B01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0" y="1"/>
            <a:ext cx="12192000" cy="9552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12000" y="40800"/>
            <a:ext cx="10080000" cy="873600"/>
          </a:xfrm>
          <a:prstGeom prst="rect">
            <a:avLst/>
          </a:prstGeom>
        </p:spPr>
        <p:txBody>
          <a:bodyPr vert="horz" lIns="0" tIns="108000" rIns="0" bIns="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07200" y="1267200"/>
            <a:ext cx="11572800" cy="5049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</a:t>
            </a:r>
            <a:r>
              <a:rPr lang="en-US" altLang="ja-JP" dirty="0"/>
              <a:t>2</a:t>
            </a:r>
            <a:r>
              <a:rPr lang="ja-JP" altLang="en-US" dirty="0"/>
              <a:t> レベル</a:t>
            </a:r>
          </a:p>
          <a:p>
            <a:pPr lvl="2"/>
            <a:r>
              <a:rPr lang="ja-JP" altLang="en-US" dirty="0"/>
              <a:t>第</a:t>
            </a:r>
            <a:r>
              <a:rPr lang="en-US" altLang="ja-JP" dirty="0"/>
              <a:t>3</a:t>
            </a:r>
            <a:r>
              <a:rPr lang="ja-JP" altLang="en-US" dirty="0"/>
              <a:t> レベル</a:t>
            </a:r>
          </a:p>
          <a:p>
            <a:pPr lvl="3"/>
            <a:r>
              <a:rPr lang="ja-JP" altLang="en-US" dirty="0"/>
              <a:t>第</a:t>
            </a:r>
            <a:r>
              <a:rPr lang="en-US" altLang="ja-JP" dirty="0"/>
              <a:t>4</a:t>
            </a:r>
            <a:r>
              <a:rPr lang="ja-JP" altLang="en-US" dirty="0"/>
              <a:t> レベル</a:t>
            </a:r>
          </a:p>
          <a:p>
            <a:pPr lvl="4"/>
            <a:r>
              <a:rPr lang="ja-JP" altLang="en-US" dirty="0"/>
              <a:t>第</a:t>
            </a:r>
            <a:r>
              <a:rPr lang="en-US" altLang="ja-JP" dirty="0"/>
              <a:t>5</a:t>
            </a:r>
            <a:r>
              <a:rPr lang="ja-JP" altLang="en-US" dirty="0"/>
              <a:t> レベル</a:t>
            </a:r>
            <a:endParaRPr lang="en-US" altLang="ja-JP" dirty="0"/>
          </a:p>
          <a:p>
            <a:pPr lvl="5"/>
            <a:r>
              <a:rPr lang="ja-JP" altLang="en-US" dirty="0"/>
              <a:t>テキスト</a:t>
            </a:r>
            <a:endParaRPr lang="en-US" altLang="ja-JP" dirty="0"/>
          </a:p>
          <a:p>
            <a:pPr lvl="6"/>
            <a:r>
              <a:rPr lang="ja-JP" altLang="en-US" dirty="0"/>
              <a:t>テキスト</a:t>
            </a:r>
            <a:endParaRPr lang="en-US" altLang="ja-JP" dirty="0"/>
          </a:p>
          <a:p>
            <a:pPr lvl="7"/>
            <a:r>
              <a:rPr lang="ja-JP" altLang="en-US" dirty="0"/>
              <a:t>テキスト</a:t>
            </a:r>
            <a:endParaRPr lang="en-US" altLang="ja-JP" dirty="0"/>
          </a:p>
          <a:p>
            <a:pPr lvl="8"/>
            <a:r>
              <a:rPr lang="ja-JP" altLang="en-US" dirty="0"/>
              <a:t>テキスト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10344000" y="6518400"/>
            <a:ext cx="1540800" cy="144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9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kumimoji="1" lang="ja-JP" alt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5FD66971-1663-4735-86AA-EDAC07B3B6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F205D0E-8FD8-4633-A16F-B08C271F0F3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21" name="Picture 56" descr="Fujitsu">
            <a:extLst>
              <a:ext uri="{FF2B5EF4-FFF2-40B4-BE49-F238E27FC236}">
                <a16:creationId xmlns:a16="http://schemas.microsoft.com/office/drawing/2014/main" id="{D82980EE-0B33-4CA3-9406-7CFAFA4FAC5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9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7088EA96-5D6A-4E9E-B70E-A056E53825AE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90B17EAF-0FF1-3739-B447-5C4447ADB19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468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kumimoji="1" sz="3733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7993" indent="-287993" algn="l" defTabSz="914377" rtl="0" eaLnBrk="1" latinLnBrk="0" hangingPunct="1">
        <a:lnSpc>
          <a:spcPct val="100000"/>
        </a:lnSpc>
        <a:spcBef>
          <a:spcPts val="1000"/>
        </a:spcBef>
        <a:buClr>
          <a:schemeClr val="accent3"/>
        </a:buClr>
        <a:buSzPct val="90000"/>
        <a:buFont typeface="Wingdings" panose="05000000000000000000" pitchFamily="2" charset="2"/>
        <a:buChar char="l"/>
        <a:defRPr kumimoji="1" sz="2933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>
            <a:extLst>
              <a:ext uri="{FF2B5EF4-FFF2-40B4-BE49-F238E27FC236}">
                <a16:creationId xmlns:a16="http://schemas.microsoft.com/office/drawing/2014/main" id="{4A610FE8-4E13-44F5-8261-1F6C83957A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3"/>
          <a:stretch/>
        </p:blipFill>
        <p:spPr bwMode="gray">
          <a:xfrm>
            <a:off x="0" y="-5349"/>
            <a:ext cx="12192000" cy="955200"/>
          </a:xfrm>
          <a:prstGeom prst="rect">
            <a:avLst/>
          </a:prstGeom>
        </p:spPr>
      </p:pic>
      <p:sp>
        <p:nvSpPr>
          <p:cNvPr id="20" name="正方形/長方形 3">
            <a:extLst>
              <a:ext uri="{FF2B5EF4-FFF2-40B4-BE49-F238E27FC236}">
                <a16:creationId xmlns:a16="http://schemas.microsoft.com/office/drawing/2014/main" id="{01B82633-049F-4C00-BBD3-E3F88671F94A}"/>
              </a:ext>
            </a:extLst>
          </p:cNvPr>
          <p:cNvSpPr/>
          <p:nvPr/>
        </p:nvSpPr>
        <p:spPr bwMode="gray">
          <a:xfrm>
            <a:off x="9062503" y="-2858"/>
            <a:ext cx="3129496" cy="952709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2400" dirty="0">
              <a:solidFill>
                <a:schemeClr val="tx1"/>
              </a:solidFill>
            </a:endParaRPr>
          </a:p>
        </p:txBody>
      </p:sp>
      <p:sp>
        <p:nvSpPr>
          <p:cNvPr id="2" name="Title Placeholder 1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12000" y="43200"/>
            <a:ext cx="10080000" cy="873600"/>
          </a:xfrm>
          <a:prstGeom prst="rect">
            <a:avLst/>
          </a:prstGeom>
        </p:spPr>
        <p:txBody>
          <a:bodyPr vert="horz" lIns="0" tIns="108000" rIns="0" bIns="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07200" y="1267200"/>
            <a:ext cx="11572800" cy="5049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</a:t>
            </a:r>
            <a:r>
              <a:rPr lang="en-US" altLang="ja-JP" dirty="0"/>
              <a:t>2</a:t>
            </a:r>
            <a:r>
              <a:rPr lang="ja-JP" altLang="en-US" dirty="0"/>
              <a:t> レベル</a:t>
            </a:r>
          </a:p>
          <a:p>
            <a:pPr lvl="2"/>
            <a:r>
              <a:rPr lang="ja-JP" altLang="en-US" dirty="0"/>
              <a:t>第</a:t>
            </a:r>
            <a:r>
              <a:rPr lang="en-US" altLang="ja-JP" dirty="0"/>
              <a:t>3</a:t>
            </a:r>
            <a:r>
              <a:rPr lang="ja-JP" altLang="en-US" dirty="0"/>
              <a:t> レベル</a:t>
            </a:r>
          </a:p>
          <a:p>
            <a:pPr lvl="3"/>
            <a:r>
              <a:rPr lang="ja-JP" altLang="en-US" dirty="0"/>
              <a:t>第</a:t>
            </a:r>
            <a:r>
              <a:rPr lang="en-US" altLang="ja-JP" dirty="0"/>
              <a:t>4</a:t>
            </a:r>
            <a:r>
              <a:rPr lang="ja-JP" altLang="en-US" dirty="0"/>
              <a:t> レベル</a:t>
            </a:r>
          </a:p>
          <a:p>
            <a:pPr lvl="4"/>
            <a:r>
              <a:rPr lang="ja-JP" altLang="en-US" dirty="0"/>
              <a:t>第</a:t>
            </a:r>
            <a:r>
              <a:rPr lang="en-US" altLang="ja-JP" dirty="0"/>
              <a:t>5</a:t>
            </a:r>
            <a:r>
              <a:rPr lang="ja-JP" altLang="en-US" dirty="0"/>
              <a:t> レベル</a:t>
            </a:r>
            <a:endParaRPr lang="en-US" altLang="ja-JP" dirty="0"/>
          </a:p>
          <a:p>
            <a:pPr lvl="5"/>
            <a:r>
              <a:rPr lang="ja-JP" altLang="en-US" dirty="0"/>
              <a:t>テキスト</a:t>
            </a:r>
            <a:endParaRPr lang="en-US" altLang="ja-JP" dirty="0"/>
          </a:p>
          <a:p>
            <a:pPr lvl="6"/>
            <a:r>
              <a:rPr lang="ja-JP" altLang="en-US" dirty="0"/>
              <a:t>テキスト</a:t>
            </a:r>
            <a:endParaRPr lang="en-US" altLang="ja-JP" dirty="0"/>
          </a:p>
          <a:p>
            <a:pPr lvl="7"/>
            <a:r>
              <a:rPr lang="ja-JP" altLang="en-US" dirty="0"/>
              <a:t>テキスト</a:t>
            </a:r>
            <a:endParaRPr lang="en-US" altLang="ja-JP" dirty="0"/>
          </a:p>
          <a:p>
            <a:pPr lvl="8"/>
            <a:r>
              <a:rPr lang="ja-JP" altLang="en-US" dirty="0"/>
              <a:t>テキスト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10344000" y="6518400"/>
            <a:ext cx="1540800" cy="144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9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ja-JP"/>
              <a:t>© 2023 Fujitsu Limited</a:t>
            </a:r>
            <a:endParaRPr lang="de-DE" altLang="ja-JP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77DC5FBD-BA73-4475-A498-FD167F60DD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21" name="Picture 56" descr="Fujitsu">
            <a:extLst>
              <a:ext uri="{FF2B5EF4-FFF2-40B4-BE49-F238E27FC236}">
                <a16:creationId xmlns:a16="http://schemas.microsoft.com/office/drawing/2014/main" id="{CCE01033-ACD1-490A-9993-2E4C9E5D183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0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26F001E0-DEBF-48D5-B0A7-28B550B83D9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627453A5-3DCA-68E5-30C8-05B5844CA3A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101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kumimoji="1" sz="3733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7993" indent="-287993" algn="l" defTabSz="914377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SzPct val="90000"/>
        <a:buFont typeface="Wingdings" panose="05000000000000000000" pitchFamily="2" charset="2"/>
        <a:buChar char="l"/>
        <a:defRPr kumimoji="1" sz="2933" kern="1200">
          <a:solidFill>
            <a:schemeClr val="tx1"/>
          </a:solidFill>
          <a:latin typeface="+mj-ea"/>
          <a:ea typeface="+mj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133" kern="1200">
          <a:solidFill>
            <a:schemeClr val="tx1"/>
          </a:solidFill>
          <a:latin typeface="+mj-ea"/>
          <a:ea typeface="+mj-ea"/>
          <a:cs typeface="+mn-cs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j-ea"/>
          <a:ea typeface="+mj-ea"/>
          <a:cs typeface="+mn-cs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j-ea"/>
          <a:ea typeface="+mj-ea"/>
          <a:cs typeface="+mn-cs"/>
        </a:defRPr>
      </a:lvl5pPr>
      <a:lvl6pPr marL="2514537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D2930927-F7CD-4860-8732-4C593D441EA8}"/>
              </a:ext>
            </a:extLst>
          </p:cNvPr>
          <p:cNvGrpSpPr/>
          <p:nvPr/>
        </p:nvGrpSpPr>
        <p:grpSpPr bwMode="gray">
          <a:xfrm>
            <a:off x="1525" y="-5231"/>
            <a:ext cx="12190476" cy="955200"/>
            <a:chOff x="1143" y="-3923"/>
            <a:chExt cx="9142857" cy="716400"/>
          </a:xfrm>
        </p:grpSpPr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EC4032A0-0F3E-4051-906C-63D2CF184B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gray">
            <a:xfrm>
              <a:off x="1143" y="-3923"/>
              <a:ext cx="9142857" cy="716400"/>
            </a:xfrm>
            <a:prstGeom prst="rect">
              <a:avLst/>
            </a:prstGeom>
          </p:spPr>
        </p:pic>
        <p:sp>
          <p:nvSpPr>
            <p:cNvPr id="17" name="正方形/長方形 3">
              <a:extLst>
                <a:ext uri="{FF2B5EF4-FFF2-40B4-BE49-F238E27FC236}">
                  <a16:creationId xmlns:a16="http://schemas.microsoft.com/office/drawing/2014/main" id="{7210403B-E461-4A5C-B672-595B72C20F42}"/>
                </a:ext>
              </a:extLst>
            </p:cNvPr>
            <p:cNvSpPr/>
            <p:nvPr/>
          </p:nvSpPr>
          <p:spPr bwMode="gray">
            <a:xfrm>
              <a:off x="6637867" y="-2055"/>
              <a:ext cx="2506132" cy="714532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5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12000" y="43200"/>
            <a:ext cx="10080000" cy="873600"/>
          </a:xfrm>
          <a:prstGeom prst="rect">
            <a:avLst/>
          </a:prstGeom>
        </p:spPr>
        <p:txBody>
          <a:bodyPr vert="horz" lIns="0" tIns="108000" rIns="0" bIns="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07200" y="1267200"/>
            <a:ext cx="11572800" cy="5049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</a:t>
            </a:r>
            <a:r>
              <a:rPr lang="en-US" altLang="ja-JP" dirty="0"/>
              <a:t>2</a:t>
            </a:r>
            <a:r>
              <a:rPr lang="ja-JP" altLang="en-US" dirty="0"/>
              <a:t> レベル</a:t>
            </a:r>
          </a:p>
          <a:p>
            <a:pPr lvl="2"/>
            <a:r>
              <a:rPr lang="ja-JP" altLang="en-US" dirty="0"/>
              <a:t>第</a:t>
            </a:r>
            <a:r>
              <a:rPr lang="en-US" altLang="ja-JP" dirty="0"/>
              <a:t>3</a:t>
            </a:r>
            <a:r>
              <a:rPr lang="ja-JP" altLang="en-US" dirty="0"/>
              <a:t> レベル</a:t>
            </a:r>
          </a:p>
          <a:p>
            <a:pPr lvl="3"/>
            <a:r>
              <a:rPr lang="ja-JP" altLang="en-US" dirty="0"/>
              <a:t>第</a:t>
            </a:r>
            <a:r>
              <a:rPr lang="en-US" altLang="ja-JP" dirty="0"/>
              <a:t>4</a:t>
            </a:r>
            <a:r>
              <a:rPr lang="ja-JP" altLang="en-US" dirty="0"/>
              <a:t> レベル</a:t>
            </a:r>
          </a:p>
          <a:p>
            <a:pPr lvl="4"/>
            <a:r>
              <a:rPr lang="ja-JP" altLang="en-US" dirty="0"/>
              <a:t>第</a:t>
            </a:r>
            <a:r>
              <a:rPr lang="en-US" altLang="ja-JP" dirty="0"/>
              <a:t>5</a:t>
            </a:r>
            <a:r>
              <a:rPr lang="ja-JP" altLang="en-US" dirty="0"/>
              <a:t> レベル</a:t>
            </a:r>
            <a:endParaRPr lang="en-US" altLang="ja-JP" dirty="0"/>
          </a:p>
          <a:p>
            <a:pPr lvl="5"/>
            <a:r>
              <a:rPr lang="ja-JP" altLang="en-US" dirty="0"/>
              <a:t>テキスト</a:t>
            </a:r>
            <a:endParaRPr lang="en-US" altLang="ja-JP" dirty="0"/>
          </a:p>
          <a:p>
            <a:pPr lvl="6"/>
            <a:r>
              <a:rPr lang="ja-JP" altLang="en-US" dirty="0"/>
              <a:t>テキスト</a:t>
            </a:r>
            <a:endParaRPr lang="en-US" altLang="ja-JP" dirty="0"/>
          </a:p>
          <a:p>
            <a:pPr lvl="7"/>
            <a:r>
              <a:rPr lang="ja-JP" altLang="en-US" dirty="0"/>
              <a:t>テキスト</a:t>
            </a:r>
            <a:endParaRPr lang="en-US" altLang="ja-JP" dirty="0"/>
          </a:p>
          <a:p>
            <a:pPr lvl="8"/>
            <a:r>
              <a:rPr lang="ja-JP" altLang="en-US" dirty="0"/>
              <a:t>テキスト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10344000" y="6518400"/>
            <a:ext cx="1540800" cy="144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9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ja-JP"/>
              <a:t>© 2023 Fujitsu Limited</a:t>
            </a:r>
            <a:endParaRPr lang="de-DE" altLang="ja-JP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00DC7B19-3A52-4E26-9964-A6ACE89649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21" name="Picture 56" descr="Fujitsu">
            <a:extLst>
              <a:ext uri="{FF2B5EF4-FFF2-40B4-BE49-F238E27FC236}">
                <a16:creationId xmlns:a16="http://schemas.microsoft.com/office/drawing/2014/main" id="{4FCE7B3E-DCFA-4052-8FF4-947FD621263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1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79151633-17A6-472C-90F8-0E7AB5E5448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7" name="SD_FUJITSU-RESTRICTED">
            <a:extLst>
              <a:ext uri="{FF2B5EF4-FFF2-40B4-BE49-F238E27FC236}">
                <a16:creationId xmlns:a16="http://schemas.microsoft.com/office/drawing/2014/main" id="{BD46F63E-4EC5-D75F-8B98-FBCC40055D3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473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kumimoji="1" sz="3733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7993" indent="-287993" algn="l" defTabSz="914377" rtl="0" eaLnBrk="1" latinLnBrk="0" hangingPunct="1">
        <a:lnSpc>
          <a:spcPct val="100000"/>
        </a:lnSpc>
        <a:spcBef>
          <a:spcPts val="1000"/>
        </a:spcBef>
        <a:buClr>
          <a:schemeClr val="accent4"/>
        </a:buClr>
        <a:buSzPct val="90000"/>
        <a:buFont typeface="Wingdings" panose="05000000000000000000" pitchFamily="2" charset="2"/>
        <a:buChar char="l"/>
        <a:defRPr kumimoji="1" sz="2933" kern="1200">
          <a:solidFill>
            <a:schemeClr val="tx1"/>
          </a:solidFill>
          <a:latin typeface="+mj-ea"/>
          <a:ea typeface="+mj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133" kern="1200">
          <a:solidFill>
            <a:schemeClr val="tx1"/>
          </a:solidFill>
          <a:latin typeface="+mj-ea"/>
          <a:ea typeface="+mj-ea"/>
          <a:cs typeface="+mn-cs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j-ea"/>
          <a:ea typeface="+mj-ea"/>
          <a:cs typeface="+mn-cs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j-ea"/>
          <a:ea typeface="+mj-ea"/>
          <a:cs typeface="+mn-cs"/>
        </a:defRPr>
      </a:lvl5pPr>
      <a:lvl6pPr marL="2514537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>
            <a:extLst>
              <a:ext uri="{FF2B5EF4-FFF2-40B4-BE49-F238E27FC236}">
                <a16:creationId xmlns:a16="http://schemas.microsoft.com/office/drawing/2014/main" id="{40ECD1A6-1A6B-424D-8080-308AC80A05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95"/>
          <a:stretch/>
        </p:blipFill>
        <p:spPr bwMode="gray">
          <a:xfrm>
            <a:off x="1525" y="-5231"/>
            <a:ext cx="12190476" cy="955200"/>
          </a:xfrm>
          <a:prstGeom prst="rect">
            <a:avLst/>
          </a:prstGeom>
        </p:spPr>
      </p:pic>
      <p:sp>
        <p:nvSpPr>
          <p:cNvPr id="17" name="正方形/長方形 3">
            <a:extLst>
              <a:ext uri="{FF2B5EF4-FFF2-40B4-BE49-F238E27FC236}">
                <a16:creationId xmlns:a16="http://schemas.microsoft.com/office/drawing/2014/main" id="{1818A7E9-356B-4706-BDB8-EF72749A6FC0}"/>
              </a:ext>
            </a:extLst>
          </p:cNvPr>
          <p:cNvSpPr/>
          <p:nvPr/>
        </p:nvSpPr>
        <p:spPr bwMode="gray">
          <a:xfrm>
            <a:off x="9694922" y="-2740"/>
            <a:ext cx="2497077" cy="952709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60000"/>
                </a:schemeClr>
              </a:gs>
              <a:gs pos="100000">
                <a:schemeClr val="accent6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2400" dirty="0">
              <a:solidFill>
                <a:schemeClr val="tx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12000" y="43200"/>
            <a:ext cx="10080000" cy="873600"/>
          </a:xfrm>
          <a:prstGeom prst="rect">
            <a:avLst/>
          </a:prstGeom>
        </p:spPr>
        <p:txBody>
          <a:bodyPr vert="horz" lIns="0" tIns="108000" rIns="0" bIns="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07200" y="1267200"/>
            <a:ext cx="11572800" cy="5049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</a:t>
            </a:r>
            <a:r>
              <a:rPr lang="en-US" altLang="ja-JP" dirty="0"/>
              <a:t>2</a:t>
            </a:r>
            <a:r>
              <a:rPr lang="ja-JP" altLang="en-US" dirty="0"/>
              <a:t> レベル</a:t>
            </a:r>
          </a:p>
          <a:p>
            <a:pPr lvl="2"/>
            <a:r>
              <a:rPr lang="ja-JP" altLang="en-US" dirty="0"/>
              <a:t>第</a:t>
            </a:r>
            <a:r>
              <a:rPr lang="en-US" altLang="ja-JP" dirty="0"/>
              <a:t>3</a:t>
            </a:r>
            <a:r>
              <a:rPr lang="ja-JP" altLang="en-US" dirty="0"/>
              <a:t> レベル</a:t>
            </a:r>
          </a:p>
          <a:p>
            <a:pPr lvl="3"/>
            <a:r>
              <a:rPr lang="ja-JP" altLang="en-US" dirty="0"/>
              <a:t>第</a:t>
            </a:r>
            <a:r>
              <a:rPr lang="en-US" altLang="ja-JP" dirty="0"/>
              <a:t>4</a:t>
            </a:r>
            <a:r>
              <a:rPr lang="ja-JP" altLang="en-US" dirty="0"/>
              <a:t> レベル</a:t>
            </a:r>
          </a:p>
          <a:p>
            <a:pPr lvl="4"/>
            <a:r>
              <a:rPr lang="ja-JP" altLang="en-US" dirty="0"/>
              <a:t>第</a:t>
            </a:r>
            <a:r>
              <a:rPr lang="en-US" altLang="ja-JP" dirty="0"/>
              <a:t>5</a:t>
            </a:r>
            <a:r>
              <a:rPr lang="ja-JP" altLang="en-US" dirty="0"/>
              <a:t> レベル</a:t>
            </a:r>
            <a:endParaRPr lang="en-US" altLang="ja-JP" dirty="0"/>
          </a:p>
          <a:p>
            <a:pPr lvl="5"/>
            <a:r>
              <a:rPr lang="ja-JP" altLang="en-US" dirty="0"/>
              <a:t>テキスト</a:t>
            </a:r>
            <a:endParaRPr lang="en-US" altLang="ja-JP" dirty="0"/>
          </a:p>
          <a:p>
            <a:pPr lvl="6"/>
            <a:r>
              <a:rPr lang="ja-JP" altLang="en-US" dirty="0"/>
              <a:t>テキスト</a:t>
            </a:r>
            <a:endParaRPr lang="en-US" altLang="ja-JP" dirty="0"/>
          </a:p>
          <a:p>
            <a:pPr lvl="7"/>
            <a:r>
              <a:rPr lang="ja-JP" altLang="en-US" dirty="0"/>
              <a:t>テキスト</a:t>
            </a:r>
            <a:endParaRPr lang="en-US" altLang="ja-JP" dirty="0"/>
          </a:p>
          <a:p>
            <a:pPr lvl="8"/>
            <a:r>
              <a:rPr lang="ja-JP" altLang="en-US" dirty="0"/>
              <a:t>テキスト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10344000" y="6518400"/>
            <a:ext cx="1540800" cy="144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9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ja-JP"/>
              <a:t>© 2023 Fujitsu Limited</a:t>
            </a:r>
            <a:endParaRPr lang="de-DE" altLang="ja-JP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6C4A7D1-266B-46A5-B76C-633DB74BB1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21" name="Picture 56" descr="Fujitsu">
            <a:extLst>
              <a:ext uri="{FF2B5EF4-FFF2-40B4-BE49-F238E27FC236}">
                <a16:creationId xmlns:a16="http://schemas.microsoft.com/office/drawing/2014/main" id="{3377C2EC-18A1-44B7-9EE8-5456C655653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0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3AF700E5-C5B6-437B-86BB-53847DD8B0C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D01734F8-91A3-5D7C-390C-1E3661B3A54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008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kumimoji="1" sz="3733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7993" indent="-287993" algn="l" defTabSz="914377" rtl="0" eaLnBrk="1" latinLnBrk="0" hangingPunct="1">
        <a:lnSpc>
          <a:spcPct val="100000"/>
        </a:lnSpc>
        <a:spcBef>
          <a:spcPts val="1000"/>
        </a:spcBef>
        <a:buClr>
          <a:schemeClr val="accent6"/>
        </a:buClr>
        <a:buSzPct val="90000"/>
        <a:buFont typeface="Wingdings" panose="05000000000000000000" pitchFamily="2" charset="2"/>
        <a:buChar char="l"/>
        <a:defRPr kumimoji="1" sz="2933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740F57D8-338C-4D61-B05D-AC393D185D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95"/>
          <a:stretch/>
        </p:blipFill>
        <p:spPr bwMode="gray">
          <a:xfrm>
            <a:off x="1525" y="-5231"/>
            <a:ext cx="12190476" cy="9552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12000" y="43200"/>
            <a:ext cx="10080000" cy="873600"/>
          </a:xfrm>
          <a:prstGeom prst="rect">
            <a:avLst/>
          </a:prstGeom>
        </p:spPr>
        <p:txBody>
          <a:bodyPr vert="horz" lIns="0" tIns="108000" rIns="0" bIns="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07200" y="1267200"/>
            <a:ext cx="11572800" cy="5049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</a:t>
            </a:r>
            <a:r>
              <a:rPr lang="en-US" altLang="ja-JP" dirty="0"/>
              <a:t>2</a:t>
            </a:r>
            <a:r>
              <a:rPr lang="ja-JP" altLang="en-US" dirty="0"/>
              <a:t> レベル</a:t>
            </a:r>
          </a:p>
          <a:p>
            <a:pPr lvl="2"/>
            <a:r>
              <a:rPr lang="ja-JP" altLang="en-US" dirty="0"/>
              <a:t>第</a:t>
            </a:r>
            <a:r>
              <a:rPr lang="en-US" altLang="ja-JP" dirty="0"/>
              <a:t>3</a:t>
            </a:r>
            <a:r>
              <a:rPr lang="ja-JP" altLang="en-US" dirty="0"/>
              <a:t> レベル</a:t>
            </a:r>
          </a:p>
          <a:p>
            <a:pPr lvl="3"/>
            <a:r>
              <a:rPr lang="ja-JP" altLang="en-US" dirty="0"/>
              <a:t>第</a:t>
            </a:r>
            <a:r>
              <a:rPr lang="en-US" altLang="ja-JP" dirty="0"/>
              <a:t>4</a:t>
            </a:r>
            <a:r>
              <a:rPr lang="ja-JP" altLang="en-US" dirty="0"/>
              <a:t> レベル</a:t>
            </a:r>
          </a:p>
          <a:p>
            <a:pPr lvl="4"/>
            <a:r>
              <a:rPr lang="ja-JP" altLang="en-US" dirty="0"/>
              <a:t>第</a:t>
            </a:r>
            <a:r>
              <a:rPr lang="en-US" altLang="ja-JP" dirty="0"/>
              <a:t>5</a:t>
            </a:r>
            <a:r>
              <a:rPr lang="ja-JP" altLang="en-US" dirty="0"/>
              <a:t> レベル</a:t>
            </a:r>
            <a:endParaRPr lang="en-US" altLang="ja-JP" dirty="0"/>
          </a:p>
          <a:p>
            <a:pPr lvl="5"/>
            <a:r>
              <a:rPr lang="ja-JP" altLang="en-US" dirty="0"/>
              <a:t>テキスト</a:t>
            </a:r>
            <a:endParaRPr lang="en-US" altLang="ja-JP" dirty="0"/>
          </a:p>
          <a:p>
            <a:pPr lvl="6"/>
            <a:r>
              <a:rPr lang="ja-JP" altLang="en-US" dirty="0"/>
              <a:t>テキスト</a:t>
            </a:r>
            <a:endParaRPr lang="en-US" altLang="ja-JP" dirty="0"/>
          </a:p>
          <a:p>
            <a:pPr lvl="7"/>
            <a:r>
              <a:rPr lang="ja-JP" altLang="en-US" dirty="0"/>
              <a:t>テキスト</a:t>
            </a:r>
            <a:endParaRPr lang="en-US" altLang="ja-JP" dirty="0"/>
          </a:p>
          <a:p>
            <a:pPr lvl="8"/>
            <a:r>
              <a:rPr lang="ja-JP" altLang="en-US" dirty="0"/>
              <a:t>テキスト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10344000" y="6518400"/>
            <a:ext cx="1540800" cy="144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9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ja-JP"/>
              <a:t>© 2023 Fujitsu Limited</a:t>
            </a:r>
            <a:endParaRPr lang="de-DE" altLang="ja-JP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41D8FCF7-17D7-419C-9A69-F8EE30CBAC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4" name="Picture 65" descr="Fujitsu">
            <a:extLst>
              <a:ext uri="{FF2B5EF4-FFF2-40B4-BE49-F238E27FC236}">
                <a16:creationId xmlns:a16="http://schemas.microsoft.com/office/drawing/2014/main" id="{3DBB7CCA-CCFB-4268-890B-0A2A79A22D0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485667" y="6348"/>
            <a:ext cx="1501477" cy="914399"/>
          </a:xfrm>
          <a:prstGeom prst="rect">
            <a:avLst/>
          </a:prstGeom>
        </p:spPr>
      </p:pic>
      <p:pic>
        <p:nvPicPr>
          <p:cNvPr id="12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92C11EE2-8F20-4B90-A944-87927E6C1D0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B6B99829-6070-1138-6BB8-B1639F0D937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178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kumimoji="1" sz="3733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7993" indent="-287993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SzPct val="90000"/>
        <a:buFont typeface="Wingdings" panose="05000000000000000000" pitchFamily="2" charset="2"/>
        <a:buChar char="l"/>
        <a:defRPr kumimoji="1" sz="2933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7F954F-1AD7-F1B4-FE79-F8A8A07804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Views on Rel-20 5G-Advanced Items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D45BA1C-EE2C-14FD-54F0-007E9635BD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Agenda Item:		15.1</a:t>
            </a:r>
          </a:p>
          <a:p>
            <a:r>
              <a:rPr lang="en-US" altLang="ja-JP" dirty="0"/>
              <a:t>Source:			Fujitsu</a:t>
            </a:r>
          </a:p>
          <a:p>
            <a:r>
              <a:rPr lang="en-US" altLang="ja-JP" dirty="0"/>
              <a:t>Document for:		Discussion</a:t>
            </a:r>
          </a:p>
          <a:p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F550487-FE07-ED2F-E8E7-0489B385FCCF}"/>
              </a:ext>
            </a:extLst>
          </p:cNvPr>
          <p:cNvSpPr txBox="1"/>
          <p:nvPr/>
        </p:nvSpPr>
        <p:spPr>
          <a:xfrm>
            <a:off x="120494" y="77254"/>
            <a:ext cx="84616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#106									RP-242641</a:t>
            </a:r>
            <a:b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Madrid, Spain, December 9-12, 2024</a:t>
            </a:r>
          </a:p>
        </p:txBody>
      </p:sp>
    </p:spTree>
    <p:extLst>
      <p:ext uri="{BB962C8B-B14F-4D97-AF65-F5344CB8AC3E}">
        <p14:creationId xmlns:p14="http://schemas.microsoft.com/office/powerpoint/2010/main" val="4112078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EA1E7-D3F6-3B9E-82AF-B1EF2CB7E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F511A5B-A703-7D95-A291-0BD6691E6C3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Enhancement on uplink transmission</a:t>
            </a:r>
          </a:p>
          <a:p>
            <a:pPr lvl="1"/>
            <a:r>
              <a:rPr lang="en-US" altLang="zh-CN" dirty="0"/>
              <a:t>For MIMO, more enhancements are on downlink</a:t>
            </a:r>
          </a:p>
          <a:p>
            <a:pPr lvl="1"/>
            <a:r>
              <a:rPr lang="en-US" altLang="zh-CN" dirty="0"/>
              <a:t>In Rel-20, enhancements on uplink MIMO can be considered to improve uplink capacity and reliability</a:t>
            </a:r>
          </a:p>
          <a:p>
            <a:pPr lvl="2"/>
            <a:r>
              <a:rPr lang="en-US" altLang="zh-CN" dirty="0"/>
              <a:t>Uplink precoding can be enhanced, e.g., to support sub-band precoding, precoding cycling</a:t>
            </a:r>
            <a:endParaRPr 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16C0BEC-CFEE-F647-E336-37B3D1507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Rel-20 MIMO: Uplink Enhancement</a:t>
            </a:r>
            <a:endParaRPr 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9EC4149-11AF-2D05-CE00-C388D22CB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653BA08-5312-46A4-0DF0-21D421DE8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3229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C8489-58EE-B0EE-C050-75EA1B37A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F1342B5-188D-7B40-8A38-4964E9EEBB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Enhancement on beam management</a:t>
            </a:r>
          </a:p>
          <a:p>
            <a:pPr lvl="1"/>
            <a:r>
              <a:rPr lang="en-US" altLang="zh-CN" dirty="0"/>
              <a:t>UE-initiated beam reporting for </a:t>
            </a:r>
            <a:r>
              <a:rPr lang="en-US" altLang="zh-CN" dirty="0" err="1"/>
              <a:t>mTRP</a:t>
            </a:r>
            <a:endParaRPr lang="en-US" altLang="zh-CN" dirty="0"/>
          </a:p>
          <a:p>
            <a:pPr lvl="2"/>
            <a:r>
              <a:rPr lang="en-US" altLang="zh-CN" dirty="0"/>
              <a:t>In Rel-19, UE-initiated beam reporting is only for </a:t>
            </a:r>
            <a:r>
              <a:rPr lang="en-US" altLang="zh-CN" dirty="0" err="1"/>
              <a:t>sTRP</a:t>
            </a:r>
            <a:endParaRPr lang="en-US" altLang="zh-CN" dirty="0"/>
          </a:p>
          <a:p>
            <a:pPr lvl="2"/>
            <a:r>
              <a:rPr lang="en-US" altLang="zh-CN" dirty="0"/>
              <a:t>Considering that distributed MIMO could become more popular in future, it can be considered to extend UE-initiated beam reporting to the </a:t>
            </a:r>
            <a:r>
              <a:rPr lang="en-US" altLang="zh-CN" dirty="0" err="1"/>
              <a:t>mTRP</a:t>
            </a:r>
            <a:r>
              <a:rPr lang="en-US" altLang="zh-CN" dirty="0"/>
              <a:t> scenario </a:t>
            </a:r>
          </a:p>
          <a:p>
            <a:pPr lvl="1"/>
            <a:r>
              <a:rPr lang="en-US" altLang="zh-CN" dirty="0"/>
              <a:t>UE-initiated beam reporting with fast beam switching, e.g., UE-initiated beam switching</a:t>
            </a:r>
          </a:p>
          <a:p>
            <a:pPr lvl="2"/>
            <a:r>
              <a:rPr lang="en-US" altLang="zh-CN" dirty="0"/>
              <a:t>In Rel-19, latency reduction is mainly on reducing the report latency</a:t>
            </a:r>
          </a:p>
          <a:p>
            <a:pPr lvl="2"/>
            <a:r>
              <a:rPr lang="en-US" altLang="zh-CN" dirty="0"/>
              <a:t>In Rel-20, it can be extended to reduce the beam switching latency. For example, UE-initiated beam switching can be considered, if it is not supported in Rel-19</a:t>
            </a:r>
          </a:p>
          <a:p>
            <a:endParaRPr lang="en-US" altLang="zh-CN" dirty="0"/>
          </a:p>
          <a:p>
            <a:endParaRPr 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71FF6DB-0DD9-C225-2C9D-E2A17BE50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Rel-20 MIMO: Beam Management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1E64A25-B872-AC3A-139D-007E89FFF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6BB81C-BE54-91D6-5515-10CB70EFE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5510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184D8-7384-F3CD-ACE1-40682765A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2928210-F65E-1B6C-B598-56AE032F97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Enhancement on </a:t>
            </a:r>
            <a:r>
              <a:rPr lang="en-US" altLang="zh-CN" dirty="0" err="1"/>
              <a:t>mTRP</a:t>
            </a:r>
            <a:endParaRPr lang="en-US" altLang="zh-CN" dirty="0"/>
          </a:p>
          <a:p>
            <a:pPr lvl="1"/>
            <a:r>
              <a:rPr lang="en-US" altLang="zh-CN" dirty="0"/>
              <a:t>Enhancements have been performed on </a:t>
            </a:r>
            <a:r>
              <a:rPr lang="en-US" altLang="zh-CN" dirty="0" err="1"/>
              <a:t>mTRP</a:t>
            </a:r>
            <a:r>
              <a:rPr lang="en-US" altLang="zh-CN" dirty="0"/>
              <a:t> for several releases</a:t>
            </a:r>
          </a:p>
          <a:p>
            <a:pPr lvl="1"/>
            <a:r>
              <a:rPr lang="en-US" altLang="zh-CN" dirty="0"/>
              <a:t>Considering the importance of distributed MIMO in future, it is worth continuing to enhance </a:t>
            </a:r>
            <a:r>
              <a:rPr lang="en-US" altLang="zh-CN" dirty="0" err="1"/>
              <a:t>mTRP</a:t>
            </a:r>
            <a:endParaRPr lang="en-US" altLang="zh-CN" dirty="0"/>
          </a:p>
          <a:p>
            <a:pPr lvl="2"/>
            <a:r>
              <a:rPr lang="en-US" altLang="zh-CN" dirty="0"/>
              <a:t>CSI enhancement for </a:t>
            </a:r>
            <a:r>
              <a:rPr lang="en-US" altLang="zh-CN" dirty="0" err="1"/>
              <a:t>mTRP</a:t>
            </a:r>
            <a:r>
              <a:rPr lang="en-US" altLang="zh-CN" dirty="0"/>
              <a:t> can be considered, e.g., to support more than four TRPs, unequal antenna ports for different TRPs</a:t>
            </a:r>
            <a:endParaRPr 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B07CD8F-1670-0D11-8B38-9FFF1C115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Rel-20 MIMO: Enhancement on </a:t>
            </a:r>
            <a:r>
              <a:rPr lang="en-US" altLang="zh-CN" dirty="0" err="1"/>
              <a:t>mTRP</a:t>
            </a:r>
            <a:endParaRPr 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BE655C2-AAEC-F085-1093-E3881711A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F607AA8-FFEE-1DEE-6DA5-D7CCF4E36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35312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8D9794AE-C49F-E8FE-C954-F6B5A2DD2D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Part 2:</a:t>
            </a:r>
            <a:br>
              <a:rPr lang="en-US" sz="3200" dirty="0"/>
            </a:br>
            <a:r>
              <a:rPr lang="en-US" sz="3200" dirty="0"/>
              <a:t>AI/ML in PHY</a:t>
            </a:r>
          </a:p>
        </p:txBody>
      </p:sp>
      <p:sp>
        <p:nvSpPr>
          <p:cNvPr id="2" name="字幕 1">
            <a:extLst>
              <a:ext uri="{FF2B5EF4-FFF2-40B4-BE49-F238E27FC236}">
                <a16:creationId xmlns:a16="http://schemas.microsoft.com/office/drawing/2014/main" id="{D9559B63-45B0-8AEF-9B06-C87C05E3D70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40355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74ABEE-7802-B770-7C95-E6EC644EF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AI/ML for air interface in Rel-19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90AAD1-0C7E-CA00-0C56-118419A549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200" dirty="0"/>
              <a:t>Rel-19 WI on AI/ML for air interface includes the following use cases according to WID update in RAN #105</a:t>
            </a:r>
          </a:p>
          <a:p>
            <a:pPr lvl="1">
              <a:lnSpc>
                <a:spcPct val="100000"/>
              </a:lnSpc>
            </a:pPr>
            <a:r>
              <a:rPr lang="en-US" sz="1900" dirty="0"/>
              <a:t>Normative work</a:t>
            </a:r>
          </a:p>
          <a:p>
            <a:pPr lvl="2">
              <a:lnSpc>
                <a:spcPct val="100000"/>
              </a:lnSpc>
            </a:pPr>
            <a:r>
              <a:rPr lang="en-US" sz="1700" dirty="0"/>
              <a:t>AI based beam management</a:t>
            </a:r>
          </a:p>
          <a:p>
            <a:pPr lvl="2">
              <a:lnSpc>
                <a:spcPct val="100000"/>
              </a:lnSpc>
            </a:pPr>
            <a:r>
              <a:rPr lang="en-US" sz="1700" dirty="0"/>
              <a:t>AI based positioning</a:t>
            </a:r>
          </a:p>
          <a:p>
            <a:pPr lvl="2">
              <a:lnSpc>
                <a:spcPct val="100000"/>
              </a:lnSpc>
            </a:pPr>
            <a:r>
              <a:rPr lang="en-US" sz="1700" dirty="0"/>
              <a:t>AI based CSI prediction</a:t>
            </a:r>
          </a:p>
          <a:p>
            <a:pPr lvl="1"/>
            <a:r>
              <a:rPr lang="en-US" sz="1900" dirty="0"/>
              <a:t>Further study</a:t>
            </a:r>
          </a:p>
          <a:p>
            <a:pPr lvl="2">
              <a:lnSpc>
                <a:spcPct val="100000"/>
              </a:lnSpc>
            </a:pPr>
            <a:r>
              <a:rPr lang="en-US" sz="1700" dirty="0"/>
              <a:t>CSI compression</a:t>
            </a:r>
          </a:p>
          <a:p>
            <a:pPr>
              <a:lnSpc>
                <a:spcPct val="110000"/>
              </a:lnSpc>
            </a:pPr>
            <a:r>
              <a:rPr lang="en-US" sz="2200" dirty="0"/>
              <a:t>It’s important to continue the work on AI/ML for 5G-Advanced in Rel-20</a:t>
            </a:r>
          </a:p>
          <a:p>
            <a:endParaRPr 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0093944-2C14-7426-AAA8-8045FA04B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© 2023 Fujitsu Limited</a:t>
            </a:r>
            <a:endParaRPr kumimoji="1" lang="ja-JP" altLang="en-US" sz="93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9E3259E-2B85-CC87-44D9-952957C9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029D89-7B63-4C94-AD4D-2E4D6BB83637}" type="slidenum">
              <a:rPr kumimoji="1" lang="ja-JP" altLang="en-US" sz="1067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ja-JP" altLang="en-US" sz="10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89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7AFBAF-90F7-D302-D0BF-029035D35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 in PHY for 5G-A Rel-20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2788B7D-4BF1-4AF7-432E-E7FBC097BF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AI/ML use cases could be considered in physical layer for 5G-Advanced Rel-20</a:t>
            </a:r>
          </a:p>
          <a:p>
            <a:pPr lvl="1"/>
            <a:r>
              <a:rPr lang="en-US" dirty="0"/>
              <a:t>High priority: AI/ML based CSI compression</a:t>
            </a:r>
          </a:p>
          <a:p>
            <a:pPr lvl="1"/>
            <a:r>
              <a:rPr lang="en-US" dirty="0"/>
              <a:t>Med priority: AI/ML based beam failure recovery</a:t>
            </a:r>
          </a:p>
          <a:p>
            <a:pPr lvl="1"/>
            <a:r>
              <a:rPr lang="en-US" dirty="0"/>
              <a:t>Med priority: AI/ML based SRS antenna switching</a:t>
            </a:r>
          </a:p>
          <a:p>
            <a:pPr lvl="1"/>
            <a:r>
              <a:rPr lang="en-US" dirty="0"/>
              <a:t>Low priority: AI/ML based positioning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ADE12B-39E4-BA27-866F-EDE4FCE6C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© 2023 Fujitsu Limited</a:t>
            </a:r>
            <a:endParaRPr kumimoji="1" lang="ja-JP" altLang="en-US" sz="93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084E44F-A9C2-59DD-897F-09D1875B6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029D89-7B63-4C94-AD4D-2E4D6BB83637}" type="slidenum">
              <a:rPr kumimoji="1" lang="ja-JP" altLang="en-US" sz="1067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1" lang="ja-JP" altLang="en-US" sz="10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81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D76237-448F-2DAB-8D72-74DE2CD48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AI/ML based CSI compression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1366A69-3B6D-4DB3-DB97-1CABB97F9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 representative case for two-sided model, AI/ML based CSI compression has been studied in Rel-18 and Rel-19</a:t>
            </a:r>
          </a:p>
          <a:p>
            <a:r>
              <a:rPr lang="en-US" dirty="0"/>
              <a:t>Normative work could be considered for 5G-Advanced Rel-20 depending on the outcome of Rel-19 study, including</a:t>
            </a:r>
          </a:p>
          <a:p>
            <a:pPr lvl="1"/>
            <a:r>
              <a:rPr lang="en-US" dirty="0"/>
              <a:t>Inference</a:t>
            </a:r>
          </a:p>
          <a:p>
            <a:pPr lvl="1"/>
            <a:r>
              <a:rPr lang="en-US" dirty="0"/>
              <a:t>Training data collection</a:t>
            </a:r>
          </a:p>
          <a:p>
            <a:pPr lvl="1"/>
            <a:r>
              <a:rPr lang="en-US" dirty="0"/>
              <a:t>Performance monitoring</a:t>
            </a:r>
          </a:p>
          <a:p>
            <a:pPr lvl="1"/>
            <a:r>
              <a:rPr lang="en-US" dirty="0"/>
              <a:t>Inter-vendor collaboration option(s)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934DE62-DEAC-7745-F61C-B577113AE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© 2023 Fujitsu Limited</a:t>
            </a:r>
            <a:endParaRPr kumimoji="1" lang="ja-JP" altLang="en-US" sz="93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04C9FE7-AD64-2AD6-18DD-0C00CB246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029D89-7B63-4C94-AD4D-2E4D6BB83637}" type="slidenum">
              <a:rPr kumimoji="1" lang="ja-JP" altLang="en-US" sz="1067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1" lang="ja-JP" altLang="en-US" sz="10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82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E8101-C011-038C-16FC-729340FE6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AI/ML based beam failure recovery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4045959-46DF-5FA8-97AA-5E5B4A6CB5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Beam failure recovery was designed to mitigate the blockage, especially in FR2</a:t>
            </a:r>
          </a:p>
          <a:p>
            <a:pPr lvl="1"/>
            <a:r>
              <a:rPr lang="en-US" dirty="0"/>
              <a:t>UE needs to detect beam failure event and identify the new candidate beam</a:t>
            </a:r>
          </a:p>
          <a:p>
            <a:r>
              <a:rPr lang="en-US" dirty="0"/>
              <a:t>In Rel-19, the AI/ML based beam management is specified aiming at beam prediction in spatial domain (BM Case-1) and temporal domain (BM Case-2)</a:t>
            </a:r>
          </a:p>
          <a:p>
            <a:r>
              <a:rPr lang="en-US" dirty="0"/>
              <a:t>The AI/ML based beam prediction with UE side model could be extended to the new candidate beam identification in beam failure recovery operation</a:t>
            </a:r>
          </a:p>
          <a:p>
            <a:r>
              <a:rPr lang="en-US" dirty="0"/>
              <a:t>AI/ML could also be considered for potential beam failure event prediction with UE side model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14DFE15-3870-FC4F-9695-BB34C0391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© 2023 Fujitsu Limited</a:t>
            </a:r>
            <a:endParaRPr kumimoji="1" lang="ja-JP" altLang="en-US" sz="93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6BB3EC9-0FCF-6A3A-E407-0E7EE9D9B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029D89-7B63-4C94-AD4D-2E4D6BB83637}" type="slidenum">
              <a:rPr kumimoji="1" lang="ja-JP" altLang="en-US" sz="1067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1" lang="ja-JP" altLang="en-US" sz="10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57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DB2E4E-9A5B-5697-DECC-5825F512A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AI/ML based SRS antenna switching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C65774-ED5C-B965-BA6E-E2D8759F3B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SRS antenna switching has been supported for multiple </a:t>
            </a:r>
            <a:r>
              <a:rPr lang="en-US" dirty="0" err="1"/>
              <a:t>xTyR</a:t>
            </a:r>
            <a:r>
              <a:rPr lang="en-US" dirty="0"/>
              <a:t> configurations</a:t>
            </a:r>
          </a:p>
          <a:p>
            <a:pPr lvl="1"/>
            <a:r>
              <a:rPr lang="en-US" dirty="0"/>
              <a:t>In Rel-18, x={1, 2, 4}, y={1, 2, 4, 6, 8} and x&lt;=y, excluding 4T6R</a:t>
            </a:r>
          </a:p>
          <a:p>
            <a:r>
              <a:rPr lang="en-US" dirty="0"/>
              <a:t>Some </a:t>
            </a:r>
            <a:r>
              <a:rPr lang="en-US" dirty="0" err="1"/>
              <a:t>xTyR</a:t>
            </a:r>
            <a:r>
              <a:rPr lang="en-US" dirty="0"/>
              <a:t> configuration may need many SRS resources and uplink time slots</a:t>
            </a:r>
          </a:p>
          <a:p>
            <a:pPr lvl="1"/>
            <a:r>
              <a:rPr lang="en-US" dirty="0"/>
              <a:t>For example, for 1T8R, 8 SRS resources are required and up to 4 slots are needed</a:t>
            </a:r>
          </a:p>
          <a:p>
            <a:pPr lvl="1"/>
            <a:r>
              <a:rPr lang="en-US" dirty="0"/>
              <a:t>There could be performance degradation considering the SRS resources spans over long time interval</a:t>
            </a:r>
          </a:p>
          <a:p>
            <a:r>
              <a:rPr lang="en-US" dirty="0"/>
              <a:t>AI/ML with NW-side model could be considered to reduce the required SRS resources and uplink time slots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9F67B92-8DF3-A60D-5250-2DA3134EC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© 2023 Fujitsu Limited</a:t>
            </a:r>
            <a:endParaRPr kumimoji="1" lang="ja-JP" altLang="en-US" sz="93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BC176A-2B98-6B53-6792-71F584340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029D89-7B63-4C94-AD4D-2E4D6BB83637}" type="slidenum">
              <a:rPr kumimoji="1" lang="ja-JP" altLang="en-US" sz="1067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1" lang="ja-JP" altLang="en-US" sz="10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63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F68080-DDE7-F77E-C3A5-F8DFA018D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AI/ML based positioning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C56B1E-344F-8A58-6DEA-092B9BE302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Rel-19 WI, the following cases for positioning enhancement were deprioritized</a:t>
            </a:r>
          </a:p>
          <a:p>
            <a:pPr lvl="1"/>
            <a:r>
              <a:rPr lang="en-US" dirty="0"/>
              <a:t>(2nd priority) Case 2b: UE-assisted/LMF-based positioning with LMF-side model, direct AI/ML positioning</a:t>
            </a:r>
          </a:p>
          <a:p>
            <a:pPr lvl="1"/>
            <a:r>
              <a:rPr lang="en-US" dirty="0"/>
              <a:t>(2nd priority) Case 2a: UE-assisted/LMF-based positioning with UE-side model, AI/ML assisted positioning	</a:t>
            </a:r>
          </a:p>
          <a:p>
            <a:r>
              <a:rPr lang="en-US" dirty="0"/>
              <a:t>If Case-2a and Case-2b are not specified in Rel-19 and there is sufficient TU allocation in Rel-20, these two cases could be considered for positioning enhancement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E30E5B1-7038-77E5-9518-E893FD248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© 2023 Fujitsu Limited</a:t>
            </a:r>
            <a:endParaRPr kumimoji="1" lang="ja-JP" altLang="en-US" sz="93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4EF45E3-57F2-2EAE-F1E8-A95AB6BE2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029D89-7B63-4C94-AD4D-2E4D6BB83637}" type="slidenum">
              <a:rPr kumimoji="1" lang="ja-JP" altLang="en-US" sz="1067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1" lang="ja-JP" altLang="en-US" sz="10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34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1BB5992D-82F5-C2AC-5F46-351C077B5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General Aspects</a:t>
            </a:r>
            <a:endParaRPr lang="ja-JP" altLang="en-US" dirty="0"/>
          </a:p>
        </p:txBody>
      </p:sp>
      <p:sp>
        <p:nvSpPr>
          <p:cNvPr id="7" name="コンテンツ プレースホルダー 6">
            <a:extLst>
              <a:ext uri="{FF2B5EF4-FFF2-40B4-BE49-F238E27FC236}">
                <a16:creationId xmlns:a16="http://schemas.microsoft.com/office/drawing/2014/main" id="{70FD8185-32F2-0DD1-8FCD-5B06B54D31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b="1" dirty="0"/>
              <a:t>Scope of 5G-Advanced in Rel-20</a:t>
            </a:r>
          </a:p>
          <a:p>
            <a:pPr lvl="1"/>
            <a:r>
              <a:rPr lang="en-US" altLang="ja-JP" dirty="0"/>
              <a:t>Conversion from Rel-19 SI to Rel-20 WI</a:t>
            </a:r>
          </a:p>
          <a:p>
            <a:pPr lvl="1"/>
            <a:r>
              <a:rPr lang="en-US" altLang="ja-JP" dirty="0"/>
              <a:t>No Study Items for new topics (i.e. study phase is OK)</a:t>
            </a:r>
          </a:p>
          <a:p>
            <a:pPr lvl="1"/>
            <a:r>
              <a:rPr lang="en-US" altLang="ja-JP" dirty="0"/>
              <a:t>Enhancements on existing functionalities depending on actual market needs</a:t>
            </a:r>
          </a:p>
          <a:p>
            <a:pPr lvl="1"/>
            <a:r>
              <a:rPr lang="en-US" altLang="ja-JP" dirty="0"/>
              <a:t>Completion of ongoing topics (i.e. AI/ML, ISAC, Ambient-IoT)</a:t>
            </a:r>
          </a:p>
          <a:p>
            <a:r>
              <a:rPr lang="en-US" altLang="ja-JP" b="1" dirty="0"/>
              <a:t>Differentiation between 5G-Advanced and 6G</a:t>
            </a:r>
          </a:p>
          <a:p>
            <a:pPr lvl="1"/>
            <a:r>
              <a:rPr lang="en-US" altLang="ja-JP" dirty="0"/>
              <a:t>Overlap discussion of the same topic in 5G-Advanced and 6G should be avoided</a:t>
            </a:r>
          </a:p>
          <a:p>
            <a:r>
              <a:rPr lang="en-US" altLang="ja-JP" b="1" dirty="0"/>
              <a:t>Time allocation</a:t>
            </a:r>
          </a:p>
          <a:p>
            <a:pPr lvl="1"/>
            <a:r>
              <a:rPr lang="en-US" altLang="ja-JP" dirty="0"/>
              <a:t>18-month would be sufficient</a:t>
            </a:r>
          </a:p>
          <a:p>
            <a:pPr lvl="1"/>
            <a:r>
              <a:rPr lang="en-US" altLang="ja-JP" dirty="0"/>
              <a:t>Less TUs than 6G study</a:t>
            </a:r>
          </a:p>
        </p:txBody>
      </p:sp>
    </p:spTree>
    <p:extLst>
      <p:ext uri="{BB962C8B-B14F-4D97-AF65-F5344CB8AC3E}">
        <p14:creationId xmlns:p14="http://schemas.microsoft.com/office/powerpoint/2010/main" val="29413102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8F12E103-C0F2-249B-0AB1-2A770D033A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Part 3</a:t>
            </a:r>
            <a:br>
              <a:rPr lang="en-US" altLang="ja-JP" dirty="0"/>
            </a:br>
            <a:r>
              <a:rPr lang="en-US" altLang="ja-JP" dirty="0"/>
              <a:t>Ambient IoT Rel-19</a:t>
            </a:r>
            <a:endParaRPr lang="ja-JP" altLang="en-US" dirty="0"/>
          </a:p>
        </p:txBody>
      </p:sp>
      <p:sp>
        <p:nvSpPr>
          <p:cNvPr id="5" name="字幕 4">
            <a:extLst>
              <a:ext uri="{FF2B5EF4-FFF2-40B4-BE49-F238E27FC236}">
                <a16:creationId xmlns:a16="http://schemas.microsoft.com/office/drawing/2014/main" id="{25B81722-81CC-45B2-3141-C68DE35FFE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999757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7A5C5-E4C2-C96A-5A8F-6256002C26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82F58E2-3CD2-CE3A-D29C-7F98D086AE2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7200" y="1267200"/>
            <a:ext cx="11572800" cy="5049600"/>
          </a:xfrm>
        </p:spPr>
        <p:txBody>
          <a:bodyPr>
            <a:normAutofit/>
          </a:bodyPr>
          <a:lstStyle/>
          <a:p>
            <a:r>
              <a:rPr lang="en-US" dirty="0"/>
              <a:t>Ambient IoT is one of the items which may have a chance of commercial launch in the coming-up few years. </a:t>
            </a:r>
          </a:p>
          <a:p>
            <a:r>
              <a:rPr lang="en-US" dirty="0"/>
              <a:t>The </a:t>
            </a:r>
            <a:r>
              <a:rPr lang="en-US" dirty="0" err="1"/>
              <a:t>AIoT</a:t>
            </a:r>
            <a:r>
              <a:rPr lang="en-US" dirty="0"/>
              <a:t> devices should be carefully designed for a reasonable price and good performance.</a:t>
            </a:r>
          </a:p>
          <a:p>
            <a:pPr lvl="1"/>
            <a:r>
              <a:rPr lang="en-US" dirty="0"/>
              <a:t>Ambient IoT business could be promising, if the </a:t>
            </a:r>
            <a:r>
              <a:rPr lang="en-US" dirty="0" err="1"/>
              <a:t>AIoT</a:t>
            </a:r>
            <a:r>
              <a:rPr lang="en-US" dirty="0"/>
              <a:t> devices can be really competitive with RFID tags. </a:t>
            </a:r>
          </a:p>
          <a:p>
            <a:pPr lvl="2"/>
            <a:r>
              <a:rPr lang="en-US" dirty="0" err="1"/>
              <a:t>AIoT</a:t>
            </a:r>
            <a:r>
              <a:rPr lang="en-US" dirty="0"/>
              <a:t> devices could be disposal devices, like RFID tags.</a:t>
            </a:r>
          </a:p>
          <a:p>
            <a:pPr lvl="2"/>
            <a:r>
              <a:rPr lang="en-US" dirty="0"/>
              <a:t>The scale of the potential </a:t>
            </a:r>
            <a:r>
              <a:rPr lang="en-US" dirty="0" err="1"/>
              <a:t>AIoT</a:t>
            </a:r>
            <a:r>
              <a:rPr lang="en-US" dirty="0"/>
              <a:t> market should be very large, otherwise it could be very difficult to profit from operating </a:t>
            </a:r>
            <a:r>
              <a:rPr lang="en-US" dirty="0" err="1"/>
              <a:t>AIoT</a:t>
            </a:r>
            <a:r>
              <a:rPr lang="en-US" dirty="0"/>
              <a:t> business because the price of single device is very cheap. 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B4428AE-859E-E55E-46E9-C53F32689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356" y="210204"/>
            <a:ext cx="10320000" cy="618874"/>
          </a:xfrm>
        </p:spPr>
        <p:txBody>
          <a:bodyPr/>
          <a:lstStyle/>
          <a:p>
            <a:r>
              <a:rPr lang="en-US" dirty="0"/>
              <a:t>Observations on </a:t>
            </a:r>
            <a:r>
              <a:rPr lang="en-US" dirty="0" err="1"/>
              <a:t>AIoT</a:t>
            </a:r>
            <a:endParaRPr 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6AF755-0D21-81A3-EBA1-48A6E3243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342034" y="6517803"/>
            <a:ext cx="1541489" cy="143629"/>
          </a:xfrm>
        </p:spPr>
        <p:txBody>
          <a:bodyPr/>
          <a:lstStyle/>
          <a:p>
            <a:r>
              <a:rPr lang="en-US" altLang="ja-JP"/>
              <a:t>Copyright 2024 FUJITSU R&amp;D CENTER CO., LTD </a:t>
            </a:r>
            <a:endParaRPr lang="ja-JP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4BE0191-EFA6-6551-C048-3A6A7C9B1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6000" y="6503309"/>
            <a:ext cx="720000" cy="164148"/>
          </a:xfrm>
        </p:spPr>
        <p:txBody>
          <a:bodyPr/>
          <a:lstStyle/>
          <a:p>
            <a:fld id="{4D029D89-7B63-4C94-AD4D-2E4D6BB83637}" type="slidenum">
              <a:rPr lang="ja-JP" altLang="en-US" smtClean="0"/>
              <a:pPr/>
              <a:t>21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497919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DF24642-7CE0-4A66-4453-592AD32A96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Some considerations/proposals in WG discussions more considered how to make </a:t>
            </a:r>
            <a:r>
              <a:rPr lang="en-US" dirty="0" err="1"/>
              <a:t>AIoT</a:t>
            </a:r>
            <a:r>
              <a:rPr lang="en-US" dirty="0"/>
              <a:t> devices better than RFID tags and less consider the additional cost required for the extra advantage.</a:t>
            </a:r>
          </a:p>
          <a:p>
            <a:r>
              <a:rPr lang="en-US" dirty="0"/>
              <a:t>There are some redundant features/candidate solutions in TR.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4C0F642-C78A-8B39-0A31-2D132C437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356" y="210204"/>
            <a:ext cx="10320000" cy="618874"/>
          </a:xfrm>
        </p:spPr>
        <p:txBody>
          <a:bodyPr/>
          <a:lstStyle/>
          <a:p>
            <a:r>
              <a:rPr lang="en-US" dirty="0"/>
              <a:t>Observations on </a:t>
            </a:r>
            <a:r>
              <a:rPr lang="en-US" dirty="0" err="1"/>
              <a:t>AIoT</a:t>
            </a:r>
            <a:r>
              <a:rPr lang="en-US" dirty="0"/>
              <a:t> SI in Rel-19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41F33EC-B125-AB08-2A51-C3C0A50F1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A5B219F-9C16-BA11-3FEA-6B7110827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2600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CF3CEE-9BD3-6279-C6A5-893F922D1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5D08287-AAAF-D69B-9321-7E7D311268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7200" y="1267200"/>
            <a:ext cx="11572800" cy="5049600"/>
          </a:xfrm>
        </p:spPr>
        <p:txBody>
          <a:bodyPr>
            <a:normAutofit/>
          </a:bodyPr>
          <a:lstStyle/>
          <a:p>
            <a:r>
              <a:rPr lang="en-US" dirty="0"/>
              <a:t> Proposal 1: Support an </a:t>
            </a:r>
            <a:r>
              <a:rPr lang="en-US" dirty="0" err="1"/>
              <a:t>AIoT</a:t>
            </a:r>
            <a:r>
              <a:rPr lang="en-US" dirty="0"/>
              <a:t> WI from 2025 Q1.</a:t>
            </a:r>
          </a:p>
          <a:p>
            <a:r>
              <a:rPr lang="en-US" dirty="0"/>
              <a:t> Proposal 2: The scopes of </a:t>
            </a:r>
            <a:r>
              <a:rPr lang="en-US" dirty="0" err="1"/>
              <a:t>AIoT</a:t>
            </a:r>
            <a:r>
              <a:rPr lang="en-US" dirty="0"/>
              <a:t> WI should be very limited,</a:t>
            </a:r>
          </a:p>
          <a:p>
            <a:pPr lvl="1"/>
            <a:r>
              <a:rPr lang="en-US" dirty="0"/>
              <a:t>To guarantee that the first batch of </a:t>
            </a:r>
            <a:r>
              <a:rPr lang="en-US" dirty="0" err="1"/>
              <a:t>AIoT</a:t>
            </a:r>
            <a:r>
              <a:rPr lang="en-US" dirty="0"/>
              <a:t> devices have very reasonable price, and </a:t>
            </a:r>
          </a:p>
          <a:p>
            <a:pPr lvl="1"/>
            <a:r>
              <a:rPr lang="en-US" dirty="0"/>
              <a:t>To match the very limited time units (only 3 WG meetings). </a:t>
            </a:r>
          </a:p>
          <a:p>
            <a:r>
              <a:rPr lang="en-US" dirty="0"/>
              <a:t> Proposal 3: Consider device 1 only.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E29FDCDE-DD23-3804-F3FF-B3D7CA3A5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356" y="210204"/>
            <a:ext cx="10320000" cy="618874"/>
          </a:xfrm>
        </p:spPr>
        <p:txBody>
          <a:bodyPr/>
          <a:lstStyle/>
          <a:p>
            <a:r>
              <a:rPr lang="en-US" dirty="0"/>
              <a:t>Consideration on </a:t>
            </a:r>
            <a:r>
              <a:rPr lang="en-US" dirty="0" err="1"/>
              <a:t>AIoT</a:t>
            </a:r>
            <a:r>
              <a:rPr lang="en-US" dirty="0"/>
              <a:t> WI in Rel-19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E5E883A-807D-43FB-7577-5A02A1A01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342034" y="6517803"/>
            <a:ext cx="1541489" cy="143629"/>
          </a:xfrm>
        </p:spPr>
        <p:txBody>
          <a:bodyPr/>
          <a:lstStyle/>
          <a:p>
            <a:r>
              <a:rPr lang="en-US" altLang="ja-JP"/>
              <a:t>Copyright 2024 FUJITSU R&amp;D CENTER CO., LTD </a:t>
            </a:r>
            <a:endParaRPr lang="ja-JP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65BE06D-4086-46BB-FBDF-7AD6F73CE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6000" y="6503309"/>
            <a:ext cx="720000" cy="164148"/>
          </a:xfrm>
        </p:spPr>
        <p:txBody>
          <a:bodyPr/>
          <a:lstStyle/>
          <a:p>
            <a:fld id="{4D029D89-7B63-4C94-AD4D-2E4D6BB83637}" type="slidenum">
              <a:rPr lang="ja-JP" altLang="en-US" smtClean="0"/>
              <a:pPr/>
              <a:t>23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431317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8F12E103-C0F2-249B-0AB1-2A770D033A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Part 4</a:t>
            </a:r>
            <a:br>
              <a:rPr lang="en-US" altLang="ja-JP" dirty="0"/>
            </a:br>
            <a:r>
              <a:rPr lang="en-US" altLang="ja-JP" dirty="0"/>
              <a:t>Ambient IoT in Rel-20</a:t>
            </a:r>
            <a:endParaRPr lang="ja-JP" altLang="en-US" dirty="0"/>
          </a:p>
        </p:txBody>
      </p:sp>
      <p:sp>
        <p:nvSpPr>
          <p:cNvPr id="5" name="字幕 4">
            <a:extLst>
              <a:ext uri="{FF2B5EF4-FFF2-40B4-BE49-F238E27FC236}">
                <a16:creationId xmlns:a16="http://schemas.microsoft.com/office/drawing/2014/main" id="{25B81722-81CC-45B2-3141-C68DE35FFE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150111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1004975-39DA-C96D-63FD-1D8BAABC4E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Ambient IoT SI was wrapped up in Nov. WG meetings.</a:t>
            </a:r>
          </a:p>
          <a:p>
            <a:r>
              <a:rPr lang="en-US" dirty="0"/>
              <a:t>We support a WI staring from 2025 Q1 with carefully selected scopes. </a:t>
            </a:r>
          </a:p>
          <a:p>
            <a:pPr lvl="1"/>
            <a:r>
              <a:rPr lang="en-US" dirty="0"/>
              <a:t>The scopes should be very limited.</a:t>
            </a:r>
          </a:p>
          <a:p>
            <a:pPr lvl="2"/>
            <a:r>
              <a:rPr lang="en-US" dirty="0"/>
              <a:t>To guarantee that the first batch of </a:t>
            </a:r>
            <a:r>
              <a:rPr lang="en-US" dirty="0" err="1"/>
              <a:t>AIoT</a:t>
            </a:r>
            <a:r>
              <a:rPr lang="en-US" dirty="0"/>
              <a:t> devices have very reasonable price, and </a:t>
            </a:r>
          </a:p>
          <a:p>
            <a:pPr lvl="2"/>
            <a:r>
              <a:rPr lang="en-US" dirty="0"/>
              <a:t>To match the very limited time units (only 3 WG meetings). 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2DFA2A6-9039-6379-B991-6C4B7A4BD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Ambient IoT in Rel-19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73D29D8-0D5D-CF13-12BD-64E691CDE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C76574-90DF-1C4B-ED94-28ED6F183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77312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5EBADCB-1D58-948A-AD73-4EFD458D938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Support a continuation item in Rel-20:</a:t>
            </a:r>
          </a:p>
          <a:p>
            <a:pPr lvl="1"/>
            <a:r>
              <a:rPr lang="en-US" dirty="0"/>
              <a:t>A normative phase for some reasonable left-over for indoor deployment.</a:t>
            </a:r>
          </a:p>
          <a:p>
            <a:pPr lvl="2"/>
            <a:r>
              <a:rPr lang="en-US" dirty="0"/>
              <a:t> Considering the very limited time units for Rel-19 </a:t>
            </a:r>
            <a:r>
              <a:rPr lang="en-US" dirty="0" err="1"/>
              <a:t>AIoT</a:t>
            </a:r>
            <a:r>
              <a:rPr lang="en-US" dirty="0"/>
              <a:t> WI, if approved, there must be some reasonable left-over there for indoor deployment. The normative work for this part should be prioritized for a better support of indoor deployment.</a:t>
            </a:r>
          </a:p>
          <a:p>
            <a:pPr lvl="1"/>
            <a:r>
              <a:rPr lang="en-US" dirty="0"/>
              <a:t>A study phase for outdoor deployment may be necessary, followed by a normative phase</a:t>
            </a:r>
          </a:p>
          <a:p>
            <a:pPr lvl="2"/>
            <a:r>
              <a:rPr lang="en-US" altLang="zh-CN" dirty="0"/>
              <a:t>The study on the interference between </a:t>
            </a:r>
            <a:r>
              <a:rPr lang="en-US" altLang="zh-CN" dirty="0" err="1"/>
              <a:t>AIoT</a:t>
            </a:r>
            <a:r>
              <a:rPr lang="en-US" altLang="zh-CN" dirty="0"/>
              <a:t> system and other systems for outdoor deployment is different from the interference study done in Rel-19 for indoor deployment.</a:t>
            </a:r>
            <a:endParaRPr lang="en-US" dirty="0"/>
          </a:p>
          <a:p>
            <a:pPr lvl="2"/>
            <a:r>
              <a:rPr lang="en-US" dirty="0"/>
              <a:t>The </a:t>
            </a:r>
            <a:r>
              <a:rPr lang="en-US" dirty="0" err="1"/>
              <a:t>AIoT</a:t>
            </a:r>
            <a:r>
              <a:rPr lang="en-US" dirty="0"/>
              <a:t> devices which are not finalized in Rel-19 WI are necessary, such as device 2b with ZIF/IF receivers or some more powerful new types of </a:t>
            </a:r>
            <a:r>
              <a:rPr lang="en-US" dirty="0" err="1"/>
              <a:t>AIoT</a:t>
            </a:r>
            <a:r>
              <a:rPr lang="en-US" dirty="0"/>
              <a:t> devices. </a:t>
            </a:r>
          </a:p>
          <a:p>
            <a:pPr lvl="2"/>
            <a:r>
              <a:rPr lang="en-US" dirty="0"/>
              <a:t>The energy source other </a:t>
            </a:r>
            <a:r>
              <a:rPr lang="en-US"/>
              <a:t>than the </a:t>
            </a:r>
            <a:r>
              <a:rPr lang="en-US" dirty="0"/>
              <a:t>RF harvesting needs to consider, because only RF energy harvesting may not be able to support the routine operations of device 2b or more powerful devices.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F15362A-D038-2427-264E-E24E8FCC3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Ambient IoT in Rel-20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0CE9C9-BB94-245B-82ED-EE41F822B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E36CC0E-D356-DEFE-7BE7-233231AFE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96954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BD34961-8257-439E-B16C-F1DE6DAA9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 2023 Fujitsu Limited</a:t>
            </a:r>
            <a:endParaRPr kumimoji="1" lang="ja-JP" alt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BFF9200-35A7-4187-AC92-23F70E8F30A3}"/>
              </a:ext>
            </a:extLst>
          </p:cNvPr>
          <p:cNvSpPr txBox="1">
            <a:spLocks/>
          </p:cNvSpPr>
          <p:nvPr/>
        </p:nvSpPr>
        <p:spPr bwMode="gray">
          <a:xfrm>
            <a:off x="367570" y="2851459"/>
            <a:ext cx="4639052" cy="73866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  <a:defRPr kumimoji="1"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5333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321000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A169CE0B-D98B-9D78-01A3-EA1FDD1BF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Rel-20 5G-A </a:t>
            </a:r>
            <a:r>
              <a:rPr lang="en-US" altLang="ja-JP"/>
              <a:t>candidate topics (RAN1)</a:t>
            </a:r>
            <a:endParaRPr lang="ja-JP" altLang="en-US" dirty="0"/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D58A8167-CAD2-32C9-A7D8-AD93BC237E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531" y="1065864"/>
            <a:ext cx="11625251" cy="5235784"/>
          </a:xfrm>
        </p:spPr>
        <p:txBody>
          <a:bodyPr numCol="2">
            <a:normAutofit fontScale="77500" lnSpcReduction="20000"/>
          </a:bodyPr>
          <a:lstStyle/>
          <a:p>
            <a:r>
              <a:rPr lang="en-US" altLang="ja-JP" sz="2533" b="1" u="sng" dirty="0"/>
              <a:t>MIMO</a:t>
            </a:r>
            <a:r>
              <a:rPr lang="en-US" altLang="ja-JP" sz="2533" b="1" u="sng" dirty="0">
                <a:solidFill>
                  <a:schemeClr val="accent6"/>
                </a:solidFill>
              </a:rPr>
              <a:t>(Supportive)</a:t>
            </a:r>
            <a:r>
              <a:rPr lang="en-US" altLang="ja-JP" sz="2533" b="1" dirty="0"/>
              <a:t>: </a:t>
            </a:r>
            <a:br>
              <a:rPr lang="en-US" altLang="ja-JP" sz="2533" b="1" dirty="0"/>
            </a:br>
            <a:r>
              <a:rPr lang="en-US" altLang="ja-JP" sz="2533" dirty="0"/>
              <a:t>Further </a:t>
            </a:r>
            <a:r>
              <a:rPr lang="en-US" altLang="ja-JP" sz="2533" dirty="0" err="1"/>
              <a:t>enh</a:t>
            </a:r>
            <a:r>
              <a:rPr lang="en-US" altLang="ja-JP" sz="2533" dirty="0"/>
              <a:t>. on UL MIMO,  enhancement on UE initiated beam reporting, and enhanced </a:t>
            </a:r>
            <a:r>
              <a:rPr lang="en-US" altLang="ja-JP" sz="2533" dirty="0" err="1"/>
              <a:t>mTRP</a:t>
            </a:r>
            <a:r>
              <a:rPr lang="en-US" altLang="ja-JP" sz="2533" dirty="0"/>
              <a:t> operation can be the candidate objectives in Rel-20</a:t>
            </a:r>
            <a:br>
              <a:rPr lang="en-US" altLang="ja-JP" sz="2533" dirty="0"/>
            </a:br>
            <a:r>
              <a:rPr lang="en-US" altLang="ja-JP" sz="2533" dirty="0">
                <a:solidFill>
                  <a:schemeClr val="accent4"/>
                </a:solidFill>
                <a:sym typeface="Wingdings" panose="05000000000000000000" pitchFamily="2" charset="2"/>
              </a:rPr>
              <a:t> See </a:t>
            </a:r>
            <a:r>
              <a:rPr lang="en-US" altLang="ja-JP" sz="2533" dirty="0">
                <a:solidFill>
                  <a:schemeClr val="accent4"/>
                </a:solidFill>
                <a:sym typeface="Wingdings" panose="05000000000000000000" pitchFamily="2" charset="2"/>
                <a:hlinkClick r:id="rId2" action="ppaction://hlinksldjump"/>
              </a:rPr>
              <a:t>part 1 </a:t>
            </a:r>
            <a:r>
              <a:rPr lang="en-US" altLang="ja-JP" sz="2533" dirty="0">
                <a:solidFill>
                  <a:schemeClr val="accent4"/>
                </a:solidFill>
                <a:sym typeface="Wingdings" panose="05000000000000000000" pitchFamily="2" charset="2"/>
              </a:rPr>
              <a:t>for more details</a:t>
            </a:r>
          </a:p>
          <a:p>
            <a:endParaRPr lang="en-US" altLang="ja-JP" sz="2533" dirty="0">
              <a:solidFill>
                <a:schemeClr val="accent4"/>
              </a:solidFill>
            </a:endParaRPr>
          </a:p>
          <a:p>
            <a:r>
              <a:rPr lang="en-US" altLang="ja-JP" sz="2533" b="1" u="sng" dirty="0"/>
              <a:t>AI/ML for air interface </a:t>
            </a:r>
            <a:r>
              <a:rPr lang="en-US" altLang="ja-JP" sz="2533" b="1" u="sng" dirty="0">
                <a:solidFill>
                  <a:schemeClr val="accent6"/>
                </a:solidFill>
              </a:rPr>
              <a:t>(Supportive)</a:t>
            </a:r>
            <a:r>
              <a:rPr lang="en-US" altLang="ja-JP" sz="2533" dirty="0"/>
              <a:t>: </a:t>
            </a:r>
            <a:br>
              <a:rPr lang="en-US" altLang="ja-JP" sz="2533" dirty="0"/>
            </a:br>
            <a:r>
              <a:rPr lang="en-US" altLang="ja-JP" sz="2533" dirty="0"/>
              <a:t>At least normative phase for 2-sided model</a:t>
            </a:r>
            <a:br>
              <a:rPr lang="en-US" altLang="ja-JP" sz="2533" dirty="0"/>
            </a:br>
            <a:r>
              <a:rPr lang="en-US" altLang="ja-JP" sz="2533" dirty="0">
                <a:solidFill>
                  <a:schemeClr val="accent4"/>
                </a:solidFill>
                <a:sym typeface="Wingdings" panose="05000000000000000000" pitchFamily="2" charset="2"/>
              </a:rPr>
              <a:t> See </a:t>
            </a:r>
            <a:r>
              <a:rPr lang="en-US" altLang="ja-JP" sz="2533" dirty="0">
                <a:solidFill>
                  <a:schemeClr val="accent4"/>
                </a:solidFill>
                <a:sym typeface="Wingdings" panose="05000000000000000000" pitchFamily="2" charset="2"/>
                <a:hlinkClick r:id="rId3" action="ppaction://hlinksldjump"/>
              </a:rPr>
              <a:t>part 2 </a:t>
            </a:r>
            <a:r>
              <a:rPr lang="en-US" altLang="ja-JP" sz="2533" dirty="0">
                <a:solidFill>
                  <a:schemeClr val="accent4"/>
                </a:solidFill>
                <a:sym typeface="Wingdings" panose="05000000000000000000" pitchFamily="2" charset="2"/>
              </a:rPr>
              <a:t>for more details</a:t>
            </a:r>
          </a:p>
          <a:p>
            <a:pPr marL="0" indent="0">
              <a:buNone/>
            </a:pPr>
            <a:endParaRPr lang="en-US" altLang="ja-JP" sz="2533" dirty="0">
              <a:solidFill>
                <a:schemeClr val="accent4"/>
              </a:solidFill>
            </a:endParaRPr>
          </a:p>
          <a:p>
            <a:r>
              <a:rPr lang="en-US" altLang="ja-JP" sz="2533" b="1" u="sng" dirty="0"/>
              <a:t>Coverage enhancement </a:t>
            </a:r>
            <a:r>
              <a:rPr lang="en-US" altLang="ja-JP" sz="2533" b="1" u="sng" dirty="0">
                <a:solidFill>
                  <a:schemeClr val="accent6"/>
                </a:solidFill>
              </a:rPr>
              <a:t>(Supportive)</a:t>
            </a:r>
            <a:r>
              <a:rPr lang="en-US" altLang="ja-JP" sz="2533" dirty="0"/>
              <a:t>: PRACH repetition with different beams, Mg5 repetition</a:t>
            </a:r>
            <a:br>
              <a:rPr lang="en-US" altLang="ja-JP" sz="2533" dirty="0"/>
            </a:br>
            <a:r>
              <a:rPr lang="en-US" altLang="ja-JP" sz="2533" dirty="0">
                <a:solidFill>
                  <a:schemeClr val="accent4"/>
                </a:solidFill>
                <a:sym typeface="Wingdings" panose="05000000000000000000" pitchFamily="2" charset="2"/>
              </a:rPr>
              <a:t> Strong demand from operators are observed</a:t>
            </a:r>
            <a:endParaRPr lang="en-US" altLang="ja-JP" sz="2533" dirty="0">
              <a:solidFill>
                <a:schemeClr val="accent4"/>
              </a:solidFill>
            </a:endParaRPr>
          </a:p>
          <a:p>
            <a:endParaRPr lang="en-US" altLang="ja-JP" sz="2533" dirty="0"/>
          </a:p>
          <a:p>
            <a:endParaRPr lang="en-US" altLang="ja-JP" sz="2533" dirty="0"/>
          </a:p>
          <a:p>
            <a:r>
              <a:rPr lang="en-US" altLang="ja-JP" sz="2533" b="1" dirty="0"/>
              <a:t>ISAC </a:t>
            </a:r>
            <a:r>
              <a:rPr lang="en-US" altLang="ja-JP" sz="2533" b="1" dirty="0">
                <a:solidFill>
                  <a:schemeClr val="accent6"/>
                </a:solidFill>
              </a:rPr>
              <a:t>(Supportive)</a:t>
            </a:r>
            <a:r>
              <a:rPr lang="en-US" altLang="ja-JP" sz="2533" dirty="0"/>
              <a:t>: </a:t>
            </a:r>
            <a:br>
              <a:rPr lang="en-US" altLang="ja-JP" sz="2533" dirty="0"/>
            </a:br>
            <a:r>
              <a:rPr lang="en-US" altLang="ja-JP" sz="2533" dirty="0"/>
              <a:t>Complete the feasibility study for all sensing modes (RAN1) </a:t>
            </a:r>
            <a:br>
              <a:rPr lang="en-US" altLang="ja-JP" sz="2533" dirty="0"/>
            </a:br>
            <a:r>
              <a:rPr lang="en-US" altLang="ja-JP" sz="2533" dirty="0"/>
              <a:t>Normative phase (</a:t>
            </a:r>
            <a:r>
              <a:rPr lang="en-US" altLang="ja-JP" sz="2533" dirty="0" err="1"/>
              <a:t>gNB-gNB</a:t>
            </a:r>
            <a:r>
              <a:rPr lang="en-US" altLang="ja-JP" sz="2533" dirty="0"/>
              <a:t> sensing – RAN3), if necessary</a:t>
            </a:r>
            <a:br>
              <a:rPr lang="en-US" altLang="ja-JP" sz="2533" dirty="0"/>
            </a:br>
            <a:r>
              <a:rPr lang="en-US" altLang="ja-JP" sz="2533" dirty="0">
                <a:solidFill>
                  <a:schemeClr val="accent4"/>
                </a:solidFill>
                <a:sym typeface="Wingdings" panose="05000000000000000000" pitchFamily="2" charset="2"/>
              </a:rPr>
              <a:t> OK as a continuation item from Rel-19</a:t>
            </a:r>
          </a:p>
          <a:p>
            <a:endParaRPr lang="en-US" altLang="ja-JP" sz="2533" dirty="0"/>
          </a:p>
          <a:p>
            <a:r>
              <a:rPr lang="en-US" altLang="ja-JP" sz="2533" b="1" dirty="0"/>
              <a:t>Ambient-IoT </a:t>
            </a:r>
            <a:r>
              <a:rPr lang="en-US" altLang="ja-JP" sz="2533" b="1" dirty="0">
                <a:solidFill>
                  <a:schemeClr val="accent6"/>
                </a:solidFill>
              </a:rPr>
              <a:t>(Supportive) </a:t>
            </a:r>
            <a:r>
              <a:rPr lang="en-US" altLang="ja-JP" sz="2533" dirty="0"/>
              <a:t>: </a:t>
            </a:r>
            <a:br>
              <a:rPr lang="en-US" altLang="ja-JP" sz="2533" dirty="0"/>
            </a:br>
            <a:r>
              <a:rPr lang="en-US" altLang="ja-JP" sz="2533" dirty="0"/>
              <a:t>Depending on the outcome of Rel-19 SI/WI</a:t>
            </a:r>
            <a:br>
              <a:rPr lang="en-US" altLang="ja-JP" sz="2533" dirty="0"/>
            </a:br>
            <a:r>
              <a:rPr lang="en-US" altLang="ja-JP" sz="2533" dirty="0"/>
              <a:t>Support of outdoor scenario – start from Study Phase</a:t>
            </a:r>
            <a:br>
              <a:rPr lang="en-US" altLang="ja-JP" sz="2533" dirty="0"/>
            </a:br>
            <a:r>
              <a:rPr lang="en-US" altLang="ja-JP" sz="2533" dirty="0">
                <a:solidFill>
                  <a:schemeClr val="accent4"/>
                </a:solidFill>
                <a:sym typeface="Wingdings" panose="05000000000000000000" pitchFamily="2" charset="2"/>
              </a:rPr>
              <a:t> See </a:t>
            </a:r>
            <a:r>
              <a:rPr lang="en-US" altLang="ja-JP" sz="2533" dirty="0">
                <a:solidFill>
                  <a:schemeClr val="accent4"/>
                </a:solidFill>
                <a:sym typeface="Wingdings" panose="05000000000000000000" pitchFamily="2" charset="2"/>
                <a:hlinkClick r:id="rId4" action="ppaction://hlinksldjump"/>
              </a:rPr>
              <a:t>part 3 </a:t>
            </a:r>
            <a:r>
              <a:rPr lang="en-US" altLang="ja-JP" sz="2533" dirty="0">
                <a:solidFill>
                  <a:schemeClr val="accent4"/>
                </a:solidFill>
                <a:sym typeface="Wingdings" panose="05000000000000000000" pitchFamily="2" charset="2"/>
              </a:rPr>
              <a:t>(views on Rel-19) and </a:t>
            </a:r>
            <a:r>
              <a:rPr lang="en-US" altLang="ja-JP" sz="2533" dirty="0">
                <a:solidFill>
                  <a:schemeClr val="accent4"/>
                </a:solidFill>
                <a:sym typeface="Wingdings" panose="05000000000000000000" pitchFamily="2" charset="2"/>
                <a:hlinkClick r:id="rId5" action="ppaction://hlinksldjump"/>
              </a:rPr>
              <a:t>part 4</a:t>
            </a:r>
            <a:r>
              <a:rPr lang="en-US" altLang="ja-JP" sz="2533" dirty="0">
                <a:solidFill>
                  <a:schemeClr val="accent4"/>
                </a:solidFill>
                <a:sym typeface="Wingdings" panose="05000000000000000000" pitchFamily="2" charset="2"/>
              </a:rPr>
              <a:t> (views on Rel-20) for more details</a:t>
            </a:r>
            <a:endParaRPr lang="en-US" altLang="ja-JP" sz="2533" dirty="0">
              <a:solidFill>
                <a:schemeClr val="accent4"/>
              </a:solidFill>
            </a:endParaRPr>
          </a:p>
          <a:p>
            <a:pPr lvl="1"/>
            <a:endParaRPr lang="en-US" altLang="ja-JP" sz="2000" dirty="0"/>
          </a:p>
          <a:p>
            <a:pPr lvl="1"/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2454350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A169CE0B-D98B-9D78-01A3-EA1FDD1BF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Rel-20 5G-A candidate topics (RAN1)</a:t>
            </a:r>
            <a:endParaRPr lang="ja-JP" altLang="en-US" dirty="0"/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D58A8167-CAD2-32C9-A7D8-AD93BC237E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531" y="1065864"/>
            <a:ext cx="11464497" cy="5049600"/>
          </a:xfrm>
        </p:spPr>
        <p:txBody>
          <a:bodyPr numCol="2">
            <a:normAutofit fontScale="70000" lnSpcReduction="20000"/>
          </a:bodyPr>
          <a:lstStyle/>
          <a:p>
            <a:r>
              <a:rPr lang="en-US" altLang="ja-JP" b="1" dirty="0"/>
              <a:t>NR-NTN</a:t>
            </a:r>
            <a:r>
              <a:rPr lang="en-US" altLang="ja-JP" b="1" dirty="0">
                <a:solidFill>
                  <a:schemeClr val="accent6"/>
                </a:solidFill>
              </a:rPr>
              <a:t> (Not positive) </a:t>
            </a:r>
            <a:br>
              <a:rPr lang="en-US" altLang="ja-JP" b="1" dirty="0">
                <a:solidFill>
                  <a:schemeClr val="accent6"/>
                </a:solidFill>
              </a:rPr>
            </a:br>
            <a:r>
              <a:rPr lang="en-US" altLang="ja-JP" dirty="0"/>
              <a:t>Potential objective: enhancements on mobility aspects incl. satellite switching with re-sync,</a:t>
            </a:r>
            <a:r>
              <a:rPr lang="ja-JP" altLang="en-US" dirty="0"/>
              <a:t> </a:t>
            </a:r>
            <a:r>
              <a:rPr lang="en-US" altLang="ja-JP" dirty="0"/>
              <a:t>Supplemental coverage from space (SCS), GNSS-less operation etc.</a:t>
            </a:r>
            <a:br>
              <a:rPr lang="en-US" altLang="ja-JP" dirty="0"/>
            </a:br>
            <a:r>
              <a:rPr lang="en-US" altLang="ja-JP" dirty="0">
                <a:solidFill>
                  <a:schemeClr val="accent4"/>
                </a:solidFill>
                <a:sym typeface="Wingdings" panose="05000000000000000000" pitchFamily="2" charset="2"/>
              </a:rPr>
              <a:t></a:t>
            </a:r>
            <a:r>
              <a:rPr lang="ja-JP" altLang="en-US" dirty="0">
                <a:solidFill>
                  <a:schemeClr val="accent4"/>
                </a:solidFill>
              </a:rPr>
              <a:t> </a:t>
            </a:r>
            <a:r>
              <a:rPr lang="en-US" altLang="ja-JP" dirty="0">
                <a:solidFill>
                  <a:schemeClr val="accent4"/>
                </a:solidFill>
              </a:rPr>
              <a:t>6G (i.e. NTN as native function) would be more appropriate rather than adding optional 5G functionalities for optimization </a:t>
            </a:r>
            <a:endParaRPr lang="en-US" altLang="ja-JP" dirty="0"/>
          </a:p>
          <a:p>
            <a:r>
              <a:rPr lang="en-US" altLang="ja-JP" b="1" dirty="0"/>
              <a:t>Network Energy Savings </a:t>
            </a:r>
            <a:r>
              <a:rPr lang="en-US" altLang="ja-JP" b="1" dirty="0">
                <a:solidFill>
                  <a:schemeClr val="accent6"/>
                </a:solidFill>
              </a:rPr>
              <a:t>(Not positive) </a:t>
            </a:r>
            <a:br>
              <a:rPr lang="en-US" altLang="ja-JP" dirty="0"/>
            </a:br>
            <a:r>
              <a:rPr lang="en-US" altLang="ja-JP" dirty="0"/>
              <a:t>Potential Objective: On-demand(OD) SIB1/SSB without cell restriction, on-demand TRS</a:t>
            </a:r>
            <a:br>
              <a:rPr lang="en-US" altLang="ja-JP" dirty="0"/>
            </a:br>
            <a:r>
              <a:rPr lang="en-US" altLang="ja-JP" dirty="0">
                <a:solidFill>
                  <a:schemeClr val="accent4"/>
                </a:solidFill>
                <a:sym typeface="Wingdings" panose="05000000000000000000" pitchFamily="2" charset="2"/>
              </a:rPr>
              <a:t></a:t>
            </a:r>
            <a:r>
              <a:rPr lang="ja-JP" altLang="en-US" dirty="0">
                <a:solidFill>
                  <a:schemeClr val="accent4"/>
                </a:solidFill>
              </a:rPr>
              <a:t> </a:t>
            </a:r>
            <a:r>
              <a:rPr lang="en-US" altLang="ja-JP" dirty="0">
                <a:solidFill>
                  <a:schemeClr val="accent4"/>
                </a:solidFill>
              </a:rPr>
              <a:t>NES should be discussed as a 6G topic without any backward compatibility restriction</a:t>
            </a:r>
          </a:p>
          <a:p>
            <a:r>
              <a:rPr lang="en-US" altLang="ja-JP" b="1" dirty="0"/>
              <a:t>Multi-carrier enhancements</a:t>
            </a:r>
            <a:r>
              <a:rPr lang="en-US" altLang="ja-JP" b="1" dirty="0">
                <a:solidFill>
                  <a:schemeClr val="accent6"/>
                </a:solidFill>
              </a:rPr>
              <a:t> (Not positive) </a:t>
            </a:r>
            <a:br>
              <a:rPr lang="en-US" altLang="ja-JP" b="1" dirty="0">
                <a:solidFill>
                  <a:schemeClr val="accent6"/>
                </a:solidFill>
              </a:rPr>
            </a:br>
            <a:r>
              <a:rPr lang="en-US" altLang="ja-JP" dirty="0"/>
              <a:t>Potential objective: Reduce carrier activation time</a:t>
            </a:r>
            <a:br>
              <a:rPr lang="en-US" altLang="ja-JP" dirty="0"/>
            </a:br>
            <a:r>
              <a:rPr lang="en-US" altLang="ja-JP" dirty="0">
                <a:solidFill>
                  <a:schemeClr val="accent4"/>
                </a:solidFill>
                <a:sym typeface="Wingdings" panose="05000000000000000000" pitchFamily="2" charset="2"/>
              </a:rPr>
              <a:t></a:t>
            </a:r>
            <a:r>
              <a:rPr lang="ja-JP" altLang="en-US" dirty="0">
                <a:solidFill>
                  <a:schemeClr val="accent4"/>
                </a:solidFill>
                <a:sym typeface="Wingdings" panose="05000000000000000000" pitchFamily="2" charset="2"/>
              </a:rPr>
              <a:t> </a:t>
            </a:r>
            <a:r>
              <a:rPr lang="en-US" altLang="ja-JP" dirty="0">
                <a:solidFill>
                  <a:schemeClr val="accent4"/>
                </a:solidFill>
                <a:sym typeface="Wingdings" panose="05000000000000000000" pitchFamily="2" charset="2"/>
              </a:rPr>
              <a:t>Rather than spending our time on optimization of 5G, designing 6G native multi-carrier functionality would be more attractive</a:t>
            </a:r>
          </a:p>
          <a:p>
            <a:endParaRPr lang="en-US" altLang="ja-JP" dirty="0">
              <a:solidFill>
                <a:schemeClr val="accent4"/>
              </a:solidFill>
            </a:endParaRPr>
          </a:p>
          <a:p>
            <a:r>
              <a:rPr lang="en-US" altLang="ja-JP" b="1" dirty="0"/>
              <a:t>SBFD</a:t>
            </a:r>
            <a:r>
              <a:rPr lang="en-US" altLang="ja-JP" b="1" dirty="0">
                <a:solidFill>
                  <a:schemeClr val="accent6"/>
                </a:solidFill>
              </a:rPr>
              <a:t> (Not positive) </a:t>
            </a:r>
            <a:br>
              <a:rPr lang="en-US" altLang="ja-JP" b="1" dirty="0">
                <a:solidFill>
                  <a:schemeClr val="accent6"/>
                </a:solidFill>
              </a:rPr>
            </a:br>
            <a:r>
              <a:rPr lang="en-US" altLang="ja-JP" dirty="0"/>
              <a:t>Potential objective: supporting different UL bandwidth among cells, UE side SBFD</a:t>
            </a:r>
            <a:br>
              <a:rPr lang="en-US" altLang="ja-JP" dirty="0"/>
            </a:br>
            <a:r>
              <a:rPr lang="en-US" altLang="ja-JP" dirty="0">
                <a:solidFill>
                  <a:schemeClr val="accent4"/>
                </a:solidFill>
                <a:sym typeface="Wingdings" panose="05000000000000000000" pitchFamily="2" charset="2"/>
              </a:rPr>
              <a:t> Technically difficult, actual benefit is unclear </a:t>
            </a:r>
          </a:p>
          <a:p>
            <a:endParaRPr lang="en-US" altLang="ja-JP" dirty="0">
              <a:solidFill>
                <a:schemeClr val="accent4"/>
              </a:solidFill>
            </a:endParaRPr>
          </a:p>
          <a:p>
            <a:endParaRPr lang="en-US" altLang="ja-JP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154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9A7C8E9-CC3A-6E4A-9F1F-0E33BA0F9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Rel-20 5G-A candidate topics (RAN2)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A88F588-278D-22EA-5251-1C1D5986E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600" y="1085167"/>
            <a:ext cx="11572800" cy="5049600"/>
          </a:xfrm>
        </p:spPr>
        <p:txBody>
          <a:bodyPr numCol="1">
            <a:normAutofit fontScale="92500" lnSpcReduction="20000"/>
          </a:bodyPr>
          <a:lstStyle/>
          <a:p>
            <a:r>
              <a:rPr lang="en-US" altLang="ja-JP" b="1" dirty="0"/>
              <a:t>Mobility </a:t>
            </a:r>
            <a:r>
              <a:rPr lang="en-US" altLang="ja-JP" b="1" dirty="0">
                <a:solidFill>
                  <a:schemeClr val="accent6"/>
                </a:solidFill>
              </a:rPr>
              <a:t>(Supportive)</a:t>
            </a:r>
            <a:br>
              <a:rPr lang="en-US" altLang="ja-JP" dirty="0">
                <a:solidFill>
                  <a:schemeClr val="accent6"/>
                </a:solidFill>
              </a:rPr>
            </a:br>
            <a:r>
              <a:rPr lang="en-US" altLang="ja-JP" dirty="0"/>
              <a:t>Leftover from LTM Rel-19: Inter-CU CHO, L1-SINR </a:t>
            </a:r>
            <a:r>
              <a:rPr lang="en-US" altLang="ja-JP" dirty="0" err="1"/>
              <a:t>etc</a:t>
            </a:r>
            <a:br>
              <a:rPr lang="en-US" altLang="ja-JP" dirty="0"/>
            </a:br>
            <a:r>
              <a:rPr lang="en-US" altLang="ja-JP" dirty="0">
                <a:solidFill>
                  <a:schemeClr val="accent4"/>
                </a:solidFill>
                <a:sym typeface="Wingdings" panose="05000000000000000000" pitchFamily="2" charset="2"/>
              </a:rPr>
              <a:t> It would be reasonable to conclude 5G LTM design first, and then it can be exported to 6G</a:t>
            </a:r>
            <a:br>
              <a:rPr lang="en-US" altLang="ja-JP" dirty="0">
                <a:solidFill>
                  <a:schemeClr val="accent4"/>
                </a:solidFill>
                <a:sym typeface="Wingdings" panose="05000000000000000000" pitchFamily="2" charset="2"/>
              </a:rPr>
            </a:br>
            <a:endParaRPr lang="en-US" altLang="ja-JP" b="1" dirty="0"/>
          </a:p>
          <a:p>
            <a:r>
              <a:rPr lang="en-US" altLang="ja-JP" b="1" dirty="0"/>
              <a:t>AI/ML for mobility </a:t>
            </a:r>
            <a:r>
              <a:rPr lang="en-US" altLang="ja-JP" b="1" dirty="0">
                <a:solidFill>
                  <a:schemeClr val="accent6"/>
                </a:solidFill>
              </a:rPr>
              <a:t>(Supportive)</a:t>
            </a:r>
            <a:br>
              <a:rPr lang="en-US" altLang="ja-JP" b="1" dirty="0"/>
            </a:br>
            <a:r>
              <a:rPr lang="en-US" altLang="ja-JP" dirty="0"/>
              <a:t>Continuation from the Rel-19 study</a:t>
            </a:r>
            <a:br>
              <a:rPr lang="en-US" altLang="ja-JP" dirty="0"/>
            </a:br>
            <a:r>
              <a:rPr lang="en-US" altLang="ja-JP" dirty="0">
                <a:solidFill>
                  <a:schemeClr val="accent4"/>
                </a:solidFill>
                <a:sym typeface="Wingdings" panose="05000000000000000000" pitchFamily="2" charset="2"/>
              </a:rPr>
              <a:t> Basic 5G design for AI/ML should be concluded first</a:t>
            </a:r>
            <a:br>
              <a:rPr lang="en-US" altLang="ja-JP" dirty="0">
                <a:solidFill>
                  <a:schemeClr val="accent4"/>
                </a:solidFill>
                <a:sym typeface="Wingdings" panose="05000000000000000000" pitchFamily="2" charset="2"/>
              </a:rPr>
            </a:br>
            <a:endParaRPr lang="en-US" altLang="ja-JP" b="1" dirty="0"/>
          </a:p>
          <a:p>
            <a:r>
              <a:rPr lang="en-US" altLang="ja-JP" b="1" dirty="0"/>
              <a:t>IoT-NTN</a:t>
            </a:r>
            <a:r>
              <a:rPr lang="en-US" altLang="ja-JP" b="1" dirty="0">
                <a:solidFill>
                  <a:schemeClr val="accent6"/>
                </a:solidFill>
              </a:rPr>
              <a:t> (Neutral) </a:t>
            </a:r>
            <a:br>
              <a:rPr lang="en-US" altLang="ja-JP" b="1" dirty="0">
                <a:solidFill>
                  <a:schemeClr val="accent6"/>
                </a:solidFill>
              </a:rPr>
            </a:br>
            <a:r>
              <a:rPr lang="en-US" altLang="ja-JP" dirty="0"/>
              <a:t>Support for GEO</a:t>
            </a:r>
            <a:r>
              <a:rPr lang="ja-JP" altLang="en-US" dirty="0"/>
              <a:t> </a:t>
            </a:r>
            <a:r>
              <a:rPr lang="en-US" altLang="ja-JP" dirty="0"/>
              <a:t>voice</a:t>
            </a:r>
            <a:r>
              <a:rPr lang="ja-JP" altLang="en-US" dirty="0"/>
              <a:t> </a:t>
            </a:r>
            <a:r>
              <a:rPr lang="en-US" altLang="ja-JP" dirty="0"/>
              <a:t>call</a:t>
            </a:r>
            <a:br>
              <a:rPr lang="en-US" altLang="ja-JP" dirty="0"/>
            </a:br>
            <a:r>
              <a:rPr lang="en-US" altLang="ja-JP" dirty="0"/>
              <a:t>Mobility related enhancement (carrier redirection)</a:t>
            </a:r>
            <a:br>
              <a:rPr lang="en-US" altLang="ja-JP" dirty="0"/>
            </a:br>
            <a:r>
              <a:rPr lang="en-US" altLang="ja-JP" dirty="0">
                <a:solidFill>
                  <a:schemeClr val="accent4"/>
                </a:solidFill>
                <a:sym typeface="Wingdings" panose="05000000000000000000" pitchFamily="2" charset="2"/>
              </a:rPr>
              <a:t> Depends on the market demand</a:t>
            </a:r>
            <a:endParaRPr lang="en-US" altLang="ja-JP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527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9A7C8E9-CC3A-6E4A-9F1F-0E33BA0F9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Rel-20 5G-A candidate topics (RAN3)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A88F588-278D-22EA-5251-1C1D5986E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600" y="1085167"/>
            <a:ext cx="11572800" cy="5049600"/>
          </a:xfrm>
        </p:spPr>
        <p:txBody>
          <a:bodyPr/>
          <a:lstStyle/>
          <a:p>
            <a:r>
              <a:rPr lang="en-US" altLang="ja-JP" b="1" dirty="0"/>
              <a:t>AI for NG-RAN </a:t>
            </a:r>
            <a:r>
              <a:rPr lang="en-US" altLang="ja-JP" b="1" dirty="0">
                <a:solidFill>
                  <a:schemeClr val="accent6"/>
                </a:solidFill>
              </a:rPr>
              <a:t>(Supportive)</a:t>
            </a:r>
            <a:endParaRPr lang="en-US" altLang="ja-JP" b="1" dirty="0"/>
          </a:p>
          <a:p>
            <a:r>
              <a:rPr lang="en-US" altLang="ja-JP" b="1" dirty="0"/>
              <a:t>SON/MDT </a:t>
            </a:r>
            <a:r>
              <a:rPr lang="en-US" altLang="ja-JP" b="1" dirty="0">
                <a:solidFill>
                  <a:schemeClr val="accent6"/>
                </a:solidFill>
              </a:rPr>
              <a:t>(Supportive)</a:t>
            </a:r>
            <a:br>
              <a:rPr lang="en-US" altLang="ja-JP" b="1" dirty="0">
                <a:solidFill>
                  <a:schemeClr val="accent6"/>
                </a:solidFill>
              </a:rPr>
            </a:br>
            <a:r>
              <a:rPr lang="en-US" altLang="ja-JP" b="1" dirty="0">
                <a:solidFill>
                  <a:schemeClr val="accent4"/>
                </a:solidFill>
                <a:sym typeface="Wingdings" panose="05000000000000000000" pitchFamily="2" charset="2"/>
              </a:rPr>
              <a:t> </a:t>
            </a:r>
            <a:r>
              <a:rPr lang="en-US" altLang="ja-JP" dirty="0">
                <a:solidFill>
                  <a:schemeClr val="accent4"/>
                </a:solidFill>
              </a:rPr>
              <a:t>Support of Rel-19 functionalities (business as usual)</a:t>
            </a:r>
            <a:endParaRPr lang="en-US" altLang="ja-JP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210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9E0D8D66-17B2-F99C-35A3-DED1C111C8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Part 1</a:t>
            </a:r>
            <a:br>
              <a:rPr lang="en-US" altLang="ja-JP" dirty="0"/>
            </a:br>
            <a:r>
              <a:rPr lang="en-US" altLang="ja-JP" dirty="0"/>
              <a:t>MIMO in Rel-20</a:t>
            </a:r>
            <a:endParaRPr lang="ja-JP" altLang="en-US" dirty="0"/>
          </a:p>
        </p:txBody>
      </p:sp>
      <p:sp>
        <p:nvSpPr>
          <p:cNvPr id="5" name="字幕 4">
            <a:extLst>
              <a:ext uri="{FF2B5EF4-FFF2-40B4-BE49-F238E27FC236}">
                <a16:creationId xmlns:a16="http://schemas.microsoft.com/office/drawing/2014/main" id="{C4E32CF6-2332-59FC-4C5A-4D6E09A537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15266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0317C58-9C9C-662C-C53E-9C4A0508A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Rel-19 MIMO includes the following topics</a:t>
            </a:r>
          </a:p>
          <a:p>
            <a:pPr lvl="1"/>
            <a:r>
              <a:rPr lang="en-US" altLang="zh-CN" dirty="0"/>
              <a:t>UE-initiated beam reporting</a:t>
            </a:r>
          </a:p>
          <a:p>
            <a:pPr lvl="1"/>
            <a:r>
              <a:rPr lang="en-US" altLang="zh-CN" dirty="0"/>
              <a:t>CSI enhancements</a:t>
            </a:r>
          </a:p>
          <a:p>
            <a:pPr lvl="2"/>
            <a:r>
              <a:rPr lang="en-US" altLang="zh-CN" dirty="0"/>
              <a:t>Up to 128 CSI-RS ports</a:t>
            </a:r>
          </a:p>
          <a:p>
            <a:pPr lvl="2"/>
            <a:r>
              <a:rPr lang="en-US" altLang="zh-CN" dirty="0"/>
              <a:t>Multi-CRI reporting</a:t>
            </a:r>
          </a:p>
          <a:p>
            <a:pPr lvl="2"/>
            <a:r>
              <a:rPr lang="en-US" altLang="zh-CN" dirty="0"/>
              <a:t>CJT with non-ideal sync and backhaul</a:t>
            </a:r>
          </a:p>
          <a:p>
            <a:pPr lvl="1"/>
            <a:r>
              <a:rPr lang="en-US" altLang="zh-CN" dirty="0"/>
              <a:t>3Tx uplink transmission</a:t>
            </a:r>
          </a:p>
          <a:p>
            <a:pPr lvl="1"/>
            <a:r>
              <a:rPr lang="en-US" altLang="zh-CN" dirty="0"/>
              <a:t>UL-only </a:t>
            </a:r>
            <a:r>
              <a:rPr lang="en-US" altLang="zh-CN" dirty="0" err="1"/>
              <a:t>mTRP</a:t>
            </a:r>
            <a:r>
              <a:rPr lang="en-US" altLang="zh-CN" dirty="0"/>
              <a:t> operation</a:t>
            </a:r>
          </a:p>
          <a:p>
            <a:r>
              <a:rPr lang="en-US" altLang="zh-CN" dirty="0"/>
              <a:t>In Rel-20, it is also important to continue enhancements on MIMO</a:t>
            </a:r>
            <a:endParaRPr 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95D6CCE-2452-B4FD-7E07-D0B9FD971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on Rel-19 MIMO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1B3CF01-E23C-8BDB-54A1-D83308648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5F385CF-7FD1-A715-2961-18836ED9E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7323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0317C58-9C9C-662C-C53E-9C4A0508A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Enhancement on uplink transmission</a:t>
            </a:r>
          </a:p>
          <a:p>
            <a:pPr lvl="1"/>
            <a:r>
              <a:rPr lang="en-US" altLang="zh-CN" dirty="0"/>
              <a:t>Uplink precoding enhancement, e.g., sub-band precoding, precoding cycling</a:t>
            </a:r>
          </a:p>
          <a:p>
            <a:r>
              <a:rPr lang="en-US" altLang="zh-CN" dirty="0"/>
              <a:t>Enhancement on beam management</a:t>
            </a:r>
          </a:p>
          <a:p>
            <a:pPr lvl="1"/>
            <a:r>
              <a:rPr lang="en-US" altLang="zh-CN" dirty="0"/>
              <a:t>UE-initiated beam reporting enhancement, e.g., </a:t>
            </a:r>
            <a:r>
              <a:rPr lang="en-US" altLang="zh-CN" dirty="0" err="1"/>
              <a:t>mTRP</a:t>
            </a:r>
            <a:r>
              <a:rPr lang="en-US" altLang="zh-CN" dirty="0"/>
              <a:t>, fast (UE-initiated) beam switching</a:t>
            </a:r>
          </a:p>
          <a:p>
            <a:r>
              <a:rPr lang="en-US" altLang="zh-CN" dirty="0"/>
              <a:t>Enhancement on </a:t>
            </a:r>
            <a:r>
              <a:rPr lang="en-US" altLang="zh-CN" dirty="0" err="1"/>
              <a:t>mTRP</a:t>
            </a:r>
            <a:endParaRPr lang="en-US" altLang="zh-CN" dirty="0"/>
          </a:p>
          <a:p>
            <a:pPr lvl="1"/>
            <a:r>
              <a:rPr lang="en-US" altLang="zh-CN" dirty="0"/>
              <a:t>Considering the importance of distributed MIMO in future, further CSI enhancement can be considered, e.g., to support more than four TRPs, unequal antenna ports for different TRPs</a:t>
            </a:r>
            <a:endParaRPr 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95D6CCE-2452-B4FD-7E07-D0B9FD971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MIMO objective in Rel-20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1B3CF01-E23C-8BDB-54A1-D83308648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Copyright 2024 FUJITSU R&amp;D CENTER CO., LTD </a:t>
            </a:r>
            <a:endParaRPr kumimoji="1" lang="ja-JP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5F385CF-7FD1-A715-2961-18836ED9E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9D89-7B63-4C94-AD4D-2E4D6BB83637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272652"/>
      </p:ext>
    </p:extLst>
  </p:cSld>
  <p:clrMapOvr>
    <a:masterClrMapping/>
  </p:clrMapOvr>
</p:sld>
</file>

<file path=ppt/theme/theme1.xml><?xml version="1.0" encoding="utf-8"?>
<a:theme xmlns:a="http://schemas.openxmlformats.org/drawingml/2006/main" name="Fujisu-HD">
  <a:themeElements>
    <a:clrScheme name="F_Tool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EA0000"/>
      </a:accent1>
      <a:accent2>
        <a:srgbClr val="FF8000"/>
      </a:accent2>
      <a:accent3>
        <a:srgbClr val="D80084"/>
      </a:accent3>
      <a:accent4>
        <a:srgbClr val="2400B0"/>
      </a:accent4>
      <a:accent5>
        <a:srgbClr val="61D600"/>
      </a:accent5>
      <a:accent6>
        <a:srgbClr val="008224"/>
      </a:accent6>
      <a:hlink>
        <a:srgbClr val="0563C1"/>
      </a:hlink>
      <a:folHlink>
        <a:srgbClr val="954F72"/>
      </a:folHlink>
    </a:clrScheme>
    <a:fontScheme name="F_Tool_JP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FEFEF"/>
        </a:solidFill>
        <a:ln>
          <a:solidFill>
            <a:srgbClr val="DCDCDC"/>
          </a:solidFill>
        </a:ln>
      </a:spPr>
      <a:bodyPr rtlCol="0" anchor="ctr"/>
      <a:lstStyle>
        <a:defPPr algn="l">
          <a:defRPr kumimoji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1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Fujisu-HD" id="{F914506C-7D6D-45FB-BB7A-059D87C4ED9C}" vid="{2BC8F820-E0C8-4E74-B93E-15F2BFC7961B}"/>
    </a:ext>
  </a:extLst>
</a:theme>
</file>

<file path=ppt/theme/theme2.xml><?xml version="1.0" encoding="utf-8"?>
<a:theme xmlns:a="http://schemas.openxmlformats.org/drawingml/2006/main" name="F_Tool_T2_01_JP_Orange">
  <a:themeElements>
    <a:clrScheme name="F_Tool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EA0000"/>
      </a:accent1>
      <a:accent2>
        <a:srgbClr val="FF8000"/>
      </a:accent2>
      <a:accent3>
        <a:srgbClr val="D80084"/>
      </a:accent3>
      <a:accent4>
        <a:srgbClr val="2400B0"/>
      </a:accent4>
      <a:accent5>
        <a:srgbClr val="61D600"/>
      </a:accent5>
      <a:accent6>
        <a:srgbClr val="008224"/>
      </a:accent6>
      <a:hlink>
        <a:srgbClr val="0563C1"/>
      </a:hlink>
      <a:folHlink>
        <a:srgbClr val="954F72"/>
      </a:folHlink>
    </a:clrScheme>
    <a:fontScheme name="F_Tool_JP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75000"/>
            </a:schemeClr>
          </a:solidFill>
        </a:ln>
      </a:spPr>
      <a:bodyPr rtlCol="0" anchor="ctr"/>
      <a:lstStyle>
        <a:defPPr algn="ctr">
          <a:defRPr kumimoji="1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1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F_Tool_T2_01_JP_Blue">
  <a:themeElements>
    <a:clrScheme name="F_Tool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EA0000"/>
      </a:accent1>
      <a:accent2>
        <a:srgbClr val="FF8000"/>
      </a:accent2>
      <a:accent3>
        <a:srgbClr val="D80084"/>
      </a:accent3>
      <a:accent4>
        <a:srgbClr val="2400B0"/>
      </a:accent4>
      <a:accent5>
        <a:srgbClr val="61D600"/>
      </a:accent5>
      <a:accent6>
        <a:srgbClr val="008224"/>
      </a:accent6>
      <a:hlink>
        <a:srgbClr val="0563C1"/>
      </a:hlink>
      <a:folHlink>
        <a:srgbClr val="954F72"/>
      </a:folHlink>
    </a:clrScheme>
    <a:fontScheme name="F_Tool_JP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75000"/>
            </a:schemeClr>
          </a:solidFill>
        </a:ln>
      </a:spPr>
      <a:bodyPr rtlCol="0" anchor="ctr"/>
      <a:lstStyle>
        <a:defPPr algn="ctr">
          <a:defRPr kumimoji="1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1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F_Tool_T2_01_JP_Emerald">
  <a:themeElements>
    <a:clrScheme name="F_Tool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EA0000"/>
      </a:accent1>
      <a:accent2>
        <a:srgbClr val="FF8000"/>
      </a:accent2>
      <a:accent3>
        <a:srgbClr val="D80084"/>
      </a:accent3>
      <a:accent4>
        <a:srgbClr val="2400B0"/>
      </a:accent4>
      <a:accent5>
        <a:srgbClr val="61D600"/>
      </a:accent5>
      <a:accent6>
        <a:srgbClr val="008224"/>
      </a:accent6>
      <a:hlink>
        <a:srgbClr val="0563C1"/>
      </a:hlink>
      <a:folHlink>
        <a:srgbClr val="954F72"/>
      </a:folHlink>
    </a:clrScheme>
    <a:fontScheme name="F_Tool_JP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75000"/>
            </a:schemeClr>
          </a:solidFill>
        </a:ln>
      </a:spPr>
      <a:bodyPr rtlCol="0" anchor="ctr"/>
      <a:lstStyle>
        <a:defPPr algn="ctr">
          <a:defRPr kumimoji="1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1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F_Tool_T2_01_JP_Yellow">
  <a:themeElements>
    <a:clrScheme name="F_Tool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EA0000"/>
      </a:accent1>
      <a:accent2>
        <a:srgbClr val="FF8000"/>
      </a:accent2>
      <a:accent3>
        <a:srgbClr val="D80084"/>
      </a:accent3>
      <a:accent4>
        <a:srgbClr val="2400B0"/>
      </a:accent4>
      <a:accent5>
        <a:srgbClr val="61D600"/>
      </a:accent5>
      <a:accent6>
        <a:srgbClr val="008224"/>
      </a:accent6>
      <a:hlink>
        <a:srgbClr val="0563C1"/>
      </a:hlink>
      <a:folHlink>
        <a:srgbClr val="954F72"/>
      </a:folHlink>
    </a:clrScheme>
    <a:fontScheme name="F_Tool_JP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75000"/>
            </a:schemeClr>
          </a:solidFill>
        </a:ln>
      </a:spPr>
      <a:bodyPr rtlCol="0" anchor="ctr"/>
      <a:lstStyle>
        <a:defPPr algn="ctr">
          <a:defRPr kumimoji="1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1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AD63C5AFD9A50408F92A853392E9ACF" ma:contentTypeVersion="15" ma:contentTypeDescription="新しいドキュメントを作成します。" ma:contentTypeScope="" ma:versionID="6b1538d59e66af20480f5113e224864f">
  <xsd:schema xmlns:xsd="http://www.w3.org/2001/XMLSchema" xmlns:xs="http://www.w3.org/2001/XMLSchema" xmlns:p="http://schemas.microsoft.com/office/2006/metadata/properties" xmlns:ns2="417eed48-81dd-42e1-a0a5-ff459bb484b3" xmlns:ns3="c8cffe67-c279-4b76-b57c-afc5218d1211" targetNamespace="http://schemas.microsoft.com/office/2006/metadata/properties" ma:root="true" ma:fieldsID="a9721af250bd7fbbfa77643449171900" ns2:_="" ns3:_="">
    <xsd:import namespace="417eed48-81dd-42e1-a0a5-ff459bb484b3"/>
    <xsd:import namespace="c8cffe67-c279-4b76-b57c-afc5218d12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7eed48-81dd-42e1-a0a5-ff459bb484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画像タグ" ma:readOnly="false" ma:fieldId="{5cf76f15-5ced-4ddc-b409-7134ff3c332f}" ma:taxonomyMulti="true" ma:sspId="bc4fd492-276b-4614-b3af-3a4c63b563f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cffe67-c279-4b76-b57c-afc5218d121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6d58c8f3-532e-41fc-a87a-eb8a481b3b6a}" ma:internalName="TaxCatchAll" ma:showField="CatchAllData" ma:web="c8cffe67-c279-4b76-b57c-afc5218d12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17eed48-81dd-42e1-a0a5-ff459bb484b3">
      <Terms xmlns="http://schemas.microsoft.com/office/infopath/2007/PartnerControls"/>
    </lcf76f155ced4ddcb4097134ff3c332f>
    <TaxCatchAll xmlns="c8cffe67-c279-4b76-b57c-afc5218d1211" xsi:nil="true"/>
  </documentManagement>
</p:properties>
</file>

<file path=customXml/itemProps1.xml><?xml version="1.0" encoding="utf-8"?>
<ds:datastoreItem xmlns:ds="http://schemas.openxmlformats.org/officeDocument/2006/customXml" ds:itemID="{FCBEF6D7-254C-4967-B3D6-CCBF779FC4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3995FA-C743-4E9D-9EDB-AE0662A88A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7eed48-81dd-42e1-a0a5-ff459bb484b3"/>
    <ds:schemaRef ds:uri="c8cffe67-c279-4b76-b57c-afc5218d12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FB442CE-EA9A-4F53-8A1D-6DF49010C826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417eed48-81dd-42e1-a0a5-ff459bb484b3"/>
    <ds:schemaRef ds:uri="http://purl.org/dc/elements/1.1/"/>
    <ds:schemaRef ds:uri="http://schemas.microsoft.com/office/2006/metadata/properties"/>
    <ds:schemaRef ds:uri="c8cffe67-c279-4b76-b57c-afc5218d1211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Fujisu-HD</Template>
  <TotalTime>1060</TotalTime>
  <Words>2054</Words>
  <Application>Microsoft Office PowerPoint</Application>
  <PresentationFormat>ワイド画面</PresentationFormat>
  <Paragraphs>188</Paragraphs>
  <Slides>27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27</vt:i4>
      </vt:variant>
    </vt:vector>
  </HeadingPairs>
  <TitlesOfParts>
    <vt:vector size="36" baseType="lpstr">
      <vt:lpstr>游ゴシック</vt:lpstr>
      <vt:lpstr>Arial</vt:lpstr>
      <vt:lpstr>Wingdings</vt:lpstr>
      <vt:lpstr>メイリオ</vt:lpstr>
      <vt:lpstr>Fujisu-HD</vt:lpstr>
      <vt:lpstr>F_Tool_T2_01_JP_Orange</vt:lpstr>
      <vt:lpstr>F_Tool_T2_01_JP_Blue</vt:lpstr>
      <vt:lpstr>F_Tool_T2_01_JP_Emerald</vt:lpstr>
      <vt:lpstr>F_Tool_T2_01_JP_Yellow</vt:lpstr>
      <vt:lpstr>Views on Rel-20 5G-Advanced Items</vt:lpstr>
      <vt:lpstr>General Aspects</vt:lpstr>
      <vt:lpstr>Rel-20 5G-A candidate topics (RAN1)</vt:lpstr>
      <vt:lpstr>Rel-20 5G-A candidate topics (RAN1)</vt:lpstr>
      <vt:lpstr>Rel-20 5G-A candidate topics (RAN2)</vt:lpstr>
      <vt:lpstr>Rel-20 5G-A candidate topics (RAN3)</vt:lpstr>
      <vt:lpstr>Part 1 MIMO in Rel-20</vt:lpstr>
      <vt:lpstr>Review on Rel-19 MIMO</vt:lpstr>
      <vt:lpstr>Proposal for MIMO objective in Rel-20</vt:lpstr>
      <vt:lpstr>Rel-20 MIMO: Uplink Enhancement</vt:lpstr>
      <vt:lpstr>Rel-20 MIMO: Beam Management</vt:lpstr>
      <vt:lpstr>Rel-20 MIMO: Enhancement on mTRP</vt:lpstr>
      <vt:lpstr>Part 2: AI/ML in PHY</vt:lpstr>
      <vt:lpstr>AI/ML for air interface in Rel-19</vt:lpstr>
      <vt:lpstr>Use cases in PHY for 5G-A Rel-20</vt:lpstr>
      <vt:lpstr>AI/ML based CSI compression</vt:lpstr>
      <vt:lpstr>AI/ML based beam failure recovery</vt:lpstr>
      <vt:lpstr>AI/ML based SRS antenna switching</vt:lpstr>
      <vt:lpstr>AI/ML based positioning</vt:lpstr>
      <vt:lpstr>Part 3 Ambient IoT Rel-19</vt:lpstr>
      <vt:lpstr>Observations on AIoT</vt:lpstr>
      <vt:lpstr>Observations on AIoT SI in Rel-19</vt:lpstr>
      <vt:lpstr>Consideration on AIoT WI in Rel-19</vt:lpstr>
      <vt:lpstr>Part 4 Ambient IoT in Rel-20</vt:lpstr>
      <vt:lpstr>Ambient IoT in Rel-19</vt:lpstr>
      <vt:lpstr>Ambient IoT in Rel-20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Rel-20 5G-A candidate topics</dc:title>
  <dc:creator>Kitagawa, Koichiro/北川 幸一郎</dc:creator>
  <cp:lastModifiedBy>Akimoto, Yosuke/秋元 陽介</cp:lastModifiedBy>
  <cp:revision>8</cp:revision>
  <dcterms:created xsi:type="dcterms:W3CDTF">2024-11-01T08:53:22Z</dcterms:created>
  <dcterms:modified xsi:type="dcterms:W3CDTF">2024-12-03T07:07:40Z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7295cc1-d279-42ac-ab4d-3b0f4fece050_Enabled">
    <vt:lpwstr>true</vt:lpwstr>
  </property>
  <property fmtid="{D5CDD505-2E9C-101B-9397-08002B2CF9AE}" pid="3" name="MSIP_Label_a7295cc1-d279-42ac-ab4d-3b0f4fece050_SetDate">
    <vt:lpwstr>2024-11-01T10:01:41Z</vt:lpwstr>
  </property>
  <property fmtid="{D5CDD505-2E9C-101B-9397-08002B2CF9AE}" pid="4" name="MSIP_Label_a7295cc1-d279-42ac-ab4d-3b0f4fece050_Method">
    <vt:lpwstr>Standard</vt:lpwstr>
  </property>
  <property fmtid="{D5CDD505-2E9C-101B-9397-08002B2CF9AE}" pid="5" name="MSIP_Label_a7295cc1-d279-42ac-ab4d-3b0f4fece050_Name">
    <vt:lpwstr>FUJITSU-RESTRICTED​</vt:lpwstr>
  </property>
  <property fmtid="{D5CDD505-2E9C-101B-9397-08002B2CF9AE}" pid="6" name="MSIP_Label_a7295cc1-d279-42ac-ab4d-3b0f4fece050_SiteId">
    <vt:lpwstr>a19f121d-81e1-4858-a9d8-736e267fd4c7</vt:lpwstr>
  </property>
  <property fmtid="{D5CDD505-2E9C-101B-9397-08002B2CF9AE}" pid="7" name="MSIP_Label_a7295cc1-d279-42ac-ab4d-3b0f4fece050_ActionId">
    <vt:lpwstr>aaa6e23d-74ca-42c7-8ead-8a34c198cd10</vt:lpwstr>
  </property>
  <property fmtid="{D5CDD505-2E9C-101B-9397-08002B2CF9AE}" pid="8" name="MSIP_Label_a7295cc1-d279-42ac-ab4d-3b0f4fece050_ContentBits">
    <vt:lpwstr>0</vt:lpwstr>
  </property>
  <property fmtid="{D5CDD505-2E9C-101B-9397-08002B2CF9AE}" pid="9" name="ContentTypeId">
    <vt:lpwstr>0x0101002AD63C5AFD9A50408F92A853392E9ACF</vt:lpwstr>
  </property>
  <property fmtid="{D5CDD505-2E9C-101B-9397-08002B2CF9AE}" pid="10" name="MediaServiceImageTags">
    <vt:lpwstr/>
  </property>
</Properties>
</file>