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2">
  <p:sldMasterIdLst>
    <p:sldMasterId id="2147483648" r:id="rId4"/>
  </p:sldMasterIdLst>
  <p:notesMasterIdLst>
    <p:notesMasterId r:id="rId12"/>
  </p:notesMasterIdLst>
  <p:sldIdLst>
    <p:sldId id="765" r:id="rId5"/>
    <p:sldId id="751" r:id="rId6"/>
    <p:sldId id="766" r:id="rId7"/>
    <p:sldId id="767" r:id="rId8"/>
    <p:sldId id="768" r:id="rId9"/>
    <p:sldId id="769" r:id="rId10"/>
    <p:sldId id="771" r:id="rId11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4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46C0A"/>
    <a:srgbClr val="A50034"/>
    <a:srgbClr val="FF6699"/>
    <a:srgbClr val="0067A6"/>
    <a:srgbClr val="6B6B6B"/>
    <a:srgbClr val="000046"/>
    <a:srgbClr val="336699"/>
    <a:srgbClr val="D60093"/>
    <a:srgbClr val="D9C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94" autoAdjust="0"/>
    <p:restoredTop sz="95320" autoAdjust="0"/>
  </p:normalViewPr>
  <p:slideViewPr>
    <p:cSldViewPr>
      <p:cViewPr varScale="1">
        <p:scale>
          <a:sx n="67" d="100"/>
          <a:sy n="67" d="100"/>
        </p:scale>
        <p:origin x="475" y="77"/>
      </p:cViewPr>
      <p:guideLst>
        <p:guide orient="horz" pos="5400"/>
        <p:guide pos="4801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3115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2024-12-03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35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9187F01-5B06-4691-996F-E37884E3416C}" type="datetime1">
              <a:rPr lang="ko-KR" altLang="en-US" smtClean="0"/>
              <a:t>2024-12-03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  <p:cxnSp>
        <p:nvCxnSpPr>
          <p:cNvPr id="9" name="직선 연결선 8"/>
          <p:cNvCxnSpPr/>
          <p:nvPr userDrawn="1"/>
        </p:nvCxnSpPr>
        <p:spPr>
          <a:xfrm flipV="1">
            <a:off x="923256" y="4422845"/>
            <a:ext cx="13681520" cy="4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9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819800" y="4862314"/>
            <a:ext cx="3384376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직사각형 14"/>
          <p:cNvSpPr/>
          <p:nvPr userDrawn="1"/>
        </p:nvSpPr>
        <p:spPr>
          <a:xfrm>
            <a:off x="193053" y="181797"/>
            <a:ext cx="7618941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RAN#106</a:t>
            </a:r>
          </a:p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Madrid, Spain, December 09 - 12, 2024</a:t>
            </a:r>
          </a:p>
        </p:txBody>
      </p:sp>
      <p:sp>
        <p:nvSpPr>
          <p:cNvPr id="16" name="직사각형 15"/>
          <p:cNvSpPr/>
          <p:nvPr userDrawn="1"/>
        </p:nvSpPr>
        <p:spPr>
          <a:xfrm>
            <a:off x="11171901" y="236609"/>
            <a:ext cx="38750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RP-242468</a:t>
            </a:r>
            <a:endParaRPr lang="en-US" altLang="ko-KR" sz="2400" b="1" i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4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4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3815A6C-DC37-408A-974D-94239C87AD5C}" type="datetime1">
              <a:rPr lang="ko-KR" altLang="en-US" smtClean="0"/>
              <a:t>2024-12-03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28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3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7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9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4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9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7E936D4-703A-4D1D-AD18-B7D49E9EB2C5}" type="datetime1">
              <a:rPr lang="ko-KR" altLang="en-US" smtClean="0"/>
              <a:t>2024-12-03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4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4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4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8B71C5E-E4C0-4641-91D7-0BF5F2581E88}" type="datetime1">
              <a:rPr lang="ko-KR" altLang="en-US" smtClean="0"/>
              <a:t>2024-12-03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7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0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  <p:sp>
        <p:nvSpPr>
          <p:cNvPr id="11" name="직사각형 10"/>
          <p:cNvSpPr/>
          <p:nvPr userDrawn="1"/>
        </p:nvSpPr>
        <p:spPr>
          <a:xfrm>
            <a:off x="13677056" y="322843"/>
            <a:ext cx="1565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맑은 고딕" panose="020B0503020000020004" pitchFamily="50" charset="-127"/>
              </a:rPr>
              <a:t>RWS-230200</a:t>
            </a:r>
            <a:endParaRPr lang="ko-KR" altLang="en-US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ctr" defTabSz="1138238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94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89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83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378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63" indent="-423863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925" indent="-352425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4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81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305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300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538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71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959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20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4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67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92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dirty="0"/>
              <a:t>LGE Views on Rel-20 Mobility Enhancements (Ph5)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0328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Justification of Rel-20 Mobility Enhancement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dirty="0" smtClean="0"/>
              <a:t>L1/L2 triggered Mobility (LTM) </a:t>
            </a:r>
            <a:endParaRPr lang="en-US" altLang="ko-KR" dirty="0"/>
          </a:p>
          <a:p>
            <a:pPr lvl="1"/>
            <a:r>
              <a:rPr lang="en-US" altLang="ko-KR" dirty="0"/>
              <a:t>In Rel-18, a </a:t>
            </a:r>
            <a:r>
              <a:rPr lang="en-US" altLang="ko-KR" dirty="0" smtClean="0"/>
              <a:t>new mobility </a:t>
            </a:r>
            <a:r>
              <a:rPr lang="en-US" altLang="ko-KR" dirty="0"/>
              <a:t>scheme, called </a:t>
            </a:r>
            <a:r>
              <a:rPr lang="en-US" altLang="ko-KR" i="1" dirty="0"/>
              <a:t>LTM,</a:t>
            </a:r>
            <a:r>
              <a:rPr lang="en-US" altLang="ko-KR" dirty="0"/>
              <a:t> was introduced with limited scope of intra-CU LTM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 smtClean="0"/>
              <a:t>LTM aims to reduce mobility interruption, by introducing significant optimizations, such as RACH-less cell switching. </a:t>
            </a:r>
          </a:p>
          <a:p>
            <a:pPr lvl="2"/>
            <a:r>
              <a:rPr lang="en-US" altLang="ko-KR" dirty="0" smtClean="0"/>
              <a:t>LTM is applicable for both MCG and SCG.</a:t>
            </a:r>
            <a:endParaRPr lang="en-US" altLang="ko-KR" dirty="0"/>
          </a:p>
          <a:p>
            <a:pPr lvl="1"/>
            <a:r>
              <a:rPr lang="en-US" altLang="ko-KR" dirty="0"/>
              <a:t>In Rel-19, enhancements to LTM are on the way </a:t>
            </a:r>
            <a:r>
              <a:rPr lang="en-US" altLang="ko-KR" dirty="0" smtClean="0"/>
              <a:t>to expand </a:t>
            </a:r>
            <a:r>
              <a:rPr lang="en-US" altLang="ko-KR" dirty="0"/>
              <a:t>LTM scenarios and improve measurement related </a:t>
            </a:r>
            <a:r>
              <a:rPr lang="en-US" altLang="ko-KR" dirty="0" smtClean="0"/>
              <a:t>performance.</a:t>
            </a:r>
          </a:p>
          <a:p>
            <a:pPr lvl="2"/>
            <a:r>
              <a:rPr lang="en-US" altLang="ko-KR" dirty="0" smtClean="0"/>
              <a:t>LTM support is extended to inter-CU LTM, and conditional </a:t>
            </a:r>
            <a:r>
              <a:rPr lang="en-US" altLang="ko-KR" dirty="0"/>
              <a:t>LTM </a:t>
            </a:r>
            <a:r>
              <a:rPr lang="en-US" altLang="ko-KR" dirty="0" smtClean="0"/>
              <a:t>is supported within intra-CU. </a:t>
            </a:r>
            <a:endParaRPr lang="en-US" altLang="ko-KR" dirty="0"/>
          </a:p>
          <a:p>
            <a:pPr lvl="2"/>
            <a:r>
              <a:rPr lang="en-US" altLang="ko-KR" dirty="0" smtClean="0"/>
              <a:t>Beam </a:t>
            </a:r>
            <a:r>
              <a:rPr lang="en-US" altLang="ko-KR" dirty="0"/>
              <a:t>based event triggered measurement report and early CSI </a:t>
            </a:r>
            <a:r>
              <a:rPr lang="en-US" altLang="ko-KR" dirty="0" smtClean="0"/>
              <a:t>reporting are being introduced. </a:t>
            </a:r>
            <a:endParaRPr lang="en-US" altLang="ko-KR" dirty="0"/>
          </a:p>
          <a:p>
            <a:r>
              <a:rPr lang="en-US" altLang="ko-KR" dirty="0" smtClean="0"/>
              <a:t>Market interest on LTM</a:t>
            </a:r>
            <a:endParaRPr lang="en-US" altLang="ko-KR" dirty="0"/>
          </a:p>
          <a:p>
            <a:pPr lvl="1"/>
            <a:r>
              <a:rPr lang="en-US" altLang="ko-KR" dirty="0"/>
              <a:t>It is observed that infra-vendors and UE vendors consider LTM </a:t>
            </a:r>
            <a:r>
              <a:rPr lang="en-US" altLang="ko-KR" dirty="0" smtClean="0"/>
              <a:t>as</a:t>
            </a:r>
            <a:r>
              <a:rPr lang="en-US" altLang="ko-KR" dirty="0" smtClean="0"/>
              <a:t> </a:t>
            </a:r>
            <a:r>
              <a:rPr lang="en-US" altLang="ko-KR" u="sng" dirty="0"/>
              <a:t>to-be-popular feature</a:t>
            </a:r>
            <a:r>
              <a:rPr lang="en-US" altLang="ko-KR" dirty="0"/>
              <a:t> due to its performance benefit and flexible network deployment options:</a:t>
            </a:r>
          </a:p>
          <a:p>
            <a:pPr lvl="2"/>
            <a:r>
              <a:rPr lang="en-US" altLang="ko-KR" dirty="0" smtClean="0"/>
              <a:t>LTM can be implemented on top of existing protocol structure with supplementary functionalities as building blocks.  </a:t>
            </a:r>
          </a:p>
          <a:p>
            <a:pPr lvl="2"/>
            <a:r>
              <a:rPr lang="en-US" altLang="ko-KR" dirty="0" smtClean="0"/>
              <a:t>LTM enables a maximal </a:t>
            </a:r>
            <a:r>
              <a:rPr lang="en-US" altLang="ko-KR" dirty="0"/>
              <a:t>link diversity gain </a:t>
            </a:r>
            <a:r>
              <a:rPr lang="en-US" altLang="ko-KR" dirty="0" smtClean="0"/>
              <a:t>by executing dynamic </a:t>
            </a:r>
            <a:r>
              <a:rPr lang="en-US" altLang="ko-KR" dirty="0"/>
              <a:t>mobility based on beam-level </a:t>
            </a:r>
            <a:r>
              <a:rPr lang="en-US" altLang="ko-KR" dirty="0" smtClean="0"/>
              <a:t>condition with extremely low mobility interruption.</a:t>
            </a:r>
            <a:endParaRPr lang="en-US" altLang="ko-KR" dirty="0"/>
          </a:p>
          <a:p>
            <a:pPr lvl="2"/>
            <a:r>
              <a:rPr lang="en-US" altLang="ko-KR" dirty="0"/>
              <a:t>Flexible network </a:t>
            </a:r>
            <a:r>
              <a:rPr lang="en-US" altLang="ko-KR" dirty="0" smtClean="0"/>
              <a:t>configuration and deployment options for LTM triggering are supported, such as LTM triggering based on L1 measurement report and/or L3 measurement report, and applicability of LTM for both MCG and SCG. </a:t>
            </a:r>
            <a:endParaRPr lang="en-US" altLang="ko-KR" dirty="0"/>
          </a:p>
          <a:p>
            <a:r>
              <a:rPr lang="en-US" altLang="ko-KR" dirty="0" smtClean="0"/>
              <a:t>Our view</a:t>
            </a:r>
          </a:p>
          <a:p>
            <a:pPr lvl="1"/>
            <a:r>
              <a:rPr lang="en-US" altLang="ko-KR" dirty="0" smtClean="0">
                <a:solidFill>
                  <a:srgbClr val="FF0000"/>
                </a:solidFill>
              </a:rPr>
              <a:t>Given </a:t>
            </a:r>
            <a:r>
              <a:rPr lang="en-US" altLang="ko-KR" dirty="0">
                <a:solidFill>
                  <a:srgbClr val="FF0000"/>
                </a:solidFill>
              </a:rPr>
              <a:t>the above performance benefit and flexible network deployment options that LTM </a:t>
            </a:r>
            <a:r>
              <a:rPr lang="en-US" altLang="ko-KR" dirty="0" smtClean="0">
                <a:solidFill>
                  <a:srgbClr val="FF0000"/>
                </a:solidFill>
              </a:rPr>
              <a:t>provides, </a:t>
            </a:r>
            <a:r>
              <a:rPr lang="en-US" altLang="ko-KR" dirty="0">
                <a:solidFill>
                  <a:srgbClr val="FF0000"/>
                </a:solidFill>
              </a:rPr>
              <a:t>we believe that LTM is a compelling candidate </a:t>
            </a:r>
            <a:r>
              <a:rPr lang="en-US" altLang="ko-KR" dirty="0" smtClean="0">
                <a:solidFill>
                  <a:srgbClr val="FF0000"/>
                </a:solidFill>
              </a:rPr>
              <a:t>technology for </a:t>
            </a:r>
            <a:r>
              <a:rPr lang="en-US" altLang="ko-KR" dirty="0">
                <a:solidFill>
                  <a:srgbClr val="FF0000"/>
                </a:solidFill>
              </a:rPr>
              <a:t>5G-Advanced and </a:t>
            </a:r>
            <a:r>
              <a:rPr lang="en-US" altLang="ko-KR" dirty="0" smtClean="0">
                <a:solidFill>
                  <a:srgbClr val="FF0000"/>
                </a:solidFill>
              </a:rPr>
              <a:t>6G. </a:t>
            </a:r>
            <a:r>
              <a:rPr lang="en-US" altLang="ko-KR" dirty="0">
                <a:solidFill>
                  <a:srgbClr val="FF0000"/>
                </a:solidFill>
              </a:rPr>
              <a:t>This motivates further enhancements of LTM in </a:t>
            </a:r>
            <a:r>
              <a:rPr lang="en-US" altLang="ko-KR" dirty="0" smtClean="0">
                <a:solidFill>
                  <a:srgbClr val="FF0000"/>
                </a:solidFill>
              </a:rPr>
              <a:t>Rel-20, so as to provide </a:t>
            </a:r>
            <a:r>
              <a:rPr lang="en-US" altLang="ko-KR" dirty="0">
                <a:solidFill>
                  <a:srgbClr val="FF0000"/>
                </a:solidFill>
              </a:rPr>
              <a:t>differentiated mobility experiences for 5G-A and 6G users.  </a:t>
            </a:r>
          </a:p>
          <a:p>
            <a:pPr lvl="2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90924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4FDDE4-38F8-41D0-EC1A-C70D074A5F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DC19842-186C-49D0-E80C-416A211F2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Potential Scope for Rel-20 Mobility Enhancement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E874212-83B2-D5E2-82F1-BE2C3800B4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Justification for support of multiple reference configuration </a:t>
            </a:r>
          </a:p>
          <a:p>
            <a:pPr lvl="1"/>
            <a:r>
              <a:rPr lang="en-US" altLang="ko-KR" dirty="0" smtClean="0"/>
              <a:t>Limitation of single reference configuration</a:t>
            </a:r>
          </a:p>
          <a:p>
            <a:pPr lvl="2"/>
            <a:r>
              <a:rPr lang="en-US" altLang="ko-KR" dirty="0" smtClean="0"/>
              <a:t>For both intra-CU LTM and inter-CU LTM, network can only configure a single </a:t>
            </a:r>
            <a:r>
              <a:rPr lang="en-US" altLang="ko-KR" dirty="0"/>
              <a:t>reference </a:t>
            </a:r>
            <a:r>
              <a:rPr lang="en-US" altLang="ko-KR" dirty="0" smtClean="0"/>
              <a:t>configuration. Multiple reference configuration was proposed in RAN2 and RAN3 during Rel-19 but not adopted due to failure of consensus. </a:t>
            </a:r>
            <a:endParaRPr lang="en-US" altLang="ko-KR" dirty="0"/>
          </a:p>
          <a:p>
            <a:pPr lvl="2"/>
            <a:r>
              <a:rPr lang="en-US" altLang="ko-KR" dirty="0" smtClean="0"/>
              <a:t>For inter-CU </a:t>
            </a:r>
            <a:r>
              <a:rPr lang="en-US" altLang="ko-KR" dirty="0"/>
              <a:t>LTM, single reference configuration requires interaction with all involved CUs to generate or update the reference configuration, which incurs a huge Xn signaling. </a:t>
            </a:r>
          </a:p>
          <a:p>
            <a:pPr lvl="2"/>
            <a:r>
              <a:rPr lang="en-US" altLang="ko-KR" dirty="0"/>
              <a:t>When a reference configuration is updated, all candidate cell configurations should be reconfigured, which incurs a huge RRC signaling.</a:t>
            </a:r>
          </a:p>
          <a:p>
            <a:pPr lvl="2"/>
            <a:r>
              <a:rPr lang="en-US" altLang="ko-KR" dirty="0"/>
              <a:t>Considering that a neighboring gNB could contain DUs and cells with completely different configurations, using a single reference configuration implies the following, which defeats the original intention of introducing the concept of reference configuration. </a:t>
            </a:r>
          </a:p>
          <a:p>
            <a:pPr lvl="3"/>
            <a:r>
              <a:rPr lang="en-US" altLang="ko-KR" dirty="0"/>
              <a:t>the delta configuration for candidate cell configuration is almost a full configuration; and/or </a:t>
            </a:r>
          </a:p>
          <a:p>
            <a:pPr lvl="3"/>
            <a:r>
              <a:rPr lang="en-US" altLang="ko-KR" dirty="0"/>
              <a:t>the reference configuration is efficient only for a subset of candidate cells belonging to a specific CU, and for other candidate cells, complete configuration is required. </a:t>
            </a:r>
          </a:p>
          <a:p>
            <a:pPr lvl="1"/>
            <a:r>
              <a:rPr lang="en-US" altLang="ko-KR" dirty="0" smtClean="0">
                <a:solidFill>
                  <a:srgbClr val="0070C0"/>
                </a:solidFill>
              </a:rPr>
              <a:t>To reduce the overhead introduced by the single reference configuration, support of multiple reference configuration is strongly motivated. </a:t>
            </a:r>
            <a:endParaRPr lang="en-US" altLang="ko-KR" dirty="0">
              <a:solidFill>
                <a:srgbClr val="0070C0"/>
              </a:solidFill>
            </a:endParaRPr>
          </a:p>
          <a:p>
            <a:endParaRPr lang="en-US" altLang="ko-KR" dirty="0" smtClean="0">
              <a:solidFill>
                <a:srgbClr val="FF0000"/>
              </a:solidFill>
            </a:endParaRPr>
          </a:p>
          <a:p>
            <a:r>
              <a:rPr lang="en-US" altLang="ko-KR" dirty="0" smtClean="0">
                <a:solidFill>
                  <a:srgbClr val="FF0000"/>
                </a:solidFill>
              </a:rPr>
              <a:t>Proposed scope: support of multiple </a:t>
            </a:r>
            <a:r>
              <a:rPr lang="en-US" altLang="ko-KR" dirty="0">
                <a:solidFill>
                  <a:srgbClr val="FF0000"/>
                </a:solidFill>
              </a:rPr>
              <a:t>reference configuration </a:t>
            </a:r>
            <a:r>
              <a:rPr lang="en-US" altLang="ko-KR" dirty="0" smtClean="0">
                <a:solidFill>
                  <a:srgbClr val="FF0000"/>
                </a:solidFill>
              </a:rPr>
              <a:t>in </a:t>
            </a:r>
            <a:r>
              <a:rPr lang="en-US" altLang="ko-KR" dirty="0">
                <a:solidFill>
                  <a:srgbClr val="FF0000"/>
                </a:solidFill>
              </a:rPr>
              <a:t>order to minimize network signaling </a:t>
            </a:r>
            <a:r>
              <a:rPr lang="en-US" altLang="ko-KR" dirty="0" smtClean="0">
                <a:solidFill>
                  <a:srgbClr val="FF0000"/>
                </a:solidFill>
              </a:rPr>
              <a:t>overhead</a:t>
            </a:r>
            <a:r>
              <a:rPr lang="en-US" altLang="ko-KR" dirty="0">
                <a:solidFill>
                  <a:srgbClr val="FF0000"/>
                </a:solidFill>
              </a:rPr>
              <a:t> </a:t>
            </a:r>
            <a:r>
              <a:rPr lang="en-US" altLang="ko-KR" dirty="0" smtClean="0">
                <a:solidFill>
                  <a:srgbClr val="FF0000"/>
                </a:solidFill>
              </a:rPr>
              <a:t>[R2/R3]</a:t>
            </a:r>
            <a:endParaRPr lang="en-US" altLang="ko-KR" dirty="0">
              <a:solidFill>
                <a:srgbClr val="FF0000"/>
              </a:solidFill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7B4E21F-A39E-E12B-D8F2-2651771587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68421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B53340-2CC1-1123-90B4-5368535C16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D9D7E6A-B9B1-F5FF-9587-6C08AB8E4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Potential Scope for Rel-20 Mobility Enhancement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D1114BA-C187-D508-67A4-9D48C13FF5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894" y="1333922"/>
            <a:ext cx="13716212" cy="6611516"/>
          </a:xfrm>
        </p:spPr>
        <p:txBody>
          <a:bodyPr>
            <a:normAutofit fontScale="85000" lnSpcReduction="10000"/>
          </a:bodyPr>
          <a:lstStyle/>
          <a:p>
            <a:r>
              <a:rPr lang="en-US" altLang="ko-KR" dirty="0" smtClean="0"/>
              <a:t>Justification for overhead reduction in measurements and measurement reporting</a:t>
            </a:r>
          </a:p>
          <a:p>
            <a:pPr lvl="1"/>
            <a:r>
              <a:rPr lang="en-US" altLang="ko-KR" dirty="0" smtClean="0"/>
              <a:t>L1 </a:t>
            </a:r>
            <a:r>
              <a:rPr lang="en-US" altLang="ko-KR" dirty="0"/>
              <a:t>measurement for candidate cells </a:t>
            </a:r>
            <a:r>
              <a:rPr lang="en-US" altLang="ko-KR" dirty="0" smtClean="0"/>
              <a:t>are essential for LTM. Considering that UE is configured with multiple beams (SSB and/or CSI-RS) for each candidate cell, UE measurement burden is proportional to the number of beams across all candidate cells. </a:t>
            </a:r>
          </a:p>
          <a:p>
            <a:pPr lvl="1"/>
            <a:r>
              <a:rPr lang="en-US" altLang="ko-KR" dirty="0" smtClean="0">
                <a:solidFill>
                  <a:srgbClr val="0070C0"/>
                </a:solidFill>
              </a:rPr>
              <a:t>To reduce the measurement overhead, selective measurements among configured candidate cell beams can be considered. The selective measurements can be enabled as per network command (e.g., MAC CE) or UE-based decision. </a:t>
            </a:r>
            <a:endParaRPr lang="en-US" altLang="ko-KR" dirty="0">
              <a:solidFill>
                <a:srgbClr val="0070C0"/>
              </a:solidFill>
            </a:endParaRPr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In Rel-19 LTM, event triggered L1 measurement report are introduced to reduce measurement reporting overhead. But, measurement reporting overhead may still be high, because </a:t>
            </a:r>
          </a:p>
          <a:p>
            <a:pPr lvl="2"/>
            <a:r>
              <a:rPr lang="en-US" altLang="ko-KR" dirty="0" smtClean="0"/>
              <a:t>The events introduced for L1 measurement report are only targeting cell switch decision. For other decisions related to LTM operations, such as candidate cell management, early DL/UL sync, network should still rely on periodic L1 reporting or more frequent event triggered L1 reporting, which increases measurement reporting overhead. </a:t>
            </a:r>
            <a:endParaRPr lang="en-US" altLang="ko-KR" dirty="0"/>
          </a:p>
          <a:p>
            <a:pPr lvl="2"/>
            <a:r>
              <a:rPr lang="en-US" altLang="ko-KR" dirty="0" smtClean="0"/>
              <a:t>Since event </a:t>
            </a:r>
            <a:r>
              <a:rPr lang="en-US" altLang="ko-KR" dirty="0"/>
              <a:t>triggered L1 MR is performed per beam, </a:t>
            </a:r>
            <a:r>
              <a:rPr lang="en-US" altLang="ko-KR" dirty="0" smtClean="0"/>
              <a:t>multiple instances of L1 </a:t>
            </a:r>
            <a:r>
              <a:rPr lang="en-US" altLang="ko-KR" dirty="0"/>
              <a:t>MR </a:t>
            </a:r>
            <a:r>
              <a:rPr lang="en-US" altLang="ko-KR" dirty="0" smtClean="0"/>
              <a:t>can be successively triggered by different beams of the same candidate cell, which increases measurement report overhead. </a:t>
            </a:r>
          </a:p>
          <a:p>
            <a:pPr lvl="1"/>
            <a:r>
              <a:rPr lang="en-US" altLang="ko-KR" dirty="0" smtClean="0">
                <a:solidFill>
                  <a:srgbClr val="0070C0"/>
                </a:solidFill>
              </a:rPr>
              <a:t>To reduce the L1 measurement reporting overhead, schemes to omit triggering non-essential measurement report can be considered. </a:t>
            </a:r>
            <a:endParaRPr lang="en-US" altLang="ko-KR" dirty="0">
              <a:solidFill>
                <a:srgbClr val="0070C0"/>
              </a:solidFill>
            </a:endParaRPr>
          </a:p>
          <a:p>
            <a:pPr lvl="1"/>
            <a:endParaRPr lang="en-US" altLang="ko-KR" dirty="0"/>
          </a:p>
          <a:p>
            <a:r>
              <a:rPr lang="en-US" altLang="ko-KR" dirty="0" smtClean="0">
                <a:solidFill>
                  <a:srgbClr val="FF0000"/>
                </a:solidFill>
              </a:rPr>
              <a:t>Proposed scope</a:t>
            </a:r>
          </a:p>
          <a:p>
            <a:pPr lvl="1"/>
            <a:r>
              <a:rPr lang="en-US" altLang="ko-KR" dirty="0" smtClean="0">
                <a:solidFill>
                  <a:srgbClr val="FF0000"/>
                </a:solidFill>
              </a:rPr>
              <a:t>Reduction of candidate </a:t>
            </a:r>
            <a:r>
              <a:rPr lang="en-US" altLang="ko-KR" dirty="0">
                <a:solidFill>
                  <a:srgbClr val="FF0000"/>
                </a:solidFill>
              </a:rPr>
              <a:t>cell beam </a:t>
            </a:r>
            <a:r>
              <a:rPr lang="en-US" altLang="ko-KR" dirty="0" smtClean="0">
                <a:solidFill>
                  <a:srgbClr val="FF0000"/>
                </a:solidFill>
              </a:rPr>
              <a:t>measurement overhead, by e.g., </a:t>
            </a:r>
            <a:endParaRPr lang="en-US" altLang="ko-KR" dirty="0">
              <a:solidFill>
                <a:srgbClr val="FF0000"/>
              </a:solidFill>
            </a:endParaRPr>
          </a:p>
          <a:p>
            <a:pPr lvl="2"/>
            <a:r>
              <a:rPr lang="en-US" altLang="ko-KR" dirty="0">
                <a:solidFill>
                  <a:srgbClr val="FF0000"/>
                </a:solidFill>
              </a:rPr>
              <a:t>Activation/deactivation of candidate cell beam measurements via MAC </a:t>
            </a:r>
            <a:r>
              <a:rPr lang="en-US" altLang="ko-KR" dirty="0" smtClean="0">
                <a:solidFill>
                  <a:srgbClr val="FF0000"/>
                </a:solidFill>
              </a:rPr>
              <a:t>CE; and/or</a:t>
            </a:r>
            <a:endParaRPr lang="en-US" altLang="ko-KR" dirty="0">
              <a:solidFill>
                <a:srgbClr val="FF0000"/>
              </a:solidFill>
            </a:endParaRPr>
          </a:p>
          <a:p>
            <a:pPr lvl="2"/>
            <a:r>
              <a:rPr lang="en-US" altLang="ko-KR" dirty="0">
                <a:solidFill>
                  <a:srgbClr val="FF0000"/>
                </a:solidFill>
              </a:rPr>
              <a:t>UE autonomous selective beam measurements via candidate cell selection/beam set selection</a:t>
            </a:r>
          </a:p>
          <a:p>
            <a:pPr lvl="1"/>
            <a:r>
              <a:rPr lang="en-US" altLang="ko-KR" dirty="0" smtClean="0">
                <a:solidFill>
                  <a:srgbClr val="FF0000"/>
                </a:solidFill>
              </a:rPr>
              <a:t>Reduction of event </a:t>
            </a:r>
            <a:r>
              <a:rPr lang="en-US" altLang="ko-KR" dirty="0">
                <a:solidFill>
                  <a:srgbClr val="FF0000"/>
                </a:solidFill>
              </a:rPr>
              <a:t>triggered L1 </a:t>
            </a:r>
            <a:r>
              <a:rPr lang="en-US" altLang="ko-KR" dirty="0" smtClean="0">
                <a:solidFill>
                  <a:srgbClr val="FF0000"/>
                </a:solidFill>
              </a:rPr>
              <a:t>measurement reporting overhead, by, e.g., </a:t>
            </a:r>
            <a:endParaRPr lang="en-US" altLang="ko-KR" dirty="0">
              <a:solidFill>
                <a:srgbClr val="FF0000"/>
              </a:solidFill>
            </a:endParaRPr>
          </a:p>
          <a:p>
            <a:pPr lvl="2"/>
            <a:r>
              <a:rPr lang="en-US" altLang="ko-KR" dirty="0">
                <a:solidFill>
                  <a:srgbClr val="FF0000"/>
                </a:solidFill>
              </a:rPr>
              <a:t>New events to facilitate candidate cell management and RACH-less LTM with minimal measurement reporting overhead. </a:t>
            </a:r>
          </a:p>
          <a:p>
            <a:pPr lvl="2"/>
            <a:r>
              <a:rPr lang="en-US" altLang="ko-KR" dirty="0">
                <a:solidFill>
                  <a:srgbClr val="FF0000"/>
                </a:solidFill>
              </a:rPr>
              <a:t>Reduction of </a:t>
            </a:r>
            <a:r>
              <a:rPr lang="en-US" altLang="ko-KR" dirty="0" smtClean="0">
                <a:solidFill>
                  <a:srgbClr val="FF0000"/>
                </a:solidFill>
              </a:rPr>
              <a:t>successive but unnecessary L1 measurement </a:t>
            </a:r>
            <a:r>
              <a:rPr lang="en-US" altLang="ko-KR" dirty="0">
                <a:solidFill>
                  <a:srgbClr val="FF0000"/>
                </a:solidFill>
              </a:rPr>
              <a:t>report triggering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60F6CC3-21A3-8C15-13AA-BC771BF1B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324891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98437-B3D9-D00A-FD5C-DB13C1E9B5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AC2B3DA-51D5-D321-8273-0A9FA0ABD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Potential Scope for Rel-20 Mobility Enhancement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D9BA8B0-50FC-F369-DAA8-B7118FF1E1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dirty="0"/>
              <a:t>Justification for </a:t>
            </a:r>
            <a:r>
              <a:rPr lang="en-US" altLang="ko-KR" dirty="0" smtClean="0"/>
              <a:t>overhead reduction of CFRA/RACH-less </a:t>
            </a:r>
            <a:r>
              <a:rPr lang="en-US" altLang="ko-KR" dirty="0"/>
              <a:t>cell </a:t>
            </a:r>
            <a:r>
              <a:rPr lang="en-US" altLang="ko-KR" dirty="0" smtClean="0"/>
              <a:t>(C)LTM </a:t>
            </a:r>
            <a:endParaRPr lang="en-US" altLang="ko-KR" dirty="0"/>
          </a:p>
          <a:p>
            <a:pPr lvl="1"/>
            <a:r>
              <a:rPr lang="en-US" altLang="ko-KR" dirty="0" smtClean="0"/>
              <a:t>In CLTM, each </a:t>
            </a:r>
            <a:r>
              <a:rPr lang="en-US" altLang="ko-KR" dirty="0"/>
              <a:t>candidate cell should </a:t>
            </a:r>
            <a:r>
              <a:rPr lang="en-US" altLang="ko-KR" dirty="0" smtClean="0"/>
              <a:t>keep reserving (UL) resources for CLTM, upon being prepared as CLTM candidate. This may often lead to the case the candidate cell has to reserve the </a:t>
            </a:r>
            <a:r>
              <a:rPr lang="en-US" altLang="ko-KR" dirty="0"/>
              <a:t>resources for </a:t>
            </a:r>
            <a:r>
              <a:rPr lang="en-US" altLang="ko-KR" dirty="0" smtClean="0"/>
              <a:t>long time without utilizing it. </a:t>
            </a:r>
          </a:p>
          <a:p>
            <a:pPr lvl="1"/>
            <a:r>
              <a:rPr lang="en-US" altLang="ko-KR" dirty="0" smtClean="0">
                <a:solidFill>
                  <a:srgbClr val="0070C0"/>
                </a:solidFill>
              </a:rPr>
              <a:t>To alleviate the inefficient network resource utilization, on-demand (or on-the-fly) network resource reservation can be pursued. The resource reservation for CLTM is dynamically made/released based on UE indication telling whether CLTM is highly likely/unlikely to happen. </a:t>
            </a:r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For </a:t>
            </a:r>
            <a:r>
              <a:rPr lang="en-US" altLang="ko-KR" dirty="0"/>
              <a:t>early UL synchronization for RACH-less cell switch, RACH-based early TA acquisition is </a:t>
            </a:r>
            <a:r>
              <a:rPr lang="en-US" altLang="ko-KR" dirty="0" smtClean="0"/>
              <a:t>applicable available, but RACH transmission to candidate cell for early TA acquisition introduces a interruption in a serving cell. The use of UE-based </a:t>
            </a:r>
            <a:r>
              <a:rPr lang="en-US" altLang="ko-KR" dirty="0"/>
              <a:t>TA acquisition </a:t>
            </a:r>
            <a:r>
              <a:rPr lang="en-US" altLang="ko-KR" dirty="0" smtClean="0"/>
              <a:t>eliminates the interruption but UE-based TA acquisition is currently applicable only in case where serving cell and candidate cell are tightly synchronized with CA-level sync requirements. </a:t>
            </a:r>
          </a:p>
          <a:p>
            <a:pPr lvl="1"/>
            <a:r>
              <a:rPr lang="en-US" altLang="ko-KR" dirty="0" smtClean="0">
                <a:solidFill>
                  <a:srgbClr val="0070C0"/>
                </a:solidFill>
              </a:rPr>
              <a:t>If UE-based TA acquisition becomes applicable in more cases, the serving cell interruption caused by RACH to candidate cell can be further reduced and thus serving cell throughput is less affected. </a:t>
            </a:r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To enable RACH-less (C)LTM, network needs to keep receiving L1 measurement report to select a candidate cell eligible for early TA acquisition and trigger early-TA RACH to the selected candidate cell, which increases UL/DL signaling overhead. </a:t>
            </a:r>
          </a:p>
          <a:p>
            <a:pPr lvl="1"/>
            <a:r>
              <a:rPr lang="en-US" altLang="ko-KR" dirty="0" smtClean="0">
                <a:solidFill>
                  <a:srgbClr val="0070C0"/>
                </a:solidFill>
              </a:rPr>
              <a:t>To reduce the UL/DL signaling overhead required to trigger early-RA RACH for (C)LTM, UE autonomous triggering of early-TA RACH can be considered</a:t>
            </a:r>
            <a:r>
              <a:rPr lang="en-US" altLang="ko-KR" dirty="0" smtClean="0"/>
              <a:t>. </a:t>
            </a:r>
            <a:endParaRPr lang="en-US" altLang="ko-KR" dirty="0"/>
          </a:p>
          <a:p>
            <a:pPr lvl="1"/>
            <a:endParaRPr lang="en-US" altLang="ko-KR" dirty="0"/>
          </a:p>
          <a:p>
            <a:r>
              <a:rPr lang="en-US" altLang="ko-KR" dirty="0">
                <a:solidFill>
                  <a:srgbClr val="FF0000"/>
                </a:solidFill>
              </a:rPr>
              <a:t>Proposed </a:t>
            </a:r>
            <a:r>
              <a:rPr lang="en-US" altLang="ko-KR" dirty="0" smtClean="0">
                <a:solidFill>
                  <a:srgbClr val="FF0000"/>
                </a:solidFill>
              </a:rPr>
              <a:t>scope</a:t>
            </a:r>
          </a:p>
          <a:p>
            <a:pPr lvl="1"/>
            <a:r>
              <a:rPr lang="en-US" altLang="ko-KR" dirty="0" smtClean="0">
                <a:solidFill>
                  <a:srgbClr val="FF0000"/>
                </a:solidFill>
              </a:rPr>
              <a:t>Minimization of network </a:t>
            </a:r>
            <a:r>
              <a:rPr lang="en-US" altLang="ko-KR" dirty="0">
                <a:solidFill>
                  <a:srgbClr val="FF0000"/>
                </a:solidFill>
              </a:rPr>
              <a:t>resource reservation for CFRA/RACH-less CLTM, </a:t>
            </a:r>
            <a:r>
              <a:rPr lang="en-US" altLang="ko-KR" dirty="0" smtClean="0">
                <a:solidFill>
                  <a:srgbClr val="FF0000"/>
                </a:solidFill>
              </a:rPr>
              <a:t>by, e.g</a:t>
            </a:r>
            <a:r>
              <a:rPr lang="en-US" altLang="ko-KR" dirty="0">
                <a:solidFill>
                  <a:srgbClr val="FF0000"/>
                </a:solidFill>
              </a:rPr>
              <a:t>.</a:t>
            </a:r>
          </a:p>
          <a:p>
            <a:pPr lvl="2"/>
            <a:r>
              <a:rPr lang="en-US" altLang="ko-KR" dirty="0">
                <a:solidFill>
                  <a:srgbClr val="FF0000"/>
                </a:solidFill>
              </a:rPr>
              <a:t>UE indication for on-demand network resource reservation</a:t>
            </a:r>
            <a:endParaRPr lang="en-US" altLang="ko-KR" dirty="0"/>
          </a:p>
          <a:p>
            <a:pPr lvl="1"/>
            <a:r>
              <a:rPr lang="en-US" altLang="ko-KR" dirty="0" smtClean="0">
                <a:solidFill>
                  <a:srgbClr val="FF0000"/>
                </a:solidFill>
              </a:rPr>
              <a:t>Reduction of early </a:t>
            </a:r>
            <a:r>
              <a:rPr lang="en-US" altLang="ko-KR" dirty="0">
                <a:solidFill>
                  <a:srgbClr val="FF0000"/>
                </a:solidFill>
              </a:rPr>
              <a:t>UL </a:t>
            </a:r>
            <a:r>
              <a:rPr lang="en-US" altLang="ko-KR" dirty="0" smtClean="0">
                <a:solidFill>
                  <a:srgbClr val="FF0000"/>
                </a:solidFill>
              </a:rPr>
              <a:t>synchronization overhead by, </a:t>
            </a:r>
            <a:r>
              <a:rPr lang="en-US" altLang="ko-KR" dirty="0">
                <a:solidFill>
                  <a:srgbClr val="FF0000"/>
                </a:solidFill>
              </a:rPr>
              <a:t>e.g.</a:t>
            </a:r>
          </a:p>
          <a:p>
            <a:pPr lvl="2"/>
            <a:r>
              <a:rPr lang="en-US" altLang="ko-KR" dirty="0">
                <a:solidFill>
                  <a:srgbClr val="FF0000"/>
                </a:solidFill>
              </a:rPr>
              <a:t>Generalization of UE-based TA for less-synchronized candidate cell </a:t>
            </a:r>
          </a:p>
          <a:p>
            <a:pPr lvl="2"/>
            <a:r>
              <a:rPr lang="en-US" altLang="ko-KR" dirty="0">
                <a:solidFill>
                  <a:srgbClr val="FF0000"/>
                </a:solidFill>
              </a:rPr>
              <a:t>UE autonomous triggering early-TA RACH for (C)LTM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CE35CF9-B6FF-5D94-2211-A6E35C504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249056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997186-9090-C420-D643-64BD270647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AA85C27-6D42-5864-0F03-C944DFA90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Mobility Enhancement (Ph5)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8891A80-C280-9D58-E783-E39EACA287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Justification for support of inter-CU conditional LTM </a:t>
            </a:r>
            <a:endParaRPr lang="en-US" altLang="ko-KR" dirty="0"/>
          </a:p>
          <a:p>
            <a:pPr lvl="1"/>
            <a:r>
              <a:rPr lang="en-US" altLang="ko-KR" dirty="0"/>
              <a:t>For the network triggered LTM, both intra-CU and inter-CU scenarios are supported</a:t>
            </a:r>
            <a:r>
              <a:rPr lang="en-US" altLang="ko-KR" dirty="0" smtClean="0"/>
              <a:t>. However, For conditional LTM (CLTM), </a:t>
            </a:r>
            <a:r>
              <a:rPr lang="en-US" altLang="ko-KR" dirty="0"/>
              <a:t>only intra-CU </a:t>
            </a:r>
            <a:r>
              <a:rPr lang="en-US" altLang="ko-KR" dirty="0" smtClean="0"/>
              <a:t>CLTM </a:t>
            </a:r>
            <a:r>
              <a:rPr lang="en-US" altLang="ko-KR" dirty="0"/>
              <a:t>is supported.</a:t>
            </a:r>
          </a:p>
          <a:p>
            <a:pPr lvl="1"/>
            <a:r>
              <a:rPr lang="en-US" altLang="ko-KR" dirty="0" smtClean="0">
                <a:solidFill>
                  <a:srgbClr val="0070C0"/>
                </a:solidFill>
              </a:rPr>
              <a:t>Considering that LTM </a:t>
            </a:r>
            <a:r>
              <a:rPr lang="en-US" altLang="ko-KR" dirty="0">
                <a:solidFill>
                  <a:srgbClr val="0070C0"/>
                </a:solidFill>
              </a:rPr>
              <a:t>is a compelling candidate for 5G-Advanced and 6G mobility features, it is </a:t>
            </a:r>
            <a:r>
              <a:rPr lang="en-US" altLang="ko-KR" dirty="0" smtClean="0">
                <a:solidFill>
                  <a:srgbClr val="0070C0"/>
                </a:solidFill>
              </a:rPr>
              <a:t>important that both network-triggered LTM and conditional LTM are equally ready for all possible scenarios.  </a:t>
            </a:r>
            <a:endParaRPr lang="en-US" altLang="ko-KR" dirty="0">
              <a:solidFill>
                <a:srgbClr val="0070C0"/>
              </a:solidFill>
            </a:endParaRPr>
          </a:p>
          <a:p>
            <a:pPr lvl="1"/>
            <a:r>
              <a:rPr lang="en-US" altLang="ko-KR" dirty="0">
                <a:solidFill>
                  <a:srgbClr val="0070C0"/>
                </a:solidFill>
              </a:rPr>
              <a:t>In Rel-19, essential functionalities for inter-CU LTM and </a:t>
            </a:r>
            <a:r>
              <a:rPr lang="en-US" altLang="ko-KR" dirty="0" smtClean="0">
                <a:solidFill>
                  <a:srgbClr val="0070C0"/>
                </a:solidFill>
              </a:rPr>
              <a:t>intra-CU CLTM </a:t>
            </a:r>
            <a:r>
              <a:rPr lang="en-US" altLang="ko-KR" dirty="0">
                <a:solidFill>
                  <a:srgbClr val="0070C0"/>
                </a:solidFill>
              </a:rPr>
              <a:t>will be defined</a:t>
            </a:r>
            <a:r>
              <a:rPr lang="en-US" altLang="ko-KR" dirty="0" smtClean="0">
                <a:solidFill>
                  <a:srgbClr val="0070C0"/>
                </a:solidFill>
              </a:rPr>
              <a:t>. The support of inter-CU CLTM can be easily built on top of the building blocks defined for inter-CU LTM and inter-CU LTM.  </a:t>
            </a:r>
            <a:endParaRPr lang="en-US" altLang="ko-KR" dirty="0">
              <a:solidFill>
                <a:srgbClr val="0070C0"/>
              </a:solidFill>
            </a:endParaRPr>
          </a:p>
          <a:p>
            <a:pPr lvl="1"/>
            <a:endParaRPr lang="en-US" altLang="ko-KR" dirty="0"/>
          </a:p>
          <a:p>
            <a:r>
              <a:rPr lang="en-US" altLang="ko-KR" dirty="0">
                <a:solidFill>
                  <a:srgbClr val="FF0000"/>
                </a:solidFill>
              </a:rPr>
              <a:t>Proposed </a:t>
            </a:r>
            <a:r>
              <a:rPr lang="en-US" altLang="ko-KR" dirty="0" smtClean="0">
                <a:solidFill>
                  <a:srgbClr val="FF0000"/>
                </a:solidFill>
              </a:rPr>
              <a:t>scope: support of inter-CU </a:t>
            </a:r>
            <a:r>
              <a:rPr lang="en-US" altLang="ko-KR" dirty="0">
                <a:solidFill>
                  <a:srgbClr val="FF0000"/>
                </a:solidFill>
              </a:rPr>
              <a:t>conditional </a:t>
            </a:r>
            <a:r>
              <a:rPr lang="en-US" altLang="ko-KR" dirty="0" smtClean="0">
                <a:solidFill>
                  <a:srgbClr val="FF0000"/>
                </a:solidFill>
              </a:rPr>
              <a:t>LTM</a:t>
            </a:r>
            <a:endParaRPr lang="en-US" altLang="ko-KR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9615AAF-845B-FF40-70D2-D945D689D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091465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Justification of Rel-20 Mobility Enhancement WI (Ph5)</a:t>
            </a:r>
          </a:p>
          <a:p>
            <a:pPr lvl="1"/>
            <a:r>
              <a:rPr lang="en-US" altLang="ko-KR" dirty="0"/>
              <a:t>Given </a:t>
            </a:r>
            <a:r>
              <a:rPr lang="en-US" altLang="ko-KR"/>
              <a:t>the </a:t>
            </a:r>
            <a:r>
              <a:rPr lang="en-US" altLang="ko-KR" smtClean="0"/>
              <a:t>performance </a:t>
            </a:r>
            <a:r>
              <a:rPr lang="en-US" altLang="ko-KR" dirty="0"/>
              <a:t>benefit and flexible network deployment options that LTM provides, we believe that LTM is a compelling candidate technology for 5G-Advanced and 6G. This motivates further enhancements of LTM in Rel-20, so as to provide differentiated mobility experiences for 5G-A and 6G users. </a:t>
            </a:r>
            <a:endParaRPr lang="en-US" altLang="ko-KR" dirty="0" smtClean="0"/>
          </a:p>
          <a:p>
            <a:pPr lvl="1"/>
            <a:endParaRPr lang="en-US" altLang="ko-KR" dirty="0"/>
          </a:p>
          <a:p>
            <a:r>
              <a:rPr lang="en-US" altLang="ko-KR" dirty="0"/>
              <a:t>Preferred work scope</a:t>
            </a:r>
          </a:p>
          <a:p>
            <a:pPr lvl="1"/>
            <a:r>
              <a:rPr lang="en-US" altLang="ko-KR" dirty="0"/>
              <a:t>LTM overhead reduction</a:t>
            </a:r>
          </a:p>
          <a:p>
            <a:pPr lvl="2"/>
            <a:r>
              <a:rPr lang="en-US" altLang="ko-KR" dirty="0"/>
              <a:t>Support multiple reference configurations to minimize network signaling overhead</a:t>
            </a:r>
          </a:p>
          <a:p>
            <a:pPr lvl="2"/>
            <a:r>
              <a:rPr lang="en-US" altLang="ko-KR" dirty="0"/>
              <a:t>Reduction of candidate cell beam measurement overhead</a:t>
            </a:r>
          </a:p>
          <a:p>
            <a:pPr lvl="2"/>
            <a:r>
              <a:rPr lang="en-US" altLang="ko-KR" dirty="0"/>
              <a:t>Reduction of event triggered L1 measurement reporting </a:t>
            </a:r>
            <a:r>
              <a:rPr lang="en-US" altLang="ko-KR" dirty="0" smtClean="0"/>
              <a:t>overhead</a:t>
            </a:r>
          </a:p>
          <a:p>
            <a:pPr lvl="2"/>
            <a:r>
              <a:rPr lang="en-US" altLang="ko-KR" dirty="0" smtClean="0"/>
              <a:t>Reduction of early UL synchronization overhead  </a:t>
            </a:r>
          </a:p>
          <a:p>
            <a:pPr lvl="1"/>
            <a:r>
              <a:rPr lang="en-US" altLang="ko-KR" dirty="0" smtClean="0"/>
              <a:t>Conditional </a:t>
            </a:r>
            <a:r>
              <a:rPr lang="en-US" altLang="ko-KR" dirty="0"/>
              <a:t>LTM specific enhancements </a:t>
            </a:r>
          </a:p>
          <a:p>
            <a:pPr lvl="2"/>
            <a:r>
              <a:rPr lang="en-US" altLang="ko-KR" dirty="0"/>
              <a:t>Minimization of network resource reservation for CFRA/RACH-less CLTM</a:t>
            </a:r>
          </a:p>
          <a:p>
            <a:pPr lvl="2"/>
            <a:r>
              <a:rPr lang="en-US" altLang="ko-KR" dirty="0"/>
              <a:t>Support of inter-CU conditional LTM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933282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BF126B1-5379-444F-8DBB-0A41228BE666}">
  <ds:schemaRefs>
    <ds:schemaRef ds:uri="http://schemas.microsoft.com/office/2006/documentManagement/types"/>
    <ds:schemaRef ds:uri="http://schemas.microsoft.com/sharepoint/v3"/>
    <ds:schemaRef ds:uri="http://purl.org/dc/terms/"/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82759</TotalTime>
  <Words>1349</Words>
  <Application>Microsoft Office PowerPoint</Application>
  <PresentationFormat>사용자 지정</PresentationFormat>
  <Paragraphs>89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LG스마트체 Bold</vt:lpstr>
      <vt:lpstr>LG스마트체 Regular</vt:lpstr>
      <vt:lpstr>굴림</vt:lpstr>
      <vt:lpstr>맑은 고딕</vt:lpstr>
      <vt:lpstr>Arial</vt:lpstr>
      <vt:lpstr>Office 테마</vt:lpstr>
      <vt:lpstr>LGE Views on Rel-20 Mobility Enhancements (Ph5)</vt:lpstr>
      <vt:lpstr>Justification of Rel-20 Mobility Enhancement </vt:lpstr>
      <vt:lpstr>Potential Scope for Rel-20 Mobility Enhancement</vt:lpstr>
      <vt:lpstr>Potential Scope for Rel-20 Mobility Enhancement</vt:lpstr>
      <vt:lpstr>Potential Scope for Rel-20 Mobility Enhancement</vt:lpstr>
      <vt:lpstr>Mobility Enhancement (Ph5)</vt:lpstr>
      <vt:lpstr>Summary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LGE - SungHoon</cp:lastModifiedBy>
  <cp:revision>3504</cp:revision>
  <dcterms:created xsi:type="dcterms:W3CDTF">2016-10-11T04:12:52Z</dcterms:created>
  <dcterms:modified xsi:type="dcterms:W3CDTF">2024-12-03T01:52:37Z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</Properties>
</file>