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934" r:id="rId5"/>
    <p:sldId id="935" r:id="rId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9BBB59"/>
    <a:srgbClr val="EFF3EA"/>
    <a:srgbClr val="FFFFFF"/>
    <a:srgbClr val="BEC6B4"/>
    <a:srgbClr val="D0D8E8"/>
    <a:srgbClr val="DEE7D1"/>
    <a:srgbClr val="E9EDF4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49" autoAdjust="0"/>
    <p:restoredTop sz="93763" autoAdjust="0"/>
  </p:normalViewPr>
  <p:slideViewPr>
    <p:cSldViewPr snapToGrid="0">
      <p:cViewPr varScale="1">
        <p:scale>
          <a:sx n="100" d="100"/>
          <a:sy n="100" d="100"/>
        </p:scale>
        <p:origin x="384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75471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Way forward on clarification of RAN4 scope for SI AI/ML for mobility in NR 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Chair (Huawei)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 RAN Meeting #105</a:t>
            </a:r>
          </a:p>
          <a:p>
            <a:r>
              <a:rPr lang="nn-NO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Melbourne, Australia, September 9-12, 2024</a:t>
            </a:r>
            <a:endParaRPr lang="nl-NL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9.2.5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RP-242362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Way forward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2"/>
            <a:ext cx="11790349" cy="477658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It is proposed to clarify the RAN4 objective in SID AI/ML</a:t>
            </a:r>
            <a:r>
              <a:rPr lang="zh-CN" altLang="en-US" sz="1800" dirty="0"/>
              <a:t> </a:t>
            </a:r>
            <a:r>
              <a:rPr lang="en-US" altLang="zh-CN" sz="1800" dirty="0"/>
              <a:t>for</a:t>
            </a:r>
            <a:r>
              <a:rPr lang="zh-CN" altLang="en-US" sz="1800" dirty="0"/>
              <a:t> </a:t>
            </a:r>
            <a:r>
              <a:rPr lang="en-US" altLang="zh-CN" sz="1800" dirty="0"/>
              <a:t>mobility in NR as following</a:t>
            </a:r>
            <a:r>
              <a:rPr lang="en-US" sz="1800" dirty="0"/>
              <a:t> </a:t>
            </a:r>
            <a:endParaRPr lang="en-US" altLang="zh-CN" sz="18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471621-9135-4E56-B3C7-11F7CBF7C520}"/>
              </a:ext>
            </a:extLst>
          </p:cNvPr>
          <p:cNvSpPr txBox="1"/>
          <p:nvPr/>
        </p:nvSpPr>
        <p:spPr>
          <a:xfrm>
            <a:off x="829688" y="1880411"/>
            <a:ext cx="10688267" cy="3716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 fontAlgn="auto" hangingPunct="1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altLang="zh-CN" sz="14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Evaluate testability, interoperability, and impacts on RRM requirements and performance [RAN4]</a:t>
            </a:r>
          </a:p>
          <a:p>
            <a:pPr marL="800100" lvl="1" indent="-342900" algn="just" fontAlgn="auto" hangingPunct="1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1400" u="sng" dirty="0">
                <a:solidFill>
                  <a:srgbClr val="C00000"/>
                </a:solidFill>
                <a:latin typeface="+mj-ea"/>
                <a:ea typeface="+mj-ea"/>
                <a:cs typeface="Arial" panose="020B0604020202020204" pitchFamily="34" charset="0"/>
              </a:rPr>
              <a:t>S</a:t>
            </a:r>
            <a:r>
              <a:rPr lang="en-US" altLang="zh-CN" sz="1400" u="sng" dirty="0">
                <a:solidFill>
                  <a:srgbClr val="C00000"/>
                </a:solidFill>
                <a:effectLst/>
                <a:latin typeface="+mj-ea"/>
                <a:ea typeface="+mj-ea"/>
                <a:cs typeface="Arial" panose="020B0604020202020204" pitchFamily="34" charset="0"/>
              </a:rPr>
              <a:t>tudy the impacts on requirements based on RAN2 assumptions, and coordinate with RAN2 if needed</a:t>
            </a:r>
            <a:r>
              <a:rPr lang="zh-CN" altLang="en-US" sz="1400" u="sng" dirty="0">
                <a:solidFill>
                  <a:srgbClr val="C00000"/>
                </a:solidFill>
                <a:effectLst/>
                <a:latin typeface="+mj-ea"/>
                <a:ea typeface="+mj-ea"/>
                <a:cs typeface="Arial" panose="020B0604020202020204" pitchFamily="34" charset="0"/>
              </a:rPr>
              <a:t> </a:t>
            </a:r>
            <a:endParaRPr lang="en-US" altLang="zh-CN" sz="1400" u="sng" dirty="0">
              <a:solidFill>
                <a:srgbClr val="C00000"/>
              </a:solidFill>
              <a:effectLst/>
              <a:latin typeface="+mj-ea"/>
              <a:ea typeface="+mj-ea"/>
              <a:cs typeface="Arial" panose="020B0604020202020204" pitchFamily="34" charset="0"/>
            </a:endParaRPr>
          </a:p>
          <a:p>
            <a:pPr marL="800100" lvl="1" indent="-342900" algn="just" fontAlgn="auto" hangingPunct="1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1400" u="sng" dirty="0">
                <a:solidFill>
                  <a:srgbClr val="C00000"/>
                </a:solidFill>
                <a:effectLst/>
                <a:latin typeface="+mj-ea"/>
                <a:ea typeface="+mj-ea"/>
                <a:cs typeface="Arial" panose="020B0604020202020204" pitchFamily="34" charset="0"/>
              </a:rPr>
              <a:t>Study the testability and interoperability based on RAN2 framework (e.g., number of cells to measure, beams etc.)</a:t>
            </a:r>
          </a:p>
          <a:p>
            <a:pPr marL="457200" algn="just" fontAlgn="auto" hangingPunct="1">
              <a:spcAft>
                <a:spcPts val="900"/>
              </a:spcAft>
            </a:pPr>
            <a:endParaRPr lang="zh-CN" altLang="zh-CN" sz="14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60000" lvl="1" algn="just" fontAlgn="auto" hangingPunct="1">
              <a:spcAft>
                <a:spcPts val="900"/>
              </a:spcAft>
              <a:tabLst>
                <a:tab pos="457200" algn="l"/>
              </a:tabLst>
            </a:pPr>
            <a:r>
              <a:rPr lang="en-US" altLang="zh-CN" sz="14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NOTE 1: RAN1/3 work can be triggered via LS</a:t>
            </a:r>
            <a:endParaRPr lang="zh-CN" altLang="zh-CN" sz="14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60000" lvl="1" algn="just" fontAlgn="auto" hangingPunct="1">
              <a:spcAft>
                <a:spcPts val="900"/>
              </a:spcAft>
              <a:tabLst>
                <a:tab pos="457200" algn="l"/>
              </a:tabLst>
            </a:pPr>
            <a:r>
              <a:rPr lang="en-US" altLang="zh-CN" sz="1400" strike="sngStrike" dirty="0"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NOTE 2: RAN4 scope/work can be defined and confirmed by RAN#105 after some RAN2 discussions (within the RAN4 pre-allocated TUs)</a:t>
            </a:r>
            <a:endParaRPr lang="en-US" altLang="zh-CN" sz="1400" strike="sngStrike" dirty="0">
              <a:solidFill>
                <a:srgbClr val="C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60000" lvl="1" algn="just" fontAlgn="auto" hangingPunct="1">
              <a:spcAft>
                <a:spcPts val="900"/>
              </a:spcAft>
              <a:tabLst>
                <a:tab pos="457200" algn="l"/>
              </a:tabLst>
            </a:pPr>
            <a:r>
              <a:rPr lang="en-US" altLang="zh-CN" sz="14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NOTE </a:t>
            </a:r>
            <a:r>
              <a:rPr lang="en-US" altLang="zh-CN" sz="1400" u="sng" dirty="0"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2</a:t>
            </a:r>
            <a:r>
              <a:rPr lang="en-US" altLang="zh-CN" sz="1400" strike="sngStrike" dirty="0"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3</a:t>
            </a:r>
            <a:r>
              <a:rPr lang="en-US" altLang="zh-CN" sz="14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: </a:t>
            </a:r>
            <a:r>
              <a:rPr lang="en-GB" altLang="zh-CN" sz="14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To avoid duplicate study with “AI/ML for NG-RAN” led by RAN3</a:t>
            </a:r>
            <a:endParaRPr lang="en-US" altLang="zh-CN" sz="1400" dirty="0">
              <a:latin typeface="+mj-ea"/>
              <a:ea typeface="+mj-ea"/>
              <a:cs typeface="Times New Roman" panose="02020603050405020304" pitchFamily="18" charset="0"/>
            </a:endParaRPr>
          </a:p>
          <a:p>
            <a:pPr marL="360000" lvl="1" algn="just" fontAlgn="auto" hangingPunct="1">
              <a:spcAft>
                <a:spcPts val="900"/>
              </a:spcAft>
              <a:tabLst>
                <a:tab pos="457200" algn="l"/>
              </a:tabLst>
            </a:pPr>
            <a:r>
              <a:rPr lang="en-US" altLang="zh-CN" sz="14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NOTE </a:t>
            </a:r>
            <a:r>
              <a:rPr lang="en-US" altLang="zh-CN" sz="1400" u="sng" dirty="0"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3</a:t>
            </a:r>
            <a:r>
              <a:rPr lang="en-US" altLang="zh-CN" sz="1400" dirty="0"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4</a:t>
            </a:r>
            <a:r>
              <a:rPr lang="en-US" altLang="zh-CN" sz="14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: Two-sided model is not included</a:t>
            </a:r>
          </a:p>
          <a:p>
            <a:pPr marL="360000" lvl="1" algn="just" fontAlgn="auto" hangingPunct="1">
              <a:spcAft>
                <a:spcPts val="900"/>
              </a:spcAft>
              <a:tabLst>
                <a:tab pos="457200" algn="l"/>
              </a:tabLst>
            </a:pPr>
            <a:r>
              <a:rPr lang="en-US" altLang="zh-CN" sz="1400" dirty="0">
                <a:solidFill>
                  <a:srgbClr val="C00000"/>
                </a:solidFill>
                <a:effectLst/>
                <a:latin typeface="+mj-ea"/>
                <a:ea typeface="+mj-ea"/>
              </a:rPr>
              <a:t>Note X: Leverage the work  from  “AI/ML for NR air interface” led by RAN1 and avoid the duplicate study for testability and interoperability. </a:t>
            </a:r>
          </a:p>
          <a:p>
            <a:pPr marL="360000" lvl="1" algn="just" fontAlgn="auto" hangingPunct="1">
              <a:spcAft>
                <a:spcPts val="900"/>
              </a:spcAft>
              <a:tabLst>
                <a:tab pos="457200" algn="l"/>
              </a:tabLst>
            </a:pPr>
            <a:r>
              <a:rPr lang="en-US" altLang="zh-CN" sz="14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Note Y: Avoid the overlaps with RAN2 work for evaluation</a:t>
            </a:r>
            <a:endParaRPr lang="zh-CN" altLang="zh-CN" sz="14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8001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purl.org/dc/dcmitype/"/>
    <ds:schemaRef ds:uri="http://purl.org/dc/elements/1.1/"/>
    <ds:schemaRef ds:uri="23d77754-4ccc-4c57-9291-cab09e81894a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a915fe38-2618-47b6-8303-829fb71466d5"/>
  </ds:schemaRefs>
</ds:datastoreItem>
</file>

<file path=customXml/itemProps2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351015</TotalTime>
  <Words>221</Words>
  <Application>Microsoft Office PowerPoint</Application>
  <PresentationFormat>宽屏</PresentationFormat>
  <Paragraphs>20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微软雅黑</vt:lpstr>
      <vt:lpstr>Arial</vt:lpstr>
      <vt:lpstr>Arial Black</vt:lpstr>
      <vt:lpstr>Calibri</vt:lpstr>
      <vt:lpstr>Symbol</vt:lpstr>
      <vt:lpstr>Times New Roman</vt:lpstr>
      <vt:lpstr>3gpp</vt:lpstr>
      <vt:lpstr>Way forward on clarification of RAN4 scope for SI AI/ML for mobility in NR 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Daixizeng</cp:lastModifiedBy>
  <cp:revision>3519</cp:revision>
  <cp:lastPrinted>2016-09-15T08:31:35Z</cp:lastPrinted>
  <dcterms:created xsi:type="dcterms:W3CDTF">2009-11-27T05:15:11Z</dcterms:created>
  <dcterms:modified xsi:type="dcterms:W3CDTF">2024-09-11T01:16:26Z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(3)il91Z6IATgaY4m0VvSfkQ0B78uZzqWfgvoSjrS9gCrYLsSRlqV9JWHsJVmF8HFmI3tMmOqrk
0IUXrEx/4uL55K3kFJ0eDLmSz+Fw9XdlG5jZn3beWTcPA9Xm7Tc1eYHYMAqHfgs3xQWo9CiO
emZQ6hlszllqvXSGao3ZpVvhrTYeYCTu7bORUDbgdW9uV9xfHVqE6F6vSsnrlX+OMnpVUpEU
4v9edxO/I+//O6ewkk</vt:lpwstr>
  </property>
  <property fmtid="{D5CDD505-2E9C-101B-9397-08002B2CF9AE}" pid="11" name="_2015_ms_pID_7253431">
    <vt:lpwstr>JMKVrJ8PiZWWNVBcLvDnHQjkRUWwR1kbWLwfORzv3rovxNmv8XgApe
qNufYWwsysHx2MKudiCyBHcMN7Ec/54RgnYeSF6ebY/aDYcixdt8qU3qwJlp7YeigUROYqyk
asexl8hE87AN46t3C4bAp3VuOg1eKDhWegXeG2/zen3CmtmToEhO4N5QslrGIDz5kygy8wtg
gDFvMBgKQ3LpVZ7FOf2lvyEbS0rglQrhDA/l</vt:lpwstr>
  </property>
  <property fmtid="{D5CDD505-2E9C-101B-9397-08002B2CF9AE}" pid="12" name="_2015_ms_pID_7253432">
    <vt:lpwstr>HsYBv52VOSh6hII4Bt9H4Ps=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1725708383</vt:lpwstr>
  </property>
</Properties>
</file>