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2">
  <p:sldMasterIdLst>
    <p:sldMasterId id="2147483648" r:id="rId4"/>
  </p:sldMasterIdLst>
  <p:notesMasterIdLst>
    <p:notesMasterId r:id="rId12"/>
  </p:notesMasterIdLst>
  <p:sldIdLst>
    <p:sldId id="746" r:id="rId5"/>
    <p:sldId id="751" r:id="rId6"/>
    <p:sldId id="755" r:id="rId7"/>
    <p:sldId id="756" r:id="rId8"/>
    <p:sldId id="757" r:id="rId9"/>
    <p:sldId id="754" r:id="rId10"/>
    <p:sldId id="758" r:id="rId11"/>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EFAFB233-063F-42B5-8137-9DF3F51BA10A}">
      <p15:sldGuideLst xmlns:p15="http://schemas.microsoft.com/office/powerpoint/2012/main">
        <p15:guide id="1" orient="horz" pos="5400" userDrawn="1">
          <p15:clr>
            <a:srgbClr val="A4A3A4"/>
          </p15:clr>
        </p15:guide>
        <p15:guide id="2" pos="480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6C0A"/>
    <a:srgbClr val="A50034"/>
    <a:srgbClr val="FF6699"/>
    <a:srgbClr val="FFFFFF"/>
    <a:srgbClr val="0067A6"/>
    <a:srgbClr val="6B6B6B"/>
    <a:srgbClr val="000046"/>
    <a:srgbClr val="336699"/>
    <a:srgbClr val="D60093"/>
    <a:srgbClr val="D9C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82" autoAdjust="0"/>
    <p:restoredTop sz="95320" autoAdjust="0"/>
  </p:normalViewPr>
  <p:slideViewPr>
    <p:cSldViewPr>
      <p:cViewPr varScale="1">
        <p:scale>
          <a:sx n="67" d="100"/>
          <a:sy n="67" d="100"/>
        </p:scale>
        <p:origin x="638" y="77"/>
      </p:cViewPr>
      <p:guideLst>
        <p:guide orient="horz" pos="5400"/>
        <p:guide pos="4801"/>
      </p:guideLst>
    </p:cSldViewPr>
  </p:slideViewPr>
  <p:outlineViewPr>
    <p:cViewPr>
      <p:scale>
        <a:sx n="33" d="100"/>
        <a:sy n="33" d="100"/>
      </p:scale>
      <p:origin x="0" y="-139757"/>
    </p:cViewPr>
  </p:outlineViewPr>
  <p:notesTextViewPr>
    <p:cViewPr>
      <p:scale>
        <a:sx n="100" d="100"/>
        <a:sy n="100" d="100"/>
      </p:scale>
      <p:origin x="0" y="0"/>
    </p:cViewPr>
  </p:notesTextViewPr>
  <p:sorterViewPr>
    <p:cViewPr>
      <p:scale>
        <a:sx n="74" d="100"/>
        <a:sy n="74" d="100"/>
      </p:scale>
      <p:origin x="0" y="0"/>
    </p:cViewPr>
  </p:sorterViewPr>
  <p:notesViewPr>
    <p:cSldViewPr>
      <p:cViewPr varScale="1">
        <p:scale>
          <a:sx n="64" d="100"/>
          <a:sy n="64" d="100"/>
        </p:scale>
        <p:origin x="3115"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2024-09-07</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a:pPr>
                <a:defRPr/>
              </a:pPr>
              <a:t>1</a:t>
            </a:fld>
            <a:endParaRPr lang="ko-KR" altLang="en-US"/>
          </a:p>
        </p:txBody>
      </p:sp>
    </p:spTree>
    <p:extLst>
      <p:ext uri="{BB962C8B-B14F-4D97-AF65-F5344CB8AC3E}">
        <p14:creationId xmlns:p14="http://schemas.microsoft.com/office/powerpoint/2010/main" val="7983062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284176" y="2342035"/>
            <a:ext cx="12954000" cy="2080815"/>
          </a:xfrm>
          <a:noFill/>
          <a:ln w="28575">
            <a:noFill/>
          </a:ln>
        </p:spPr>
        <p:txBody>
          <a:bodyPr/>
          <a:lstStyle>
            <a:lvl1pPr>
              <a:defRPr>
                <a:latin typeface="Arial" panose="020B0604020202020204" pitchFamily="34" charset="0"/>
                <a:cs typeface="Arial" panose="020B0604020202020204" pitchFamily="34" charset="0"/>
              </a:defRPr>
            </a:lvl1pPr>
          </a:lstStyle>
          <a:p>
            <a:r>
              <a:rPr lang="ko-KR" altLang="en-US" dirty="0"/>
              <a:t>마스터 제목 스타일 편집</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69187F01-5B06-4691-996F-E37884E3416C}" type="datetime1">
              <a:rPr lang="ko-KR" altLang="en-US" smtClean="0"/>
              <a:t>2024-09-07</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23E21478-757F-499F-A6EA-89EA3D10FE73}" type="slidenum">
              <a:rPr lang="ko-KR" altLang="en-US" smtClean="0"/>
              <a:pPr>
                <a:defRPr/>
              </a:pPr>
              <a:t>‹#›</a:t>
            </a:fld>
            <a:endParaRPr lang="ko-KR" altLang="en-US"/>
          </a:p>
        </p:txBody>
      </p:sp>
      <p:cxnSp>
        <p:nvCxnSpPr>
          <p:cNvPr id="9" name="직선 연결선 8"/>
          <p:cNvCxnSpPr/>
          <p:nvPr userDrawn="1"/>
        </p:nvCxnSpPr>
        <p:spPr>
          <a:xfrm flipV="1">
            <a:off x="923256" y="4422845"/>
            <a:ext cx="13681520" cy="4"/>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0" name="직선 연결선 9"/>
          <p:cNvCxnSpPr/>
          <p:nvPr userDrawn="1"/>
        </p:nvCxnSpPr>
        <p:spPr>
          <a:xfrm>
            <a:off x="1284176" y="4422849"/>
            <a:ext cx="13055637"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pic>
        <p:nvPicPr>
          <p:cNvPr id="14"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783957" y="4862314"/>
            <a:ext cx="3672088" cy="508570"/>
          </a:xfrm>
          <a:prstGeom prst="rect">
            <a:avLst/>
          </a:prstGeom>
          <a:noFill/>
          <a:extLst>
            <a:ext uri="{909E8E84-426E-40DD-AFC4-6F175D3DCCD1}">
              <a14:hiddenFill xmlns:a14="http://schemas.microsoft.com/office/drawing/2010/main">
                <a:solidFill>
                  <a:srgbClr val="FFFFFF"/>
                </a:solidFill>
              </a14:hiddenFill>
            </a:ext>
          </a:extLst>
        </p:spPr>
      </p:pic>
      <p:sp>
        <p:nvSpPr>
          <p:cNvPr id="15" name="직사각형 14"/>
          <p:cNvSpPr/>
          <p:nvPr userDrawn="1"/>
        </p:nvSpPr>
        <p:spPr>
          <a:xfrm>
            <a:off x="193053" y="181797"/>
            <a:ext cx="7618941" cy="923330"/>
          </a:xfrm>
          <a:prstGeom prst="rect">
            <a:avLst/>
          </a:prstGeom>
        </p:spPr>
        <p:txBody>
          <a:bodyPr>
            <a:spAutoFit/>
          </a:bodyPr>
          <a:lstStyle/>
          <a:p>
            <a:r>
              <a:rPr lang="en-US" altLang="ko-KR" b="1" i="1" dirty="0">
                <a:solidFill>
                  <a:srgbClr val="6B6B6B"/>
                </a:solidFill>
                <a:latin typeface="Arial" panose="020B0604020202020204" pitchFamily="34" charset="0"/>
                <a:cs typeface="Arial" panose="020B0604020202020204" pitchFamily="34" charset="0"/>
              </a:rPr>
              <a:t>3GPP TSG </a:t>
            </a:r>
            <a:r>
              <a:rPr lang="en-US" altLang="ko-KR" b="1" i="1" dirty="0" smtClean="0">
                <a:solidFill>
                  <a:srgbClr val="6B6B6B"/>
                </a:solidFill>
                <a:latin typeface="Arial" panose="020B0604020202020204" pitchFamily="34" charset="0"/>
                <a:cs typeface="Arial" panose="020B0604020202020204" pitchFamily="34" charset="0"/>
              </a:rPr>
              <a:t>RAN#105</a:t>
            </a:r>
            <a:endParaRPr lang="en-US" altLang="ko-KR" b="1" i="1" baseline="0" dirty="0">
              <a:solidFill>
                <a:srgbClr val="6B6B6B"/>
              </a:solidFill>
              <a:latin typeface="Arial" panose="020B0604020202020204" pitchFamily="34" charset="0"/>
              <a:cs typeface="Arial" panose="020B0604020202020204" pitchFamily="34" charset="0"/>
            </a:endParaRPr>
          </a:p>
          <a:p>
            <a:r>
              <a:rPr kumimoji="1" lang="nn-NO" altLang="ko-KR" b="1" i="1" kern="1200" dirty="0" smtClean="0">
                <a:solidFill>
                  <a:srgbClr val="6B6B6B"/>
                </a:solidFill>
                <a:latin typeface="Arial" panose="020B0604020202020204" pitchFamily="34" charset="0"/>
                <a:ea typeface="굴림" panose="020B0600000101010101" pitchFamily="50" charset="-127"/>
                <a:cs typeface="Arial" panose="020B0604020202020204" pitchFamily="34" charset="0"/>
              </a:rPr>
              <a:t>Melbourne, Australia, September 9-12, 2024 </a:t>
            </a:r>
          </a:p>
          <a:p>
            <a:r>
              <a:rPr kumimoji="1" lang="en-US" altLang="ko-KR" b="1" i="1" kern="1200" dirty="0" smtClean="0">
                <a:solidFill>
                  <a:srgbClr val="6B6B6B"/>
                </a:solidFill>
                <a:latin typeface="Arial" panose="020B0604020202020204" pitchFamily="34" charset="0"/>
                <a:ea typeface="굴림" panose="020B0600000101010101" pitchFamily="50" charset="-127"/>
                <a:cs typeface="Arial" panose="020B0604020202020204" pitchFamily="34" charset="0"/>
              </a:rPr>
              <a:t>Agenda</a:t>
            </a:r>
            <a:r>
              <a:rPr kumimoji="1" lang="en-US"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rPr>
              <a:t>: </a:t>
            </a:r>
            <a:r>
              <a:rPr kumimoji="1" lang="en-US" altLang="ko-KR" b="1" i="1" kern="1200" dirty="0" smtClean="0">
                <a:solidFill>
                  <a:srgbClr val="6B6B6B"/>
                </a:solidFill>
                <a:latin typeface="Arial" panose="020B0604020202020204" pitchFamily="34" charset="0"/>
                <a:ea typeface="굴림" panose="020B0600000101010101" pitchFamily="50" charset="-127"/>
                <a:cs typeface="Arial" panose="020B0604020202020204" pitchFamily="34" charset="0"/>
              </a:rPr>
              <a:t>9.3.2.1 </a:t>
            </a:r>
            <a:endParaRPr kumimoji="1" lang="en-US"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endParaRPr>
          </a:p>
        </p:txBody>
      </p:sp>
      <p:sp>
        <p:nvSpPr>
          <p:cNvPr id="16" name="직사각형 15"/>
          <p:cNvSpPr/>
          <p:nvPr userDrawn="1"/>
        </p:nvSpPr>
        <p:spPr>
          <a:xfrm>
            <a:off x="11171901" y="236609"/>
            <a:ext cx="3875046" cy="461665"/>
          </a:xfrm>
          <a:prstGeom prst="rect">
            <a:avLst/>
          </a:prstGeom>
        </p:spPr>
        <p:txBody>
          <a:bodyPr wrap="square">
            <a:spAutoFit/>
          </a:bodyPr>
          <a:lstStyle/>
          <a:p>
            <a:pPr algn="r"/>
            <a:r>
              <a:rPr lang="en-US" altLang="ko-KR" sz="2400" b="1" i="1" dirty="0" smtClean="0">
                <a:solidFill>
                  <a:srgbClr val="6B6B6B"/>
                </a:solidFill>
                <a:latin typeface="Arial" panose="020B0604020202020204" pitchFamily="34" charset="0"/>
                <a:cs typeface="Arial" panose="020B0604020202020204" pitchFamily="34" charset="0"/>
              </a:rPr>
              <a:t>RP-242337</a:t>
            </a:r>
            <a:endParaRPr lang="en-US" altLang="ko-KR" sz="2400" b="1" i="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070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761894" y="80268"/>
            <a:ext cx="13716212" cy="919014"/>
          </a:xfrm>
        </p:spPr>
        <p:txBody>
          <a:bodyPr/>
          <a:lstStyle>
            <a:lvl1pPr>
              <a:defRPr b="1">
                <a:solidFill>
                  <a:schemeClr val="bg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내용 개체 틀 2"/>
          <p:cNvSpPr>
            <a:spLocks noGrp="1"/>
          </p:cNvSpPr>
          <p:nvPr>
            <p:ph idx="1"/>
          </p:nvPr>
        </p:nvSpPr>
        <p:spPr>
          <a:xfrm>
            <a:off x="761894" y="1333922"/>
            <a:ext cx="13716212" cy="6480720"/>
          </a:xfrm>
        </p:spPr>
        <p:txBody>
          <a:bodyPr/>
          <a:lstStyle>
            <a:lvl1pPr>
              <a:defRPr sz="2800" b="1">
                <a:solidFill>
                  <a:srgbClr val="6B6B6B"/>
                </a:solidFill>
                <a:latin typeface="Arial" panose="020B0604020202020204" pitchFamily="34" charset="0"/>
                <a:cs typeface="Arial" panose="020B0604020202020204" pitchFamily="34" charset="0"/>
              </a:defRPr>
            </a:lvl1pPr>
            <a:lvl2pPr>
              <a:defRPr sz="2000" b="0">
                <a:solidFill>
                  <a:srgbClr val="6B6B6B"/>
                </a:solidFill>
                <a:latin typeface="Arial" panose="020B0604020202020204" pitchFamily="34" charset="0"/>
                <a:cs typeface="Arial" panose="020B0604020202020204" pitchFamily="34" charset="0"/>
              </a:defRPr>
            </a:lvl2pPr>
            <a:lvl3pPr>
              <a:defRPr sz="1800" b="0">
                <a:solidFill>
                  <a:srgbClr val="6B6B6B"/>
                </a:solidFill>
                <a:latin typeface="Arial" panose="020B0604020202020204" pitchFamily="34" charset="0"/>
                <a:cs typeface="Arial" panose="020B0604020202020204" pitchFamily="34" charset="0"/>
              </a:defRPr>
            </a:lvl3pPr>
            <a:lvl4pPr>
              <a:defRPr sz="1600" b="0">
                <a:solidFill>
                  <a:srgbClr val="6B6B6B"/>
                </a:solidFill>
                <a:latin typeface="Arial" panose="020B0604020202020204" pitchFamily="34" charset="0"/>
                <a:cs typeface="Arial" panose="020B0604020202020204" pitchFamily="34" charset="0"/>
              </a:defRPr>
            </a:lvl4pPr>
            <a:lvl5pPr>
              <a:defRPr sz="1600" b="0">
                <a:solidFill>
                  <a:srgbClr val="6B6B6B"/>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33815A6C-DC37-408A-974D-94239C87AD5C}" type="datetime1">
              <a:rPr lang="ko-KR" altLang="en-US" smtClean="0"/>
              <a:t>2024-09-07</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45A508B9-9A56-4258-898F-68993A65175B}" type="slidenum">
              <a:rPr lang="ko-KR" altLang="en-US" smtClean="0"/>
              <a:pPr>
                <a:defRPr/>
              </a:pPr>
              <a:t>‹#›</a:t>
            </a:fld>
            <a:endParaRPr lang="ko-KR" altLang="en-US" dirty="0"/>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203856" y="5508628"/>
            <a:ext cx="12954000" cy="1702593"/>
          </a:xfrm>
        </p:spPr>
        <p:txBody>
          <a:bodyPr anchor="t"/>
          <a:lstStyle>
            <a:lvl1pPr algn="l">
              <a:defRPr sz="5000" b="1" cap="a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텍스트 개체 틀 2"/>
          <p:cNvSpPr>
            <a:spLocks noGrp="1"/>
          </p:cNvSpPr>
          <p:nvPr>
            <p:ph type="body" idx="1"/>
          </p:nvPr>
        </p:nvSpPr>
        <p:spPr>
          <a:xfrm>
            <a:off x="1203856" y="3633393"/>
            <a:ext cx="12954000" cy="1875233"/>
          </a:xfrm>
        </p:spPr>
        <p:txBody>
          <a:bodyPr anchor="b"/>
          <a:lstStyle>
            <a:lvl1pPr marL="0" indent="0">
              <a:buNone/>
              <a:defRPr sz="2500">
                <a:solidFill>
                  <a:schemeClr val="tx1">
                    <a:tint val="75000"/>
                  </a:schemeClr>
                </a:solidFill>
                <a:latin typeface="Arial" panose="020B0604020202020204" pitchFamily="34" charset="0"/>
                <a:cs typeface="Arial" panose="020B0604020202020204" pitchFamily="34" charset="0"/>
              </a:defRPr>
            </a:lvl1pPr>
            <a:lvl2pPr marL="571240" indent="0">
              <a:buNone/>
              <a:defRPr sz="2300">
                <a:solidFill>
                  <a:schemeClr val="tx1">
                    <a:tint val="75000"/>
                  </a:schemeClr>
                </a:solidFill>
              </a:defRPr>
            </a:lvl2pPr>
            <a:lvl3pPr marL="1142480" indent="0">
              <a:buNone/>
              <a:defRPr sz="2000">
                <a:solidFill>
                  <a:schemeClr val="tx1">
                    <a:tint val="75000"/>
                  </a:schemeClr>
                </a:solidFill>
              </a:defRPr>
            </a:lvl3pPr>
            <a:lvl4pPr marL="1713718" indent="0">
              <a:buNone/>
              <a:defRPr sz="1800">
                <a:solidFill>
                  <a:schemeClr val="tx1">
                    <a:tint val="75000"/>
                  </a:schemeClr>
                </a:solidFill>
              </a:defRPr>
            </a:lvl4pPr>
            <a:lvl5pPr marL="2284959" indent="0">
              <a:buNone/>
              <a:defRPr sz="1800">
                <a:solidFill>
                  <a:schemeClr val="tx1">
                    <a:tint val="75000"/>
                  </a:schemeClr>
                </a:solidFill>
              </a:defRPr>
            </a:lvl5pPr>
            <a:lvl6pPr marL="2856200" indent="0">
              <a:buNone/>
              <a:defRPr sz="1800">
                <a:solidFill>
                  <a:schemeClr val="tx1">
                    <a:tint val="75000"/>
                  </a:schemeClr>
                </a:solidFill>
              </a:defRPr>
            </a:lvl6pPr>
            <a:lvl7pPr marL="3427440" indent="0">
              <a:buNone/>
              <a:defRPr sz="1800">
                <a:solidFill>
                  <a:schemeClr val="tx1">
                    <a:tint val="75000"/>
                  </a:schemeClr>
                </a:solidFill>
              </a:defRPr>
            </a:lvl7pPr>
            <a:lvl8pPr marL="3998678" indent="0">
              <a:buNone/>
              <a:defRPr sz="1800">
                <a:solidFill>
                  <a:schemeClr val="tx1">
                    <a:tint val="75000"/>
                  </a:schemeClr>
                </a:solidFill>
              </a:defRPr>
            </a:lvl8pPr>
            <a:lvl9pPr marL="4569920" indent="0">
              <a:buNone/>
              <a:defRPr sz="18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37E936D4-703A-4D1D-AD18-B7D49E9EB2C5}" type="datetime1">
              <a:rPr lang="ko-KR" altLang="en-US" smtClean="0"/>
              <a:t>2024-09-07</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BF1BA13A-E3D8-4B07-8D20-4216E347B617}" type="slidenum">
              <a:rPr lang="ko-KR" altLang="en-US" smtClean="0"/>
              <a:pPr>
                <a:defRPr/>
              </a:pPr>
              <a:t>‹#›</a:t>
            </a:fld>
            <a:endParaRPr lang="ko-KR" altLang="en-US"/>
          </a:p>
        </p:txBody>
      </p:sp>
    </p:spTree>
    <p:extLst>
      <p:ext uri="{BB962C8B-B14F-4D97-AF65-F5344CB8AC3E}">
        <p14:creationId xmlns:p14="http://schemas.microsoft.com/office/powerpoint/2010/main" val="1524131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EF7"/>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4"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4"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761894" y="7945438"/>
            <a:ext cx="3555506" cy="457200"/>
          </a:xfrm>
          <a:prstGeom prst="rect">
            <a:avLst/>
          </a:prstGeom>
        </p:spPr>
        <p:txBody>
          <a:bodyPr vert="horz" wrap="square" lIns="114248" tIns="57124" rIns="114248" bIns="57124" numCol="1" anchor="ctr" anchorCtr="0" compatLnSpc="1">
            <a:prstTxWarp prst="textNoShape">
              <a:avLst/>
            </a:prstTxWarp>
          </a:bodyPr>
          <a:lstStyle>
            <a:lvl1pPr defTabSz="1139628"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28B71C5E-E4C0-4641-91D7-0BF5F2581E88}" type="datetime1">
              <a:rPr lang="ko-KR" altLang="en-US" smtClean="0"/>
              <a:t>2024-09-07</a:t>
            </a:fld>
            <a:endParaRPr lang="ko-KR" altLang="en-US"/>
          </a:p>
        </p:txBody>
      </p:sp>
      <p:sp>
        <p:nvSpPr>
          <p:cNvPr id="5" name="바닥글 개체 틀 4"/>
          <p:cNvSpPr>
            <a:spLocks noGrp="1"/>
          </p:cNvSpPr>
          <p:nvPr>
            <p:ph type="ftr" sz="quarter" idx="3"/>
          </p:nvPr>
        </p:nvSpPr>
        <p:spPr>
          <a:xfrm>
            <a:off x="5206277" y="7945438"/>
            <a:ext cx="4827447" cy="457200"/>
          </a:xfrm>
          <a:prstGeom prst="rect">
            <a:avLst/>
          </a:prstGeom>
        </p:spPr>
        <p:txBody>
          <a:bodyPr vert="horz" wrap="square" lIns="114248" tIns="57124" rIns="114248" bIns="57124" numCol="1" anchor="ctr" anchorCtr="0" compatLnSpc="1">
            <a:prstTxWarp prst="textNoShape">
              <a:avLst/>
            </a:prstTxWarp>
          </a:bodyPr>
          <a:lstStyle>
            <a:lvl1pPr algn="ctr" defTabSz="1139628"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4"/>
          </p:nvPr>
        </p:nvSpPr>
        <p:spPr>
          <a:xfrm>
            <a:off x="10922600" y="7945438"/>
            <a:ext cx="3555506" cy="457200"/>
          </a:xfrm>
          <a:prstGeom prst="rect">
            <a:avLst/>
          </a:prstGeom>
        </p:spPr>
        <p:txBody>
          <a:bodyPr vert="horz" wrap="square" lIns="114248" tIns="57124" rIns="114248" bIns="57124" numCol="1" anchor="ctr" anchorCtr="0" compatLnSpc="1">
            <a:prstTxWarp prst="textNoShape">
              <a:avLst/>
            </a:prstTxWarp>
          </a:bodyPr>
          <a:lstStyle>
            <a:lvl1pPr algn="r"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55AF0625-BC22-4FB1-A8E6-F900B1E07C1A}" type="slidenum">
              <a:rPr lang="ko-KR" altLang="en-US" smtClean="0"/>
              <a:pPr>
                <a:defRPr/>
              </a:pPr>
              <a:t>‹#›</a:t>
            </a:fld>
            <a:endParaRPr lang="ko-KR" altLang="en-US"/>
          </a:p>
        </p:txBody>
      </p:sp>
      <p:sp>
        <p:nvSpPr>
          <p:cNvPr id="11" name="직사각형 10"/>
          <p:cNvSpPr/>
          <p:nvPr userDrawn="1"/>
        </p:nvSpPr>
        <p:spPr>
          <a:xfrm>
            <a:off x="13677056" y="322843"/>
            <a:ext cx="1565493" cy="369332"/>
          </a:xfrm>
          <a:prstGeom prst="rect">
            <a:avLst/>
          </a:prstGeom>
        </p:spPr>
        <p:txBody>
          <a:bodyPr wrap="none">
            <a:spAutoFit/>
          </a:bodyPr>
          <a:lstStyle/>
          <a:p>
            <a:r>
              <a:rPr lang="en-US" altLang="ko-KR" sz="1800" dirty="0">
                <a:solidFill>
                  <a:schemeClr val="bg1"/>
                </a:solidFill>
                <a:effectLst/>
                <a:latin typeface="Arial" panose="020B0604020202020204" pitchFamily="34" charset="0"/>
                <a:ea typeface="맑은 고딕" panose="020B0503020000020004" pitchFamily="50" charset="-127"/>
              </a:rPr>
              <a:t>RWS-230200</a:t>
            </a:r>
            <a:endParaRPr lang="ko-KR" altLang="en-US"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lvl1pPr algn="ctr" defTabSz="1138238" rtl="0" eaLnBrk="0" fontAlgn="base" latinLnBrk="1" hangingPunct="0">
        <a:spcBef>
          <a:spcPct val="0"/>
        </a:spcBef>
        <a:spcAft>
          <a:spcPct val="0"/>
        </a:spcAft>
        <a:defRPr sz="4400"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94"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89"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83"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378"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63" indent="-423863" algn="l" defTabSz="1138238"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925" indent="-352425" algn="l" defTabSz="1138238"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988" indent="-280988" algn="l" defTabSz="1138238"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4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9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81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305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300"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538"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80" rtl="0" eaLnBrk="1" latinLnBrk="1" hangingPunct="1">
        <a:defRPr sz="2300" kern="1200">
          <a:solidFill>
            <a:schemeClr val="tx1"/>
          </a:solidFill>
          <a:latin typeface="+mn-lt"/>
          <a:ea typeface="+mn-ea"/>
          <a:cs typeface="+mn-cs"/>
        </a:defRPr>
      </a:lvl1pPr>
      <a:lvl2pPr marL="571240" algn="l" defTabSz="1142480" rtl="0" eaLnBrk="1" latinLnBrk="1" hangingPunct="1">
        <a:defRPr sz="2300" kern="1200">
          <a:solidFill>
            <a:schemeClr val="tx1"/>
          </a:solidFill>
          <a:latin typeface="+mn-lt"/>
          <a:ea typeface="+mn-ea"/>
          <a:cs typeface="+mn-cs"/>
        </a:defRPr>
      </a:lvl2pPr>
      <a:lvl3pPr marL="1142480" algn="l" defTabSz="1142480" rtl="0" eaLnBrk="1" latinLnBrk="1" hangingPunct="1">
        <a:defRPr sz="2300" kern="1200">
          <a:solidFill>
            <a:schemeClr val="tx1"/>
          </a:solidFill>
          <a:latin typeface="+mn-lt"/>
          <a:ea typeface="+mn-ea"/>
          <a:cs typeface="+mn-cs"/>
        </a:defRPr>
      </a:lvl3pPr>
      <a:lvl4pPr marL="1713718" algn="l" defTabSz="1142480" rtl="0" eaLnBrk="1" latinLnBrk="1" hangingPunct="1">
        <a:defRPr sz="2300" kern="1200">
          <a:solidFill>
            <a:schemeClr val="tx1"/>
          </a:solidFill>
          <a:latin typeface="+mn-lt"/>
          <a:ea typeface="+mn-ea"/>
          <a:cs typeface="+mn-cs"/>
        </a:defRPr>
      </a:lvl4pPr>
      <a:lvl5pPr marL="2284959" algn="l" defTabSz="1142480" rtl="0" eaLnBrk="1" latinLnBrk="1" hangingPunct="1">
        <a:defRPr sz="2300" kern="1200">
          <a:solidFill>
            <a:schemeClr val="tx1"/>
          </a:solidFill>
          <a:latin typeface="+mn-lt"/>
          <a:ea typeface="+mn-ea"/>
          <a:cs typeface="+mn-cs"/>
        </a:defRPr>
      </a:lvl5pPr>
      <a:lvl6pPr marL="2856200" algn="l" defTabSz="1142480" rtl="0" eaLnBrk="1" latinLnBrk="1" hangingPunct="1">
        <a:defRPr sz="2300" kern="1200">
          <a:solidFill>
            <a:schemeClr val="tx1"/>
          </a:solidFill>
          <a:latin typeface="+mn-lt"/>
          <a:ea typeface="+mn-ea"/>
          <a:cs typeface="+mn-cs"/>
        </a:defRPr>
      </a:lvl6pPr>
      <a:lvl7pPr marL="3427440" algn="l" defTabSz="1142480" rtl="0" eaLnBrk="1" latinLnBrk="1" hangingPunct="1">
        <a:defRPr sz="2300" kern="1200">
          <a:solidFill>
            <a:schemeClr val="tx1"/>
          </a:solidFill>
          <a:latin typeface="+mn-lt"/>
          <a:ea typeface="+mn-ea"/>
          <a:cs typeface="+mn-cs"/>
        </a:defRPr>
      </a:lvl7pPr>
      <a:lvl8pPr marL="3998678" algn="l" defTabSz="1142480" rtl="0" eaLnBrk="1" latinLnBrk="1" hangingPunct="1">
        <a:defRPr sz="2300" kern="1200">
          <a:solidFill>
            <a:schemeClr val="tx1"/>
          </a:solidFill>
          <a:latin typeface="+mn-lt"/>
          <a:ea typeface="+mn-ea"/>
          <a:cs typeface="+mn-cs"/>
        </a:defRPr>
      </a:lvl8pPr>
      <a:lvl9pPr marL="4569920" algn="l" defTabSz="1142480"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ctrTitle"/>
          </p:nvPr>
        </p:nvSpPr>
        <p:spPr/>
        <p:txBody>
          <a:bodyPr/>
          <a:lstStyle/>
          <a:p>
            <a:r>
              <a:rPr lang="en-US" altLang="ko-KR" b="1" dirty="0" smtClean="0"/>
              <a:t>Discussion on Checkpoints for Rel-19</a:t>
            </a:r>
            <a:r>
              <a:rPr lang="en-US" altLang="ko-KR" b="1" dirty="0"/>
              <a:t>	</a:t>
            </a:r>
            <a:r>
              <a:rPr lang="en-US" altLang="ko-KR" b="1" dirty="0" smtClean="0"/>
              <a:t>MOBILITY Phase4 WI</a:t>
            </a:r>
            <a:endParaRPr lang="ko-KR" altLang="en-US" dirty="0"/>
          </a:p>
        </p:txBody>
      </p:sp>
    </p:spTree>
    <p:extLst>
      <p:ext uri="{BB962C8B-B14F-4D97-AF65-F5344CB8AC3E}">
        <p14:creationId xmlns:p14="http://schemas.microsoft.com/office/powerpoint/2010/main" val="25260763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Checkpoints for RAN#105</a:t>
            </a:r>
            <a:endParaRPr lang="ko-KR" altLang="en-US" dirty="0"/>
          </a:p>
        </p:txBody>
      </p:sp>
      <p:sp>
        <p:nvSpPr>
          <p:cNvPr id="3" name="내용 개체 틀 2"/>
          <p:cNvSpPr>
            <a:spLocks noGrp="1"/>
          </p:cNvSpPr>
          <p:nvPr>
            <p:ph idx="1"/>
          </p:nvPr>
        </p:nvSpPr>
        <p:spPr>
          <a:xfrm>
            <a:off x="761894" y="1333922"/>
            <a:ext cx="13716212" cy="6912768"/>
          </a:xfrm>
        </p:spPr>
        <p:txBody>
          <a:bodyPr>
            <a:normAutofit lnSpcReduction="10000"/>
          </a:bodyPr>
          <a:lstStyle/>
          <a:p>
            <a:r>
              <a:rPr lang="en-US" altLang="ko-KR" dirty="0" smtClean="0">
                <a:solidFill>
                  <a:schemeClr val="tx1">
                    <a:lumMod val="65000"/>
                    <a:lumOff val="35000"/>
                  </a:schemeClr>
                </a:solidFill>
              </a:rPr>
              <a:t>Checkpoint#1: Work on Conditional LTM (CLTM) </a:t>
            </a:r>
          </a:p>
          <a:p>
            <a:pPr lvl="1"/>
            <a:r>
              <a:rPr lang="en-US" altLang="ko-KR" dirty="0" smtClean="0">
                <a:solidFill>
                  <a:schemeClr val="tx1">
                    <a:lumMod val="65000"/>
                    <a:lumOff val="35000"/>
                  </a:schemeClr>
                </a:solidFill>
              </a:rPr>
              <a:t>While support of CLTM is included in WID, work on CLTM is not started yet until RAN#105 checkpoint, as specified in WID:</a:t>
            </a:r>
          </a:p>
          <a:p>
            <a:pPr lvl="1"/>
            <a:endParaRPr lang="en-US" altLang="ko-KR" dirty="0">
              <a:solidFill>
                <a:schemeClr val="tx1">
                  <a:lumMod val="65000"/>
                  <a:lumOff val="35000"/>
                </a:schemeClr>
              </a:solidFill>
            </a:endParaRPr>
          </a:p>
          <a:p>
            <a:pPr lvl="1"/>
            <a:endParaRPr lang="en-US" altLang="ko-KR" dirty="0" smtClean="0">
              <a:solidFill>
                <a:schemeClr val="tx1">
                  <a:lumMod val="65000"/>
                  <a:lumOff val="35000"/>
                </a:schemeClr>
              </a:solidFill>
            </a:endParaRPr>
          </a:p>
          <a:p>
            <a:pPr lvl="1"/>
            <a:endParaRPr lang="en-US" altLang="ko-KR" dirty="0">
              <a:solidFill>
                <a:schemeClr val="tx1">
                  <a:lumMod val="65000"/>
                  <a:lumOff val="35000"/>
                </a:schemeClr>
              </a:solidFill>
            </a:endParaRPr>
          </a:p>
          <a:p>
            <a:pPr lvl="1"/>
            <a:r>
              <a:rPr lang="en-US" altLang="ko-KR" dirty="0" smtClean="0">
                <a:solidFill>
                  <a:schemeClr val="tx1">
                    <a:lumMod val="65000"/>
                    <a:lumOff val="35000"/>
                  </a:schemeClr>
                </a:solidFill>
              </a:rPr>
              <a:t>At RAN#105, RAN group need to discuss the following :</a:t>
            </a:r>
          </a:p>
          <a:p>
            <a:pPr lvl="2"/>
            <a:r>
              <a:rPr lang="en-US" altLang="ko-KR" dirty="0" smtClean="0">
                <a:solidFill>
                  <a:schemeClr val="tx1">
                    <a:lumMod val="65000"/>
                    <a:lumOff val="35000"/>
                  </a:schemeClr>
                </a:solidFill>
              </a:rPr>
              <a:t>Whether to start work on CLTM since RAN#105</a:t>
            </a:r>
          </a:p>
          <a:p>
            <a:pPr lvl="2"/>
            <a:r>
              <a:rPr lang="en-US" altLang="ko-KR" dirty="0" smtClean="0">
                <a:solidFill>
                  <a:schemeClr val="tx1">
                    <a:lumMod val="65000"/>
                    <a:lumOff val="35000"/>
                  </a:schemeClr>
                </a:solidFill>
              </a:rPr>
              <a:t>Work scope of CLTM</a:t>
            </a:r>
          </a:p>
          <a:p>
            <a:pPr marL="1143000" lvl="2" indent="0">
              <a:buNone/>
            </a:pPr>
            <a:endParaRPr lang="en-US" altLang="ko-KR" dirty="0" smtClean="0">
              <a:solidFill>
                <a:schemeClr val="tx1">
                  <a:lumMod val="65000"/>
                  <a:lumOff val="35000"/>
                </a:schemeClr>
              </a:solidFill>
            </a:endParaRPr>
          </a:p>
          <a:p>
            <a:r>
              <a:rPr lang="en-US" altLang="ko-KR" dirty="0" smtClean="0">
                <a:solidFill>
                  <a:schemeClr val="tx1">
                    <a:lumMod val="65000"/>
                    <a:lumOff val="35000"/>
                  </a:schemeClr>
                </a:solidFill>
              </a:rPr>
              <a:t>Checkpoint#2: Harmonization to avoid any overlap between Event-triggered L1 report for LTM and Event-triggered L1 report for MIMO </a:t>
            </a:r>
          </a:p>
          <a:p>
            <a:pPr lvl="1"/>
            <a:r>
              <a:rPr lang="en-US" altLang="ko-KR" dirty="0" smtClean="0">
                <a:solidFill>
                  <a:schemeClr val="tx1">
                    <a:lumMod val="65000"/>
                    <a:lumOff val="35000"/>
                  </a:schemeClr>
                </a:solidFill>
              </a:rPr>
              <a:t>RAN2 has been making progress on event-triggered L1 report for LTM, independent of event-triggered L1 report for MIMO, as guided in WID: </a:t>
            </a:r>
          </a:p>
          <a:p>
            <a:pPr lvl="1"/>
            <a:endParaRPr lang="en-US" altLang="ko-KR" dirty="0">
              <a:solidFill>
                <a:schemeClr val="tx1">
                  <a:lumMod val="65000"/>
                  <a:lumOff val="35000"/>
                </a:schemeClr>
              </a:solidFill>
            </a:endParaRPr>
          </a:p>
          <a:p>
            <a:pPr lvl="1"/>
            <a:endParaRPr lang="en-US" altLang="ko-KR" dirty="0" smtClean="0">
              <a:solidFill>
                <a:schemeClr val="tx1">
                  <a:lumMod val="65000"/>
                  <a:lumOff val="35000"/>
                </a:schemeClr>
              </a:solidFill>
            </a:endParaRPr>
          </a:p>
          <a:p>
            <a:pPr lvl="1"/>
            <a:endParaRPr lang="en-US" altLang="ko-KR" dirty="0">
              <a:solidFill>
                <a:schemeClr val="tx1">
                  <a:lumMod val="65000"/>
                  <a:lumOff val="35000"/>
                </a:schemeClr>
              </a:solidFill>
            </a:endParaRPr>
          </a:p>
          <a:p>
            <a:pPr lvl="1"/>
            <a:r>
              <a:rPr lang="en-US" altLang="ko-KR" dirty="0" smtClean="0">
                <a:solidFill>
                  <a:schemeClr val="tx1">
                    <a:lumMod val="65000"/>
                    <a:lumOff val="35000"/>
                  </a:schemeClr>
                </a:solidFill>
              </a:rPr>
              <a:t>At RAN#105, RAN group need to discuss the following: </a:t>
            </a:r>
          </a:p>
          <a:p>
            <a:pPr lvl="2"/>
            <a:r>
              <a:rPr lang="en-US" altLang="ko-KR" dirty="0" smtClean="0">
                <a:solidFill>
                  <a:schemeClr val="tx1">
                    <a:lumMod val="65000"/>
                    <a:lumOff val="35000"/>
                  </a:schemeClr>
                </a:solidFill>
              </a:rPr>
              <a:t>Any scope reduction is required for Mobility WI, with the assumption that overlapped work, if any, is handled by MIMO WI</a:t>
            </a:r>
          </a:p>
          <a:p>
            <a:endParaRPr lang="en-US" altLang="ko-KR" dirty="0">
              <a:solidFill>
                <a:schemeClr val="tx1">
                  <a:lumMod val="65000"/>
                  <a:lumOff val="35000"/>
                </a:schemeClr>
              </a:solidFill>
            </a:endParaRPr>
          </a:p>
        </p:txBody>
      </p:sp>
      <p:sp>
        <p:nvSpPr>
          <p:cNvPr id="4" name="슬라이드 번호 개체 틀 3"/>
          <p:cNvSpPr>
            <a:spLocks noGrp="1"/>
          </p:cNvSpPr>
          <p:nvPr>
            <p:ph type="sldNum" sz="quarter" idx="12"/>
          </p:nvPr>
        </p:nvSpPr>
        <p:spPr/>
        <p:txBody>
          <a:bodyPr/>
          <a:lstStyle/>
          <a:p>
            <a:pPr>
              <a:defRPr/>
            </a:pPr>
            <a:fld id="{45A508B9-9A56-4258-898F-68993A65175B}" type="slidenum">
              <a:rPr lang="ko-KR" altLang="en-US" smtClean="0"/>
              <a:pPr>
                <a:defRPr/>
              </a:pPr>
              <a:t>2</a:t>
            </a:fld>
            <a:endParaRPr lang="ko-KR" altLang="en-US" dirty="0"/>
          </a:p>
        </p:txBody>
      </p:sp>
      <p:sp>
        <p:nvSpPr>
          <p:cNvPr id="5" name="직사각형 4"/>
          <p:cNvSpPr/>
          <p:nvPr/>
        </p:nvSpPr>
        <p:spPr>
          <a:xfrm>
            <a:off x="1834765" y="2414042"/>
            <a:ext cx="10873208" cy="936104"/>
          </a:xfrm>
          <a:prstGeom prst="rect">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880" fontAlgn="ctr">
              <a:spcBef>
                <a:spcPts val="0"/>
              </a:spcBef>
              <a:spcAft>
                <a:spcPts val="0"/>
              </a:spcAft>
              <a:buFont typeface="Arial" panose="020B0604020202020204" pitchFamily="34" charset="0"/>
              <a:buChar char="•"/>
            </a:pPr>
            <a:r>
              <a:rPr lang="en-GB" altLang="ko-KR" sz="1400" dirty="0">
                <a:solidFill>
                  <a:schemeClr val="tx2">
                    <a:lumMod val="60000"/>
                    <a:lumOff val="40000"/>
                  </a:schemeClr>
                </a:solidFill>
                <a:latin typeface="Times New Roman" panose="02020603050405020304" pitchFamily="18" charset="0"/>
                <a:ea typeface="Calibri" panose="020F0502020204030204" pitchFamily="34" charset="0"/>
              </a:rPr>
              <a:t>Specify support of conditional LTM [RAN2, RAN3, RAN1]</a:t>
            </a:r>
            <a:endParaRPr lang="en-GB" altLang="ko-KR" dirty="0">
              <a:solidFill>
                <a:schemeClr val="tx2">
                  <a:lumMod val="60000"/>
                  <a:lumOff val="40000"/>
                </a:schemeClr>
              </a:solidFill>
              <a:ea typeface="Calibri" panose="020F0502020204030204" pitchFamily="34" charset="0"/>
            </a:endParaRPr>
          </a:p>
          <a:p>
            <a:pPr marL="742950" lvl="1" indent="-285750" fontAlgn="ctr">
              <a:spcBef>
                <a:spcPts val="0"/>
              </a:spcBef>
              <a:spcAft>
                <a:spcPts val="0"/>
              </a:spcAft>
              <a:buFont typeface="Arial" panose="020B0604020202020204" pitchFamily="34" charset="0"/>
              <a:buChar char="•"/>
            </a:pPr>
            <a:r>
              <a:rPr lang="en-GB" altLang="ko-KR" sz="1400" dirty="0" smtClean="0">
                <a:solidFill>
                  <a:schemeClr val="tx2">
                    <a:lumMod val="60000"/>
                    <a:lumOff val="40000"/>
                  </a:schemeClr>
                </a:solidFill>
                <a:latin typeface="Times New Roman" panose="02020603050405020304" pitchFamily="18" charset="0"/>
                <a:ea typeface="Calibri" panose="020F0502020204030204" pitchFamily="34" charset="0"/>
              </a:rPr>
              <a:t>…</a:t>
            </a:r>
            <a:endParaRPr lang="en-GB" altLang="ko-KR" dirty="0">
              <a:solidFill>
                <a:schemeClr val="tx2">
                  <a:lumMod val="60000"/>
                  <a:lumOff val="40000"/>
                </a:schemeClr>
              </a:solidFill>
              <a:ea typeface="Calibri" panose="020F0502020204030204" pitchFamily="34" charset="0"/>
            </a:endParaRPr>
          </a:p>
          <a:p>
            <a:pPr marL="742950" lvl="1" indent="-285750" fontAlgn="ctr">
              <a:spcBef>
                <a:spcPts val="0"/>
              </a:spcBef>
              <a:spcAft>
                <a:spcPts val="0"/>
              </a:spcAft>
              <a:buFont typeface="Arial" panose="020B0604020202020204" pitchFamily="34" charset="0"/>
              <a:buChar char="•"/>
            </a:pPr>
            <a:r>
              <a:rPr lang="en-GB" altLang="ko-KR" sz="1400" dirty="0">
                <a:solidFill>
                  <a:schemeClr val="tx2">
                    <a:lumMod val="60000"/>
                    <a:lumOff val="40000"/>
                  </a:schemeClr>
                </a:solidFill>
                <a:latin typeface="Times New Roman" panose="02020603050405020304" pitchFamily="18" charset="0"/>
                <a:ea typeface="Calibri" panose="020F0502020204030204" pitchFamily="34" charset="0"/>
              </a:rPr>
              <a:t>Checkpoint to review objective at RAN#105. RAN WG work to not start before this </a:t>
            </a:r>
            <a:r>
              <a:rPr lang="en-GB" altLang="ko-KR" sz="1400" dirty="0" smtClean="0">
                <a:solidFill>
                  <a:schemeClr val="tx2">
                    <a:lumMod val="60000"/>
                    <a:lumOff val="40000"/>
                  </a:schemeClr>
                </a:solidFill>
                <a:latin typeface="Times New Roman" panose="02020603050405020304" pitchFamily="18" charset="0"/>
                <a:ea typeface="Calibri" panose="020F0502020204030204" pitchFamily="34" charset="0"/>
              </a:rPr>
              <a:t>checkpoint</a:t>
            </a:r>
            <a:endParaRPr lang="en-GB" altLang="ko-KR" dirty="0">
              <a:solidFill>
                <a:schemeClr val="tx2">
                  <a:lumMod val="60000"/>
                  <a:lumOff val="40000"/>
                </a:schemeClr>
              </a:solidFill>
              <a:ea typeface="Calibri" panose="020F0502020204030204" pitchFamily="34" charset="0"/>
            </a:endParaRPr>
          </a:p>
        </p:txBody>
      </p:sp>
      <p:sp>
        <p:nvSpPr>
          <p:cNvPr id="11" name="직사각형 10"/>
          <p:cNvSpPr/>
          <p:nvPr/>
        </p:nvSpPr>
        <p:spPr>
          <a:xfrm>
            <a:off x="1715343" y="6086450"/>
            <a:ext cx="11201033" cy="1077218"/>
          </a:xfrm>
          <a:prstGeom prst="rect">
            <a:avLst/>
          </a:prstGeom>
          <a:ln>
            <a:solidFill>
              <a:schemeClr val="tx2">
                <a:lumMod val="60000"/>
                <a:lumOff val="40000"/>
              </a:schemeClr>
            </a:solidFill>
          </a:ln>
        </p:spPr>
        <p:txBody>
          <a:bodyPr wrap="square">
            <a:spAutoFit/>
          </a:bodyPr>
          <a:lstStyle/>
          <a:p>
            <a:pPr marL="742950" lvl="1" indent="-285750">
              <a:spcAft>
                <a:spcPts val="0"/>
              </a:spcAft>
              <a:buFont typeface="Courier New" panose="02070309020205020404" pitchFamily="49" charset="0"/>
              <a:buChar char="o"/>
            </a:pPr>
            <a:r>
              <a:rPr lang="en-GB" altLang="ko-KR" sz="1600" dirty="0">
                <a:solidFill>
                  <a:schemeClr val="tx2">
                    <a:lumMod val="60000"/>
                    <a:lumOff val="40000"/>
                  </a:schemeClr>
                </a:solidFill>
                <a:latin typeface="Times New Roman" panose="02020603050405020304" pitchFamily="18" charset="0"/>
                <a:ea typeface="맑은 고딕" panose="020B0503020000020004" pitchFamily="50" charset="-127"/>
              </a:rPr>
              <a:t>Specify necessary components to support event triggered L1 measurement reporting [RAN2, RAN1]</a:t>
            </a:r>
            <a:endParaRPr lang="ko-KR" altLang="ko-KR" sz="1600" dirty="0">
              <a:solidFill>
                <a:schemeClr val="tx2">
                  <a:lumMod val="60000"/>
                  <a:lumOff val="40000"/>
                </a:schemeClr>
              </a:solidFill>
              <a:latin typeface="Times New Roman" panose="02020603050405020304" pitchFamily="18" charset="0"/>
              <a:ea typeface="맑은 고딕" panose="020B0503020000020004" pitchFamily="50" charset="-127"/>
            </a:endParaRPr>
          </a:p>
          <a:p>
            <a:pPr marL="1143000" lvl="2" indent="-228600">
              <a:spcAft>
                <a:spcPts val="0"/>
              </a:spcAft>
              <a:buFont typeface="Wingdings" panose="05000000000000000000" pitchFamily="2" charset="2"/>
              <a:buChar char=""/>
            </a:pPr>
            <a:r>
              <a:rPr lang="en-GB" altLang="ko-KR" sz="1600" dirty="0">
                <a:solidFill>
                  <a:schemeClr val="tx2">
                    <a:lumMod val="60000"/>
                    <a:lumOff val="40000"/>
                  </a:schemeClr>
                </a:solidFill>
                <a:latin typeface="Times New Roman" panose="02020603050405020304" pitchFamily="18" charset="0"/>
                <a:ea typeface="맑은 고딕" panose="020B0503020000020004" pitchFamily="50" charset="-127"/>
              </a:rPr>
              <a:t>RAN1 and RAN2 to progress independently on the event triggered measurements objectives of their respective MIMO and Mobility enhancement </a:t>
            </a:r>
            <a:r>
              <a:rPr lang="en-GB" altLang="ko-KR" sz="1600" dirty="0" err="1">
                <a:solidFill>
                  <a:schemeClr val="tx2">
                    <a:lumMod val="60000"/>
                    <a:lumOff val="40000"/>
                  </a:schemeClr>
                </a:solidFill>
                <a:latin typeface="Times New Roman" panose="02020603050405020304" pitchFamily="18" charset="0"/>
                <a:ea typeface="맑은 고딕" panose="020B0503020000020004" pitchFamily="50" charset="-127"/>
              </a:rPr>
              <a:t>WIs.</a:t>
            </a:r>
            <a:r>
              <a:rPr lang="en-GB" altLang="ko-KR" sz="1600" dirty="0">
                <a:solidFill>
                  <a:schemeClr val="tx2">
                    <a:lumMod val="60000"/>
                    <a:lumOff val="40000"/>
                  </a:schemeClr>
                </a:solidFill>
                <a:latin typeface="Times New Roman" panose="02020603050405020304" pitchFamily="18" charset="0"/>
                <a:ea typeface="맑은 고딕" panose="020B0503020000020004" pitchFamily="50" charset="-127"/>
              </a:rPr>
              <a:t> Review progress at RAN#105 to see if any modification of objectives is required to avoid/manage any overlap in the work</a:t>
            </a:r>
            <a:endParaRPr lang="ko-KR" altLang="ko-KR" sz="1600" dirty="0">
              <a:solidFill>
                <a:schemeClr val="tx2">
                  <a:lumMod val="60000"/>
                  <a:lumOff val="40000"/>
                </a:schemeClr>
              </a:solidFill>
              <a:effectLst/>
              <a:latin typeface="Times New Roman" panose="02020603050405020304" pitchFamily="18" charset="0"/>
              <a:ea typeface="맑은 고딕" panose="020B0503020000020004" pitchFamily="50" charset="-127"/>
            </a:endParaRPr>
          </a:p>
        </p:txBody>
      </p:sp>
    </p:spTree>
    <p:extLst>
      <p:ext uri="{BB962C8B-B14F-4D97-AF65-F5344CB8AC3E}">
        <p14:creationId xmlns:p14="http://schemas.microsoft.com/office/powerpoint/2010/main" val="9372779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Initiation of CLTM work </a:t>
            </a:r>
            <a:endParaRPr lang="ko-KR" altLang="en-US" dirty="0"/>
          </a:p>
        </p:txBody>
      </p:sp>
      <p:sp>
        <p:nvSpPr>
          <p:cNvPr id="3" name="내용 개체 틀 2"/>
          <p:cNvSpPr>
            <a:spLocks noGrp="1"/>
          </p:cNvSpPr>
          <p:nvPr>
            <p:ph idx="1"/>
          </p:nvPr>
        </p:nvSpPr>
        <p:spPr>
          <a:xfrm>
            <a:off x="761894" y="1261914"/>
            <a:ext cx="13716212" cy="6984776"/>
          </a:xfrm>
        </p:spPr>
        <p:txBody>
          <a:bodyPr/>
          <a:lstStyle/>
          <a:p>
            <a:r>
              <a:rPr lang="en-US" altLang="ko-KR" dirty="0" smtClean="0">
                <a:solidFill>
                  <a:schemeClr val="tx1">
                    <a:lumMod val="65000"/>
                    <a:lumOff val="35000"/>
                  </a:schemeClr>
                </a:solidFill>
              </a:rPr>
              <a:t>Whether </a:t>
            </a:r>
            <a:r>
              <a:rPr lang="en-US" altLang="ko-KR" dirty="0">
                <a:solidFill>
                  <a:schemeClr val="tx1">
                    <a:lumMod val="65000"/>
                    <a:lumOff val="35000"/>
                  </a:schemeClr>
                </a:solidFill>
              </a:rPr>
              <a:t>to start work on CLTM since </a:t>
            </a:r>
            <a:r>
              <a:rPr lang="en-US" altLang="ko-KR" dirty="0" smtClean="0">
                <a:solidFill>
                  <a:schemeClr val="tx1">
                    <a:lumMod val="65000"/>
                    <a:lumOff val="35000"/>
                  </a:schemeClr>
                </a:solidFill>
              </a:rPr>
              <a:t>RAN#105</a:t>
            </a:r>
          </a:p>
          <a:p>
            <a:pPr lvl="1"/>
            <a:endParaRPr lang="en-US" altLang="ko-KR" dirty="0" smtClean="0">
              <a:solidFill>
                <a:schemeClr val="tx1">
                  <a:lumMod val="65000"/>
                  <a:lumOff val="35000"/>
                </a:schemeClr>
              </a:solidFill>
            </a:endParaRPr>
          </a:p>
          <a:p>
            <a:pPr lvl="1"/>
            <a:r>
              <a:rPr lang="en-US" altLang="ko-KR" dirty="0" smtClean="0">
                <a:solidFill>
                  <a:schemeClr val="tx1">
                    <a:lumMod val="65000"/>
                    <a:lumOff val="35000"/>
                  </a:schemeClr>
                </a:solidFill>
              </a:rPr>
              <a:t>Our observations are as follows: </a:t>
            </a:r>
          </a:p>
          <a:p>
            <a:pPr lvl="1"/>
            <a:endParaRPr lang="en-US" altLang="ko-KR" dirty="0" smtClean="0">
              <a:solidFill>
                <a:schemeClr val="tx1">
                  <a:lumMod val="65000"/>
                  <a:lumOff val="35000"/>
                </a:schemeClr>
              </a:solidFill>
            </a:endParaRPr>
          </a:p>
          <a:p>
            <a:pPr lvl="1"/>
            <a:r>
              <a:rPr lang="en-US" altLang="ko-KR" dirty="0" smtClean="0">
                <a:solidFill>
                  <a:schemeClr val="tx1">
                    <a:lumMod val="65000"/>
                    <a:lumOff val="35000"/>
                  </a:schemeClr>
                </a:solidFill>
              </a:rPr>
              <a:t>Among the three main objectives in WID, two on-going objectives (inter-CU LTM and measurement related enhancements) are making reasonable progress in RAN2. </a:t>
            </a:r>
          </a:p>
          <a:p>
            <a:pPr lvl="1"/>
            <a:endParaRPr lang="en-US" altLang="ko-KR" dirty="0">
              <a:solidFill>
                <a:schemeClr val="tx1">
                  <a:lumMod val="65000"/>
                  <a:lumOff val="35000"/>
                </a:schemeClr>
              </a:solidFill>
            </a:endParaRPr>
          </a:p>
          <a:p>
            <a:pPr lvl="1"/>
            <a:r>
              <a:rPr lang="en-US" altLang="ko-KR" dirty="0" smtClean="0">
                <a:solidFill>
                  <a:schemeClr val="tx1">
                    <a:lumMod val="65000"/>
                    <a:lumOff val="35000"/>
                  </a:schemeClr>
                </a:solidFill>
              </a:rPr>
              <a:t>Work load for the two objectives is considered manageable so far, because RAN2 has been restricting target scenarios with proper prioritization of essential functionalities and down-prioritization of over-optimization during discussion. </a:t>
            </a:r>
          </a:p>
          <a:p>
            <a:pPr lvl="1"/>
            <a:endParaRPr lang="en-US" altLang="ko-KR" dirty="0" smtClean="0">
              <a:solidFill>
                <a:schemeClr val="tx1">
                  <a:lumMod val="65000"/>
                  <a:lumOff val="35000"/>
                </a:schemeClr>
              </a:solidFill>
            </a:endParaRPr>
          </a:p>
          <a:p>
            <a:pPr lvl="1"/>
            <a:r>
              <a:rPr lang="en-US" altLang="ko-KR" dirty="0" smtClean="0">
                <a:solidFill>
                  <a:schemeClr val="tx1">
                    <a:lumMod val="65000"/>
                    <a:lumOff val="35000"/>
                  </a:schemeClr>
                </a:solidFill>
              </a:rPr>
              <a:t>Initiation of CLTM work from RAN#105 will increase work load in RAN2, RAN1, RAN3. But we believe this should not be the reason not to start CLTM work because</a:t>
            </a:r>
          </a:p>
          <a:p>
            <a:pPr lvl="2"/>
            <a:r>
              <a:rPr lang="en-US" altLang="ko-KR" dirty="0" smtClean="0">
                <a:solidFill>
                  <a:schemeClr val="tx1">
                    <a:lumMod val="65000"/>
                    <a:lumOff val="35000"/>
                  </a:schemeClr>
                </a:solidFill>
              </a:rPr>
              <a:t>a) this work is already included as objective in WID </a:t>
            </a:r>
          </a:p>
          <a:p>
            <a:pPr lvl="2"/>
            <a:r>
              <a:rPr lang="en-US" altLang="ko-KR" dirty="0" smtClean="0">
                <a:solidFill>
                  <a:schemeClr val="tx1">
                    <a:lumMod val="65000"/>
                    <a:lumOff val="35000"/>
                  </a:schemeClr>
                </a:solidFill>
              </a:rPr>
              <a:t>b) the work load until now is currently acceptable so far. </a:t>
            </a:r>
          </a:p>
          <a:p>
            <a:pPr lvl="2"/>
            <a:r>
              <a:rPr lang="en-US" altLang="ko-KR" dirty="0" smtClean="0">
                <a:solidFill>
                  <a:schemeClr val="tx1">
                    <a:lumMod val="65000"/>
                    <a:lumOff val="35000"/>
                  </a:schemeClr>
                </a:solidFill>
              </a:rPr>
              <a:t>c) If the scope of CLTM work is reasonably tailored and decided, we believe the overall work load with additional work to support CLTM remains manageable for entire Rel-19 timeline </a:t>
            </a:r>
          </a:p>
          <a:p>
            <a:pPr lvl="1"/>
            <a:endParaRPr lang="en-US" altLang="ko-KR" dirty="0" smtClean="0">
              <a:solidFill>
                <a:schemeClr val="tx1">
                  <a:lumMod val="65000"/>
                  <a:lumOff val="35000"/>
                </a:schemeClr>
              </a:solidFill>
            </a:endParaRPr>
          </a:p>
          <a:p>
            <a:r>
              <a:rPr lang="en-US" altLang="ko-KR" dirty="0" smtClean="0">
                <a:solidFill>
                  <a:srgbClr val="FF0000"/>
                </a:solidFill>
              </a:rPr>
              <a:t>Proposal 1: Work on CLTM is initiated since RAN#105.  </a:t>
            </a:r>
            <a:endParaRPr lang="en-US" altLang="ko-KR" dirty="0">
              <a:solidFill>
                <a:srgbClr val="FF0000"/>
              </a:solidFill>
            </a:endParaRPr>
          </a:p>
          <a:p>
            <a:pPr lvl="1"/>
            <a:endParaRPr lang="en-US" altLang="ko-KR" dirty="0">
              <a:solidFill>
                <a:schemeClr val="tx1">
                  <a:lumMod val="65000"/>
                  <a:lumOff val="35000"/>
                </a:schemeClr>
              </a:solidFill>
            </a:endParaRPr>
          </a:p>
          <a:p>
            <a:pPr lvl="1"/>
            <a:endParaRPr lang="en-US" altLang="ko-KR" dirty="0" smtClean="0">
              <a:solidFill>
                <a:schemeClr val="tx1">
                  <a:lumMod val="65000"/>
                  <a:lumOff val="35000"/>
                </a:schemeClr>
              </a:solidFill>
            </a:endParaRPr>
          </a:p>
          <a:p>
            <a:pPr lvl="2"/>
            <a:endParaRPr lang="en-US" altLang="ko-KR" dirty="0">
              <a:solidFill>
                <a:schemeClr val="tx1">
                  <a:lumMod val="65000"/>
                  <a:lumOff val="35000"/>
                </a:schemeClr>
              </a:solidFill>
            </a:endParaRPr>
          </a:p>
          <a:p>
            <a:pPr marL="0" indent="0">
              <a:buNone/>
            </a:pPr>
            <a:endParaRPr lang="ko-KR" altLang="en-US" dirty="0"/>
          </a:p>
        </p:txBody>
      </p:sp>
      <p:sp>
        <p:nvSpPr>
          <p:cNvPr id="4" name="슬라이드 번호 개체 틀 3"/>
          <p:cNvSpPr>
            <a:spLocks noGrp="1"/>
          </p:cNvSpPr>
          <p:nvPr>
            <p:ph type="sldNum" sz="quarter" idx="12"/>
          </p:nvPr>
        </p:nvSpPr>
        <p:spPr/>
        <p:txBody>
          <a:bodyPr/>
          <a:lstStyle/>
          <a:p>
            <a:pPr>
              <a:defRPr/>
            </a:pPr>
            <a:fld id="{45A508B9-9A56-4258-898F-68993A65175B}" type="slidenum">
              <a:rPr lang="ko-KR" altLang="en-US" smtClean="0"/>
              <a:pPr>
                <a:defRPr/>
              </a:pPr>
              <a:t>3</a:t>
            </a:fld>
            <a:endParaRPr lang="ko-KR" altLang="en-US" dirty="0"/>
          </a:p>
        </p:txBody>
      </p:sp>
    </p:spTree>
    <p:extLst>
      <p:ext uri="{BB962C8B-B14F-4D97-AF65-F5344CB8AC3E}">
        <p14:creationId xmlns:p14="http://schemas.microsoft.com/office/powerpoint/2010/main" val="36571372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Work </a:t>
            </a:r>
            <a:r>
              <a:rPr lang="en-US" altLang="ko-KR" dirty="0"/>
              <a:t>scope of </a:t>
            </a:r>
            <a:r>
              <a:rPr lang="en-US" altLang="ko-KR" dirty="0" smtClean="0"/>
              <a:t>CLTM</a:t>
            </a:r>
            <a:endParaRPr lang="en-US" altLang="ko-KR" dirty="0"/>
          </a:p>
        </p:txBody>
      </p:sp>
      <p:sp>
        <p:nvSpPr>
          <p:cNvPr id="3" name="내용 개체 틀 2"/>
          <p:cNvSpPr>
            <a:spLocks noGrp="1"/>
          </p:cNvSpPr>
          <p:nvPr>
            <p:ph idx="1"/>
          </p:nvPr>
        </p:nvSpPr>
        <p:spPr/>
        <p:txBody>
          <a:bodyPr/>
          <a:lstStyle/>
          <a:p>
            <a:r>
              <a:rPr lang="en-US" altLang="ko-KR" dirty="0" smtClean="0">
                <a:solidFill>
                  <a:schemeClr val="tx1">
                    <a:lumMod val="65000"/>
                    <a:lumOff val="35000"/>
                  </a:schemeClr>
                </a:solidFill>
              </a:rPr>
              <a:t>RACH-based Intra-CU CLTM </a:t>
            </a:r>
          </a:p>
          <a:p>
            <a:pPr lvl="1"/>
            <a:r>
              <a:rPr lang="en-US" altLang="ko-KR" dirty="0" smtClean="0">
                <a:solidFill>
                  <a:schemeClr val="tx1">
                    <a:lumMod val="65000"/>
                    <a:lumOff val="35000"/>
                  </a:schemeClr>
                </a:solidFill>
              </a:rPr>
              <a:t>CBRA based CLTM would require small specification work .  </a:t>
            </a:r>
          </a:p>
          <a:p>
            <a:pPr lvl="2"/>
            <a:r>
              <a:rPr lang="en-US" altLang="ko-KR" dirty="0" smtClean="0">
                <a:solidFill>
                  <a:schemeClr val="tx1">
                    <a:lumMod val="65000"/>
                    <a:lumOff val="35000"/>
                  </a:schemeClr>
                </a:solidFill>
              </a:rPr>
              <a:t>Candidate cell preconfiguration is already supported in Rel-18 LTM. CLTM execution conditions can </a:t>
            </a:r>
            <a:r>
              <a:rPr lang="en-US" altLang="ko-KR" dirty="0">
                <a:solidFill>
                  <a:schemeClr val="tx1">
                    <a:lumMod val="65000"/>
                    <a:lumOff val="35000"/>
                  </a:schemeClr>
                </a:solidFill>
              </a:rPr>
              <a:t>reuse </a:t>
            </a:r>
            <a:r>
              <a:rPr lang="en-US" altLang="ko-KR" dirty="0" smtClean="0">
                <a:solidFill>
                  <a:schemeClr val="tx1">
                    <a:lumMod val="65000"/>
                    <a:lumOff val="35000"/>
                  </a:schemeClr>
                </a:solidFill>
              </a:rPr>
              <a:t>Event </a:t>
            </a:r>
            <a:r>
              <a:rPr lang="en-US" altLang="ko-KR" dirty="0">
                <a:solidFill>
                  <a:schemeClr val="tx1">
                    <a:lumMod val="65000"/>
                    <a:lumOff val="35000"/>
                  </a:schemeClr>
                </a:solidFill>
              </a:rPr>
              <a:t>LTMs </a:t>
            </a:r>
            <a:r>
              <a:rPr lang="en-US" altLang="ko-KR" dirty="0" smtClean="0">
                <a:solidFill>
                  <a:schemeClr val="tx1">
                    <a:lumMod val="65000"/>
                    <a:lumOff val="35000"/>
                  </a:schemeClr>
                </a:solidFill>
              </a:rPr>
              <a:t>introduced for R19 LTM. Security related aspects for intra-CU LTM are directly applicable to intra-CU CLTM. </a:t>
            </a:r>
          </a:p>
          <a:p>
            <a:pPr lvl="1"/>
            <a:r>
              <a:rPr lang="en-US" altLang="ko-KR" dirty="0" smtClean="0">
                <a:solidFill>
                  <a:schemeClr val="tx1">
                    <a:lumMod val="65000"/>
                    <a:lumOff val="35000"/>
                  </a:schemeClr>
                </a:solidFill>
              </a:rPr>
              <a:t>For CFRA based CLTM, discussion on network coordination for CFRA resources may be needed. </a:t>
            </a:r>
          </a:p>
          <a:p>
            <a:r>
              <a:rPr lang="en-US" altLang="ko-KR" dirty="0" smtClean="0">
                <a:solidFill>
                  <a:schemeClr val="tx1">
                    <a:lumMod val="65000"/>
                    <a:lumOff val="35000"/>
                  </a:schemeClr>
                </a:solidFill>
              </a:rPr>
              <a:t>RACH-less intra-CU CLTM</a:t>
            </a:r>
          </a:p>
          <a:p>
            <a:pPr lvl="1"/>
            <a:r>
              <a:rPr lang="en-US" altLang="ko-KR" dirty="0" smtClean="0">
                <a:solidFill>
                  <a:schemeClr val="tx1">
                    <a:lumMod val="65000"/>
                    <a:lumOff val="35000"/>
                  </a:schemeClr>
                </a:solidFill>
              </a:rPr>
              <a:t>To enable RACH-less CLTM, same beam should be assumed by both UE and NW during RACH-less CLTM execution and </a:t>
            </a:r>
            <a:r>
              <a:rPr lang="en-US" altLang="ko-KR" dirty="0">
                <a:solidFill>
                  <a:schemeClr val="tx1">
                    <a:lumMod val="65000"/>
                    <a:lumOff val="35000"/>
                  </a:schemeClr>
                </a:solidFill>
              </a:rPr>
              <a:t>Timing Advance </a:t>
            </a:r>
            <a:r>
              <a:rPr lang="en-US" altLang="ko-KR" dirty="0" smtClean="0">
                <a:solidFill>
                  <a:schemeClr val="tx1">
                    <a:lumMod val="65000"/>
                    <a:lumOff val="35000"/>
                  </a:schemeClr>
                </a:solidFill>
              </a:rPr>
              <a:t>to the CLTM candidate cell should </a:t>
            </a:r>
            <a:r>
              <a:rPr lang="en-US" altLang="ko-KR" dirty="0">
                <a:solidFill>
                  <a:schemeClr val="tx1">
                    <a:lumMod val="65000"/>
                    <a:lumOff val="35000"/>
                  </a:schemeClr>
                </a:solidFill>
              </a:rPr>
              <a:t>be </a:t>
            </a:r>
            <a:r>
              <a:rPr lang="en-US" altLang="ko-KR" dirty="0" smtClean="0">
                <a:solidFill>
                  <a:schemeClr val="tx1">
                    <a:lumMod val="65000"/>
                    <a:lumOff val="35000"/>
                  </a:schemeClr>
                </a:solidFill>
              </a:rPr>
              <a:t>known </a:t>
            </a:r>
            <a:r>
              <a:rPr lang="en-US" altLang="ko-KR" dirty="0">
                <a:solidFill>
                  <a:schemeClr val="tx1">
                    <a:lumMod val="65000"/>
                    <a:lumOff val="35000"/>
                  </a:schemeClr>
                </a:solidFill>
              </a:rPr>
              <a:t>by UE. </a:t>
            </a:r>
            <a:endParaRPr lang="en-US" altLang="ko-KR" dirty="0" smtClean="0">
              <a:solidFill>
                <a:schemeClr val="tx1">
                  <a:lumMod val="65000"/>
                  <a:lumOff val="35000"/>
                </a:schemeClr>
              </a:solidFill>
            </a:endParaRPr>
          </a:p>
          <a:p>
            <a:pPr lvl="1"/>
            <a:r>
              <a:rPr lang="en-US" altLang="ko-KR" dirty="0" smtClean="0">
                <a:solidFill>
                  <a:schemeClr val="tx1">
                    <a:lumMod val="65000"/>
                    <a:lumOff val="35000"/>
                  </a:schemeClr>
                </a:solidFill>
              </a:rPr>
              <a:t>Some discussion is needed on </a:t>
            </a:r>
            <a:r>
              <a:rPr lang="en-US" altLang="ko-KR" dirty="0">
                <a:solidFill>
                  <a:schemeClr val="tx1">
                    <a:lumMod val="65000"/>
                    <a:lumOff val="35000"/>
                  </a:schemeClr>
                </a:solidFill>
              </a:rPr>
              <a:t>overall CLTM procedure to </a:t>
            </a:r>
            <a:r>
              <a:rPr lang="en-US" altLang="ko-KR" dirty="0" smtClean="0">
                <a:solidFill>
                  <a:schemeClr val="tx1">
                    <a:lumMod val="65000"/>
                    <a:lumOff val="35000"/>
                  </a:schemeClr>
                </a:solidFill>
              </a:rPr>
              <a:t>enable beam alignment between UE and NW and TA acquisition, which may impact </a:t>
            </a:r>
            <a:r>
              <a:rPr lang="en-US" altLang="ko-KR" dirty="0" err="1" smtClean="0">
                <a:solidFill>
                  <a:schemeClr val="tx1">
                    <a:lumMod val="65000"/>
                    <a:lumOff val="35000"/>
                  </a:schemeClr>
                </a:solidFill>
              </a:rPr>
              <a:t>Uu</a:t>
            </a:r>
            <a:r>
              <a:rPr lang="en-US" altLang="ko-KR" dirty="0" smtClean="0">
                <a:solidFill>
                  <a:schemeClr val="tx1">
                    <a:lumMod val="65000"/>
                    <a:lumOff val="35000"/>
                  </a:schemeClr>
                </a:solidFill>
              </a:rPr>
              <a:t> as well as F1. </a:t>
            </a:r>
          </a:p>
          <a:p>
            <a:pPr lvl="1"/>
            <a:r>
              <a:rPr lang="en-US" altLang="ko-KR" dirty="0" smtClean="0">
                <a:solidFill>
                  <a:schemeClr val="tx1">
                    <a:lumMod val="65000"/>
                    <a:lumOff val="35000"/>
                  </a:schemeClr>
                </a:solidFill>
              </a:rPr>
              <a:t>While RACH-less CLTM would require non-trivial discussion, it is important to support RACH-less cell switch for CLTM as the performance benefit is maximized by skipping RACH during cell switch. </a:t>
            </a:r>
          </a:p>
          <a:p>
            <a:r>
              <a:rPr lang="en-US" altLang="ko-KR" dirty="0" smtClean="0">
                <a:solidFill>
                  <a:schemeClr val="tx1">
                    <a:lumMod val="65000"/>
                    <a:lumOff val="35000"/>
                  </a:schemeClr>
                </a:solidFill>
              </a:rPr>
              <a:t>Subsequent intra-CU CLTM </a:t>
            </a:r>
          </a:p>
          <a:p>
            <a:pPr lvl="1"/>
            <a:r>
              <a:rPr lang="en-US" altLang="ko-KR" dirty="0">
                <a:solidFill>
                  <a:schemeClr val="tx1">
                    <a:lumMod val="65000"/>
                    <a:lumOff val="35000"/>
                  </a:schemeClr>
                </a:solidFill>
              </a:rPr>
              <a:t>(C)LTM is designed to utilize beam-level diversity for cell switch, which inherently requires configuration of multiple candidate cells (i.e., higher signaling overhead) and results in frequent cell </a:t>
            </a:r>
            <a:r>
              <a:rPr lang="en-US" altLang="ko-KR" dirty="0" smtClean="0">
                <a:solidFill>
                  <a:schemeClr val="tx1">
                    <a:lumMod val="65000"/>
                    <a:lumOff val="35000"/>
                  </a:schemeClr>
                </a:solidFill>
              </a:rPr>
              <a:t>switching (i.e., short time of stay). </a:t>
            </a:r>
            <a:r>
              <a:rPr lang="en-US" altLang="ko-KR" dirty="0">
                <a:solidFill>
                  <a:schemeClr val="tx1">
                    <a:lumMod val="65000"/>
                    <a:lumOff val="35000"/>
                  </a:schemeClr>
                </a:solidFill>
              </a:rPr>
              <a:t>So, </a:t>
            </a:r>
            <a:r>
              <a:rPr lang="en-US" altLang="ko-KR" dirty="0" smtClean="0">
                <a:solidFill>
                  <a:schemeClr val="tx1">
                    <a:lumMod val="65000"/>
                    <a:lumOff val="35000"/>
                  </a:schemeClr>
                </a:solidFill>
              </a:rPr>
              <a:t>we believe that subsequent </a:t>
            </a:r>
            <a:r>
              <a:rPr lang="en-US" altLang="ko-KR" dirty="0">
                <a:solidFill>
                  <a:schemeClr val="tx1">
                    <a:lumMod val="65000"/>
                    <a:lumOff val="35000"/>
                  </a:schemeClr>
                </a:solidFill>
              </a:rPr>
              <a:t>CLTM is worth </a:t>
            </a:r>
            <a:r>
              <a:rPr lang="en-US" altLang="ko-KR" dirty="0" smtClean="0">
                <a:solidFill>
                  <a:schemeClr val="tx1">
                    <a:lumMod val="65000"/>
                    <a:lumOff val="35000"/>
                  </a:schemeClr>
                </a:solidFill>
              </a:rPr>
              <a:t>getting supported.  </a:t>
            </a:r>
            <a:endParaRPr lang="en-US" altLang="ko-KR" dirty="0">
              <a:solidFill>
                <a:schemeClr val="tx1">
                  <a:lumMod val="65000"/>
                  <a:lumOff val="35000"/>
                </a:schemeClr>
              </a:solidFill>
            </a:endParaRPr>
          </a:p>
          <a:p>
            <a:r>
              <a:rPr lang="en-US" altLang="ko-KR" dirty="0" smtClean="0">
                <a:solidFill>
                  <a:srgbClr val="FF0000"/>
                </a:solidFill>
              </a:rPr>
              <a:t>Proposal 2: RAN WGs are tasked to support both intra-CU RACH-based CLTM and intra-CU RACH-less CLTM.</a:t>
            </a:r>
          </a:p>
          <a:p>
            <a:r>
              <a:rPr lang="en-US" altLang="ko-KR" dirty="0" smtClean="0">
                <a:solidFill>
                  <a:srgbClr val="FF0000"/>
                </a:solidFill>
              </a:rPr>
              <a:t>Proposal 3: RAN WGs are tasked to support subsequent intra-CU CLTM.</a:t>
            </a:r>
            <a:endParaRPr lang="en-US" altLang="ko-KR" dirty="0">
              <a:solidFill>
                <a:srgbClr val="FF0000"/>
              </a:solidFill>
            </a:endParaRPr>
          </a:p>
          <a:p>
            <a:pPr lvl="1"/>
            <a:endParaRPr lang="ko-KR" altLang="en-US" dirty="0"/>
          </a:p>
        </p:txBody>
      </p:sp>
      <p:sp>
        <p:nvSpPr>
          <p:cNvPr id="4" name="슬라이드 번호 개체 틀 3"/>
          <p:cNvSpPr>
            <a:spLocks noGrp="1"/>
          </p:cNvSpPr>
          <p:nvPr>
            <p:ph type="sldNum" sz="quarter" idx="12"/>
          </p:nvPr>
        </p:nvSpPr>
        <p:spPr/>
        <p:txBody>
          <a:bodyPr/>
          <a:lstStyle/>
          <a:p>
            <a:pPr>
              <a:defRPr/>
            </a:pPr>
            <a:fld id="{45A508B9-9A56-4258-898F-68993A65175B}" type="slidenum">
              <a:rPr lang="ko-KR" altLang="en-US" smtClean="0"/>
              <a:pPr>
                <a:defRPr/>
              </a:pPr>
              <a:t>4</a:t>
            </a:fld>
            <a:endParaRPr lang="ko-KR" altLang="en-US" dirty="0"/>
          </a:p>
        </p:txBody>
      </p:sp>
    </p:spTree>
    <p:extLst>
      <p:ext uri="{BB962C8B-B14F-4D97-AF65-F5344CB8AC3E}">
        <p14:creationId xmlns:p14="http://schemas.microsoft.com/office/powerpoint/2010/main" val="23725662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Work scope of CLTM</a:t>
            </a:r>
            <a:endParaRPr lang="ko-KR" altLang="en-US" dirty="0"/>
          </a:p>
        </p:txBody>
      </p:sp>
      <p:sp>
        <p:nvSpPr>
          <p:cNvPr id="3" name="내용 개체 틀 2"/>
          <p:cNvSpPr>
            <a:spLocks noGrp="1"/>
          </p:cNvSpPr>
          <p:nvPr>
            <p:ph idx="1"/>
          </p:nvPr>
        </p:nvSpPr>
        <p:spPr/>
        <p:txBody>
          <a:bodyPr/>
          <a:lstStyle/>
          <a:p>
            <a:r>
              <a:rPr lang="en-US" altLang="ko-KR" dirty="0">
                <a:solidFill>
                  <a:schemeClr val="tx1">
                    <a:lumMod val="65000"/>
                    <a:lumOff val="35000"/>
                  </a:schemeClr>
                </a:solidFill>
              </a:rPr>
              <a:t>Inter-CU CLTM</a:t>
            </a:r>
          </a:p>
          <a:p>
            <a:pPr lvl="1"/>
            <a:r>
              <a:rPr lang="en-US" altLang="ko-KR" dirty="0">
                <a:solidFill>
                  <a:schemeClr val="tx1">
                    <a:lumMod val="65000"/>
                    <a:lumOff val="35000"/>
                  </a:schemeClr>
                </a:solidFill>
              </a:rPr>
              <a:t>Intra-CU CLTM is of higher priority, according to WID. </a:t>
            </a:r>
            <a:endParaRPr lang="en-US" altLang="ko-KR" dirty="0" smtClean="0">
              <a:solidFill>
                <a:schemeClr val="tx1">
                  <a:lumMod val="65000"/>
                  <a:lumOff val="35000"/>
                </a:schemeClr>
              </a:solidFill>
            </a:endParaRPr>
          </a:p>
          <a:p>
            <a:pPr lvl="1"/>
            <a:r>
              <a:rPr lang="en-US" altLang="ko-KR" dirty="0" smtClean="0">
                <a:solidFill>
                  <a:schemeClr val="tx1">
                    <a:lumMod val="65000"/>
                    <a:lumOff val="35000"/>
                  </a:schemeClr>
                </a:solidFill>
              </a:rPr>
              <a:t>In our view, the support of inter-CU CLTM needs not be precluded, and whether </a:t>
            </a:r>
            <a:r>
              <a:rPr lang="en-US" altLang="ko-KR" dirty="0">
                <a:solidFill>
                  <a:schemeClr val="tx1">
                    <a:lumMod val="65000"/>
                    <a:lumOff val="35000"/>
                  </a:schemeClr>
                </a:solidFill>
              </a:rPr>
              <a:t>to support inter-CU CLTM or not should be decided by </a:t>
            </a:r>
            <a:r>
              <a:rPr lang="en-US" altLang="ko-KR" dirty="0" smtClean="0">
                <a:solidFill>
                  <a:schemeClr val="tx1">
                    <a:lumMod val="65000"/>
                    <a:lumOff val="35000"/>
                  </a:schemeClr>
                </a:solidFill>
              </a:rPr>
              <a:t>RAN WGs (mainly RAN3) based on specification impacts and work load. </a:t>
            </a:r>
          </a:p>
          <a:p>
            <a:pPr lvl="1"/>
            <a:r>
              <a:rPr lang="en-US" altLang="ko-KR" dirty="0" smtClean="0">
                <a:solidFill>
                  <a:schemeClr val="tx1">
                    <a:lumMod val="65000"/>
                    <a:lumOff val="35000"/>
                  </a:schemeClr>
                </a:solidFill>
              </a:rPr>
              <a:t>So, we suggest RAN WGs discuss whether inter-CU support in Rel-19 is feasible, and based on the discussion, RAN#106 make a final decision on the work scope of CLTM. Both RACH-based CLTM and RACH-less CLTM can be considered, and subsequent CLTM (for both RACH-based and RACH-less) is also considered as scope for inter-CU CLTM.   </a:t>
            </a:r>
          </a:p>
          <a:p>
            <a:pPr lvl="1"/>
            <a:endParaRPr lang="en-US" altLang="ko-KR" dirty="0">
              <a:solidFill>
                <a:schemeClr val="tx1">
                  <a:lumMod val="65000"/>
                  <a:lumOff val="35000"/>
                </a:schemeClr>
              </a:solidFill>
            </a:endParaRPr>
          </a:p>
          <a:p>
            <a:r>
              <a:rPr lang="en-US" altLang="ko-KR" dirty="0" smtClean="0">
                <a:solidFill>
                  <a:srgbClr val="FF0000"/>
                </a:solidFill>
              </a:rPr>
              <a:t>Proposal 4: RAN </a:t>
            </a:r>
            <a:r>
              <a:rPr lang="en-US" altLang="ko-KR" dirty="0">
                <a:solidFill>
                  <a:srgbClr val="FF0000"/>
                </a:solidFill>
              </a:rPr>
              <a:t>WGs discuss  whether inter-CU CLTM support in Rel-19 is feasible </a:t>
            </a:r>
            <a:r>
              <a:rPr lang="en-US" altLang="ko-KR" dirty="0" smtClean="0">
                <a:solidFill>
                  <a:srgbClr val="FF0000"/>
                </a:solidFill>
              </a:rPr>
              <a:t>for RACH-based CLTM, RACH-less CLTM, and subsequent CLTM. Then, RAN#106 </a:t>
            </a:r>
            <a:r>
              <a:rPr lang="en-US" altLang="ko-KR" dirty="0">
                <a:solidFill>
                  <a:srgbClr val="FF0000"/>
                </a:solidFill>
              </a:rPr>
              <a:t>makes </a:t>
            </a:r>
            <a:r>
              <a:rPr lang="en-US" altLang="ko-KR" dirty="0" smtClean="0">
                <a:solidFill>
                  <a:srgbClr val="FF0000"/>
                </a:solidFill>
              </a:rPr>
              <a:t>a final </a:t>
            </a:r>
            <a:r>
              <a:rPr lang="en-US" altLang="ko-KR" dirty="0">
                <a:solidFill>
                  <a:srgbClr val="FF0000"/>
                </a:solidFill>
              </a:rPr>
              <a:t>decision on CLTM work scope. </a:t>
            </a:r>
          </a:p>
          <a:p>
            <a:pPr lvl="1"/>
            <a:endParaRPr lang="ko-KR" altLang="en-US" dirty="0"/>
          </a:p>
        </p:txBody>
      </p:sp>
      <p:sp>
        <p:nvSpPr>
          <p:cNvPr id="4" name="슬라이드 번호 개체 틀 3"/>
          <p:cNvSpPr>
            <a:spLocks noGrp="1"/>
          </p:cNvSpPr>
          <p:nvPr>
            <p:ph type="sldNum" sz="quarter" idx="12"/>
          </p:nvPr>
        </p:nvSpPr>
        <p:spPr/>
        <p:txBody>
          <a:bodyPr/>
          <a:lstStyle/>
          <a:p>
            <a:pPr>
              <a:defRPr/>
            </a:pPr>
            <a:fld id="{45A508B9-9A56-4258-898F-68993A65175B}" type="slidenum">
              <a:rPr lang="ko-KR" altLang="en-US" smtClean="0"/>
              <a:pPr>
                <a:defRPr/>
              </a:pPr>
              <a:t>5</a:t>
            </a:fld>
            <a:endParaRPr lang="ko-KR" altLang="en-US" dirty="0"/>
          </a:p>
        </p:txBody>
      </p:sp>
    </p:spTree>
    <p:extLst>
      <p:ext uri="{BB962C8B-B14F-4D97-AF65-F5344CB8AC3E}">
        <p14:creationId xmlns:p14="http://schemas.microsoft.com/office/powerpoint/2010/main" val="2149770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Harmonization between MOBILITY and MIMO</a:t>
            </a:r>
            <a:endParaRPr lang="ko-KR" altLang="en-US" dirty="0"/>
          </a:p>
        </p:txBody>
      </p:sp>
      <p:sp>
        <p:nvSpPr>
          <p:cNvPr id="3" name="내용 개체 틀 2"/>
          <p:cNvSpPr>
            <a:spLocks noGrp="1"/>
          </p:cNvSpPr>
          <p:nvPr>
            <p:ph idx="1"/>
          </p:nvPr>
        </p:nvSpPr>
        <p:spPr/>
        <p:txBody>
          <a:bodyPr/>
          <a:lstStyle/>
          <a:p>
            <a:r>
              <a:rPr lang="en-US" altLang="ko-KR" dirty="0" smtClean="0"/>
              <a:t>Observation</a:t>
            </a:r>
          </a:p>
          <a:p>
            <a:pPr lvl="1"/>
            <a:r>
              <a:rPr lang="en-US" altLang="ko-KR" dirty="0" smtClean="0"/>
              <a:t>Different use cases lead to deviated event kinds and event fulfillment conditions</a:t>
            </a:r>
          </a:p>
          <a:p>
            <a:pPr lvl="2"/>
            <a:r>
              <a:rPr lang="en-US" altLang="ko-KR" dirty="0" smtClean="0"/>
              <a:t>Event-triggered L1 report functionalities being introduced for R19 LTM are designed for cell switching use cases (and possibly relevant use cases such as early synchronization). </a:t>
            </a:r>
          </a:p>
          <a:p>
            <a:pPr lvl="2"/>
            <a:r>
              <a:rPr lang="en-US" altLang="ko-KR" dirty="0" smtClean="0"/>
              <a:t>Event-triggered L1 report functionalities being introduced for R19 MIMO are designed for beam management use cases. </a:t>
            </a:r>
          </a:p>
          <a:p>
            <a:pPr lvl="2"/>
            <a:r>
              <a:rPr lang="en-US" altLang="ko-KR" dirty="0" smtClean="0"/>
              <a:t>For cell switching use cases, more reliable/stable event fulfillment conditions are required, whereas for beam switching use cases, more dynamic event fulfillment conditions are beneficial. Due to their differences, the actual event kinds and their event fulfillment conditions are already deviated from each other. </a:t>
            </a:r>
          </a:p>
          <a:p>
            <a:pPr lvl="2"/>
            <a:r>
              <a:rPr lang="en-US" altLang="ko-KR" dirty="0" smtClean="0"/>
              <a:t>Given such deviation already introduced, harmonization between two WIs is neither meaningful nor motivated.</a:t>
            </a:r>
          </a:p>
          <a:p>
            <a:pPr lvl="1"/>
            <a:r>
              <a:rPr lang="en-US" altLang="ko-KR" dirty="0" smtClean="0"/>
              <a:t>Event-triggered L1 report for LTM is evaluated by MAC and transmitted via MAC CE, whereas event-triggered L1 report for MIMO is evaluated by PHY and transmitted via UCI.</a:t>
            </a:r>
          </a:p>
          <a:p>
            <a:pPr lvl="2"/>
            <a:r>
              <a:rPr lang="en-US" altLang="ko-KR" dirty="0" smtClean="0"/>
              <a:t>The responsible layer in evaluating events and report triggering is different between LTM and MIMO. This is huge  difference</a:t>
            </a:r>
          </a:p>
          <a:p>
            <a:pPr lvl="2"/>
            <a:r>
              <a:rPr lang="en-US" altLang="ko-KR" dirty="0"/>
              <a:t>Given such </a:t>
            </a:r>
            <a:r>
              <a:rPr lang="en-US" altLang="ko-KR" dirty="0" smtClean="0"/>
              <a:t>difference already introduced, </a:t>
            </a:r>
            <a:r>
              <a:rPr lang="en-US" altLang="ko-KR" dirty="0"/>
              <a:t>harmonization between two WIs </a:t>
            </a:r>
            <a:r>
              <a:rPr lang="en-US" altLang="ko-KR" dirty="0" smtClean="0"/>
              <a:t>is </a:t>
            </a:r>
            <a:r>
              <a:rPr lang="en-US" altLang="ko-KR" dirty="0"/>
              <a:t>neither meaningful nor motivated.</a:t>
            </a:r>
          </a:p>
          <a:p>
            <a:pPr lvl="2"/>
            <a:endParaRPr lang="en-US" altLang="ko-KR" dirty="0"/>
          </a:p>
          <a:p>
            <a:r>
              <a:rPr lang="en-US" altLang="ko-KR" dirty="0" smtClean="0">
                <a:solidFill>
                  <a:srgbClr val="FF0000"/>
                </a:solidFill>
              </a:rPr>
              <a:t>Proposal 5: No explicit harmonization effort is necessary between R19 MOBILITY WI and MIMO WI. </a:t>
            </a:r>
            <a:endParaRPr lang="ko-KR" altLang="en-US" dirty="0">
              <a:solidFill>
                <a:srgbClr val="FF0000"/>
              </a:solidFill>
            </a:endParaRPr>
          </a:p>
        </p:txBody>
      </p:sp>
      <p:sp>
        <p:nvSpPr>
          <p:cNvPr id="4" name="슬라이드 번호 개체 틀 3"/>
          <p:cNvSpPr>
            <a:spLocks noGrp="1"/>
          </p:cNvSpPr>
          <p:nvPr>
            <p:ph type="sldNum" sz="quarter" idx="12"/>
          </p:nvPr>
        </p:nvSpPr>
        <p:spPr/>
        <p:txBody>
          <a:bodyPr/>
          <a:lstStyle/>
          <a:p>
            <a:pPr>
              <a:defRPr/>
            </a:pPr>
            <a:fld id="{45A508B9-9A56-4258-898F-68993A65175B}" type="slidenum">
              <a:rPr lang="ko-KR" altLang="en-US" smtClean="0"/>
              <a:pPr>
                <a:defRPr/>
              </a:pPr>
              <a:t>6</a:t>
            </a:fld>
            <a:endParaRPr lang="ko-KR" altLang="en-US" dirty="0"/>
          </a:p>
        </p:txBody>
      </p:sp>
    </p:spTree>
    <p:extLst>
      <p:ext uri="{BB962C8B-B14F-4D97-AF65-F5344CB8AC3E}">
        <p14:creationId xmlns:p14="http://schemas.microsoft.com/office/powerpoint/2010/main" val="36524679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Conclusion </a:t>
            </a:r>
            <a:endParaRPr lang="ko-KR" altLang="en-US" dirty="0"/>
          </a:p>
        </p:txBody>
      </p:sp>
      <p:sp>
        <p:nvSpPr>
          <p:cNvPr id="3" name="내용 개체 틀 2"/>
          <p:cNvSpPr>
            <a:spLocks noGrp="1"/>
          </p:cNvSpPr>
          <p:nvPr>
            <p:ph idx="1"/>
          </p:nvPr>
        </p:nvSpPr>
        <p:spPr/>
        <p:txBody>
          <a:bodyPr/>
          <a:lstStyle/>
          <a:p>
            <a:r>
              <a:rPr lang="en-US" altLang="ko-KR" dirty="0"/>
              <a:t>Conditional CLTM</a:t>
            </a:r>
          </a:p>
          <a:p>
            <a:pPr lvl="1"/>
            <a:r>
              <a:rPr lang="en-US" altLang="ko-KR" dirty="0" smtClean="0">
                <a:solidFill>
                  <a:srgbClr val="FF0000"/>
                </a:solidFill>
              </a:rPr>
              <a:t>Proposal 1: </a:t>
            </a:r>
            <a:r>
              <a:rPr lang="en-US" altLang="ko-KR" dirty="0">
                <a:solidFill>
                  <a:srgbClr val="FF0000"/>
                </a:solidFill>
              </a:rPr>
              <a:t>Work on </a:t>
            </a:r>
            <a:r>
              <a:rPr lang="en-US" altLang="ko-KR" dirty="0" smtClean="0">
                <a:solidFill>
                  <a:srgbClr val="FF0000"/>
                </a:solidFill>
              </a:rPr>
              <a:t>CLTM </a:t>
            </a:r>
            <a:r>
              <a:rPr lang="en-US" altLang="ko-KR" dirty="0">
                <a:solidFill>
                  <a:srgbClr val="FF0000"/>
                </a:solidFill>
              </a:rPr>
              <a:t>is initiated since RAN#105. </a:t>
            </a:r>
          </a:p>
          <a:p>
            <a:pPr lvl="1"/>
            <a:r>
              <a:rPr lang="en-US" altLang="ko-KR" dirty="0" smtClean="0">
                <a:solidFill>
                  <a:srgbClr val="FF0000"/>
                </a:solidFill>
              </a:rPr>
              <a:t>Proposal 2: </a:t>
            </a:r>
            <a:r>
              <a:rPr lang="en-US" altLang="ko-KR" dirty="0">
                <a:solidFill>
                  <a:srgbClr val="FF0000"/>
                </a:solidFill>
              </a:rPr>
              <a:t>RAN WGs are tasked to support both RACH-based </a:t>
            </a:r>
            <a:r>
              <a:rPr lang="en-US" altLang="ko-KR" dirty="0" smtClean="0">
                <a:solidFill>
                  <a:srgbClr val="FF0000"/>
                </a:solidFill>
              </a:rPr>
              <a:t>intra-CU CLTM </a:t>
            </a:r>
            <a:r>
              <a:rPr lang="en-US" altLang="ko-KR" dirty="0">
                <a:solidFill>
                  <a:srgbClr val="FF0000"/>
                </a:solidFill>
              </a:rPr>
              <a:t>and RACH-less </a:t>
            </a:r>
            <a:r>
              <a:rPr lang="en-US" altLang="ko-KR" dirty="0" smtClean="0">
                <a:solidFill>
                  <a:srgbClr val="FF0000"/>
                </a:solidFill>
              </a:rPr>
              <a:t>intra-CU CLTM </a:t>
            </a:r>
          </a:p>
          <a:p>
            <a:pPr lvl="1"/>
            <a:r>
              <a:rPr lang="en-US" altLang="ko-KR" dirty="0">
                <a:solidFill>
                  <a:srgbClr val="FF0000"/>
                </a:solidFill>
              </a:rPr>
              <a:t>Proposal 3: RAN WGs are tasked to support subsequent intra-CU CLTM.</a:t>
            </a:r>
          </a:p>
          <a:p>
            <a:pPr lvl="1"/>
            <a:r>
              <a:rPr lang="en-US" altLang="ko-KR" dirty="0" smtClean="0">
                <a:solidFill>
                  <a:srgbClr val="FF0000"/>
                </a:solidFill>
              </a:rPr>
              <a:t>Proposal 4: </a:t>
            </a:r>
            <a:r>
              <a:rPr lang="en-US" altLang="ko-KR" dirty="0">
                <a:solidFill>
                  <a:srgbClr val="FF0000"/>
                </a:solidFill>
              </a:rPr>
              <a:t>RAN WGs discuss  whether inter-CU CLTM support in Rel-19 is feasible for RACH-based CLTM, RACH-less CLTM, and subsequent CLTM. Then, RAN#106 makes </a:t>
            </a:r>
            <a:r>
              <a:rPr lang="en-US" altLang="ko-KR" dirty="0" smtClean="0">
                <a:solidFill>
                  <a:srgbClr val="FF0000"/>
                </a:solidFill>
              </a:rPr>
              <a:t>a final </a:t>
            </a:r>
            <a:r>
              <a:rPr lang="en-US" altLang="ko-KR" dirty="0">
                <a:solidFill>
                  <a:srgbClr val="FF0000"/>
                </a:solidFill>
              </a:rPr>
              <a:t>decision on CLTM work scope. </a:t>
            </a:r>
          </a:p>
          <a:p>
            <a:endParaRPr lang="en-US" altLang="ko-KR" dirty="0" smtClean="0"/>
          </a:p>
          <a:p>
            <a:r>
              <a:rPr lang="en-US" altLang="ko-KR" dirty="0" smtClean="0"/>
              <a:t>Harmonization </a:t>
            </a:r>
            <a:r>
              <a:rPr lang="en-US" altLang="ko-KR" dirty="0"/>
              <a:t>between </a:t>
            </a:r>
            <a:r>
              <a:rPr lang="en-US" altLang="ko-KR" dirty="0" smtClean="0"/>
              <a:t>R19 MOBILITY WI and R19 MIMO WI</a:t>
            </a:r>
            <a:endParaRPr lang="en-US" altLang="ko-KR" dirty="0"/>
          </a:p>
          <a:p>
            <a:pPr lvl="1"/>
            <a:r>
              <a:rPr lang="en-US" altLang="ko-KR" dirty="0" smtClean="0">
                <a:solidFill>
                  <a:srgbClr val="FF0000"/>
                </a:solidFill>
              </a:rPr>
              <a:t>Proposal 5: </a:t>
            </a:r>
            <a:r>
              <a:rPr lang="en-US" altLang="ko-KR" dirty="0">
                <a:solidFill>
                  <a:srgbClr val="FF0000"/>
                </a:solidFill>
              </a:rPr>
              <a:t>No explicit harmonization effort is necessary between R19 MOBILITY WI and MIMO WI. </a:t>
            </a:r>
          </a:p>
          <a:p>
            <a:endParaRPr lang="ko-KR" altLang="en-US" dirty="0"/>
          </a:p>
        </p:txBody>
      </p:sp>
      <p:sp>
        <p:nvSpPr>
          <p:cNvPr id="4" name="슬라이드 번호 개체 틀 3"/>
          <p:cNvSpPr>
            <a:spLocks noGrp="1"/>
          </p:cNvSpPr>
          <p:nvPr>
            <p:ph type="sldNum" sz="quarter" idx="12"/>
          </p:nvPr>
        </p:nvSpPr>
        <p:spPr/>
        <p:txBody>
          <a:bodyPr/>
          <a:lstStyle/>
          <a:p>
            <a:pPr>
              <a:defRPr/>
            </a:pPr>
            <a:fld id="{45A508B9-9A56-4258-898F-68993A65175B}" type="slidenum">
              <a:rPr lang="ko-KR" altLang="en-US" smtClean="0"/>
              <a:pPr>
                <a:defRPr/>
              </a:pPr>
              <a:t>7</a:t>
            </a:fld>
            <a:endParaRPr lang="ko-KR" altLang="en-US" dirty="0"/>
          </a:p>
        </p:txBody>
      </p:sp>
    </p:spTree>
    <p:extLst>
      <p:ext uri="{BB962C8B-B14F-4D97-AF65-F5344CB8AC3E}">
        <p14:creationId xmlns:p14="http://schemas.microsoft.com/office/powerpoint/2010/main" val="4200943615"/>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문서" ma:contentTypeID="0x0101001A17329BE811674CBF326964265B0841" ma:contentTypeVersion="1" ma:contentTypeDescription="새 문서를 만듭니다." ma:contentTypeScope="" ma:versionID="98b8e875c966f6fe102cbcb47e577e63">
  <xsd:schema xmlns:xsd="http://www.w3.org/2001/XMLSchema" xmlns:xs="http://www.w3.org/2001/XMLSchema" xmlns:p="http://schemas.microsoft.com/office/2006/metadata/properties" xmlns:ns1="http://schemas.microsoft.com/sharepoint/v3" targetNamespace="http://schemas.microsoft.com/office/2006/metadata/properties" ma:root="true" ma:fieldsID="d4ad92c12d927723e129d15ef340199a"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시작 날짜 예약" ma:description="시작 날짜 예약은 게시 기능을 사용하여 만드는 사이트 열로, 사이트 방문자에게 이 페이지를 처음 표시할 날짜 및 시간을 지정하는 데 사용합니다." ma:internalName="PublishingStartDate">
      <xsd:simpleType>
        <xsd:restriction base="dms:Unknown"/>
      </xsd:simpleType>
    </xsd:element>
    <xsd:element name="PublishingExpirationDate" ma:index="9" nillable="true" ma:displayName="종료 날짜 예약" ma:description="종료 날짜 예약은 게시 기능을 사용하여 만드는 사이트 열로, 사이트 방문자에게 이 페이지를 더 이상 표시하지 않을 날짜 및 시간을 지정하는 데 사용됩니다."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387A800-FD13-4A08-9E6D-57390EB249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BF126B1-5379-444F-8DBB-0A41228BE666}">
  <ds:schemaRefs>
    <ds:schemaRef ds:uri="http://purl.org/dc/elements/1.1/"/>
    <ds:schemaRef ds:uri="http://www.w3.org/XML/1998/namespace"/>
    <ds:schemaRef ds:uri="http://schemas.microsoft.com/sharepoint/v3"/>
    <ds:schemaRef ds:uri="http://schemas.microsoft.com/office/2006/documentManagement/types"/>
    <ds:schemaRef ds:uri="http://schemas.microsoft.com/office/2006/metadata/properties"/>
    <ds:schemaRef ds:uri="http://purl.org/dc/terms/"/>
    <ds:schemaRef ds:uri="http://purl.org/dc/dcmitype/"/>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1B5C5E36-BF63-4A2F-B977-501AF3EACC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78900</TotalTime>
  <Words>1135</Words>
  <Application>Microsoft Office PowerPoint</Application>
  <PresentationFormat>사용자 지정</PresentationFormat>
  <Paragraphs>88</Paragraphs>
  <Slides>7</Slides>
  <Notes>1</Notes>
  <HiddenSlides>0</HiddenSlides>
  <MMClips>0</MMClips>
  <ScaleCrop>false</ScaleCrop>
  <HeadingPairs>
    <vt:vector size="6" baseType="variant">
      <vt:variant>
        <vt:lpstr>사용한 글꼴</vt:lpstr>
      </vt:variant>
      <vt:variant>
        <vt:i4>9</vt:i4>
      </vt:variant>
      <vt:variant>
        <vt:lpstr>테마</vt:lpstr>
      </vt:variant>
      <vt:variant>
        <vt:i4>1</vt:i4>
      </vt:variant>
      <vt:variant>
        <vt:lpstr>슬라이드 제목</vt:lpstr>
      </vt:variant>
      <vt:variant>
        <vt:i4>7</vt:i4>
      </vt:variant>
    </vt:vector>
  </HeadingPairs>
  <TitlesOfParts>
    <vt:vector size="17" baseType="lpstr">
      <vt:lpstr>LG스마트체 Bold</vt:lpstr>
      <vt:lpstr>LG스마트체 Regular</vt:lpstr>
      <vt:lpstr>굴림</vt:lpstr>
      <vt:lpstr>맑은 고딕</vt:lpstr>
      <vt:lpstr>Arial</vt:lpstr>
      <vt:lpstr>Calibri</vt:lpstr>
      <vt:lpstr>Courier New</vt:lpstr>
      <vt:lpstr>Times New Roman</vt:lpstr>
      <vt:lpstr>Wingdings</vt:lpstr>
      <vt:lpstr>Office 테마</vt:lpstr>
      <vt:lpstr>Discussion on Checkpoints for Rel-19 MOBILITY Phase4 WI</vt:lpstr>
      <vt:lpstr>Checkpoints for RAN#105</vt:lpstr>
      <vt:lpstr>Initiation of CLTM work </vt:lpstr>
      <vt:lpstr>Work scope of CLTM</vt:lpstr>
      <vt:lpstr>Work scope of CLTM</vt:lpstr>
      <vt:lpstr>Harmonization between MOBILITY and MIMO</vt:lpstr>
      <vt:lpstr>Conclusion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LGE - SungHoon</cp:lastModifiedBy>
  <cp:revision>3425</cp:revision>
  <dcterms:created xsi:type="dcterms:W3CDTF">2016-10-11T04:12:52Z</dcterms:created>
  <dcterms:modified xsi:type="dcterms:W3CDTF">2024-09-06T16:12:54Z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0x0101001A17329BE811674CBF326964265B0841</vt:lpwstr>
  </property>
</Properties>
</file>