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60" r:id="rId4"/>
    <p:sldId id="257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855"/>
    <a:srgbClr val="0432FF"/>
    <a:srgbClr val="FF7E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40"/>
    <p:restoredTop sz="96327"/>
  </p:normalViewPr>
  <p:slideViewPr>
    <p:cSldViewPr snapToGrid="0">
      <p:cViewPr varScale="1">
        <p:scale>
          <a:sx n="126" d="100"/>
          <a:sy n="126" d="100"/>
        </p:scale>
        <p:origin x="44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37AEEF-F98C-304C-8A1F-C3555164ABDE}" type="datetimeFigureOut">
              <a:rPr lang="en-US" smtClean="0"/>
              <a:t>9/2/24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0C42B4-55D4-3243-86B5-88C552332F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059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F51D7-1A58-E10C-0640-EFADF8A5BA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B44B6B-2B4F-65AD-C2ED-C98200058B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ADC76-90CC-5B1F-E812-17AE0055A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08C286-2AD6-E71C-9E1A-7C99809DC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0A8D91-BA2F-A4E0-110B-B66CD85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550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68305-256E-A79D-32F6-11BD24809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BF51CC-E7B7-4792-305B-3E8AF2EE4C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54E26D-1491-69DC-F9E1-FCA1446C8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F3F86-228F-BC27-6F7F-8B897EAE3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57D487-B913-76B3-A2A8-B5A7E9666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890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A6831C-FC02-1116-E4EC-F75F9D61B3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739255-E621-9DF3-03EE-B94AF21392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D7779-B5B1-1AAA-7952-5FA7BE059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9ED18C-7F38-2A26-DF29-63D9839BB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2E2EE8-A807-E889-2276-E0C6BE815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015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5E6A6-5B58-7FDD-6FAF-F95229E82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80DC72-10EE-4EF6-A3E1-F32597E8E8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395048-13E1-175C-44E8-5629A7292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DD51C-FCF3-C2D3-D6D6-DF97B187F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BD75CE-6731-BDDF-2D86-A9A831E6F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901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D576B-31D7-FA72-04E0-8D1378B2C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5614E-205D-AF27-12AC-A340D4F704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72841-CB3A-E5FA-5F84-4F944BC3B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F9858-B9BE-AAF5-CA9D-968262BE1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28924A-2A0C-B354-EDB6-AE41F4A76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527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DF79B-672E-14C8-925F-05F884C02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D69870-C86D-1C3B-327A-3AEA1BED4A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EEA43E-2391-0A68-27CF-1914A155D0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877BC3-44C9-5B49-C399-AF69ABBB7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6919E8-0F5C-AED2-A942-2D28FD102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6CD68C-6981-B757-0E05-AD4F927D5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061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9F696-C948-0E5A-2299-B7BEF9C96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31AB78-B66B-0566-7A22-5916209D85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7BACF0-2CBD-80E3-0C19-13BC21694C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F5DF98-FB7D-3274-D0FA-344B8F49E8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715F13-4D96-F1D0-978A-D3C5FC7355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A6AA2B-0D38-8503-1C8B-81F8A1543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ED9B90-91D9-5B42-8445-47ECEAB4B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5AC728-9919-9201-03DC-044C23798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805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129DA-39C1-3492-8602-0226B9947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6F752F-F86A-1347-A74E-87E51288C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AA1A39-CB6C-3C4F-DE90-D3C630525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97050A-4A58-B849-FC62-D89D371B2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560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97EA90-824C-B205-B4B5-4D59F3F3C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827450-98B9-F527-4B0A-10582A127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38C22B-1E79-779E-E74B-405DCD8C0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80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651AA-EDD8-5C43-E5B9-9565DDA63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B836FC-147B-8BF9-5326-C274E3099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56E97C-DA28-42C4-1435-3E4D0793D9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F50AA8-0869-AD56-6336-E0C40352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786EEB-59FA-15DB-E59F-6152FD630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AB4134-4FCC-C581-9F14-1151905FA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405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23638-C4AF-B664-A797-962E42989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462D57-0652-8439-4DDC-6D2A59902D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321E05-89AF-16E9-88AA-729273F6D9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C4B040-A0E9-12C6-A330-C1BA8C27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IN"/>
              <a:t>12/2/23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931AD2-D700-0E84-0810-5CD68745C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RP-233531 IIT Madras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BFB8A5-597E-E3AE-8ADD-FB4D2A888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826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0D4505-AD2E-FB29-535D-159C30765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ABFCD6-6B84-22BE-98BF-949268B88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CCD2A-0696-5BC6-05BD-67AEED71A6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N"/>
              <a:t>12/2/23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2AE346-CA1B-0B23-D0A9-0F97539603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RP-233531 IIT Madras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D81150-588A-A422-A818-1AEC6467FE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72704-4522-304D-8B8A-F9AFA36322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83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462846-D6B7-D968-CE78-C81B65B359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0960" y="2550210"/>
            <a:ext cx="9530080" cy="1078895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5855"/>
                </a:solidFill>
                <a:latin typeface="+mn-lt"/>
              </a:rPr>
              <a:t>Views on AI/ML for Air Interface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BC3EAC-4E1B-A27E-E547-EEE4BD8F65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91033"/>
            <a:ext cx="9144000" cy="502602"/>
          </a:xfrm>
        </p:spPr>
        <p:txBody>
          <a:bodyPr/>
          <a:lstStyle/>
          <a:p>
            <a:r>
              <a:rPr lang="en-US" b="1" dirty="0"/>
              <a:t>Indian Institute of Technology Madras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45A187-6D55-EBCB-32B4-AA2ED2F51A1A}"/>
              </a:ext>
            </a:extLst>
          </p:cNvPr>
          <p:cNvSpPr txBox="1"/>
          <p:nvPr/>
        </p:nvSpPr>
        <p:spPr>
          <a:xfrm>
            <a:off x="9174480" y="6378228"/>
            <a:ext cx="23206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i="1" dirty="0"/>
              <a:t>Co-sourced by: IIT Kanpur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B4A6F7-873C-F1D5-A7BB-1CF096550CC7}"/>
              </a:ext>
            </a:extLst>
          </p:cNvPr>
          <p:cNvSpPr txBox="1"/>
          <p:nvPr/>
        </p:nvSpPr>
        <p:spPr>
          <a:xfrm>
            <a:off x="254000" y="242481"/>
            <a:ext cx="4665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#105</a:t>
            </a:r>
          </a:p>
          <a:p>
            <a:r>
              <a:rPr lang="en-US" sz="1600" b="1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Melbourne, Australia, September 9-13, 2024</a:t>
            </a:r>
          </a:p>
          <a:p>
            <a:r>
              <a:rPr lang="en-US" sz="1600" b="1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Item: 9.3.1.3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275BE0-8656-4D71-106B-D962E880BE89}"/>
              </a:ext>
            </a:extLst>
          </p:cNvPr>
          <p:cNvSpPr txBox="1"/>
          <p:nvPr/>
        </p:nvSpPr>
        <p:spPr>
          <a:xfrm>
            <a:off x="10546080" y="319127"/>
            <a:ext cx="1391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RP-242115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53735DB-C3C3-DF8D-6054-3E2CEDDFC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99" y="5660767"/>
            <a:ext cx="1061561" cy="1061561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908E12-123F-B076-8FD4-6AB861C85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74480" y="6356350"/>
            <a:ext cx="2743200" cy="365125"/>
          </a:xfrm>
        </p:spPr>
        <p:txBody>
          <a:bodyPr/>
          <a:lstStyle/>
          <a:p>
            <a:fld id="{67872704-4522-304D-8B8A-F9AFA363224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583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BF61F-92B2-371E-6418-A20555221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614" y="-72233"/>
            <a:ext cx="10764520" cy="1325563"/>
          </a:xfrm>
        </p:spPr>
        <p:txBody>
          <a:bodyPr/>
          <a:lstStyle/>
          <a:p>
            <a:r>
              <a:rPr lang="en-US" b="1" dirty="0">
                <a:solidFill>
                  <a:srgbClr val="FF5855"/>
                </a:solidFill>
                <a:latin typeface="+mn-lt"/>
              </a:rPr>
              <a:t>AI/ML for CSI Feedback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97959-6218-C091-3CE3-88CB15059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608" y="1147157"/>
            <a:ext cx="11435717" cy="4996845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At the end of RAN 1 #118, it was concluded that RAN 1 will recommend the study to be extended</a:t>
            </a:r>
          </a:p>
          <a:p>
            <a:r>
              <a:rPr lang="en-US" dirty="0"/>
              <a:t>Further study is needed on:</a:t>
            </a:r>
          </a:p>
          <a:p>
            <a:pPr lvl="1"/>
            <a:r>
              <a:rPr lang="en-US" dirty="0"/>
              <a:t>Trade-off between performance and complexity/overhead</a:t>
            </a:r>
          </a:p>
          <a:p>
            <a:pPr lvl="1"/>
            <a:r>
              <a:rPr lang="en-US" dirty="0"/>
              <a:t>Inter-vendor training collaboration issues</a:t>
            </a:r>
          </a:p>
          <a:p>
            <a:pPr lvl="1"/>
            <a:endParaRPr lang="en-US" dirty="0"/>
          </a:p>
          <a:p>
            <a:r>
              <a:rPr lang="en-US" b="1" u="sng" dirty="0">
                <a:solidFill>
                  <a:srgbClr val="FF5855"/>
                </a:solidFill>
              </a:rPr>
              <a:t>Proposal 1:</a:t>
            </a:r>
            <a:r>
              <a:rPr lang="en-US" dirty="0">
                <a:solidFill>
                  <a:srgbClr val="FF5855"/>
                </a:solidFill>
              </a:rPr>
              <a:t> </a:t>
            </a:r>
            <a:r>
              <a:rPr lang="en-US" dirty="0"/>
              <a:t>Continue the study on CSI Compression in Release 19</a:t>
            </a:r>
          </a:p>
          <a:p>
            <a:endParaRPr lang="en-US" dirty="0"/>
          </a:p>
          <a:p>
            <a:r>
              <a:rPr lang="en-US" dirty="0"/>
              <a:t>Further study should include the following:</a:t>
            </a:r>
          </a:p>
          <a:p>
            <a:pPr lvl="1"/>
            <a:r>
              <a:rPr lang="en-US" dirty="0"/>
              <a:t>Further reduction in complexity of AI/ML models </a:t>
            </a:r>
          </a:p>
          <a:p>
            <a:pPr lvl="1"/>
            <a:r>
              <a:rPr lang="en-US" dirty="0"/>
              <a:t>Feasibility of intervendor collaboration options and possible down selection</a:t>
            </a:r>
          </a:p>
          <a:p>
            <a:pPr lvl="2"/>
            <a:r>
              <a:rPr lang="en-US" dirty="0"/>
              <a:t>Proprietary constraints of intervendor training</a:t>
            </a:r>
          </a:p>
          <a:p>
            <a:pPr lvl="2"/>
            <a:r>
              <a:rPr lang="en-US" dirty="0"/>
              <a:t>Overhead related issues</a:t>
            </a:r>
          </a:p>
          <a:p>
            <a:pPr lvl="2"/>
            <a:r>
              <a:rPr lang="en-US" dirty="0"/>
              <a:t>Mismatch of data distribution at NW and UE</a:t>
            </a:r>
          </a:p>
          <a:p>
            <a:pPr lvl="1"/>
            <a:r>
              <a:rPr lang="en-GB" dirty="0">
                <a:ea typeface="Malgun Gothic" panose="020B0503020000020004" pitchFamily="34" charset="-127"/>
              </a:rPr>
              <a:t>S</a:t>
            </a:r>
            <a:r>
              <a:rPr lang="en-GB" dirty="0">
                <a:effectLst/>
                <a:ea typeface="Malgun Gothic" panose="020B0503020000020004" pitchFamily="34" charset="-127"/>
              </a:rPr>
              <a:t>pecification impact for </a:t>
            </a:r>
          </a:p>
          <a:p>
            <a:pPr lvl="2"/>
            <a:r>
              <a:rPr lang="en-GB" sz="2100" dirty="0">
                <a:effectLst/>
                <a:ea typeface="Malgun Gothic" panose="020B0503020000020004" pitchFamily="34" charset="-127"/>
              </a:rPr>
              <a:t>Data collection</a:t>
            </a:r>
          </a:p>
          <a:p>
            <a:pPr lvl="2"/>
            <a:r>
              <a:rPr lang="en-GB" sz="2100" dirty="0">
                <a:effectLst/>
                <a:ea typeface="Malgun Gothic" panose="020B0503020000020004" pitchFamily="34" charset="-127"/>
              </a:rPr>
              <a:t>Monitoring including identifying the cause of performance issue</a:t>
            </a:r>
            <a:endParaRPr lang="en-US" sz="210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7FAB644-9B25-4F34-ACFF-0368B4E25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2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B94791-AAE4-7C85-01BE-01040EA46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99" y="6144002"/>
            <a:ext cx="577473" cy="577473"/>
          </a:xfrm>
          <a:prstGeom prst="rect">
            <a:avLst/>
          </a:prstGeom>
        </p:spPr>
      </p:pic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FBBB1B6-8C24-B264-8546-550C56472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RP-242115 Indian Institute of Technology Madras</a:t>
            </a:r>
          </a:p>
        </p:txBody>
      </p:sp>
    </p:spTree>
    <p:extLst>
      <p:ext uri="{BB962C8B-B14F-4D97-AF65-F5344CB8AC3E}">
        <p14:creationId xmlns:p14="http://schemas.microsoft.com/office/powerpoint/2010/main" val="3921963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55543-DCA7-5E0E-4FEA-75142133DF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754360" cy="1325563"/>
          </a:xfrm>
        </p:spPr>
        <p:txBody>
          <a:bodyPr/>
          <a:lstStyle/>
          <a:p>
            <a:r>
              <a:rPr lang="en-US" b="1" dirty="0">
                <a:solidFill>
                  <a:srgbClr val="FF5855"/>
                </a:solidFill>
                <a:latin typeface="+mn-lt"/>
              </a:rPr>
              <a:t>AI/ML for Positioning Accuracy Enhancement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B6CEC-26E0-2DC5-4E85-B69E81597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72C8AF-2ED4-133D-1416-2037BD2A8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99" y="6144002"/>
            <a:ext cx="577473" cy="577473"/>
          </a:xfrm>
          <a:prstGeom prst="rect">
            <a:avLst/>
          </a:prstGeo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521B13-605C-B525-9598-DBE1D9B28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RP-242115 Indian Institute of Technology Madras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88E50CB-F742-EF3F-8ACF-97C6D358F8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4150677"/>
          </a:xfrm>
        </p:spPr>
        <p:txBody>
          <a:bodyPr>
            <a:normAutofit fontScale="92500"/>
          </a:bodyPr>
          <a:lstStyle/>
          <a:p>
            <a:r>
              <a:rPr lang="en-US" b="1" u="sng" dirty="0">
                <a:solidFill>
                  <a:srgbClr val="FF5855"/>
                </a:solidFill>
              </a:rPr>
              <a:t>Observation 1:</a:t>
            </a:r>
            <a:r>
              <a:rPr lang="en-US" b="1" dirty="0">
                <a:solidFill>
                  <a:srgbClr val="FF5855"/>
                </a:solidFill>
              </a:rPr>
              <a:t> </a:t>
            </a:r>
            <a:r>
              <a:rPr lang="en-US" dirty="0"/>
              <a:t>Despite detailed discussions in RAN 1 meetings up to #118, several critical aspects are yet to be addressed </a:t>
            </a:r>
          </a:p>
          <a:p>
            <a:r>
              <a:rPr lang="en-US" b="1" u="sng" dirty="0">
                <a:solidFill>
                  <a:srgbClr val="FF5855"/>
                </a:solidFill>
              </a:rPr>
              <a:t>Proposal 2:</a:t>
            </a:r>
            <a:r>
              <a:rPr lang="en-US" b="1" dirty="0">
                <a:solidFill>
                  <a:srgbClr val="FF5855"/>
                </a:solidFill>
              </a:rPr>
              <a:t> </a:t>
            </a:r>
            <a:r>
              <a:rPr lang="en-US" dirty="0"/>
              <a:t>RAN Plenary should encourage RAN 1 to finalize the definition of sample based measurements</a:t>
            </a:r>
          </a:p>
          <a:p>
            <a:r>
              <a:rPr lang="en-US" b="1" u="sng" dirty="0">
                <a:solidFill>
                  <a:srgbClr val="FF5855"/>
                </a:solidFill>
              </a:rPr>
              <a:t>Proposal 3:</a:t>
            </a:r>
            <a:r>
              <a:rPr lang="en-US" b="1" dirty="0">
                <a:solidFill>
                  <a:srgbClr val="FF5855"/>
                </a:solidFill>
              </a:rPr>
              <a:t> </a:t>
            </a:r>
            <a:r>
              <a:rPr lang="en-US" dirty="0"/>
              <a:t>RAN Plenary should encourage RAN 1 to finalize the way forward for the selection of path based and/or sample based measurements as model input for all the 5 cases</a:t>
            </a:r>
          </a:p>
          <a:p>
            <a:r>
              <a:rPr lang="en-US" b="1" u="sng" dirty="0">
                <a:solidFill>
                  <a:srgbClr val="FF5855"/>
                </a:solidFill>
              </a:rPr>
              <a:t>Proposal 4:</a:t>
            </a:r>
            <a:r>
              <a:rPr lang="en-US" b="1" dirty="0">
                <a:solidFill>
                  <a:srgbClr val="FF5855"/>
                </a:solidFill>
              </a:rPr>
              <a:t> </a:t>
            </a:r>
            <a:r>
              <a:rPr lang="en-US" dirty="0"/>
              <a:t>Additionally,</a:t>
            </a:r>
            <a:r>
              <a:rPr lang="en-US" dirty="0">
                <a:solidFill>
                  <a:srgbClr val="FF5855"/>
                </a:solidFill>
              </a:rPr>
              <a:t> </a:t>
            </a:r>
            <a:r>
              <a:rPr lang="en-US" dirty="0"/>
              <a:t>RAN 1 should prioritize study of: </a:t>
            </a:r>
          </a:p>
          <a:p>
            <a:pPr lvl="1"/>
            <a:r>
              <a:rPr lang="en-US" dirty="0"/>
              <a:t>Data quality</a:t>
            </a:r>
          </a:p>
          <a:p>
            <a:pPr lvl="1"/>
            <a:r>
              <a:rPr lang="en-US" dirty="0"/>
              <a:t>Alignment of data distributions during training and inference (additional conditions)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003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F78CD-B7D6-3E11-ADAF-887774408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FF5855"/>
                </a:solidFill>
                <a:latin typeface="+mn-lt"/>
              </a:rPr>
              <a:t>AI/ML For Beam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E0730-5546-68C0-2470-906663A5D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391" y="1417016"/>
            <a:ext cx="11098695" cy="4726986"/>
          </a:xfrm>
        </p:spPr>
        <p:txBody>
          <a:bodyPr>
            <a:normAutofit/>
          </a:bodyPr>
          <a:lstStyle/>
          <a:p>
            <a:pPr lvl="1"/>
            <a:r>
              <a:rPr lang="en-US" b="1" u="sng" dirty="0">
                <a:solidFill>
                  <a:srgbClr val="FF5855"/>
                </a:solidFill>
              </a:rPr>
              <a:t>Proposal 5:</a:t>
            </a:r>
            <a:r>
              <a:rPr lang="en-US" dirty="0">
                <a:solidFill>
                  <a:srgbClr val="FF5855"/>
                </a:solidFill>
              </a:rPr>
              <a:t> </a:t>
            </a:r>
            <a:r>
              <a:rPr lang="en-US" dirty="0"/>
              <a:t>RAN 1 should prioritize specifying the details of Associated ID for beam management</a:t>
            </a:r>
          </a:p>
          <a:p>
            <a:pPr lvl="2"/>
            <a:r>
              <a:rPr lang="en-US" dirty="0"/>
              <a:t>This is important for alignment of NW side additional conditions </a:t>
            </a:r>
          </a:p>
          <a:p>
            <a:pPr lvl="1"/>
            <a:r>
              <a:rPr lang="en-US" b="1" u="sng" dirty="0">
                <a:solidFill>
                  <a:srgbClr val="FF5855"/>
                </a:solidFill>
              </a:rPr>
              <a:t>Proposal 6:</a:t>
            </a:r>
            <a:r>
              <a:rPr lang="en-US" dirty="0">
                <a:solidFill>
                  <a:srgbClr val="FF5855"/>
                </a:solidFill>
              </a:rPr>
              <a:t> </a:t>
            </a:r>
            <a:r>
              <a:rPr lang="en-US" dirty="0"/>
              <a:t>RAN 1 should finalize the number of resource sets to be configured for enabling AI/ML based beam management</a:t>
            </a:r>
          </a:p>
          <a:p>
            <a:pPr lvl="2"/>
            <a:r>
              <a:rPr lang="en-US" dirty="0"/>
              <a:t>Multiple configurations are needed for training and monitoring data collection</a:t>
            </a:r>
          </a:p>
          <a:p>
            <a:pPr lvl="2"/>
            <a:r>
              <a:rPr lang="en-US" dirty="0"/>
              <a:t>Single configuration for inference. </a:t>
            </a:r>
          </a:p>
          <a:p>
            <a:pPr lvl="1"/>
            <a:r>
              <a:rPr lang="en-US" b="1" u="sng" dirty="0">
                <a:solidFill>
                  <a:srgbClr val="FF5855"/>
                </a:solidFill>
              </a:rPr>
              <a:t>Proposal 7:</a:t>
            </a:r>
            <a:r>
              <a:rPr lang="en-US" dirty="0"/>
              <a:t> RAN 1 should consider choosing a single performance metric, one each for BM-case 1 and BM-case 2</a:t>
            </a:r>
          </a:p>
          <a:p>
            <a:pPr lvl="1"/>
            <a:r>
              <a:rPr lang="en-US" b="1" u="sng" dirty="0">
                <a:solidFill>
                  <a:srgbClr val="FF5855"/>
                </a:solidFill>
              </a:rPr>
              <a:t>Proposal 8:</a:t>
            </a:r>
            <a:r>
              <a:rPr lang="en-US" dirty="0">
                <a:solidFill>
                  <a:srgbClr val="FF5855"/>
                </a:solidFill>
              </a:rPr>
              <a:t> </a:t>
            </a:r>
            <a:r>
              <a:rPr lang="en-US" dirty="0"/>
              <a:t>RAN 1 should prioritize specification support for BM-case 1 and then generalize it to BM-case 2 wherever applicable.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6A555F-CA92-2CAB-940C-2CE621A25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597ED3-4526-273B-36BC-610D5063D5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99" y="6144002"/>
            <a:ext cx="577473" cy="577473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DFC010B-E9A5-CBFB-C157-7FAA19C5D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RP-242115 Indian Institute of Technology Madras</a:t>
            </a:r>
          </a:p>
        </p:txBody>
      </p:sp>
    </p:spTree>
    <p:extLst>
      <p:ext uri="{BB962C8B-B14F-4D97-AF65-F5344CB8AC3E}">
        <p14:creationId xmlns:p14="http://schemas.microsoft.com/office/powerpoint/2010/main" val="302440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21D50-E8FA-F2C7-35A1-BD55AF09A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4700" y="2103437"/>
            <a:ext cx="3022600" cy="1325563"/>
          </a:xfrm>
        </p:spPr>
        <p:txBody>
          <a:bodyPr/>
          <a:lstStyle/>
          <a:p>
            <a:r>
              <a:rPr lang="en-US" b="1" dirty="0">
                <a:solidFill>
                  <a:srgbClr val="FF5855"/>
                </a:solidFill>
                <a:latin typeface="+mn-lt"/>
              </a:rPr>
              <a:t>Thank You!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AB51C8-50EC-738B-455E-B5B529BD7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RP-242115 Indian Institute of Technology Madras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C7C77D-B9AB-91B4-397B-29A3663C3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72704-4522-304D-8B8A-F9AFA363224B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0439E0-3E6E-8C35-8329-904548A1D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99" y="6144002"/>
            <a:ext cx="577473" cy="57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955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3099</TotalTime>
  <Words>400</Words>
  <Application>Microsoft Macintosh PowerPoint</Application>
  <PresentationFormat>Widescreen</PresentationFormat>
  <Paragraphs>49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Malgun Gothic</vt:lpstr>
      <vt:lpstr>Arial</vt:lpstr>
      <vt:lpstr>Calibri</vt:lpstr>
      <vt:lpstr>Calibri Light</vt:lpstr>
      <vt:lpstr>Office Theme</vt:lpstr>
      <vt:lpstr>Views on AI/ML for Air Interface</vt:lpstr>
      <vt:lpstr>AI/ML for CSI Feedback Enhancements</vt:lpstr>
      <vt:lpstr>AI/ML for Positioning Accuracy Enhancement</vt:lpstr>
      <vt:lpstr>AI/ML For Beam Management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Anil Yerrapragada</dc:creator>
  <cp:lastModifiedBy>Anil Yerrapragada</cp:lastModifiedBy>
  <cp:revision>64</cp:revision>
  <dcterms:created xsi:type="dcterms:W3CDTF">2023-12-02T09:20:01Z</dcterms:created>
  <dcterms:modified xsi:type="dcterms:W3CDTF">2024-09-02T14:24:13Z</dcterms:modified>
</cp:coreProperties>
</file>