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10"/>
  </p:handoutMasterIdLst>
  <p:sldIdLst>
    <p:sldId id="2903" r:id="rId3"/>
    <p:sldId id="2930" r:id="rId5"/>
    <p:sldId id="2927" r:id="rId6"/>
    <p:sldId id="2929" r:id="rId7"/>
    <p:sldId id="2931" r:id="rId8"/>
    <p:sldId id="2923" r:id="rId9"/>
  </p:sldIdLst>
  <p:sldSz cx="12192000" cy="6858000"/>
  <p:notesSz cx="6858000" cy="9144000"/>
  <p:custShowLst>
    <p:custShow name="自定义放映 1" id="0">
      <p:sldLst/>
    </p:custShow>
  </p:custShow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141DF74-2287-4D49-9F6E-756B31ED9BEF}">
          <p14:sldIdLst>
            <p14:sldId id="2903"/>
            <p14:sldId id="2930"/>
            <p14:sldId id="2927"/>
            <p14:sldId id="2929"/>
            <p14:sldId id="2931"/>
            <p14:sldId id="2923"/>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3" clrIdx="0"/>
  <p:cmAuthor id="307" name="未知用户93" initials="" lastIdx="1" clrIdx="0"/>
  <p:cmAuthor id="1" name="李楠" initials="李楠" lastIdx="7" clrIdx="1"/>
  <p:cmAuthor id="308" name="未知用户90" initials="" lastIdx="5" clrIdx="1"/>
  <p:cmAuthor id="2" name="陈琦10012967" initials="陈琦10012967" lastIdx="2" clrIdx="2"/>
  <p:cmAuthor id="309" name="未知用户91" initials="" lastIdx="0" clrIdx="1"/>
  <p:cmAuthor id="3" name="10008729" initials="whb" lastIdx="5" clrIdx="2"/>
  <p:cmAuthor id="310" name="未知用户92" initials="" lastIdx="1" clrIdx="0"/>
  <p:cmAuthor id="4" name="Macy Jin" initials="MJ" lastIdx="1" clrIdx="3"/>
  <p:cmAuthor id="311" name="未知用户74" initials="" lastIdx="5" clrIdx="1"/>
  <p:cmAuthor id="5" name="zte" initials="z" lastIdx="2" clrIdx="0"/>
  <p:cmAuthor id="312" name="未知用户75" initials="" lastIdx="8" clrIdx="0"/>
  <p:cmAuthor id="6" name="10222520" initials="1" lastIdx="4" clrIdx="5"/>
  <p:cmAuthor id="313" name="未知用户76" initials="" lastIdx="1" clrIdx="0"/>
  <p:cmAuthor id="7" name="00196605" initials="0" lastIdx="2" clrIdx="0"/>
  <p:cmAuthor id="314" name="未知用户77" initials="" lastIdx="8" clrIdx="0"/>
  <p:cmAuthor id="8" name="00006891" initials="0" lastIdx="15" clrIdx="8"/>
  <p:cmAuthor id="315" name="未知用户78" initials="" lastIdx="8" clrIdx="0"/>
  <p:cmAuthor id="9" name="熊先奎10009191" initials="熊先奎10009191" lastIdx="1" clrIdx="9"/>
  <p:cmAuthor id="316" name="未知用户79" initials="" lastIdx="1" clrIdx="0"/>
  <p:cmAuthor id="10" name="10107538" initials="1" lastIdx="1" clrIdx="9"/>
  <p:cmAuthor id="317" name="未知用户80" initials="" lastIdx="1" clrIdx="0"/>
  <p:cmAuthor id="11" name="李楠10047711" initials="Li Nan" lastIdx="2" clrIdx="10"/>
  <p:cmAuthor id="318" name="Harry xu" initials="" lastIdx="1" clrIdx="0"/>
  <p:cmAuthor id="12" name="zhouwd" initials="1" lastIdx="1" clrIdx="11"/>
  <p:cmAuthor id="319" name="未知用户27" initials="未" lastIdx="1" clrIdx="0"/>
  <p:cmAuthor id="13" name="马云飞10014438" initials="马" lastIdx="4" clrIdx="0"/>
  <p:cmAuthor id="320" name="未知用户35" initials="未" lastIdx="1" clrIdx="0"/>
  <p:cmAuthor id="14" name="10099398" initials="LL" lastIdx="1" clrIdx="13"/>
  <p:cmAuthor id="321" name="未知用户111" initials="未" lastIdx="1" clrIdx="1"/>
  <p:cmAuthor id="15" name="10025093" initials="1" lastIdx="51" clrIdx="14"/>
  <p:cmAuthor id="16" name="10078380" initials="1" lastIdx="1" clrIdx="15"/>
  <p:cmAuthor id="17" name="00035181" initials="0" lastIdx="1" clrIdx="16"/>
  <p:cmAuthor id="18" name="李蕾00009994" initials="李蕾00009994" lastIdx="6" clrIdx="17"/>
  <p:cmAuthor id="19" name="Saku Uchikawa" initials="S" lastIdx="11" clrIdx="0"/>
  <p:cmAuthor id="20" name="未知用户1" initials="未知用户1" lastIdx="7" clrIdx="19"/>
  <p:cmAuthor id="21" name="10066351" initials="1" lastIdx="2" clrIdx="0"/>
  <p:cmAuthor id="22" name="蔡建楠" initials="caijianna" lastIdx="15" clrIdx="17"/>
  <p:cmAuthor id="23" name="赵诚荣10027092" initials="赵" lastIdx="2" clrIdx="25"/>
  <p:cmAuthor id="24" name="10288631" initials="1" lastIdx="10" clrIdx="23"/>
  <p:cmAuthor id="25" name="10118178" initials="1" lastIdx="1" clrIdx="24"/>
  <p:cmAuthor id="26" name="10270945" initials="1" lastIdx="2" clrIdx="25"/>
  <p:cmAuthor id="27" name="10295142" initials="1" lastIdx="1" clrIdx="26"/>
  <p:cmAuthor id="28" name="Hou Yingfeng" initials="H" lastIdx="10" clrIdx="23"/>
  <p:cmAuthor id="29" name="10092001" initials="1" lastIdx="1" clrIdx="24"/>
  <p:cmAuthor id="30" name="10056791" initials="ZTE" lastIdx="1" clrIdx="29"/>
  <p:cmAuthor id="31" name="Author" initials="A" lastIdx="0" clrIdx="30"/>
  <p:cmAuthor id="32" name="王凯10177225" initials="王凯10177225" lastIdx="2" clrIdx="31"/>
  <p:cmAuthor id="33" name="610007" initials="6" lastIdx="0" clrIdx="32"/>
  <p:cmAuthor id="34" name="任军" initials="renj" lastIdx="1" clrIdx="33"/>
  <p:cmAuthor id="35" name="Administrator" initials="A" lastIdx="1" clrIdx="35"/>
  <p:cmAuthor id="36" name="倪燕子00036324" initials="倪燕子00036324" lastIdx="3" clrIdx="36"/>
  <p:cmAuthor id="37" name="黄珂10009187" initials="黄珂10009187" lastIdx="1" clrIdx="37"/>
  <p:cmAuthor id="38" name="赵欣" initials="zx" lastIdx="4" clrIdx="37"/>
  <p:cmAuthor id="39" name="10209970" initials="1" lastIdx="6" clrIdx="38"/>
  <p:cmAuthor id="40" name="未知的使用者75" initials="" lastIdx="1" clrIdx="0"/>
  <p:cmAuthor id="41" name="fuyaqiong" initials="f" lastIdx="1" clrIdx="40"/>
  <p:cmAuthor id="42" name="未知的使用者77" initials="" lastIdx="1" clrIdx="0"/>
  <p:cmAuthor id="43" name="未知的使用者92" initials="" lastIdx="1" clrIdx="0"/>
  <p:cmAuthor id="44" name="未知的使用者78" initials="" lastIdx="5" clrIdx="1"/>
  <p:cmAuthor id="45" name="未知用户3" initials="" lastIdx="1" clrIdx="0"/>
  <p:cmAuthor id="46" name="未知的使用者79" initials="" lastIdx="0" clrIdx="1"/>
  <p:cmAuthor id="47" name="未知用户107" initials="" lastIdx="1" clrIdx="0"/>
  <p:cmAuthor id="48" name="未知的使用者80" initials="" lastIdx="0" clrIdx="0"/>
  <p:cmAuthor id="49" name="未知用户51" initials="" lastIdx="1" clrIdx="1"/>
  <p:cmAuthor id="50" name="未知的使用者82" initials="" lastIdx="1" clrIdx="0"/>
  <p:cmAuthor id="52" name="未知的使用者83" initials="" lastIdx="1" clrIdx="0"/>
  <p:cmAuthor id="53" name="未知的使用者118" initials="" lastIdx="1" clrIdx="0"/>
  <p:cmAuthor id="54" name="未知的使用者84" initials="" lastIdx="1" clrIdx="1"/>
  <p:cmAuthor id="55" name="未知的使用者70" initials="" lastIdx="1" clrIdx="0"/>
  <p:cmAuthor id="56" name="未知的使用者85" initials="" lastIdx="1" clrIdx="0"/>
  <p:cmAuthor id="57" name="未知的使用者40" initials="" lastIdx="1" clrIdx="0"/>
  <p:cmAuthor id="58" name="未知的使用者87" initials="" lastIdx="1" clrIdx="0"/>
  <p:cmAuthor id="59" name="曾红" initials="" lastIdx="0" clrIdx="0"/>
  <p:cmAuthor id="60" name="未知的使用者90" initials="" lastIdx="8" clrIdx="0"/>
  <p:cmAuthor id="61" name="未知的使用者29" initials="" lastIdx="1" clrIdx="0"/>
  <p:cmAuthor id="62" name="未知的使用者91" initials="" lastIdx="1" clrIdx="0"/>
  <p:cmAuthor id="63" name="未知的使用者98" initials="" lastIdx="1" clrIdx="0"/>
  <p:cmAuthor id="64" name="CHRISYU" initials="" lastIdx="1" clrIdx="0"/>
  <p:cmAuthor id="65" name="未知的使用者113" initials="" lastIdx="1" clrIdx="2"/>
  <p:cmAuthor id="66" name="liucunri" initials="" lastIdx="1" clrIdx="0"/>
  <p:cmAuthor id="67" name="未知用户9" initials="" lastIdx="1" clrIdx="0"/>
  <p:cmAuthor id="68" name="Unknown User48" initials="" lastIdx="8" clrIdx="0"/>
  <p:cmAuthor id="69" name="未知用户103" initials="" lastIdx="1" clrIdx="0"/>
  <p:cmAuthor id="70" name="Unknown User52" initials="" lastIdx="1" clrIdx="0"/>
  <p:cmAuthor id="71" name="未知的使用者42" initials="" lastIdx="1" clrIdx="0"/>
  <p:cmAuthor id="72" name="Unknown User50" initials="" lastIdx="1" clrIdx="0"/>
  <p:cmAuthor id="73" name="未知的使用者120" initials="" lastIdx="1" clrIdx="0"/>
  <p:cmAuthor id="74" name="px" initials="" lastIdx="3" clrIdx="1"/>
  <p:cmAuthor id="75" name="Sky123.Org" initials="" lastIdx="1" clrIdx="0"/>
  <p:cmAuthor id="77" name="elfinhsu" initials="" lastIdx="1" clrIdx="0"/>
  <p:cmAuthor id="79" name="微软用户" initials="" lastIdx="1" clrIdx="0"/>
  <p:cmAuthor id="80" name="未知的使用者73" initials="" lastIdx="1" clrIdx="0"/>
  <p:cmAuthor id="81" name="未知的使用者24" initials="" lastIdx="8" clrIdx="0"/>
  <p:cmAuthor id="82" name="未知用户16" initials="" lastIdx="1" clrIdx="0"/>
  <p:cmAuthor id="83" name="Mary Feil-Jacobs" initials="" lastIdx="43" clrIdx="1"/>
  <p:cmAuthor id="84" name="LiuHui" initials="" lastIdx="1" clrIdx="0"/>
  <p:cmAuthor id="85" name="未知的使用者45" initials="" lastIdx="1" clrIdx="0"/>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102" name="未知的使用者35" initials="" lastIdx="1" clrIdx="0"/>
  <p:cmAuthor id="103" name="未知用户102" initials="" lastIdx="1" clrIdx="1"/>
  <p:cmAuthor id="104" name="maxine" initials="" lastIdx="0" clrIdx="0"/>
  <p:cmAuthor id="105" name="未知的使用者121" initials="" lastIdx="1" clrIdx="1"/>
  <p:cmAuthor id="106" name="未知的使用者12" initials="" lastIdx="1" clrIdx="0"/>
  <p:cmAuthor id="107" name="周元元" initials="" lastIdx="5" clrIdx="0"/>
  <p:cmAuthor id="108" name="未知的使用者27" initials="" lastIdx="8" clrIdx="0"/>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1" name="未知用户19" initials="" lastIdx="1" clrIdx="0"/>
  <p:cmAuthor id="122" name="周宏達JerryChou" initials="" lastIdx="6" clrIdx="2"/>
  <p:cmAuthor id="124" name="未知用户7" initials="" lastIdx="1" clrIdx="0"/>
  <p:cmAuthor id="125" name="未知的使用者56" initials="" lastIdx="1" clrIdx="0"/>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159" name="未知用户82" initials="" lastIdx="1" clrIdx="0"/>
  <p:cmAuthor id="160" name="未知的使用者7" initials="" lastIdx="2"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691587970" name="小延魔法师" initials="小" lastIdx="1126286" clrIdx="0"/>
  <p:cmAuthor id="167" name="未知用户106" initials="未" lastIdx="1" clrIdx="0"/>
  <p:cmAuthor id="691587971" name="ZTE" initials="ZTE" lastIdx="3" clrIdx="50"/>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6" name="未知用户13" initials="" lastIdx="1" clrIdx="0"/>
  <p:cmAuthor id="187" name="不明使用者21" initials="" lastIdx="1" clrIdx="0"/>
  <p:cmAuthor id="188" name="YUMINGNJ" initials="" lastIdx="3" clrIdx="0"/>
  <p:cmAuthor id="189" name="未知的使用者52" initials="" lastIdx="1" clrIdx="1"/>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2" name="Daniel Wuu" initials="" lastIdx="1" clrIdx="0"/>
  <p:cmAuthor id="213" name="未知用户56" initials="" lastIdx="1" clrIdx="0"/>
  <p:cmAuthor id="214" name="未知的使用者14" initials=""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235" name="未知的使用者105" initials="" lastIdx="1" clrIdx="0"/>
  <p:cmAuthor id="236" name="Unknown User70" initials="" lastIdx="1" clrIdx="0"/>
  <p:cmAuthor id="237" name="clinchen" initials="" lastIdx="0" clrIdx="1"/>
  <p:cmAuthor id="238" name="未知用户23" initials="" lastIdx="1" clrIdx="0"/>
  <p:cmAuthor id="239" name="hanjuncompany" initials="" lastIdx="1" clrIdx="0"/>
  <p:cmAuthor id="240" name="kathy chen" initials="" lastIdx="3" clrIdx="0"/>
  <p:cmAuthor id="1411827" name="黄晓平" initials="黄" lastIdx="0"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280" name="未知用户68" initials="" lastIdx="1" clrIdx="0"/>
  <p:cmAuthor id="281" name="未知用户69" initials="" lastIdx="2" clrIdx="0"/>
  <p:cmAuthor id="282" name="未知用户70" initials="" lastIdx="1" clrIdx="1"/>
  <p:cmAuthor id="283" name="未知用户71" initials="" lastIdx="1" clrIdx="0"/>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298" name="未知用户26" initials="" lastIdx="1" clrIdx="0"/>
  <p:cmAuthor id="299" name="未知用户29" initials="" lastIdx="1" clrIdx="0"/>
  <p:cmAuthor id="300" name="未知用户32" initials="" lastIdx="1" clrIdx="0"/>
  <p:cmAuthor id="301" name="未知用户33" initials="" lastIdx="1" clrIdx="0"/>
  <p:cmAuthor id="302" name="未知用户34" initials="" lastIdx="2"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D3D0"/>
    <a:srgbClr val="FF6600"/>
    <a:srgbClr val="008ED3"/>
    <a:srgbClr val="0086D1"/>
    <a:srgbClr val="5B9BD5"/>
    <a:srgbClr val="DEEBF7"/>
    <a:srgbClr val="67B7E1"/>
    <a:srgbClr val="FFFFFF"/>
    <a:srgbClr val="548ED5"/>
    <a:srgbClr val="008D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93" autoAdjust="0"/>
    <p:restoredTop sz="96357" autoAdjust="0"/>
  </p:normalViewPr>
  <p:slideViewPr>
    <p:cSldViewPr snapToGrid="0">
      <p:cViewPr varScale="1">
        <p:scale>
          <a:sx n="98" d="100"/>
          <a:sy n="98" d="100"/>
        </p:scale>
        <p:origin x="96" y="438"/>
      </p:cViewPr>
      <p:guideLst>
        <p:guide orient="horz" pos="2228"/>
        <p:guide pos="4044"/>
      </p:guideLst>
    </p:cSldViewPr>
  </p:slideViewPr>
  <p:notesTextViewPr>
    <p:cViewPr>
      <p:scale>
        <a:sx n="1" d="1"/>
        <a:sy n="1" d="1"/>
      </p:scale>
      <p:origin x="0" y="0"/>
    </p:cViewPr>
  </p:notesTextViewPr>
  <p:sorterViewPr>
    <p:cViewPr>
      <p:scale>
        <a:sx n="75" d="100"/>
        <a:sy n="75" d="100"/>
      </p:scale>
      <p:origin x="0" y="-1452"/>
    </p:cViewPr>
  </p:sorterViewPr>
  <p:notesViewPr>
    <p:cSldViewPr snapToGrid="0">
      <p:cViewPr varScale="1">
        <p:scale>
          <a:sx n="51" d="100"/>
          <a:sy n="51" d="100"/>
        </p:scale>
        <p:origin x="2692" y="5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BE569A-7249-4748-AC5F-FD232490A48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E598BCF-30E1-4A25-B4EE-58643CB6A98C}"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E4CC39-CFAA-498E-83AD-C819189A81D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E51724-514F-4452-90E5-3523C7746A6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0C40C5B-91DF-4EB8-8C8E-2190397BFEA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英文封面">
    <p:spTree>
      <p:nvGrpSpPr>
        <p:cNvPr id="1" name=""/>
        <p:cNvGrpSpPr/>
        <p:nvPr/>
      </p:nvGrpSpPr>
      <p:grpSpPr>
        <a:xfrm>
          <a:off x="0" y="0"/>
          <a:ext cx="0" cy="0"/>
          <a:chOff x="0" y="0"/>
          <a:chExt cx="0" cy="0"/>
        </a:xfrm>
      </p:grpSpPr>
      <p:cxnSp>
        <p:nvCxnSpPr>
          <p:cNvPr id="6" name="Straight Connector 13"/>
          <p:cNvCxnSpPr/>
          <p:nvPr userDrawn="1"/>
        </p:nvCxnSpPr>
        <p:spPr>
          <a:xfrm flipH="1">
            <a:off x="2207505" y="4735961"/>
            <a:ext cx="9900000" cy="0"/>
          </a:xfrm>
          <a:prstGeom prst="line">
            <a:avLst/>
          </a:prstGeom>
          <a:noFill/>
          <a:ln w="19050" cap="sq" cmpd="sng" algn="ctr">
            <a:solidFill>
              <a:srgbClr val="008ED3"/>
            </a:solidFill>
            <a:prstDash val="solid"/>
            <a:headEnd type="oval"/>
          </a:ln>
          <a:effectLst/>
        </p:spPr>
      </p:cxnSp>
      <p:grpSp>
        <p:nvGrpSpPr>
          <p:cNvPr id="7" name="组合 6"/>
          <p:cNvGrpSpPr>
            <a:grpSpLocks noChangeAspect="1"/>
          </p:cNvGrpSpPr>
          <p:nvPr userDrawn="1"/>
        </p:nvGrpSpPr>
        <p:grpSpPr>
          <a:xfrm flipH="1">
            <a:off x="309699" y="4011957"/>
            <a:ext cx="2745308" cy="2637067"/>
            <a:chOff x="5991769" y="2075883"/>
            <a:chExt cx="2745308" cy="2637067"/>
          </a:xfrm>
        </p:grpSpPr>
        <p:sp>
          <p:nvSpPr>
            <p:cNvPr id="8" name="等腰三角形 7"/>
            <p:cNvSpPr/>
            <p:nvPr/>
          </p:nvSpPr>
          <p:spPr>
            <a:xfrm rot="9233090">
              <a:off x="6876289" y="2726181"/>
              <a:ext cx="266912" cy="230096"/>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9" name="等腰三角形 8"/>
            <p:cNvSpPr/>
            <p:nvPr/>
          </p:nvSpPr>
          <p:spPr>
            <a:xfrm rot="15569576">
              <a:off x="6524363" y="3400055"/>
              <a:ext cx="397226" cy="342435"/>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0" name="等腰三角形 9"/>
            <p:cNvSpPr/>
            <p:nvPr/>
          </p:nvSpPr>
          <p:spPr>
            <a:xfrm rot="21371394">
              <a:off x="6391925" y="2075883"/>
              <a:ext cx="266912" cy="230096"/>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1" name="等腰三角形 10"/>
            <p:cNvSpPr/>
            <p:nvPr/>
          </p:nvSpPr>
          <p:spPr>
            <a:xfrm rot="12912161">
              <a:off x="7433529" y="3759538"/>
              <a:ext cx="945160" cy="814792"/>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2" name="等腰三角形 11"/>
            <p:cNvSpPr/>
            <p:nvPr/>
          </p:nvSpPr>
          <p:spPr>
            <a:xfrm rot="12912161">
              <a:off x="7302500" y="3699244"/>
              <a:ext cx="1175902" cy="1013706"/>
            </a:xfrm>
            <a:prstGeom prst="triangle">
              <a:avLst/>
            </a:prstGeom>
            <a:noFill/>
            <a:ln w="25400" cap="flat" cmpd="sng" algn="ctr">
              <a:solidFill>
                <a:srgbClr val="008ED3"/>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3" name="椭圆 12"/>
            <p:cNvSpPr/>
            <p:nvPr/>
          </p:nvSpPr>
          <p:spPr>
            <a:xfrm rot="9110320">
              <a:off x="8622232" y="4063962"/>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4" name="椭圆 13"/>
            <p:cNvSpPr/>
            <p:nvPr/>
          </p:nvSpPr>
          <p:spPr>
            <a:xfrm rot="9110320">
              <a:off x="7534355" y="4567707"/>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5" name="椭圆 14"/>
            <p:cNvSpPr/>
            <p:nvPr/>
          </p:nvSpPr>
          <p:spPr>
            <a:xfrm rot="9110320">
              <a:off x="7651538" y="3403671"/>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6" name="等腰三角形 15"/>
            <p:cNvSpPr/>
            <p:nvPr/>
          </p:nvSpPr>
          <p:spPr>
            <a:xfrm rot="18210217">
              <a:off x="5982928" y="2433474"/>
              <a:ext cx="128196" cy="110514"/>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7" name="等腰三角形 16"/>
            <p:cNvSpPr/>
            <p:nvPr/>
          </p:nvSpPr>
          <p:spPr>
            <a:xfrm rot="8748521">
              <a:off x="6341582" y="2585262"/>
              <a:ext cx="128196" cy="110514"/>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grpSp>
      <p:sp>
        <p:nvSpPr>
          <p:cNvPr id="24" name="文本占位符 23"/>
          <p:cNvSpPr>
            <a:spLocks noGrp="1"/>
          </p:cNvSpPr>
          <p:nvPr>
            <p:ph type="body" sz="quarter" idx="10"/>
          </p:nvPr>
        </p:nvSpPr>
        <p:spPr>
          <a:xfrm>
            <a:off x="3315836" y="4001839"/>
            <a:ext cx="8280000" cy="557212"/>
          </a:xfrm>
        </p:spPr>
        <p:txBody>
          <a:bodyPr anchor="ctr">
            <a:noAutofit/>
          </a:bodyPr>
          <a:lstStyle>
            <a:lvl1pPr marL="0" indent="0">
              <a:buNone/>
              <a:defRPr sz="3600" b="1">
                <a:solidFill>
                  <a:srgbClr val="008ED3"/>
                </a:solidFill>
                <a:latin typeface="Arial" panose="020B0604020202020204" pitchFamily="34" charset="0"/>
                <a:ea typeface="微软雅黑" panose="020B0503020204020204" pitchFamily="34" charset="-122"/>
                <a:cs typeface="Arial" panose="020B0604020202020204" pitchFamily="34" charset="0"/>
              </a:defRPr>
            </a:lvl1pPr>
          </a:lstStyle>
          <a:p>
            <a:pPr lvl="0"/>
            <a:endParaRPr lang="zh-CN" altLang="en-US" dirty="0"/>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080" y="278177"/>
            <a:ext cx="905512" cy="501284"/>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目录">
    <p:spTree>
      <p:nvGrpSpPr>
        <p:cNvPr id="1" name=""/>
        <p:cNvGrpSpPr/>
        <p:nvPr/>
      </p:nvGrpSpPr>
      <p:grpSpPr>
        <a:xfrm>
          <a:off x="0" y="0"/>
          <a:ext cx="0" cy="0"/>
          <a:chOff x="0" y="0"/>
          <a:chExt cx="0" cy="0"/>
        </a:xfrm>
      </p:grpSpPr>
      <p:pic>
        <p:nvPicPr>
          <p:cNvPr id="2" name="图片 1"/>
          <p:cNvPicPr/>
          <p:nvPr userDrawn="1"/>
        </p:nvPicPr>
        <p:blipFill rotWithShape="1">
          <a:blip r:embed="rId2">
            <a:extLst>
              <a:ext uri="{28A0092B-C50C-407E-A947-70E740481C1C}">
                <a14:useLocalDpi xmlns:a14="http://schemas.microsoft.com/office/drawing/2010/main" val="0"/>
              </a:ext>
            </a:extLst>
          </a:blip>
          <a:srcRect l="13887" r="5478"/>
          <a:stretch>
            <a:fillRect/>
          </a:stretch>
        </p:blipFill>
        <p:spPr>
          <a:xfrm>
            <a:off x="0" y="0"/>
            <a:ext cx="8038160" cy="6858000"/>
          </a:xfrm>
          <a:prstGeom prst="rect">
            <a:avLst/>
          </a:prstGeom>
        </p:spPr>
      </p:pic>
      <p:sp>
        <p:nvSpPr>
          <p:cNvPr id="3" name="矩形 2"/>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070013" cy="3279140"/>
            <a:chOff x="1287" y="2234"/>
            <a:chExt cx="3626" cy="3873"/>
          </a:xfrm>
        </p:grpSpPr>
        <p:sp>
          <p:nvSpPr>
            <p:cNvPr id="10"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文本框 10"/>
            <p:cNvSpPr txBox="1"/>
            <p:nvPr userDrawn="1"/>
          </p:nvSpPr>
          <p:spPr>
            <a:xfrm>
              <a:off x="2476" y="3419"/>
              <a:ext cx="2437" cy="1466"/>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a:t>
              </a:r>
              <a:endParaRPr lang="en-US" altLang="zh-CN"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en-US" altLang="zh-CN"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CONTENTS</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2" name="图片 11"/>
          <p:cNvPicPr>
            <a:picLocks noChangeAspect="1"/>
          </p:cNvPicPr>
          <p:nvPr userDrawn="1"/>
        </p:nvPicPr>
        <p:blipFill>
          <a:blip r:embed="rId3" cstate="screen"/>
          <a:stretch>
            <a:fillRect/>
          </a:stretch>
        </p:blipFill>
        <p:spPr>
          <a:xfrm>
            <a:off x="10784351" y="327600"/>
            <a:ext cx="1152000" cy="288000"/>
          </a:xfrm>
          <a:prstGeom prst="rect">
            <a:avLst/>
          </a:prstGeom>
        </p:spPr>
      </p:pic>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9_Agenda">
    <p:spTree>
      <p:nvGrpSpPr>
        <p:cNvPr id="1" name=""/>
        <p:cNvGrpSpPr/>
        <p:nvPr/>
      </p:nvGrpSpPr>
      <p:grpSpPr>
        <a:xfrm>
          <a:off x="0" y="0"/>
          <a:ext cx="0" cy="0"/>
          <a:chOff x="0" y="0"/>
          <a:chExt cx="0" cy="0"/>
        </a:xfrm>
      </p:grpSpPr>
      <p:pic>
        <p:nvPicPr>
          <p:cNvPr id="2" name="图片 1"/>
          <p:cNvPicPr/>
          <p:nvPr userDrawn="1"/>
        </p:nvPicPr>
        <p:blipFill rotWithShape="1">
          <a:blip r:embed="rId2">
            <a:extLst>
              <a:ext uri="{28A0092B-C50C-407E-A947-70E740481C1C}">
                <a14:useLocalDpi xmlns:a14="http://schemas.microsoft.com/office/drawing/2010/main" val="0"/>
              </a:ext>
            </a:extLst>
          </a:blip>
          <a:srcRect l="13887" r="5478"/>
          <a:stretch>
            <a:fillRect/>
          </a:stretch>
        </p:blipFill>
        <p:spPr>
          <a:xfrm>
            <a:off x="0" y="0"/>
            <a:ext cx="8038160" cy="6858000"/>
          </a:xfrm>
          <a:prstGeom prst="rect">
            <a:avLst/>
          </a:prstGeom>
        </p:spPr>
      </p:pic>
      <p:sp>
        <p:nvSpPr>
          <p:cNvPr id="3" name="矩形 2"/>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261359" cy="3279140"/>
            <a:chOff x="1287" y="2234"/>
            <a:chExt cx="3852" cy="3873"/>
          </a:xfrm>
        </p:grpSpPr>
        <p:sp>
          <p:nvSpPr>
            <p:cNvPr id="10"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文本框 10"/>
            <p:cNvSpPr txBox="1"/>
            <p:nvPr userDrawn="1"/>
          </p:nvSpPr>
          <p:spPr>
            <a:xfrm>
              <a:off x="2251" y="3419"/>
              <a:ext cx="2888" cy="98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altLang="zh-CN" sz="4800"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Agenda</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内容页英文">
    <p:spTree>
      <p:nvGrpSpPr>
        <p:cNvPr id="1" name=""/>
        <p:cNvGrpSpPr/>
        <p:nvPr/>
      </p:nvGrpSpPr>
      <p:grpSpPr>
        <a:xfrm>
          <a:off x="0" y="0"/>
          <a:ext cx="0" cy="0"/>
          <a:chOff x="0" y="0"/>
          <a:chExt cx="0" cy="0"/>
        </a:xfrm>
      </p:grpSpPr>
      <p:sp>
        <p:nvSpPr>
          <p:cNvPr id="22" name="直角三角形 21"/>
          <p:cNvSpPr/>
          <p:nvPr userDrawn="1"/>
        </p:nvSpPr>
        <p:spPr>
          <a:xfrm rot="10800000" flipH="1">
            <a:off x="0" y="3817"/>
            <a:ext cx="1158949" cy="447262"/>
          </a:xfrm>
          <a:prstGeom prst="r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a:spLocks noGrp="1"/>
          </p:cNvSpPr>
          <p:nvPr>
            <p:ph type="title"/>
          </p:nvPr>
        </p:nvSpPr>
        <p:spPr>
          <a:xfrm>
            <a:off x="642078" y="91078"/>
            <a:ext cx="11575774" cy="720000"/>
          </a:xfrm>
          <a:prstGeom prst="rect">
            <a:avLst/>
          </a:prstGeom>
          <a:ln>
            <a:noFill/>
          </a:ln>
        </p:spPr>
        <p:txBody>
          <a:bodyPr vert="horz" lIns="36000" tIns="36000" rIns="36000" bIns="36000" rtlCol="0" anchor="ctr">
            <a:normAutofit/>
          </a:bodyPr>
          <a:lstStyle>
            <a:lvl1pPr>
              <a:defRPr kumimoji="1" lang="zh-CN" altLang="en-US" sz="2400" b="1" i="0" dirty="0">
                <a:gradFill>
                  <a:gsLst>
                    <a:gs pos="0">
                      <a:srgbClr val="0070C0"/>
                    </a:gs>
                    <a:gs pos="100000">
                      <a:srgbClr val="00B0F0"/>
                    </a:gs>
                  </a:gsLst>
                  <a:lin ang="10800000" scaled="0"/>
                </a:gradFill>
                <a:latin typeface="Arial" panose="020B0604020202020204" pitchFamily="34" charset="0"/>
                <a:ea typeface="微软雅黑" panose="020B0503020204020204" pitchFamily="34" charset="-122"/>
                <a:cs typeface="Arial" panose="020B0604020202020204" pitchFamily="34" charset="0"/>
              </a:defRPr>
            </a:lvl1pPr>
          </a:lstStyle>
          <a:p>
            <a:pPr lvl="0" defTabSz="457200"/>
            <a:r>
              <a:rPr lang="zh-CN" altLang="en-US" dirty="0"/>
              <a:t>单击此处编辑母版标题样式</a:t>
            </a:r>
            <a:endParaRPr lang="zh-CN" altLang="en-US" dirty="0"/>
          </a:p>
        </p:txBody>
      </p:sp>
      <p:sp>
        <p:nvSpPr>
          <p:cNvPr id="18" name="TextBox 16"/>
          <p:cNvSpPr txBox="1">
            <a:spLocks noChangeArrowheads="1"/>
          </p:cNvSpPr>
          <p:nvPr userDrawn="1"/>
        </p:nvSpPr>
        <p:spPr bwMode="auto">
          <a:xfrm>
            <a:off x="9725758" y="6487234"/>
            <a:ext cx="1681926" cy="294220"/>
          </a:xfrm>
          <a:prstGeom prst="rect">
            <a:avLst/>
          </a:prstGeom>
          <a:noFill/>
          <a:ln w="9525">
            <a:noFill/>
            <a:miter lim="800000"/>
          </a:ln>
        </p:spPr>
        <p:txBody>
          <a:bodyPr lIns="0" tIns="0" rIns="0" bIns="0" anchor="ctr"/>
          <a:lstStyle/>
          <a:p>
            <a:pPr algn="ctr" defTabSz="914400">
              <a:defRPr/>
            </a:pPr>
            <a:r>
              <a:rPr kumimoji="1" lang="en-US" sz="1000" dirty="0">
                <a:solidFill>
                  <a:srgbClr val="7F7F7F"/>
                </a:solidFill>
                <a:latin typeface="Calibri" panose="020F0502020204030204" pitchFamily="34" charset="0"/>
                <a:cs typeface="Calibri" panose="020F0502020204030204" pitchFamily="34" charset="0"/>
              </a:rPr>
              <a:t>© ZTE All rights reserved</a:t>
            </a:r>
            <a:endParaRPr kumimoji="1" lang="en-US" sz="1000" dirty="0">
              <a:solidFill>
                <a:srgbClr val="7F7F7F"/>
              </a:solidFill>
              <a:latin typeface="Calibri" panose="020F0502020204030204" pitchFamily="34" charset="0"/>
              <a:cs typeface="Calibri" panose="020F0502020204030204" pitchFamily="34" charset="0"/>
            </a:endParaRPr>
          </a:p>
        </p:txBody>
      </p:sp>
      <p:sp>
        <p:nvSpPr>
          <p:cNvPr id="12" name="Slide Number Placeholder 5"/>
          <p:cNvSpPr>
            <a:spLocks noGrp="1"/>
          </p:cNvSpPr>
          <p:nvPr userDrawn="1"/>
        </p:nvSpPr>
        <p:spPr bwMode="auto">
          <a:xfrm>
            <a:off x="-5915" y="6438553"/>
            <a:ext cx="558800" cy="391583"/>
          </a:xfrm>
          <a:prstGeom prst="rect">
            <a:avLst/>
          </a:prstGeom>
          <a:noFill/>
          <a:ln w="9525">
            <a:noFill/>
            <a:miter lim="800000"/>
          </a:ln>
        </p:spPr>
        <p:txBody>
          <a:bodyPr lIns="121889" tIns="60944" rIns="121889" bIns="60944" anchor="ctr"/>
          <a:lstStyle/>
          <a:p>
            <a:pPr algn="ctr" defTabSz="609600" fontAlgn="base">
              <a:spcBef>
                <a:spcPct val="0"/>
              </a:spcBef>
              <a:spcAft>
                <a:spcPct val="0"/>
              </a:spcAft>
              <a:defRPr/>
            </a:pPr>
            <a:fld id="{0171E16C-D319-4B78-8C6C-188CCEBE712C}" type="slidenum">
              <a:rPr lang="en-US" sz="1200">
                <a:solidFill>
                  <a:srgbClr val="404040"/>
                </a:solidFill>
                <a:latin typeface="Arial" panose="020B0604020202020204" pitchFamily="34" charset="0"/>
                <a:ea typeface="宋体" panose="02010600030101010101" pitchFamily="2" charset="-122"/>
                <a:cs typeface="Arial" panose="020B0604020202020204" pitchFamily="34" charset="0"/>
              </a:rPr>
            </a:fld>
            <a:endParaRPr lang="en-US" sz="12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10" name="直角三角形 9"/>
          <p:cNvSpPr/>
          <p:nvPr userDrawn="1"/>
        </p:nvSpPr>
        <p:spPr>
          <a:xfrm rot="10800000" flipH="1">
            <a:off x="0" y="-4315"/>
            <a:ext cx="642078" cy="382002"/>
          </a:xfrm>
          <a:prstGeom prst="r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nvCxnSpPr>
        <p:spPr>
          <a:xfrm>
            <a:off x="-3968" y="794815"/>
            <a:ext cx="11227189" cy="0"/>
          </a:xfrm>
          <a:prstGeom prst="line">
            <a:avLst/>
          </a:prstGeom>
          <a:ln w="635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userDrawn="1"/>
        </p:nvGrpSpPr>
        <p:grpSpPr>
          <a:xfrm>
            <a:off x="11096545" y="760278"/>
            <a:ext cx="1121307" cy="94475"/>
            <a:chOff x="6738595" y="741640"/>
            <a:chExt cx="444784" cy="37475"/>
          </a:xfrm>
        </p:grpSpPr>
        <p:sp>
          <p:nvSpPr>
            <p:cNvPr id="15" name="任意多边形: 形状 20"/>
            <p:cNvSpPr/>
            <p:nvPr/>
          </p:nvSpPr>
          <p:spPr>
            <a:xfrm>
              <a:off x="6738595"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6" name="任意多边形: 形状 22"/>
            <p:cNvSpPr/>
            <p:nvPr/>
          </p:nvSpPr>
          <p:spPr>
            <a:xfrm>
              <a:off x="6853358"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9" name="任意多边形: 形状 20"/>
            <p:cNvSpPr/>
            <p:nvPr userDrawn="1"/>
          </p:nvSpPr>
          <p:spPr>
            <a:xfrm>
              <a:off x="6968121"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43C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20" name="任意多边形: 形状 22"/>
            <p:cNvSpPr/>
            <p:nvPr userDrawn="1"/>
          </p:nvSpPr>
          <p:spPr>
            <a:xfrm>
              <a:off x="7082883"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grpSp>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23221" y="6509071"/>
            <a:ext cx="452580" cy="25054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封底En">
    <p:spTree>
      <p:nvGrpSpPr>
        <p:cNvPr id="1" name=""/>
        <p:cNvGrpSpPr/>
        <p:nvPr/>
      </p:nvGrpSpPr>
      <p:grpSpPr>
        <a:xfrm>
          <a:off x="0" y="0"/>
          <a:ext cx="0" cy="0"/>
          <a:chOff x="0" y="0"/>
          <a:chExt cx="0" cy="0"/>
        </a:xfrm>
      </p:grpSpPr>
      <p:sp>
        <p:nvSpPr>
          <p:cNvPr id="4" name="矩形 3"/>
          <p:cNvSpPr/>
          <p:nvPr userDrawn="1"/>
        </p:nvSpPr>
        <p:spPr>
          <a:xfrm>
            <a:off x="-847" y="0"/>
            <a:ext cx="12192847" cy="4259580"/>
          </a:xfrm>
          <a:prstGeom prst="rect">
            <a:avLst/>
          </a:prstGeom>
          <a:gradFill>
            <a:gsLst>
              <a:gs pos="0">
                <a:schemeClr val="bg1"/>
              </a:gs>
              <a:gs pos="100000">
                <a:srgbClr val="FFFFF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5" name="标题 1"/>
          <p:cNvSpPr>
            <a:spLocks noGrp="1"/>
          </p:cNvSpPr>
          <p:nvPr>
            <p:ph type="ctrTitle"/>
          </p:nvPr>
        </p:nvSpPr>
        <p:spPr>
          <a:xfrm>
            <a:off x="1715602" y="2826997"/>
            <a:ext cx="8760799" cy="1065884"/>
          </a:xfrm>
          <a:prstGeom prst="rect">
            <a:avLst/>
          </a:prstGeom>
          <a:noFill/>
          <a:effectLst>
            <a:outerShdw blurRad="139700" algn="ctr" rotWithShape="0">
              <a:schemeClr val="tx1">
                <a:alpha val="67000"/>
              </a:schemeClr>
            </a:outerShdw>
          </a:effectLst>
        </p:spPr>
        <p:txBody>
          <a:bodyPr>
            <a:normAutofit/>
          </a:bodyPr>
          <a:lstStyle>
            <a:lvl1pPr algn="ctr">
              <a:lnSpc>
                <a:spcPct val="100000"/>
              </a:lnSpc>
              <a:defRPr sz="4800" baseline="0">
                <a:solidFill>
                  <a:schemeClr val="bg1"/>
                </a:solidFill>
                <a:effectLst>
                  <a:glow rad="127000">
                    <a:schemeClr val="tx1"/>
                  </a:glow>
                </a:effectLst>
                <a:latin typeface="+mn-lt"/>
                <a:ea typeface="微软雅黑" panose="020B0503020204020204" pitchFamily="34" charset="-122"/>
              </a:defRPr>
            </a:lvl1p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465047" y="140050"/>
            <a:ext cx="11801165" cy="957239"/>
          </a:xfrm>
        </p:spPr>
        <p:txBody>
          <a:bodyPr>
            <a:normAutofit/>
          </a:bodyPr>
          <a:lstStyle>
            <a:lvl1pPr>
              <a:defRPr sz="2400" b="1">
                <a:solidFill>
                  <a:srgbClr val="018ED3"/>
                </a:solidFill>
                <a:latin typeface="+mn-lt"/>
                <a:ea typeface="微软雅黑" panose="020B0503020204020204" pitchFamily="34" charset="-122"/>
              </a:defRPr>
            </a:lvl1pPr>
          </a:lstStyle>
          <a:p>
            <a:r>
              <a:rPr lang="zh-CN" altLang="en-US" dirty="0"/>
              <a:t>单击此处编辑母版标题样式</a:t>
            </a:r>
            <a:endParaRPr lang="zh-CN" altLang="en-US" dirty="0"/>
          </a:p>
        </p:txBody>
      </p:sp>
      <p:sp>
        <p:nvSpPr>
          <p:cNvPr id="15" name="五边形 14"/>
          <p:cNvSpPr/>
          <p:nvPr userDrawn="1"/>
        </p:nvSpPr>
        <p:spPr>
          <a:xfrm>
            <a:off x="18" y="138525"/>
            <a:ext cx="357191"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zh-CN" altLang="en-US" sz="1800" kern="1200">
              <a:solidFill>
                <a:srgbClr val="92D050"/>
              </a:solidFill>
              <a:latin typeface="+mn-lt"/>
              <a:ea typeface="+mn-ea"/>
              <a:cs typeface="+mn-cs"/>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10" y="6546746"/>
            <a:ext cx="558727" cy="391673"/>
          </a:xfrm>
          <a:prstGeom prst="rect">
            <a:avLst/>
          </a:prstGeom>
          <a:noFill/>
          <a:ln w="9525">
            <a:noFill/>
            <a:miter lim="800000"/>
          </a:ln>
        </p:spPr>
        <p:txBody>
          <a:bodyPr lIns="121917" tIns="60959" rIns="121917" bIns="60959" anchor="ctr"/>
          <a:lstStyle/>
          <a:p>
            <a:pPr algn="ctr">
              <a:defRPr/>
            </a:pPr>
            <a:fld id="{0171E16C-D319-4B78-8C6C-188CCEBE712C}" type="slidenum">
              <a:rPr lang="en-US" sz="1100">
                <a:solidFill>
                  <a:srgbClr val="404040"/>
                </a:solidFill>
                <a:latin typeface="Arial" panose="020B0604020202020204" pitchFamily="34" charset="0"/>
                <a:cs typeface="Arial" panose="020B0604020202020204" pitchFamily="34" charset="0"/>
              </a:rPr>
            </a:fld>
            <a:endParaRPr lang="en-US" sz="1100"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5695210" y="6554719"/>
            <a:ext cx="2920620" cy="226536"/>
          </a:xfrm>
          <a:prstGeom prst="rect">
            <a:avLst/>
          </a:prstGeom>
          <a:noFill/>
          <a:ln w="9525">
            <a:noFill/>
            <a:miter lim="800000"/>
          </a:ln>
        </p:spPr>
        <p:txBody>
          <a:bodyPr lIns="0" tIns="0" rIns="0" bIns="0"/>
          <a:lstStyle/>
          <a:p>
            <a:pPr>
              <a:defRPr/>
            </a:pPr>
            <a:r>
              <a:rPr kumimoji="1" lang="en-US" sz="800" dirty="0">
                <a:solidFill>
                  <a:srgbClr val="7F7F7F"/>
                </a:solidFill>
                <a:latin typeface="Arial" panose="020B0604020202020204" pitchFamily="34" charset="0"/>
                <a:cs typeface="Arial" panose="020B0604020202020204" pitchFamily="34" charset="0"/>
              </a:rPr>
              <a:t>© ZTE All rights reserved</a:t>
            </a:r>
            <a:endParaRPr kumimoji="1" lang="en-US" sz="800" dirty="0">
              <a:solidFill>
                <a:srgbClr val="7F7F7F"/>
              </a:solidFill>
              <a:latin typeface="Arial" panose="020B0604020202020204" pitchFamily="34" charset="0"/>
              <a:cs typeface="Arial" panose="020B0604020202020204" pitchFamily="34" charset="0"/>
            </a:endParaRPr>
          </a:p>
        </p:txBody>
      </p:sp>
      <p:pic>
        <p:nvPicPr>
          <p:cNvPr id="9" name="图片 8"/>
          <p:cNvPicPr>
            <a:picLocks noChangeAspect="1"/>
          </p:cNvPicPr>
          <p:nvPr userDrawn="1"/>
        </p:nvPicPr>
        <p:blipFill>
          <a:blip r:embed="rId3" cstate="screen"/>
          <a:stretch>
            <a:fillRect/>
          </a:stretch>
        </p:blipFill>
        <p:spPr>
          <a:xfrm>
            <a:off x="11085142" y="6488988"/>
            <a:ext cx="720000" cy="180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88023" y="83766"/>
            <a:ext cx="11429250" cy="106978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388033" y="1276977"/>
            <a:ext cx="11414761"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dt="0"/>
  <p:txStyles>
    <p:titleStyle>
      <a:lvl1pPr algn="l" defTabSz="914400" rtl="0" eaLnBrk="1" latinLnBrk="0" hangingPunct="1">
        <a:lnSpc>
          <a:spcPct val="90000"/>
        </a:lnSpc>
        <a:spcBef>
          <a:spcPct val="0"/>
        </a:spcBef>
        <a:buNone/>
        <a:defRPr lang="zh-CN" altLang="en-US" sz="36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20000"/>
        </a:lnSpc>
        <a:spcBef>
          <a:spcPts val="1000"/>
        </a:spcBef>
        <a:buClr>
          <a:srgbClr val="008ED3"/>
        </a:buClr>
        <a:buSzPct val="80000"/>
        <a:buFont typeface="Wingdings" panose="05000000000000000000" pitchFamily="2" charset="2"/>
        <a:buChar char="n"/>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20000"/>
        </a:lnSpc>
        <a:spcBef>
          <a:spcPts val="500"/>
        </a:spcBef>
        <a:buClr>
          <a:srgbClr val="008ED3"/>
        </a:buClr>
        <a:buSzPct val="80000"/>
        <a:buFont typeface="Wingdings" panose="05000000000000000000" pitchFamily="2" charset="2"/>
        <a:buChar char="u"/>
        <a:defRPr lang="zh-CN" altLang="en-US" sz="2000" kern="120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1800" kern="1200" smtClean="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4400" y="1501200"/>
            <a:ext cx="12178800" cy="2286000"/>
            <a:chOff x="-633" y="1387475"/>
            <a:chExt cx="12185648" cy="2294566"/>
          </a:xfrm>
        </p:grpSpPr>
        <p:pic>
          <p:nvPicPr>
            <p:cNvPr id="9" name="图片 8" descr="一些电子设备&#10;&#10;中度可信度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66450" y="1397635"/>
              <a:ext cx="3024000" cy="2268000"/>
            </a:xfrm>
            <a:prstGeom prst="rect">
              <a:avLst/>
            </a:prstGeom>
          </p:spPr>
        </p:pic>
        <p:pic>
          <p:nvPicPr>
            <p:cNvPr id="13" name="图片 12" descr="Artificial-Intelligence"/>
            <p:cNvPicPr>
              <a:picLocks noChangeAspect="1"/>
            </p:cNvPicPr>
            <p:nvPr/>
          </p:nvPicPr>
          <p:blipFill>
            <a:blip r:embed="rId2"/>
            <a:stretch>
              <a:fillRect/>
            </a:stretch>
          </p:blipFill>
          <p:spPr>
            <a:xfrm>
              <a:off x="4918075" y="1387475"/>
              <a:ext cx="3149600" cy="2268220"/>
            </a:xfrm>
            <a:prstGeom prst="rect">
              <a:avLst/>
            </a:prstGeom>
          </p:spPr>
        </p:pic>
        <p:sp>
          <p:nvSpPr>
            <p:cNvPr id="19" name="ï$ḻídé"/>
            <p:cNvSpPr/>
            <p:nvPr/>
          </p:nvSpPr>
          <p:spPr bwMode="auto">
            <a:xfrm>
              <a:off x="8087995" y="1397000"/>
              <a:ext cx="4097020" cy="226885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633" y="2587625"/>
              <a:ext cx="1818413" cy="1094416"/>
            </a:xfrm>
            <a:prstGeom prst="rect">
              <a:avLst/>
            </a:prstGeom>
            <a:ln>
              <a:solidFill>
                <a:schemeClr val="bg1"/>
              </a:solidFill>
            </a:ln>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1397635"/>
              <a:ext cx="1818640" cy="1134110"/>
            </a:xfrm>
            <a:prstGeom prst="rect">
              <a:avLst/>
            </a:prstGeom>
          </p:spPr>
        </p:pic>
      </p:grpSp>
      <p:sp>
        <p:nvSpPr>
          <p:cNvPr id="4" name="文本占位符 3"/>
          <p:cNvSpPr>
            <a:spLocks noGrp="1"/>
          </p:cNvSpPr>
          <p:nvPr>
            <p:ph type="body" sz="quarter" idx="10"/>
          </p:nvPr>
        </p:nvSpPr>
        <p:spPr>
          <a:xfrm>
            <a:off x="2834640" y="3740150"/>
            <a:ext cx="9221470" cy="1856740"/>
          </a:xfrm>
        </p:spPr>
        <p:txBody>
          <a:bodyPr/>
          <a:lstStyle/>
          <a:p>
            <a:pPr algn="ctr"/>
            <a:endParaRPr lang="en-US" altLang="zh-CN" sz="3200" dirty="0"/>
          </a:p>
          <a:p>
            <a:pPr algn="ctr"/>
            <a:r>
              <a:rPr lang="en-US" altLang="zh-CN" sz="3200" dirty="0"/>
              <a:t>Views  on Enhancements for Artificial Intelligence (AI)/Machine Learning (ML) for NG-RAN</a:t>
            </a:r>
            <a:endParaRPr lang="en-US" altLang="zh-CN" sz="3200" dirty="0"/>
          </a:p>
        </p:txBody>
      </p:sp>
      <p:sp>
        <p:nvSpPr>
          <p:cNvPr id="10" name="文本框 9"/>
          <p:cNvSpPr txBox="1"/>
          <p:nvPr/>
        </p:nvSpPr>
        <p:spPr>
          <a:xfrm>
            <a:off x="281118" y="159773"/>
            <a:ext cx="5418455" cy="1209675"/>
          </a:xfrm>
          <a:prstGeom prst="rect">
            <a:avLst/>
          </a:prstGeom>
          <a:noFill/>
          <a:ln>
            <a:noFill/>
          </a:ln>
        </p:spPr>
        <p:txBody>
          <a:bodyPr wrap="none" rtlCol="0">
            <a:spAutoFit/>
          </a:bodyPr>
          <a:lstStyle/>
          <a:p>
            <a:pPr>
              <a:lnSpc>
                <a:spcPct val="110000"/>
              </a:lnSpc>
              <a:spcBef>
                <a:spcPts val="400"/>
              </a:spcBef>
            </a:pPr>
            <a:r>
              <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rPr>
              <a:t>3GPP TSG RAN Meeting #105</a:t>
            </a:r>
            <a:endPar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endParaRPr>
          </a:p>
          <a:p>
            <a:pPr>
              <a:lnSpc>
                <a:spcPct val="110000"/>
              </a:lnSpc>
              <a:spcBef>
                <a:spcPts val="400"/>
              </a:spcBef>
            </a:pPr>
            <a:r>
              <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rPr>
              <a:t>Melbourne, Australia, September 9-12, 2024</a:t>
            </a:r>
            <a:endPar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endParaRPr>
          </a:p>
          <a:p>
            <a:pPr>
              <a:lnSpc>
                <a:spcPct val="110000"/>
              </a:lnSpc>
              <a:spcBef>
                <a:spcPts val="400"/>
              </a:spcBef>
            </a:pPr>
            <a:r>
              <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rPr>
              <a:t>Agenda Item: 9.1.3</a:t>
            </a:r>
            <a:endPar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矩形 4"/>
          <p:cNvSpPr/>
          <p:nvPr/>
        </p:nvSpPr>
        <p:spPr>
          <a:xfrm>
            <a:off x="4109774" y="6066401"/>
            <a:ext cx="3200400" cy="398780"/>
          </a:xfrm>
          <a:prstGeom prst="rect">
            <a:avLst/>
          </a:prstGeom>
        </p:spPr>
        <p:txBody>
          <a:bodyPr wrap="none">
            <a:spAutoFit/>
          </a:bodyPr>
          <a:lstStyle/>
          <a:p>
            <a:r>
              <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rPr>
              <a:t>Source: ZTE Corporation</a:t>
            </a:r>
            <a:endParaRPr lang="zh-CN" altLang="en-US" sz="2000" b="1" dirty="0">
              <a:solidFill>
                <a:srgbClr val="088AD2"/>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矩形 2"/>
          <p:cNvSpPr/>
          <p:nvPr/>
        </p:nvSpPr>
        <p:spPr>
          <a:xfrm>
            <a:off x="8606013" y="345199"/>
            <a:ext cx="1437005" cy="429895"/>
          </a:xfrm>
          <a:prstGeom prst="rect">
            <a:avLst/>
          </a:prstGeom>
        </p:spPr>
        <p:txBody>
          <a:bodyPr wrap="none">
            <a:spAutoFit/>
          </a:bodyPr>
          <a:lstStyle/>
          <a:p>
            <a:pPr>
              <a:lnSpc>
                <a:spcPct val="110000"/>
              </a:lnSpc>
              <a:spcBef>
                <a:spcPts val="400"/>
              </a:spcBef>
            </a:pPr>
            <a:r>
              <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rPr>
              <a:t>RP-</a:t>
            </a:r>
            <a:r>
              <a:rPr lang="en-US" altLang="zh-CN" sz="2000" b="1" dirty="0" err="1">
                <a:solidFill>
                  <a:srgbClr val="088AD2"/>
                </a:solidFill>
                <a:latin typeface="Arial" panose="020B0604020202020204" pitchFamily="34" charset="0"/>
                <a:ea typeface="微软雅黑" panose="020B0503020204020204" pitchFamily="34" charset="-122"/>
                <a:cs typeface="Arial" panose="020B0604020202020204" pitchFamily="34" charset="0"/>
              </a:rPr>
              <a:t>242111</a:t>
            </a:r>
            <a:endPar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91078"/>
            <a:ext cx="11070024" cy="720000"/>
          </a:xfrm>
        </p:spPr>
        <p:txBody>
          <a:bodyPr>
            <a:normAutofit/>
          </a:bodyPr>
          <a:lstStyle/>
          <a:p>
            <a:r>
              <a:rPr lang="en-US" altLang="zh-CN" dirty="0"/>
              <a:t>Artificial Intelligence (AI)/Machine Learning (ML) for NG-RAN</a:t>
            </a:r>
            <a:endParaRPr lang="zh-CN" altLang="en-US" dirty="0"/>
          </a:p>
        </p:txBody>
      </p:sp>
      <p:sp>
        <p:nvSpPr>
          <p:cNvPr id="8" name="文本框 7"/>
          <p:cNvSpPr txBox="1"/>
          <p:nvPr/>
        </p:nvSpPr>
        <p:spPr>
          <a:xfrm>
            <a:off x="642078" y="1503786"/>
            <a:ext cx="10875471" cy="3538220"/>
          </a:xfrm>
          <a:prstGeom prst="rect">
            <a:avLst/>
          </a:prstGeom>
          <a:noFill/>
          <a:ln>
            <a:noFill/>
          </a:ln>
        </p:spPr>
        <p:txBody>
          <a:bodyPr wrap="square" rtlCol="0">
            <a:spAutoFit/>
          </a:bodyPr>
          <a:lstStyle/>
          <a:p>
            <a:r>
              <a:rPr lang="en-US" altLang="zh-CN" sz="1600" dirty="0">
                <a:latin typeface="Arial" panose="020B0604020202020204" pitchFamily="34" charset="0"/>
                <a:cs typeface="Arial" panose="020B0604020202020204" pitchFamily="34" charset="0"/>
              </a:rPr>
              <a:t>As the wireless communication network undergoes continuous expansion, the challenges associated with network management and optimization are becoming increasingly complex. To address these challenges, the introduction of Artificial Intelligence (AI) and Machine Learning (ML) technology has emerged as a powerful solution. These techniques empower wireless networks to operate autonomously, predictively, on-demand, and with smart functionality, offering a promising resolution to intricate optimization problems.</a:t>
            </a:r>
            <a:endParaRPr lang="en-US" altLang="zh-CN" sz="1600" dirty="0">
              <a:latin typeface="Arial" panose="020B0604020202020204" pitchFamily="34" charset="0"/>
              <a:cs typeface="Arial" panose="020B0604020202020204" pitchFamily="34" charset="0"/>
            </a:endParaRPr>
          </a:p>
          <a:p>
            <a:endParaRPr lang="en-US" altLang="zh-CN" sz="1600" dirty="0">
              <a:latin typeface="Arial" panose="020B0604020202020204" pitchFamily="34" charset="0"/>
              <a:cs typeface="Arial" panose="020B0604020202020204" pitchFamily="34" charset="0"/>
            </a:endParaRPr>
          </a:p>
          <a:p>
            <a:r>
              <a:rPr lang="en-US" altLang="zh-CN" sz="1600" dirty="0">
                <a:latin typeface="Arial" panose="020B0604020202020204" pitchFamily="34" charset="0"/>
                <a:cs typeface="Arial" panose="020B0604020202020204" pitchFamily="34" charset="0"/>
              </a:rPr>
              <a:t>The integration of Artificial Intelligence (AI) and Machine Learning (ML) plays a critical role in addressing the intricate challenges associated with </a:t>
            </a:r>
            <a:r>
              <a:rPr lang="en-US" altLang="zh-CN" sz="1600" dirty="0" err="1">
                <a:latin typeface="Arial" panose="020B0604020202020204" pitchFamily="34" charset="0"/>
                <a:cs typeface="Arial" panose="020B0604020202020204" pitchFamily="34" charset="0"/>
              </a:rPr>
              <a:t>5G</a:t>
            </a:r>
            <a:r>
              <a:rPr lang="en-US" altLang="zh-CN" sz="1600" dirty="0">
                <a:latin typeface="Arial" panose="020B0604020202020204" pitchFamily="34" charset="0"/>
                <a:cs typeface="Arial" panose="020B0604020202020204" pitchFamily="34" charset="0"/>
              </a:rPr>
              <a:t>-Advanced system design. During Rel-17 and Rel-18, RAN3 studied and specified three AI/ML-assisted use cases: Load Balancing, Energy Saving, and Mobility Optimization. It is widely acknowledged that AI/ML functions are powerful tools that provide efficient assistance to wireless network management, maintenance and optimization, ultimately leading to improved performance.</a:t>
            </a:r>
            <a:endParaRPr lang="en-US" altLang="zh-CN" sz="1600" dirty="0">
              <a:latin typeface="Arial" panose="020B0604020202020204" pitchFamily="34" charset="0"/>
              <a:cs typeface="Arial" panose="020B0604020202020204" pitchFamily="34" charset="0"/>
            </a:endParaRPr>
          </a:p>
          <a:p>
            <a:endParaRPr lang="en-US" altLang="zh-CN" sz="1600" dirty="0">
              <a:latin typeface="Arial" panose="020B0604020202020204" pitchFamily="34" charset="0"/>
              <a:cs typeface="Arial" panose="020B0604020202020204" pitchFamily="34" charset="0"/>
            </a:endParaRPr>
          </a:p>
          <a:p>
            <a:r>
              <a:rPr lang="en-US" altLang="zh-CN" sz="1600" dirty="0">
                <a:latin typeface="Arial" panose="020B0604020202020204" pitchFamily="34" charset="0"/>
                <a:cs typeface="Arial" panose="020B0604020202020204" pitchFamily="34" charset="0"/>
              </a:rPr>
              <a:t>During R19 SI phase, the following new AI/ML-based use cases, i.e., Coverage and Capacity Optimization, and Network Slicing, and R18 leftover were investigated and concluded based on the existing </a:t>
            </a:r>
            <a:r>
              <a:rPr lang="en-US" altLang="zh-CN" sz="1600" dirty="0" err="1">
                <a:latin typeface="Arial" panose="020B0604020202020204" pitchFamily="34" charset="0"/>
                <a:cs typeface="Arial" panose="020B0604020202020204" pitchFamily="34" charset="0"/>
              </a:rPr>
              <a:t>5G</a:t>
            </a:r>
            <a:r>
              <a:rPr lang="en-US" altLang="zh-CN" sz="1600" dirty="0">
                <a:latin typeface="Arial" panose="020B0604020202020204" pitchFamily="34" charset="0"/>
                <a:cs typeface="Arial" panose="020B0604020202020204" pitchFamily="34" charset="0"/>
              </a:rPr>
              <a:t> network architecture. </a:t>
            </a:r>
            <a:endParaRPr lang="zh-CN" altLang="zh-CN" sz="1600" dirty="0">
              <a:latin typeface="Arial" panose="020B0604020202020204" pitchFamily="34" charset="0"/>
              <a:cs typeface="Arial" panose="020B0604020202020204" pitchFamily="34" charset="0"/>
            </a:endParaRPr>
          </a:p>
        </p:txBody>
      </p:sp>
      <p:sp>
        <p:nvSpPr>
          <p:cNvPr id="3" name="文本框 2"/>
          <p:cNvSpPr txBox="1"/>
          <p:nvPr/>
        </p:nvSpPr>
        <p:spPr>
          <a:xfrm>
            <a:off x="642078" y="972766"/>
            <a:ext cx="2928026" cy="369332"/>
          </a:xfrm>
          <a:prstGeom prst="rect">
            <a:avLst/>
          </a:prstGeom>
          <a:noFill/>
          <a:ln>
            <a:noFill/>
          </a:ln>
        </p:spPr>
        <p:txBody>
          <a:bodyPr wrap="square" rtlCol="0">
            <a:spAutoFit/>
          </a:bodyPr>
          <a:lstStyle/>
          <a:p>
            <a:r>
              <a:rPr lang="en-US" altLang="zh-CN" dirty="0">
                <a:latin typeface="微软雅黑" panose="020B0503020204020204" pitchFamily="34" charset="-122"/>
                <a:ea typeface="微软雅黑" panose="020B0503020204020204" pitchFamily="34" charset="-122"/>
              </a:rPr>
              <a:t>Background</a:t>
            </a:r>
            <a:endParaRPr lang="zh-CN" altLang="en-US"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42078" y="5354214"/>
            <a:ext cx="11070024" cy="830997"/>
          </a:xfrm>
          <a:prstGeom prst="rect">
            <a:avLst/>
          </a:prstGeom>
          <a:noFill/>
          <a:ln>
            <a:noFill/>
          </a:ln>
        </p:spPr>
        <p:txBody>
          <a:bodyPr wrap="square" rtlCol="0">
            <a:spAutoFit/>
          </a:bodyPr>
          <a:lstStyle/>
          <a:p>
            <a:r>
              <a:rPr lang="en-US" altLang="zh-CN" sz="1600" b="1" i="1" dirty="0">
                <a:latin typeface="Arial" panose="020B0604020202020204" pitchFamily="34" charset="0"/>
                <a:cs typeface="Arial" panose="020B0604020202020204" pitchFamily="34" charset="0"/>
              </a:rPr>
              <a:t>Observation 1: The advancement of AI/ML techniques has provided a powerful solution to address these challenges. AI and ML technologies offer efficient ways to tackle complex problems in wireless communication network management.</a:t>
            </a:r>
            <a:endParaRPr lang="zh-CN" altLang="en-US" sz="1100" b="1" i="1" dirty="0">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91078"/>
            <a:ext cx="11070024" cy="720000"/>
          </a:xfrm>
        </p:spPr>
        <p:txBody>
          <a:bodyPr>
            <a:normAutofit fontScale="90000"/>
          </a:bodyPr>
          <a:lstStyle/>
          <a:p>
            <a:r>
              <a:rPr lang="en-US" altLang="zh-CN" dirty="0"/>
              <a:t>Study on enhancements for </a:t>
            </a:r>
            <a:br>
              <a:rPr lang="en-US" altLang="zh-CN" dirty="0"/>
            </a:br>
            <a:r>
              <a:rPr lang="en-US" altLang="zh-CN" dirty="0"/>
              <a:t>Artificial Intelligence (AI)/Machine Learning (ML) for NG-RAN (RAN3)</a:t>
            </a:r>
            <a:endParaRPr lang="zh-CN" altLang="en-US" dirty="0"/>
          </a:p>
        </p:txBody>
      </p:sp>
      <p:sp>
        <p:nvSpPr>
          <p:cNvPr id="7" name="矩形 6"/>
          <p:cNvSpPr/>
          <p:nvPr/>
        </p:nvSpPr>
        <p:spPr>
          <a:xfrm>
            <a:off x="642078" y="1248812"/>
            <a:ext cx="11342399" cy="4524315"/>
          </a:xfrm>
          <a:prstGeom prst="rect">
            <a:avLst/>
          </a:prstGeom>
        </p:spPr>
        <p:txBody>
          <a:bodyPr wrap="square">
            <a:spAutoFit/>
          </a:bodyPr>
          <a:lstStyle/>
          <a:p>
            <a:r>
              <a:rPr lang="en-US" altLang="zh-CN" i="1" dirty="0"/>
              <a:t>The new use cases and the Rel-18 leftover cases follow Rel-18 AI/ML framework.</a:t>
            </a:r>
            <a:endParaRPr lang="en-US" altLang="zh-CN" i="1" dirty="0"/>
          </a:p>
          <a:p>
            <a:endParaRPr lang="en-US" altLang="zh-CN" i="1" dirty="0"/>
          </a:p>
          <a:p>
            <a:r>
              <a:rPr lang="en-US" altLang="zh-CN" i="1" dirty="0"/>
              <a:t>The following new use cases are recommended by RAN3 to be specified in the Rel-19 normative phase:</a:t>
            </a:r>
            <a:endParaRPr lang="en-US" altLang="zh-CN" i="1" dirty="0"/>
          </a:p>
          <a:p>
            <a:r>
              <a:rPr lang="en-US" altLang="zh-CN" i="1" dirty="0"/>
              <a:t>-	AI/ML-based Network Slicing</a:t>
            </a:r>
            <a:endParaRPr lang="en-US" altLang="zh-CN" i="1" dirty="0"/>
          </a:p>
          <a:p>
            <a:r>
              <a:rPr lang="en-US" altLang="zh-CN" i="1" dirty="0"/>
              <a:t>-	AI/ML-based Coverage and Capacity Optimization</a:t>
            </a:r>
            <a:endParaRPr lang="en-US" altLang="zh-CN" i="1" dirty="0"/>
          </a:p>
          <a:p>
            <a:r>
              <a:rPr lang="en-US" altLang="zh-CN" i="1" dirty="0"/>
              <a:t>Recommended solutions and standard impacts for each use case are based on section 4.1.2 and section 4.2.2.</a:t>
            </a:r>
            <a:endParaRPr lang="en-US" altLang="zh-CN" i="1" dirty="0"/>
          </a:p>
          <a:p>
            <a:endParaRPr lang="en-US" altLang="zh-CN" i="1" dirty="0"/>
          </a:p>
          <a:p>
            <a:r>
              <a:rPr lang="en-US" altLang="zh-CN" i="1" dirty="0"/>
              <a:t>For each use case above, it is recommended to take the corresponding section “Solutions and standard impacts” (section 4.1.2 and 4.2.2) as basis during the normative work.</a:t>
            </a:r>
            <a:endParaRPr lang="en-US" altLang="zh-CN" i="1" dirty="0"/>
          </a:p>
          <a:p>
            <a:endParaRPr lang="en-US" altLang="zh-CN" i="1" dirty="0"/>
          </a:p>
          <a:p>
            <a:r>
              <a:rPr lang="en-US" altLang="zh-CN" i="1" dirty="0"/>
              <a:t>The following Rel-18 leftovers are recommended by RAN3 to be specified in Rel-19 normative phase:</a:t>
            </a:r>
            <a:endParaRPr lang="en-US" altLang="zh-CN" i="1" dirty="0"/>
          </a:p>
          <a:p>
            <a:r>
              <a:rPr lang="en-US" altLang="zh-CN" i="1" dirty="0"/>
              <a:t>-	Mobility Optimization for NR-DC</a:t>
            </a:r>
            <a:endParaRPr lang="en-US" altLang="zh-CN" i="1" dirty="0"/>
          </a:p>
          <a:p>
            <a:r>
              <a:rPr lang="en-US" altLang="zh-CN" i="1" dirty="0"/>
              <a:t>-	Split architecture support for Rel-18 use cases</a:t>
            </a:r>
            <a:endParaRPr lang="en-US" altLang="zh-CN" i="1" dirty="0"/>
          </a:p>
          <a:p>
            <a:r>
              <a:rPr lang="en-US" altLang="zh-CN" i="1" dirty="0"/>
              <a:t>-	Continuous MDT collection targeting the same UE across </a:t>
            </a:r>
            <a:r>
              <a:rPr lang="en-US" altLang="zh-CN" i="1" dirty="0" err="1"/>
              <a:t>RRC</a:t>
            </a:r>
            <a:r>
              <a:rPr lang="en-US" altLang="zh-CN" i="1" dirty="0"/>
              <a:t> states</a:t>
            </a:r>
            <a:endParaRPr lang="en-US" altLang="zh-CN" i="1" dirty="0"/>
          </a:p>
          <a:p>
            <a:r>
              <a:rPr lang="en-US" altLang="zh-CN" i="1" dirty="0"/>
              <a:t>The corresponding descriptions and potential standard impacts for each Rel-18 leftovers above shall be taken as baseline during the normative phase.</a:t>
            </a:r>
            <a:endParaRPr lang="en-US" altLang="zh-CN" i="1" dirty="0"/>
          </a:p>
        </p:txBody>
      </p:sp>
      <p:sp>
        <p:nvSpPr>
          <p:cNvPr id="8" name="文本框 7"/>
          <p:cNvSpPr txBox="1"/>
          <p:nvPr/>
        </p:nvSpPr>
        <p:spPr>
          <a:xfrm>
            <a:off x="642078" y="910258"/>
            <a:ext cx="8988358" cy="338554"/>
          </a:xfrm>
          <a:prstGeom prst="rect">
            <a:avLst/>
          </a:prstGeom>
          <a:noFill/>
          <a:ln>
            <a:noFill/>
          </a:ln>
        </p:spPr>
        <p:txBody>
          <a:bodyPr wrap="square" rtlCol="0">
            <a:spAutoFit/>
          </a:bodyPr>
          <a:lstStyle/>
          <a:p>
            <a:r>
              <a:rPr lang="en-US" altLang="zh-CN" sz="1600" b="1" dirty="0">
                <a:latin typeface="Arial" panose="020B0604020202020204" pitchFamily="34" charset="0"/>
                <a:ea typeface="微软雅黑" panose="020B0503020204020204" pitchFamily="34" charset="-122"/>
                <a:cs typeface="Arial" panose="020B0604020202020204" pitchFamily="34" charset="0"/>
              </a:rPr>
              <a:t>The conclusions for the AI/ML NG-RAN SI, as captured in TR 38.743, are listed below:</a:t>
            </a:r>
            <a:endParaRPr lang="zh-CN" altLang="en-US" sz="1600" b="1" dirty="0">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8"/>
          <p:cNvSpPr txBox="1"/>
          <p:nvPr/>
        </p:nvSpPr>
        <p:spPr>
          <a:xfrm>
            <a:off x="642078" y="5788515"/>
            <a:ext cx="11157573" cy="645160"/>
          </a:xfrm>
          <a:prstGeom prst="rect">
            <a:avLst/>
          </a:prstGeom>
          <a:noFill/>
          <a:ln>
            <a:noFill/>
          </a:ln>
        </p:spPr>
        <p:txBody>
          <a:bodyPr wrap="square" rtlCol="0">
            <a:spAutoFit/>
          </a:bodyPr>
          <a:lstStyle/>
          <a:p>
            <a:r>
              <a:rPr lang="en-US" altLang="zh-CN" b="1" i="1" dirty="0"/>
              <a:t>Observation 2: The accomplishments of the study are documented in TR 38.743. The normative work based on the conclusions of the Rel-19 SI should be undertaken during the Rel-19 WI.</a:t>
            </a:r>
            <a:endParaRPr lang="zh-CN" altLang="en-US" sz="1200" b="1" i="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91078"/>
            <a:ext cx="8560288" cy="720000"/>
          </a:xfrm>
        </p:spPr>
        <p:txBody>
          <a:bodyPr>
            <a:normAutofit fontScale="90000"/>
          </a:bodyPr>
          <a:lstStyle/>
          <a:p>
            <a:r>
              <a:rPr lang="en-US" altLang="zh-CN" dirty="0"/>
              <a:t>New WID on Enhancements for Artificial Intelligence (AI)/Machine Learning (ML) for NG-RAN</a:t>
            </a:r>
            <a:endParaRPr lang="zh-CN" altLang="en-US" dirty="0"/>
          </a:p>
        </p:txBody>
      </p:sp>
      <p:sp>
        <p:nvSpPr>
          <p:cNvPr id="6" name="矩形 5"/>
          <p:cNvSpPr/>
          <p:nvPr/>
        </p:nvSpPr>
        <p:spPr>
          <a:xfrm>
            <a:off x="642078" y="893893"/>
            <a:ext cx="3064160" cy="400110"/>
          </a:xfrm>
          <a:prstGeom prst="rect">
            <a:avLst/>
          </a:prstGeom>
        </p:spPr>
        <p:txBody>
          <a:bodyPr wrap="square">
            <a:spAutoFit/>
          </a:bodyPr>
          <a:lstStyle/>
          <a:p>
            <a:r>
              <a:rPr lang="en-US" altLang="zh-CN" sz="2000" b="1" kern="100" dirty="0">
                <a:latin typeface="Calibri" panose="020F0502020204030204" pitchFamily="34" charset="0"/>
                <a:cs typeface="Times New Roman" panose="02020603050405020304" pitchFamily="18" charset="0"/>
              </a:rPr>
              <a:t>Objective of </a:t>
            </a:r>
            <a:r>
              <a:rPr lang="en-US" altLang="zh-CN" sz="2000" b="1" dirty="0"/>
              <a:t>Core part WI:</a:t>
            </a:r>
            <a:endParaRPr lang="zh-CN" altLang="en-US" sz="2000" b="1" dirty="0"/>
          </a:p>
        </p:txBody>
      </p:sp>
      <p:sp>
        <p:nvSpPr>
          <p:cNvPr id="8" name="矩形 7"/>
          <p:cNvSpPr/>
          <p:nvPr/>
        </p:nvSpPr>
        <p:spPr>
          <a:xfrm>
            <a:off x="642078" y="1294003"/>
            <a:ext cx="11245123" cy="4619854"/>
          </a:xfrm>
          <a:prstGeom prst="rect">
            <a:avLst/>
          </a:prstGeom>
        </p:spPr>
        <p:txBody>
          <a:bodyPr wrap="square">
            <a:spAutoFit/>
          </a:bodyPr>
          <a:lstStyle/>
          <a:p>
            <a:pPr>
              <a:lnSpc>
                <a:spcPct val="150000"/>
              </a:lnSpc>
            </a:pPr>
            <a:r>
              <a:rPr lang="en-US" altLang="zh-CN" dirty="0"/>
              <a:t>The aim of this work item is to specify new AI/ML-based use cases and introduce further enhancements to finalize the Rel-18 leftovers based on the conclusions captured in TR 38.743.</a:t>
            </a:r>
            <a:endParaRPr lang="en-US" altLang="zh-CN" dirty="0"/>
          </a:p>
          <a:p>
            <a:pPr>
              <a:lnSpc>
                <a:spcPct val="150000"/>
              </a:lnSpc>
            </a:pPr>
            <a:r>
              <a:rPr lang="en-US" altLang="zh-CN" dirty="0"/>
              <a:t>The detailed objectives of the WI are listed as follows:</a:t>
            </a:r>
            <a:endParaRPr lang="en-US" altLang="zh-CN" dirty="0"/>
          </a:p>
          <a:p>
            <a:pPr>
              <a:lnSpc>
                <a:spcPct val="150000"/>
              </a:lnSpc>
            </a:pPr>
            <a:r>
              <a:rPr lang="en-US" altLang="zh-CN" dirty="0"/>
              <a:t>-	Specify data collection enhancements and signaling support within existing NG-RAN interfaces and architecture (including non-split architecture and split architecture) for AI/ML-based Slicing and </a:t>
            </a:r>
            <a:r>
              <a:rPr lang="en-US" altLang="zh-CN" dirty="0" err="1"/>
              <a:t>and</a:t>
            </a:r>
            <a:r>
              <a:rPr lang="en-US" altLang="zh-CN" dirty="0"/>
              <a:t> AI/ML based </a:t>
            </a:r>
            <a:r>
              <a:rPr lang="en-US" altLang="zh-CN" dirty="0" err="1"/>
              <a:t>CCO</a:t>
            </a:r>
            <a:r>
              <a:rPr lang="en-US" altLang="zh-CN" dirty="0"/>
              <a:t>. [RAN3]</a:t>
            </a:r>
            <a:endParaRPr lang="en-US" altLang="zh-CN" dirty="0"/>
          </a:p>
          <a:p>
            <a:pPr marL="285750" indent="-285750">
              <a:lnSpc>
                <a:spcPct val="150000"/>
              </a:lnSpc>
              <a:buFontTx/>
              <a:buChar char="-"/>
            </a:pPr>
            <a:r>
              <a:rPr lang="en-US" altLang="zh-CN" dirty="0"/>
              <a:t>Support of the Leftovers in Rel-18 AI/ML for NG-RAN [RAN3]:</a:t>
            </a:r>
            <a:endParaRPr lang="en-US" altLang="zh-CN" dirty="0"/>
          </a:p>
          <a:p>
            <a:pPr marL="742950" lvl="1" indent="-285750">
              <a:lnSpc>
                <a:spcPct val="150000"/>
              </a:lnSpc>
              <a:buFontTx/>
              <a:buChar char="-"/>
            </a:pPr>
            <a:r>
              <a:rPr lang="en-US" altLang="zh-CN" dirty="0"/>
              <a:t>Mobility Optimization for NR-DC</a:t>
            </a:r>
            <a:endParaRPr lang="en-US" altLang="zh-CN" dirty="0"/>
          </a:p>
          <a:p>
            <a:pPr marL="742950" lvl="1" indent="-285750">
              <a:lnSpc>
                <a:spcPct val="150000"/>
              </a:lnSpc>
              <a:buFontTx/>
              <a:buChar char="-"/>
            </a:pPr>
            <a:r>
              <a:rPr lang="en-US" altLang="zh-CN" dirty="0"/>
              <a:t>Split architecture support for Rel-18 use cases</a:t>
            </a:r>
            <a:endParaRPr lang="en-US" altLang="zh-CN" dirty="0"/>
          </a:p>
          <a:p>
            <a:pPr marL="742950" lvl="1" indent="-285750">
              <a:lnSpc>
                <a:spcPct val="150000"/>
              </a:lnSpc>
              <a:buFontTx/>
              <a:buChar char="-"/>
            </a:pPr>
            <a:r>
              <a:rPr lang="en-US" altLang="zh-CN" dirty="0"/>
              <a:t>Continuous MDT collection targeting the same UE across </a:t>
            </a:r>
            <a:r>
              <a:rPr lang="en-US" altLang="zh-CN" dirty="0" err="1"/>
              <a:t>RRC</a:t>
            </a:r>
            <a:r>
              <a:rPr lang="en-US" altLang="zh-CN" dirty="0"/>
              <a:t> states</a:t>
            </a:r>
            <a:endParaRPr lang="en-US" altLang="zh-CN" dirty="0"/>
          </a:p>
          <a:p>
            <a:pPr>
              <a:lnSpc>
                <a:spcPct val="150000"/>
              </a:lnSpc>
            </a:pPr>
            <a:r>
              <a:rPr lang="en-US" altLang="zh-CN" dirty="0"/>
              <a:t>Note: Coordination with </a:t>
            </a:r>
            <a:r>
              <a:rPr lang="en-US" altLang="zh-CN" dirty="0" err="1"/>
              <a:t>RAN2</a:t>
            </a:r>
            <a:r>
              <a:rPr lang="en-US" altLang="zh-CN" dirty="0"/>
              <a:t>, </a:t>
            </a:r>
            <a:r>
              <a:rPr lang="en-US" altLang="zh-CN" dirty="0" err="1"/>
              <a:t>SA5</a:t>
            </a:r>
            <a:r>
              <a:rPr lang="en-US" altLang="zh-CN" dirty="0"/>
              <a:t> when needed if any.</a:t>
            </a:r>
            <a:endParaRPr lang="en-US" altLang="zh-CN" dirty="0"/>
          </a:p>
        </p:txBody>
      </p:sp>
      <p:sp>
        <p:nvSpPr>
          <p:cNvPr id="9" name="文本框 8"/>
          <p:cNvSpPr txBox="1"/>
          <p:nvPr/>
        </p:nvSpPr>
        <p:spPr>
          <a:xfrm>
            <a:off x="642078" y="5913857"/>
            <a:ext cx="11157573" cy="645160"/>
          </a:xfrm>
          <a:prstGeom prst="rect">
            <a:avLst/>
          </a:prstGeom>
          <a:noFill/>
          <a:ln>
            <a:noFill/>
          </a:ln>
        </p:spPr>
        <p:txBody>
          <a:bodyPr wrap="square" rtlCol="0">
            <a:spAutoFit/>
          </a:bodyPr>
          <a:lstStyle/>
          <a:p>
            <a:r>
              <a:rPr lang="en-US" altLang="zh-CN" b="1" i="1" dirty="0"/>
              <a:t>Proposal: Approval for the R19 </a:t>
            </a:r>
            <a:r>
              <a:rPr lang="en-US" altLang="zh-CN" b="1" i="1" dirty="0" err="1"/>
              <a:t>WID</a:t>
            </a:r>
            <a:r>
              <a:rPr lang="en-US" altLang="zh-CN" b="1" i="1" dirty="0"/>
              <a:t> on Enhancements for Artificial Intelligence (AI)/Machine Learning (ML) for NG-RAN and the corresponding objectives outlined above.</a:t>
            </a:r>
            <a:endParaRPr lang="zh-CN" altLang="en-US" sz="1200" b="1" i="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Summary of proposals</a:t>
            </a:r>
            <a:endParaRPr lang="zh-CN" altLang="en-US" dirty="0"/>
          </a:p>
        </p:txBody>
      </p:sp>
      <p:sp>
        <p:nvSpPr>
          <p:cNvPr id="3" name="文本框 2"/>
          <p:cNvSpPr txBox="1"/>
          <p:nvPr/>
        </p:nvSpPr>
        <p:spPr>
          <a:xfrm>
            <a:off x="642077" y="993975"/>
            <a:ext cx="7850169" cy="338554"/>
          </a:xfrm>
          <a:prstGeom prst="rect">
            <a:avLst/>
          </a:prstGeom>
          <a:noFill/>
          <a:ln>
            <a:noFill/>
          </a:ln>
        </p:spPr>
        <p:txBody>
          <a:bodyPr wrap="square" rtlCol="0">
            <a:spAutoFit/>
          </a:bodyPr>
          <a:lstStyle/>
          <a:p>
            <a:r>
              <a:rPr lang="en-US" altLang="zh-CN" sz="1600" b="1" dirty="0">
                <a:latin typeface="Arial" panose="020B0604020202020204" pitchFamily="34" charset="0"/>
                <a:ea typeface="微软雅黑" panose="020B0503020204020204" pitchFamily="34" charset="-122"/>
                <a:cs typeface="Arial" panose="020B0604020202020204" pitchFamily="34" charset="0"/>
              </a:rPr>
              <a:t>Following is our proposals and observations:</a:t>
            </a:r>
            <a:endParaRPr lang="zh-CN" altLang="en-US" sz="1600" b="1" dirty="0">
              <a:latin typeface="Arial" panose="020B0604020202020204" pitchFamily="34" charset="0"/>
              <a:ea typeface="微软雅黑" panose="020B0503020204020204" pitchFamily="34" charset="-122"/>
              <a:cs typeface="Arial" panose="020B0604020202020204" pitchFamily="34" charset="0"/>
            </a:endParaRPr>
          </a:p>
        </p:txBody>
      </p:sp>
      <p:sp>
        <p:nvSpPr>
          <p:cNvPr id="4" name="文本框 3"/>
          <p:cNvSpPr txBox="1"/>
          <p:nvPr/>
        </p:nvSpPr>
        <p:spPr>
          <a:xfrm>
            <a:off x="642077" y="1433967"/>
            <a:ext cx="11070024" cy="829945"/>
          </a:xfrm>
          <a:prstGeom prst="rect">
            <a:avLst/>
          </a:prstGeom>
          <a:noFill/>
          <a:ln>
            <a:noFill/>
          </a:ln>
        </p:spPr>
        <p:txBody>
          <a:bodyPr wrap="square" rtlCol="0">
            <a:spAutoFit/>
          </a:bodyPr>
          <a:lstStyle/>
          <a:p>
            <a:r>
              <a:rPr lang="en-US" altLang="zh-CN" sz="1600" b="1" i="1" dirty="0">
                <a:latin typeface="Arial" panose="020B0604020202020204" pitchFamily="34" charset="0"/>
                <a:cs typeface="Arial" panose="020B0604020202020204" pitchFamily="34" charset="0"/>
              </a:rPr>
              <a:t>Observation 1: The advancement of AI/ML techniques has provided a powerful solution to address these challenges. AI and ML technologies offer efficient ways to tackle complex problems in wireless communication network management.</a:t>
            </a:r>
            <a:endParaRPr lang="zh-CN" altLang="en-US" sz="1100" b="1" i="1" dirty="0">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641985" y="2199640"/>
            <a:ext cx="11157585" cy="565785"/>
          </a:xfrm>
          <a:prstGeom prst="rect">
            <a:avLst/>
          </a:prstGeom>
          <a:noFill/>
          <a:ln>
            <a:noFill/>
          </a:ln>
        </p:spPr>
        <p:txBody>
          <a:bodyPr wrap="square" rtlCol="0">
            <a:noAutofit/>
          </a:bodyPr>
          <a:lstStyle/>
          <a:p>
            <a:r>
              <a:rPr lang="en-US" altLang="zh-CN" b="1" i="1" dirty="0"/>
              <a:t>Observation 2: The accomplishments of the study are documented in TR 38.743. The normative work based on the conclusions of the Rel-19 SI should be undertaken during the Rel-19 WI</a:t>
            </a:r>
            <a:r>
              <a:rPr lang="en-US" altLang="zh-CN" i="1" dirty="0"/>
              <a:t>.</a:t>
            </a:r>
            <a:endParaRPr lang="zh-CN" altLang="en-US" sz="1200" i="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642077" y="2867949"/>
            <a:ext cx="11157573" cy="645160"/>
          </a:xfrm>
          <a:prstGeom prst="rect">
            <a:avLst/>
          </a:prstGeom>
          <a:noFill/>
          <a:ln>
            <a:noFill/>
          </a:ln>
        </p:spPr>
        <p:txBody>
          <a:bodyPr wrap="square" rtlCol="0">
            <a:spAutoFit/>
          </a:bodyPr>
          <a:lstStyle/>
          <a:p>
            <a:r>
              <a:rPr lang="en-US" altLang="zh-CN" b="1" i="1" dirty="0"/>
              <a:t>Proposal: Approval for the R19 </a:t>
            </a:r>
            <a:r>
              <a:rPr lang="en-US" altLang="zh-CN" b="1" i="1" dirty="0" err="1"/>
              <a:t>WID</a:t>
            </a:r>
            <a:r>
              <a:rPr lang="en-US" altLang="zh-CN" b="1" i="1" dirty="0"/>
              <a:t> on Enhancements for Artificial Intelligence (AI)/Machine Learning (ML) for NG-RAN and the corresponding objectives outlined below.</a:t>
            </a:r>
            <a:endParaRPr lang="zh-CN" altLang="en-US" sz="1200" b="1" i="1" dirty="0">
              <a:latin typeface="微软雅黑" panose="020B0503020204020204" pitchFamily="34" charset="-122"/>
              <a:ea typeface="微软雅黑" panose="020B0503020204020204" pitchFamily="34" charset="-122"/>
            </a:endParaRPr>
          </a:p>
        </p:txBody>
      </p:sp>
      <p:sp>
        <p:nvSpPr>
          <p:cNvPr id="7" name="矩形 6"/>
          <p:cNvSpPr/>
          <p:nvPr/>
        </p:nvSpPr>
        <p:spPr>
          <a:xfrm>
            <a:off x="1410518" y="3516875"/>
            <a:ext cx="8891074" cy="3139321"/>
          </a:xfrm>
          <a:prstGeom prst="rect">
            <a:avLst/>
          </a:prstGeom>
          <a:ln>
            <a:solidFill>
              <a:schemeClr val="tx1"/>
            </a:solidFill>
          </a:ln>
        </p:spPr>
        <p:txBody>
          <a:bodyPr wrap="square">
            <a:spAutoFit/>
          </a:bodyPr>
          <a:lstStyle/>
          <a:p>
            <a:r>
              <a:rPr lang="en-US" altLang="zh-CN" i="1" dirty="0"/>
              <a:t>The aim of this work item is to specify new AI/ML-based use cases and introduce further enhancements to finalize the Rel-18 leftovers based on the conclusions captured in TR 38.743.</a:t>
            </a:r>
            <a:endParaRPr lang="en-US" altLang="zh-CN" i="1" dirty="0"/>
          </a:p>
          <a:p>
            <a:r>
              <a:rPr lang="en-US" altLang="zh-CN" i="1" dirty="0"/>
              <a:t>The detailed objectives of the WI are listed as follows:</a:t>
            </a:r>
            <a:endParaRPr lang="en-US" altLang="zh-CN" i="1" dirty="0"/>
          </a:p>
          <a:p>
            <a:r>
              <a:rPr lang="en-US" altLang="zh-CN" i="1" dirty="0"/>
              <a:t>-	Specify data collection enhancements and signaling support within existing NG-RAN interfaces and architecture (including non-split architecture and split architecture) for AI/ML-based Slicing and </a:t>
            </a:r>
            <a:r>
              <a:rPr lang="en-US" altLang="zh-CN" i="1" dirty="0" err="1"/>
              <a:t>and</a:t>
            </a:r>
            <a:r>
              <a:rPr lang="en-US" altLang="zh-CN" i="1" dirty="0"/>
              <a:t> AI/ML based </a:t>
            </a:r>
            <a:r>
              <a:rPr lang="en-US" altLang="zh-CN" i="1" dirty="0" err="1"/>
              <a:t>CCO</a:t>
            </a:r>
            <a:r>
              <a:rPr lang="en-US" altLang="zh-CN" i="1" dirty="0"/>
              <a:t>. [RAN3]</a:t>
            </a:r>
            <a:endParaRPr lang="en-US" altLang="zh-CN" i="1" dirty="0"/>
          </a:p>
          <a:p>
            <a:pPr marL="285750" indent="-285750">
              <a:buFontTx/>
              <a:buChar char="-"/>
            </a:pPr>
            <a:r>
              <a:rPr lang="en-US" altLang="zh-CN" i="1" dirty="0"/>
              <a:t>Support of the Leftovers in Rel-18 AI/ML for NG-RAN [RAN3]:</a:t>
            </a:r>
            <a:endParaRPr lang="en-US" altLang="zh-CN" i="1" dirty="0"/>
          </a:p>
          <a:p>
            <a:pPr marL="742950" lvl="1" indent="-285750">
              <a:buFontTx/>
              <a:buChar char="-"/>
            </a:pPr>
            <a:r>
              <a:rPr lang="en-US" altLang="zh-CN" i="1" dirty="0"/>
              <a:t>Mobility Optimization for NR-DC</a:t>
            </a:r>
            <a:endParaRPr lang="en-US" altLang="zh-CN" i="1" dirty="0"/>
          </a:p>
          <a:p>
            <a:pPr marL="742950" lvl="1" indent="-285750">
              <a:buFontTx/>
              <a:buChar char="-"/>
            </a:pPr>
            <a:r>
              <a:rPr lang="en-US" altLang="zh-CN" i="1" dirty="0"/>
              <a:t>Split architecture support for Rel-18 use cases</a:t>
            </a:r>
            <a:endParaRPr lang="en-US" altLang="zh-CN" i="1" dirty="0"/>
          </a:p>
          <a:p>
            <a:pPr marL="742950" lvl="1" indent="-285750">
              <a:buFontTx/>
              <a:buChar char="-"/>
            </a:pPr>
            <a:r>
              <a:rPr lang="en-US" altLang="zh-CN" i="1" dirty="0"/>
              <a:t>Continuous MDT collection targeting the same UE across </a:t>
            </a:r>
            <a:r>
              <a:rPr lang="en-US" altLang="zh-CN" i="1" dirty="0" err="1"/>
              <a:t>RRC</a:t>
            </a:r>
            <a:r>
              <a:rPr lang="en-US" altLang="zh-CN" i="1" dirty="0"/>
              <a:t> states</a:t>
            </a:r>
            <a:endParaRPr lang="en-US" altLang="zh-CN" i="1" dirty="0"/>
          </a:p>
          <a:p>
            <a:r>
              <a:rPr lang="en-US" altLang="zh-CN" i="1" dirty="0"/>
              <a:t>Note: Coordination with </a:t>
            </a:r>
            <a:r>
              <a:rPr lang="en-US" altLang="zh-CN" i="1" dirty="0" err="1"/>
              <a:t>RAN2</a:t>
            </a:r>
            <a:r>
              <a:rPr lang="en-US" altLang="zh-CN" i="1" dirty="0"/>
              <a:t>, </a:t>
            </a:r>
            <a:r>
              <a:rPr lang="en-US" altLang="zh-CN" i="1" dirty="0" err="1"/>
              <a:t>SA5</a:t>
            </a:r>
            <a:r>
              <a:rPr lang="en-US" altLang="zh-CN" i="1" dirty="0"/>
              <a:t> when needed if any.</a:t>
            </a:r>
            <a:endParaRPr lang="en-US" altLang="zh-CN" i="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955456" y="4795319"/>
            <a:ext cx="8760799" cy="1065884"/>
          </a:xfrm>
        </p:spPr>
        <p:txBody>
          <a:bodyPr/>
          <a:lstStyle/>
          <a:p>
            <a:r>
              <a:rPr lang="en-US" altLang="zh-CN" dirty="0"/>
              <a:t>Thank You</a:t>
            </a:r>
            <a:r>
              <a:rPr lang="zh-CN" altLang="en-US" dirty="0"/>
              <a:t>！</a:t>
            </a:r>
            <a:endParaRPr lang="zh-CN" altLang="en-US" dirty="0"/>
          </a:p>
        </p:txBody>
      </p:sp>
      <p:grpSp>
        <p:nvGrpSpPr>
          <p:cNvPr id="3" name="组合 2"/>
          <p:cNvGrpSpPr/>
          <p:nvPr/>
        </p:nvGrpSpPr>
        <p:grpSpPr>
          <a:xfrm>
            <a:off x="205516" y="1920271"/>
            <a:ext cx="11833730" cy="2275381"/>
            <a:chOff x="214825" y="1494790"/>
            <a:chExt cx="11833730" cy="2275381"/>
          </a:xfrm>
        </p:grpSpPr>
        <p:grpSp>
          <p:nvGrpSpPr>
            <p:cNvPr id="4" name="组合 3"/>
            <p:cNvGrpSpPr/>
            <p:nvPr/>
          </p:nvGrpSpPr>
          <p:grpSpPr>
            <a:xfrm>
              <a:off x="214825" y="1494971"/>
              <a:ext cx="8446828" cy="2275200"/>
              <a:chOff x="21785" y="1494971"/>
              <a:chExt cx="8446828" cy="2275200"/>
            </a:xfrm>
          </p:grpSpPr>
          <p:pic>
            <p:nvPicPr>
              <p:cNvPr id="6" name="图片 5"/>
              <p:cNvPicPr>
                <a:picLocks noChangeAspect="1"/>
              </p:cNvPicPr>
              <p:nvPr/>
            </p:nvPicPr>
            <p:blipFill>
              <a:blip r:embed="rId1"/>
              <a:stretch>
                <a:fillRect/>
              </a:stretch>
            </p:blipFill>
            <p:spPr>
              <a:xfrm>
                <a:off x="21785" y="1494972"/>
                <a:ext cx="1760331" cy="1164162"/>
              </a:xfrm>
              <a:prstGeom prst="rect">
                <a:avLst/>
              </a:prstGeom>
            </p:spPr>
          </p:pic>
          <p:pic>
            <p:nvPicPr>
              <p:cNvPr id="7" name="图片 6"/>
              <p:cNvPicPr>
                <a:picLocks noChangeAspect="1"/>
              </p:cNvPicPr>
              <p:nvPr/>
            </p:nvPicPr>
            <p:blipFill rotWithShape="1">
              <a:blip r:embed="rId2" cstate="screen"/>
              <a:srcRect/>
              <a:stretch>
                <a:fillRect/>
              </a:stretch>
            </p:blipFill>
            <p:spPr>
              <a:xfrm>
                <a:off x="21785" y="2623455"/>
                <a:ext cx="1760331" cy="1118318"/>
              </a:xfrm>
              <a:prstGeom prst="rect">
                <a:avLst/>
              </a:prstGeom>
              <a:ln>
                <a:solidFill>
                  <a:schemeClr val="bg1"/>
                </a:solidFill>
              </a:ln>
            </p:spPr>
          </p:pic>
          <p:pic>
            <p:nvPicPr>
              <p:cNvPr id="8" name="图片 7"/>
              <p:cNvPicPr>
                <a:picLocks noChangeAspect="1"/>
              </p:cNvPicPr>
              <p:nvPr/>
            </p:nvPicPr>
            <p:blipFill>
              <a:blip r:embed="rId3"/>
              <a:stretch>
                <a:fillRect/>
              </a:stretch>
            </p:blipFill>
            <p:spPr>
              <a:xfrm>
                <a:off x="5128015" y="1494972"/>
                <a:ext cx="3340598" cy="2273858"/>
              </a:xfrm>
              <a:prstGeom prst="rect">
                <a:avLst/>
              </a:prstGeom>
            </p:spPr>
          </p:pic>
          <p:pic>
            <p:nvPicPr>
              <p:cNvPr id="9" name="图片 8"/>
              <p:cNvPicPr>
                <a:picLocks noChangeAspect="1"/>
              </p:cNvPicPr>
              <p:nvPr/>
            </p:nvPicPr>
            <p:blipFill>
              <a:blip r:embed="rId4"/>
              <a:stretch>
                <a:fillRect/>
              </a:stretch>
            </p:blipFill>
            <p:spPr>
              <a:xfrm>
                <a:off x="1823576" y="1494971"/>
                <a:ext cx="3272898" cy="2275200"/>
              </a:xfrm>
              <a:prstGeom prst="rect">
                <a:avLst/>
              </a:prstGeom>
            </p:spPr>
          </p:pic>
        </p:grpSp>
        <p:pic>
          <p:nvPicPr>
            <p:cNvPr id="5" name="图片 4" descr="高清图片______74"/>
            <p:cNvPicPr/>
            <p:nvPr/>
          </p:nvPicPr>
          <p:blipFill>
            <a:blip r:embed="rId5"/>
            <a:stretch>
              <a:fillRect/>
            </a:stretch>
          </p:blipFill>
          <p:spPr>
            <a:xfrm>
              <a:off x="8707755" y="1494790"/>
              <a:ext cx="3340800" cy="2275200"/>
            </a:xfrm>
            <a:prstGeom prst="rect">
              <a:avLst/>
            </a:prstGeom>
          </p:spPr>
        </p:pic>
      </p:gr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B0F0"/>
        </a:solidFill>
        <a:ln w="12700" cap="flat" cmpd="sng" algn="ctr">
          <a:noFill/>
          <a:prstDash val="solid"/>
          <a:miter lim="800000"/>
        </a:ln>
      </a:spPr>
      <a:bodyPr rtlCol="0" anchor="ctr"/>
      <a:lstStyle>
        <a:defPPr algn="ctr" defTabSz="405130">
          <a:defRPr sz="1060" kern="0" dirty="0">
            <a:solidFill>
              <a:prstClr val="white"/>
            </a:solidFill>
            <a:latin typeface="Arial" panose="020B0604020202020204" pitchFamily="34" charset="0"/>
            <a:ea typeface="微软雅黑" panose="020B0503020204020204" pitchFamily="34" charset="-122"/>
            <a:sym typeface="Arial" panose="020B0604020202020204" pitchFamily="34" charset="0"/>
          </a:defRPr>
        </a:defPPr>
      </a:lstStyle>
    </a:spDef>
    <a:txDef>
      <a:spPr>
        <a:noFill/>
        <a:ln>
          <a:noFill/>
        </a:ln>
      </a:spPr>
      <a:bodyPr wrap="none" rtlCol="0">
        <a:spAutoFit/>
      </a:bodyPr>
      <a:lstStyle>
        <a:defPPr>
          <a:defRPr sz="1200" b="1" dirty="0" smtClean="0">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5411</Words>
  <Application>WPS 演示</Application>
  <PresentationFormat>宽屏</PresentationFormat>
  <Paragraphs>79</Paragraphs>
  <Slides>6</Slides>
  <Notes>5</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幻灯片标题</vt:lpstr>
      </vt:variant>
      <vt:variant>
        <vt:i4>6</vt:i4>
      </vt:variant>
      <vt:variant>
        <vt:lpstr>自定义放映</vt:lpstr>
      </vt:variant>
      <vt:variant>
        <vt:i4>1</vt:i4>
      </vt:variant>
    </vt:vector>
  </HeadingPairs>
  <TitlesOfParts>
    <vt:vector size="18" baseType="lpstr">
      <vt:lpstr>Arial</vt:lpstr>
      <vt:lpstr>宋体</vt:lpstr>
      <vt:lpstr>Wingdings</vt:lpstr>
      <vt:lpstr>微软雅黑</vt:lpstr>
      <vt:lpstr>黑体</vt:lpstr>
      <vt:lpstr>字魂59号-创粗黑</vt:lpstr>
      <vt:lpstr>Calibri</vt:lpstr>
      <vt:lpstr>Calibri</vt:lpstr>
      <vt:lpstr>Times New Roman</vt:lpstr>
      <vt:lpstr>Arial Unicode MS</vt:lpstr>
      <vt:lpstr>1_Office 主题</vt:lpstr>
      <vt:lpstr>PowerPoint 演示文稿</vt:lpstr>
      <vt:lpstr>Artificial Intelligence (AI)/Machine Learning (ML) for NG-RAN</vt:lpstr>
      <vt:lpstr>Study on enhancements for  Artificial Intelligence (AI)/Machine Learning (ML) for NG-RAN (RAN3)</vt:lpstr>
      <vt:lpstr>New WID on Enhancements for Artificial Intelligence (AI)/Machine Learning (ML) for NG-RAN</vt:lpstr>
      <vt:lpstr>Summary of proposals</vt:lpstr>
      <vt:lpstr>Thank You！</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ZTE</dc:creator>
  <cp:lastModifiedBy>ZTE</cp:lastModifiedBy>
  <cp:revision>2532</cp:revision>
  <dcterms:created xsi:type="dcterms:W3CDTF">2015-12-07T16:40:00Z</dcterms:created>
  <dcterms:modified xsi:type="dcterms:W3CDTF">2024-09-02T09:01:56Z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76B96D25A3024E2F83A219DF07713E6B</vt:lpwstr>
  </property>
</Properties>
</file>