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 bookmarkIdSeed="2">
  <p:sldMasterIdLst>
    <p:sldMasterId id="2147483648" r:id="rId1"/>
  </p:sldMasterIdLst>
  <p:notesMasterIdLst>
    <p:notesMasterId r:id="rId8"/>
  </p:notesMasterIdLst>
  <p:sldIdLst>
    <p:sldId id="269" r:id="rId2"/>
    <p:sldId id="267" r:id="rId3"/>
    <p:sldId id="276" r:id="rId4"/>
    <p:sldId id="275" r:id="rId5"/>
    <p:sldId id="268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11" userDrawn="1">
          <p15:clr>
            <a:srgbClr val="A4A3A4"/>
          </p15:clr>
        </p15:guide>
        <p15:guide id="2" orient="horz" pos="21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515"/>
    <a:srgbClr val="555555"/>
    <a:srgbClr val="FFDAD0"/>
    <a:srgbClr val="3A63A1"/>
    <a:srgbClr val="FF46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94"/>
    <p:restoredTop sz="93540" autoAdjust="0"/>
  </p:normalViewPr>
  <p:slideViewPr>
    <p:cSldViewPr snapToGrid="0" snapToObjects="1" showGuides="1">
      <p:cViewPr varScale="1">
        <p:scale>
          <a:sx n="58" d="100"/>
          <a:sy n="58" d="100"/>
        </p:scale>
        <p:origin x="426" y="66"/>
      </p:cViewPr>
      <p:guideLst>
        <p:guide pos="3811"/>
        <p:guide orient="horz" pos="21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72C43-0436-6C4C-8990-3F9133844922}" type="datetimeFigureOut">
              <a:rPr kumimoji="1" lang="zh-CN" altLang="en-US" smtClean="0"/>
              <a:t>2024/9/2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0B9CD7-CC44-394B-BDDD-ED943D31F6E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B9CD7-CC44-394B-BDDD-ED943D31F6EA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24438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screen"/>
          <a:srcRect l="-1"/>
          <a:stretch>
            <a:fillRect/>
          </a:stretch>
        </p:blipFill>
        <p:spPr>
          <a:xfrm>
            <a:off x="-1" y="0"/>
            <a:ext cx="79502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7950200" y="0"/>
            <a:ext cx="42418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9753600" y="4419600"/>
            <a:ext cx="2438400" cy="2438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37549" y="6065020"/>
            <a:ext cx="1416051" cy="323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8337549" y="469901"/>
            <a:ext cx="3409951" cy="212152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>
            <p:ph type="title" hasCustomPrompt="1"/>
          </p:nvPr>
        </p:nvSpPr>
        <p:spPr>
          <a:xfrm>
            <a:off x="8233136" y="1385192"/>
            <a:ext cx="3514364" cy="230691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 b="1" baseline="0">
                <a:solidFill>
                  <a:schemeClr val="bg1"/>
                </a:solidFill>
                <a:latin typeface="Arial" panose="020B0604020202090204" pitchFamily="34" charset="0"/>
                <a:ea typeface="黑体" panose="02010609060101010101" pitchFamily="49" charset="-122"/>
              </a:defRPr>
            </a:lvl1pPr>
          </a:lstStyle>
          <a:p>
            <a:r>
              <a:rPr kumimoji="1" lang="en-US" altLang="zh-CN" dirty="0"/>
              <a:t>Insert topic heading</a:t>
            </a:r>
            <a:endParaRPr kumimoji="1" lang="zh-CN" altLang="en-US" dirty="0"/>
          </a:p>
        </p:txBody>
      </p:sp>
      <p:sp>
        <p:nvSpPr>
          <p:cNvPr id="16" name="灯片编号占位符 5"/>
          <p:cNvSpPr txBox="1"/>
          <p:nvPr userDrawn="1"/>
        </p:nvSpPr>
        <p:spPr>
          <a:xfrm>
            <a:off x="5851307" y="6430275"/>
            <a:ext cx="4893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32004A3-9CA3-C34F-8CA8-7E6391D37643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2366"/>
            <a:ext cx="8027469" cy="685326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7950200" y="0"/>
            <a:ext cx="42418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9753600" y="4419600"/>
            <a:ext cx="2438400" cy="2438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37549" y="6065020"/>
            <a:ext cx="1416051" cy="323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8337549" y="469901"/>
            <a:ext cx="3409951" cy="212152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>
            <p:ph type="title" hasCustomPrompt="1"/>
          </p:nvPr>
        </p:nvSpPr>
        <p:spPr>
          <a:xfrm>
            <a:off x="8233136" y="1385192"/>
            <a:ext cx="3514364" cy="230691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 b="1" baseline="0">
                <a:solidFill>
                  <a:schemeClr val="bg1"/>
                </a:solidFill>
                <a:latin typeface="Arial" panose="020B0604020202090204" pitchFamily="34" charset="0"/>
                <a:ea typeface="黑体" panose="02010609060101010101" pitchFamily="49" charset="-122"/>
              </a:defRPr>
            </a:lvl1pPr>
          </a:lstStyle>
          <a:p>
            <a:r>
              <a:rPr kumimoji="1" lang="en-US" altLang="zh-CN" dirty="0"/>
              <a:t>Insert topic heading</a:t>
            </a:r>
            <a:endParaRPr kumimoji="1" lang="zh-CN" altLang="en-US" dirty="0"/>
          </a:p>
        </p:txBody>
      </p:sp>
      <p:sp>
        <p:nvSpPr>
          <p:cNvPr id="15" name="灯片编号占位符 5"/>
          <p:cNvSpPr txBox="1"/>
          <p:nvPr userDrawn="1"/>
        </p:nvSpPr>
        <p:spPr>
          <a:xfrm>
            <a:off x="5851307" y="6430275"/>
            <a:ext cx="4893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32004A3-9CA3-C34F-8CA8-7E6391D37643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5" descr="A person sitting on a table&#10;&#10;Description automatically generated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12000"/>
                    </a14:imgEffect>
                  </a14:imgLayer>
                </a14:imgProps>
              </a:ext>
            </a:extLst>
          </a:blip>
          <a:srcRect l="27583" r="7099"/>
          <a:stretch>
            <a:fillRect/>
          </a:stretch>
        </p:blipFill>
        <p:spPr>
          <a:xfrm>
            <a:off x="4242795" y="0"/>
            <a:ext cx="7963493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3292" y="0"/>
            <a:ext cx="42418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5400000">
            <a:off x="1790108" y="4419600"/>
            <a:ext cx="2438400" cy="2438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74057" y="6065020"/>
            <a:ext cx="1416051" cy="323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374057" y="469901"/>
            <a:ext cx="3409951" cy="212152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>
            <p:ph type="title" hasCustomPrompt="1"/>
          </p:nvPr>
        </p:nvSpPr>
        <p:spPr>
          <a:xfrm>
            <a:off x="269644" y="1385192"/>
            <a:ext cx="3514364" cy="230691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 b="1" baseline="0">
                <a:solidFill>
                  <a:schemeClr val="bg1"/>
                </a:solidFill>
                <a:latin typeface="Arial" panose="020B0604020202090204" pitchFamily="34" charset="0"/>
                <a:ea typeface="黑体" panose="02010609060101010101" pitchFamily="49" charset="-122"/>
              </a:defRPr>
            </a:lvl1pPr>
          </a:lstStyle>
          <a:p>
            <a:r>
              <a:rPr kumimoji="1" lang="en-US" altLang="zh-CN" dirty="0"/>
              <a:t>Insert topic heading</a:t>
            </a:r>
            <a:endParaRPr kumimoji="1" lang="zh-CN" altLang="en-US" dirty="0"/>
          </a:p>
        </p:txBody>
      </p:sp>
      <p:sp>
        <p:nvSpPr>
          <p:cNvPr id="14" name="灯片编号占位符 5"/>
          <p:cNvSpPr txBox="1"/>
          <p:nvPr userDrawn="1"/>
        </p:nvSpPr>
        <p:spPr>
          <a:xfrm>
            <a:off x="5851307" y="6430275"/>
            <a:ext cx="4893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32004A3-9CA3-C34F-8CA8-7E6391D37643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8023226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7950200" y="0"/>
            <a:ext cx="42418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9753600" y="4419600"/>
            <a:ext cx="2438400" cy="2438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37549" y="6065020"/>
            <a:ext cx="1416051" cy="323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8337549" y="469901"/>
            <a:ext cx="3409951" cy="212152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>
            <p:ph type="title" hasCustomPrompt="1"/>
          </p:nvPr>
        </p:nvSpPr>
        <p:spPr>
          <a:xfrm>
            <a:off x="8233136" y="1385192"/>
            <a:ext cx="3514364" cy="230691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 b="1" baseline="0">
                <a:solidFill>
                  <a:schemeClr val="bg1"/>
                </a:solidFill>
                <a:latin typeface="Arial" panose="020B0604020202090204" pitchFamily="34" charset="0"/>
                <a:ea typeface="黑体" panose="02010609060101010101" pitchFamily="49" charset="-122"/>
              </a:defRPr>
            </a:lvl1pPr>
          </a:lstStyle>
          <a:p>
            <a:r>
              <a:rPr kumimoji="1" lang="en-US" altLang="zh-CN" dirty="0"/>
              <a:t>Insert topic heading</a:t>
            </a:r>
            <a:endParaRPr kumimoji="1" lang="zh-CN" altLang="en-US" dirty="0"/>
          </a:p>
        </p:txBody>
      </p:sp>
      <p:sp>
        <p:nvSpPr>
          <p:cNvPr id="15" name="灯片编号占位符 5"/>
          <p:cNvSpPr txBox="1"/>
          <p:nvPr userDrawn="1"/>
        </p:nvSpPr>
        <p:spPr>
          <a:xfrm>
            <a:off x="5851307" y="6430275"/>
            <a:ext cx="4893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32004A3-9CA3-C34F-8CA8-7E6391D37643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形状 34"/>
          <p:cNvSpPr/>
          <p:nvPr userDrawn="1"/>
        </p:nvSpPr>
        <p:spPr>
          <a:xfrm>
            <a:off x="0" y="1904"/>
            <a:ext cx="12192000" cy="695588"/>
          </a:xfrm>
          <a:custGeom>
            <a:avLst/>
            <a:gdLst>
              <a:gd name="connsiteX0" fmla="*/ 0 w 12192000"/>
              <a:gd name="connsiteY0" fmla="*/ 0 h 1125538"/>
              <a:gd name="connsiteX1" fmla="*/ 2100038 w 12192000"/>
              <a:gd name="connsiteY1" fmla="*/ 0 h 1125538"/>
              <a:gd name="connsiteX2" fmla="*/ 2454293 w 12192000"/>
              <a:gd name="connsiteY2" fmla="*/ 0 h 1125538"/>
              <a:gd name="connsiteX3" fmla="*/ 9552926 w 12192000"/>
              <a:gd name="connsiteY3" fmla="*/ 0 h 1125538"/>
              <a:gd name="connsiteX4" fmla="*/ 9966332 w 12192000"/>
              <a:gd name="connsiteY4" fmla="*/ 0 h 1125538"/>
              <a:gd name="connsiteX5" fmla="*/ 11860620 w 12192000"/>
              <a:gd name="connsiteY5" fmla="*/ 0 h 1125538"/>
              <a:gd name="connsiteX6" fmla="*/ 12192000 w 12192000"/>
              <a:gd name="connsiteY6" fmla="*/ 363290 h 1125538"/>
              <a:gd name="connsiteX7" fmla="*/ 12192000 w 12192000"/>
              <a:gd name="connsiteY7" fmla="*/ 1125538 h 1125538"/>
              <a:gd name="connsiteX8" fmla="*/ 9966332 w 12192000"/>
              <a:gd name="connsiteY8" fmla="*/ 1125538 h 1125538"/>
              <a:gd name="connsiteX9" fmla="*/ 9552926 w 12192000"/>
              <a:gd name="connsiteY9" fmla="*/ 1125538 h 1125538"/>
              <a:gd name="connsiteX10" fmla="*/ 2791752 w 12192000"/>
              <a:gd name="connsiteY10" fmla="*/ 1125538 h 1125538"/>
              <a:gd name="connsiteX11" fmla="*/ 2100038 w 12192000"/>
              <a:gd name="connsiteY11" fmla="*/ 1125538 h 1125538"/>
              <a:gd name="connsiteX12" fmla="*/ 337459 w 12192000"/>
              <a:gd name="connsiteY12" fmla="*/ 1125538 h 1125538"/>
              <a:gd name="connsiteX13" fmla="*/ 0 w 12192000"/>
              <a:gd name="connsiteY13" fmla="*/ 788079 h 112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125538">
                <a:moveTo>
                  <a:pt x="0" y="0"/>
                </a:moveTo>
                <a:lnTo>
                  <a:pt x="2100038" y="0"/>
                </a:lnTo>
                <a:lnTo>
                  <a:pt x="2454293" y="0"/>
                </a:lnTo>
                <a:lnTo>
                  <a:pt x="9552926" y="0"/>
                </a:lnTo>
                <a:lnTo>
                  <a:pt x="9966332" y="0"/>
                </a:lnTo>
                <a:lnTo>
                  <a:pt x="11860620" y="0"/>
                </a:lnTo>
                <a:cubicBezTo>
                  <a:pt x="12043636" y="0"/>
                  <a:pt x="12192000" y="162651"/>
                  <a:pt x="12192000" y="363290"/>
                </a:cubicBezTo>
                <a:lnTo>
                  <a:pt x="12192000" y="1125538"/>
                </a:lnTo>
                <a:lnTo>
                  <a:pt x="9966332" y="1125538"/>
                </a:lnTo>
                <a:lnTo>
                  <a:pt x="9552926" y="1125538"/>
                </a:lnTo>
                <a:lnTo>
                  <a:pt x="2791752" y="1125538"/>
                </a:lnTo>
                <a:lnTo>
                  <a:pt x="2100038" y="1125538"/>
                </a:lnTo>
                <a:lnTo>
                  <a:pt x="337459" y="1125538"/>
                </a:lnTo>
                <a:cubicBezTo>
                  <a:pt x="151086" y="1125538"/>
                  <a:pt x="0" y="974452"/>
                  <a:pt x="0" y="788079"/>
                </a:cubicBezTo>
                <a:close/>
              </a:path>
            </a:pathLst>
          </a:custGeom>
          <a:solidFill>
            <a:srgbClr val="FF4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0" hasCustomPrompt="1"/>
          </p:nvPr>
        </p:nvSpPr>
        <p:spPr>
          <a:xfrm>
            <a:off x="603011" y="800100"/>
            <a:ext cx="10893663" cy="54371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solidFill>
                  <a:srgbClr val="444444"/>
                </a:solidFill>
              </a:defRPr>
            </a:lvl1pPr>
            <a:lvl2pPr marL="457200" indent="0">
              <a:lnSpc>
                <a:spcPct val="120000"/>
              </a:lnSpc>
              <a:buNone/>
              <a:defRPr sz="1400">
                <a:solidFill>
                  <a:srgbClr val="444444"/>
                </a:solidFill>
              </a:defRPr>
            </a:lvl2pPr>
            <a:lvl3pPr marL="914400" indent="0">
              <a:lnSpc>
                <a:spcPct val="120000"/>
              </a:lnSpc>
              <a:buNone/>
              <a:defRPr sz="1200">
                <a:solidFill>
                  <a:srgbClr val="444444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1100">
                <a:solidFill>
                  <a:srgbClr val="444444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1100">
                <a:solidFill>
                  <a:srgbClr val="444444"/>
                </a:solidFill>
              </a:defRPr>
            </a:lvl5pPr>
          </a:lstStyle>
          <a:p>
            <a:pPr lvl="0"/>
            <a:r>
              <a:rPr kumimoji="1" lang="en-US" altLang="zh-CN" dirty="0"/>
              <a:t>Insert Your Text Here</a:t>
            </a:r>
            <a:endParaRPr kumimoji="1" lang="zh-CN" altLang="en-US" dirty="0"/>
          </a:p>
          <a:p>
            <a:pPr lvl="1"/>
            <a:r>
              <a:rPr kumimoji="1" lang="en-US" altLang="zh-CN" dirty="0"/>
              <a:t>Insert Your Text Here</a:t>
            </a:r>
            <a:endParaRPr kumimoji="1" lang="zh-CN" altLang="en-US" dirty="0"/>
          </a:p>
          <a:p>
            <a:pPr lvl="2"/>
            <a:r>
              <a:rPr kumimoji="1" lang="en-US" altLang="zh-CN" dirty="0"/>
              <a:t>Insert Your Text</a:t>
            </a:r>
            <a:endParaRPr kumimoji="1" lang="zh-CN" altLang="en-US" dirty="0"/>
          </a:p>
          <a:p>
            <a:pPr lvl="3"/>
            <a:r>
              <a:rPr kumimoji="1" lang="en-US" altLang="zh-CN" dirty="0"/>
              <a:t>Insert Your Text</a:t>
            </a:r>
            <a:endParaRPr kumimoji="1" lang="zh-CN" altLang="en-US" dirty="0"/>
          </a:p>
          <a:p>
            <a:pPr lvl="4"/>
            <a:r>
              <a:rPr kumimoji="1" lang="en-US" altLang="zh-CN" dirty="0"/>
              <a:t>Insert Your Text </a:t>
            </a:r>
            <a:endParaRPr kumimoji="1"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5400000">
            <a:off x="11505118" y="0"/>
            <a:ext cx="686882" cy="6868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0" y="0"/>
            <a:ext cx="697492" cy="697492"/>
          </a:xfrm>
          <a:prstGeom prst="rect">
            <a:avLst/>
          </a:prstGeom>
        </p:spPr>
      </p:pic>
      <p:sp>
        <p:nvSpPr>
          <p:cNvPr id="28" name="标题 1"/>
          <p:cNvSpPr>
            <a:spLocks noGrp="1"/>
          </p:cNvSpPr>
          <p:nvPr>
            <p:ph type="ctrTitle" hasCustomPrompt="1"/>
          </p:nvPr>
        </p:nvSpPr>
        <p:spPr>
          <a:xfrm>
            <a:off x="603010" y="176358"/>
            <a:ext cx="10893665" cy="403200"/>
          </a:xfrm>
          <a:prstGeom prst="rect">
            <a:avLst/>
          </a:prstGeom>
        </p:spPr>
        <p:txBody>
          <a:bodyPr anchor="b"/>
          <a:lstStyle>
            <a:lvl1pPr algn="l">
              <a:defRPr sz="2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kumimoji="1" lang="en-US" altLang="zh-CN" dirty="0"/>
              <a:t>Slide title</a:t>
            </a:r>
            <a:endParaRPr kumimoji="1" lang="zh-CN" altLang="en-US" dirty="0"/>
          </a:p>
        </p:txBody>
      </p:sp>
      <p:sp>
        <p:nvSpPr>
          <p:cNvPr id="13" name="灯片编号占位符 5"/>
          <p:cNvSpPr txBox="1"/>
          <p:nvPr userDrawn="1"/>
        </p:nvSpPr>
        <p:spPr>
          <a:xfrm>
            <a:off x="5851307" y="6430275"/>
            <a:ext cx="4893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32004A3-9CA3-C34F-8CA8-7E6391D37643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506973" y="6419342"/>
            <a:ext cx="989701" cy="224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 txBox="1"/>
          <p:nvPr userDrawn="1"/>
        </p:nvSpPr>
        <p:spPr>
          <a:xfrm>
            <a:off x="5851307" y="6430275"/>
            <a:ext cx="4893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32004A3-9CA3-C34F-8CA8-7E6391D37643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5" name="内容占位符 10"/>
          <p:cNvSpPr>
            <a:spLocks noGrp="1"/>
          </p:cNvSpPr>
          <p:nvPr>
            <p:ph sz="quarter" idx="10" hasCustomPrompt="1"/>
          </p:nvPr>
        </p:nvSpPr>
        <p:spPr>
          <a:xfrm>
            <a:off x="603011" y="549275"/>
            <a:ext cx="10893663" cy="56880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solidFill>
                  <a:srgbClr val="444444"/>
                </a:solidFill>
              </a:defRPr>
            </a:lvl1pPr>
            <a:lvl2pPr marL="457200" indent="0">
              <a:lnSpc>
                <a:spcPct val="120000"/>
              </a:lnSpc>
              <a:buNone/>
              <a:defRPr sz="1400">
                <a:solidFill>
                  <a:srgbClr val="444444"/>
                </a:solidFill>
              </a:defRPr>
            </a:lvl2pPr>
            <a:lvl3pPr marL="914400" indent="0">
              <a:lnSpc>
                <a:spcPct val="120000"/>
              </a:lnSpc>
              <a:buNone/>
              <a:defRPr sz="1200">
                <a:solidFill>
                  <a:srgbClr val="444444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1100">
                <a:solidFill>
                  <a:srgbClr val="444444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1100">
                <a:solidFill>
                  <a:srgbClr val="444444"/>
                </a:solidFill>
              </a:defRPr>
            </a:lvl5pPr>
          </a:lstStyle>
          <a:p>
            <a:pPr lvl="0"/>
            <a:r>
              <a:rPr kumimoji="1" lang="en-US" altLang="zh-CN" dirty="0"/>
              <a:t>Insert Your Text Here</a:t>
            </a:r>
            <a:endParaRPr kumimoji="1" lang="zh-CN" altLang="en-US" dirty="0"/>
          </a:p>
          <a:p>
            <a:pPr lvl="1"/>
            <a:r>
              <a:rPr kumimoji="1" lang="en-US" altLang="zh-CN" dirty="0"/>
              <a:t>Insert Your Text Here</a:t>
            </a:r>
            <a:endParaRPr kumimoji="1" lang="zh-CN" altLang="en-US" dirty="0"/>
          </a:p>
          <a:p>
            <a:pPr lvl="2"/>
            <a:r>
              <a:rPr kumimoji="1" lang="en-US" altLang="zh-CN" dirty="0"/>
              <a:t>Insert Your Text</a:t>
            </a:r>
            <a:endParaRPr kumimoji="1" lang="zh-CN" altLang="en-US" dirty="0"/>
          </a:p>
          <a:p>
            <a:pPr lvl="3"/>
            <a:r>
              <a:rPr kumimoji="1" lang="en-US" altLang="zh-CN" dirty="0"/>
              <a:t>Insert Your Text</a:t>
            </a:r>
            <a:endParaRPr kumimoji="1" lang="zh-CN" altLang="en-US" dirty="0"/>
          </a:p>
          <a:p>
            <a:pPr lvl="4"/>
            <a:r>
              <a:rPr kumimoji="1" lang="en-US" altLang="zh-CN" dirty="0"/>
              <a:t>Insert Your Text </a:t>
            </a:r>
            <a:endParaRPr kumimoji="1"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0506973" y="6419342"/>
            <a:ext cx="989701" cy="224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形状 15"/>
          <p:cNvSpPr/>
          <p:nvPr userDrawn="1"/>
        </p:nvSpPr>
        <p:spPr>
          <a:xfrm>
            <a:off x="0" y="1904"/>
            <a:ext cx="12192000" cy="695588"/>
          </a:xfrm>
          <a:custGeom>
            <a:avLst/>
            <a:gdLst>
              <a:gd name="connsiteX0" fmla="*/ 0 w 12192000"/>
              <a:gd name="connsiteY0" fmla="*/ 0 h 1125538"/>
              <a:gd name="connsiteX1" fmla="*/ 2100038 w 12192000"/>
              <a:gd name="connsiteY1" fmla="*/ 0 h 1125538"/>
              <a:gd name="connsiteX2" fmla="*/ 2454293 w 12192000"/>
              <a:gd name="connsiteY2" fmla="*/ 0 h 1125538"/>
              <a:gd name="connsiteX3" fmla="*/ 9552926 w 12192000"/>
              <a:gd name="connsiteY3" fmla="*/ 0 h 1125538"/>
              <a:gd name="connsiteX4" fmla="*/ 9966332 w 12192000"/>
              <a:gd name="connsiteY4" fmla="*/ 0 h 1125538"/>
              <a:gd name="connsiteX5" fmla="*/ 11860620 w 12192000"/>
              <a:gd name="connsiteY5" fmla="*/ 0 h 1125538"/>
              <a:gd name="connsiteX6" fmla="*/ 12192000 w 12192000"/>
              <a:gd name="connsiteY6" fmla="*/ 363290 h 1125538"/>
              <a:gd name="connsiteX7" fmla="*/ 12192000 w 12192000"/>
              <a:gd name="connsiteY7" fmla="*/ 1125538 h 1125538"/>
              <a:gd name="connsiteX8" fmla="*/ 9966332 w 12192000"/>
              <a:gd name="connsiteY8" fmla="*/ 1125538 h 1125538"/>
              <a:gd name="connsiteX9" fmla="*/ 9552926 w 12192000"/>
              <a:gd name="connsiteY9" fmla="*/ 1125538 h 1125538"/>
              <a:gd name="connsiteX10" fmla="*/ 2791752 w 12192000"/>
              <a:gd name="connsiteY10" fmla="*/ 1125538 h 1125538"/>
              <a:gd name="connsiteX11" fmla="*/ 2100038 w 12192000"/>
              <a:gd name="connsiteY11" fmla="*/ 1125538 h 1125538"/>
              <a:gd name="connsiteX12" fmla="*/ 337459 w 12192000"/>
              <a:gd name="connsiteY12" fmla="*/ 1125538 h 1125538"/>
              <a:gd name="connsiteX13" fmla="*/ 0 w 12192000"/>
              <a:gd name="connsiteY13" fmla="*/ 788079 h 112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125538">
                <a:moveTo>
                  <a:pt x="0" y="0"/>
                </a:moveTo>
                <a:lnTo>
                  <a:pt x="2100038" y="0"/>
                </a:lnTo>
                <a:lnTo>
                  <a:pt x="2454293" y="0"/>
                </a:lnTo>
                <a:lnTo>
                  <a:pt x="9552926" y="0"/>
                </a:lnTo>
                <a:lnTo>
                  <a:pt x="9966332" y="0"/>
                </a:lnTo>
                <a:lnTo>
                  <a:pt x="11860620" y="0"/>
                </a:lnTo>
                <a:cubicBezTo>
                  <a:pt x="12043636" y="0"/>
                  <a:pt x="12192000" y="162651"/>
                  <a:pt x="12192000" y="363290"/>
                </a:cubicBezTo>
                <a:lnTo>
                  <a:pt x="12192000" y="1125538"/>
                </a:lnTo>
                <a:lnTo>
                  <a:pt x="9966332" y="1125538"/>
                </a:lnTo>
                <a:lnTo>
                  <a:pt x="9552926" y="1125538"/>
                </a:lnTo>
                <a:lnTo>
                  <a:pt x="2791752" y="1125538"/>
                </a:lnTo>
                <a:lnTo>
                  <a:pt x="2100038" y="1125538"/>
                </a:lnTo>
                <a:lnTo>
                  <a:pt x="337459" y="1125538"/>
                </a:lnTo>
                <a:cubicBezTo>
                  <a:pt x="151086" y="1125538"/>
                  <a:pt x="0" y="974452"/>
                  <a:pt x="0" y="788079"/>
                </a:cubicBezTo>
                <a:close/>
              </a:path>
            </a:pathLst>
          </a:custGeom>
          <a:solidFill>
            <a:srgbClr val="FF4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0" y="0"/>
            <a:ext cx="697492" cy="697492"/>
          </a:xfrm>
          <a:prstGeom prst="rect">
            <a:avLst/>
          </a:prstGeom>
        </p:spPr>
      </p:pic>
      <p:sp>
        <p:nvSpPr>
          <p:cNvPr id="11" name="内容占位符 10"/>
          <p:cNvSpPr>
            <a:spLocks noGrp="1"/>
          </p:cNvSpPr>
          <p:nvPr>
            <p:ph sz="quarter" idx="10" hasCustomPrompt="1"/>
          </p:nvPr>
        </p:nvSpPr>
        <p:spPr>
          <a:xfrm>
            <a:off x="603011" y="800100"/>
            <a:ext cx="5323441" cy="54371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solidFill>
                  <a:srgbClr val="444444"/>
                </a:solidFill>
              </a:defRPr>
            </a:lvl1pPr>
            <a:lvl2pPr marL="457200" indent="0">
              <a:lnSpc>
                <a:spcPct val="120000"/>
              </a:lnSpc>
              <a:buNone/>
              <a:defRPr sz="1400">
                <a:solidFill>
                  <a:srgbClr val="444444"/>
                </a:solidFill>
              </a:defRPr>
            </a:lvl2pPr>
            <a:lvl3pPr marL="914400" indent="0">
              <a:lnSpc>
                <a:spcPct val="120000"/>
              </a:lnSpc>
              <a:buNone/>
              <a:defRPr sz="1200">
                <a:solidFill>
                  <a:srgbClr val="444444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1100">
                <a:solidFill>
                  <a:srgbClr val="444444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1100">
                <a:solidFill>
                  <a:srgbClr val="444444"/>
                </a:solidFill>
              </a:defRPr>
            </a:lvl5pPr>
          </a:lstStyle>
          <a:p>
            <a:pPr lvl="0"/>
            <a:r>
              <a:rPr kumimoji="1" lang="en-US" altLang="zh-CN" dirty="0"/>
              <a:t>Insert Your Text Here</a:t>
            </a:r>
            <a:endParaRPr kumimoji="1" lang="zh-CN" altLang="en-US" dirty="0"/>
          </a:p>
          <a:p>
            <a:pPr lvl="1"/>
            <a:r>
              <a:rPr kumimoji="1" lang="en-US" altLang="zh-CN" dirty="0"/>
              <a:t>Insert Your Text Here</a:t>
            </a:r>
            <a:endParaRPr kumimoji="1" lang="zh-CN" altLang="en-US" dirty="0"/>
          </a:p>
          <a:p>
            <a:pPr lvl="2"/>
            <a:r>
              <a:rPr kumimoji="1" lang="en-US" altLang="zh-CN" dirty="0"/>
              <a:t>Insert Your Text</a:t>
            </a:r>
            <a:endParaRPr kumimoji="1" lang="zh-CN" altLang="en-US" dirty="0"/>
          </a:p>
          <a:p>
            <a:pPr lvl="3"/>
            <a:r>
              <a:rPr kumimoji="1" lang="en-US" altLang="zh-CN" dirty="0"/>
              <a:t>Insert Your Text</a:t>
            </a:r>
            <a:endParaRPr kumimoji="1" lang="zh-CN" altLang="en-US" dirty="0"/>
          </a:p>
          <a:p>
            <a:pPr lvl="4"/>
            <a:r>
              <a:rPr kumimoji="1" lang="en-US" altLang="zh-CN" dirty="0"/>
              <a:t>Insert Your Text </a:t>
            </a:r>
            <a:endParaRPr kumimoji="1" lang="zh-CN" altLang="en-US" dirty="0"/>
          </a:p>
        </p:txBody>
      </p:sp>
      <p:sp>
        <p:nvSpPr>
          <p:cNvPr id="9" name="内容占位符 10"/>
          <p:cNvSpPr>
            <a:spLocks noGrp="1"/>
          </p:cNvSpPr>
          <p:nvPr>
            <p:ph sz="quarter" idx="11" hasCustomPrompt="1"/>
          </p:nvPr>
        </p:nvSpPr>
        <p:spPr>
          <a:xfrm>
            <a:off x="6166884" y="800100"/>
            <a:ext cx="5323441" cy="54371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solidFill>
                  <a:srgbClr val="444444"/>
                </a:solidFill>
              </a:defRPr>
            </a:lvl1pPr>
            <a:lvl2pPr marL="457200" indent="0">
              <a:lnSpc>
                <a:spcPct val="120000"/>
              </a:lnSpc>
              <a:buNone/>
              <a:defRPr sz="1400">
                <a:solidFill>
                  <a:srgbClr val="444444"/>
                </a:solidFill>
              </a:defRPr>
            </a:lvl2pPr>
            <a:lvl3pPr marL="914400" indent="0">
              <a:lnSpc>
                <a:spcPct val="120000"/>
              </a:lnSpc>
              <a:buNone/>
              <a:defRPr sz="1200">
                <a:solidFill>
                  <a:srgbClr val="444444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1100">
                <a:solidFill>
                  <a:srgbClr val="444444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1100">
                <a:solidFill>
                  <a:srgbClr val="444444"/>
                </a:solidFill>
              </a:defRPr>
            </a:lvl5pPr>
          </a:lstStyle>
          <a:p>
            <a:pPr lvl="0"/>
            <a:r>
              <a:rPr kumimoji="1" lang="en-US" altLang="zh-CN" dirty="0"/>
              <a:t>Insert Your Text Here</a:t>
            </a:r>
            <a:endParaRPr kumimoji="1" lang="zh-CN" altLang="en-US" dirty="0"/>
          </a:p>
          <a:p>
            <a:pPr lvl="1"/>
            <a:r>
              <a:rPr kumimoji="1" lang="en-US" altLang="zh-CN" dirty="0"/>
              <a:t>Insert Your Text Here</a:t>
            </a:r>
            <a:endParaRPr kumimoji="1" lang="zh-CN" altLang="en-US" dirty="0"/>
          </a:p>
          <a:p>
            <a:pPr lvl="2"/>
            <a:r>
              <a:rPr kumimoji="1" lang="en-US" altLang="zh-CN" dirty="0"/>
              <a:t>Insert Your Text</a:t>
            </a:r>
            <a:endParaRPr kumimoji="1" lang="zh-CN" altLang="en-US" dirty="0"/>
          </a:p>
          <a:p>
            <a:pPr lvl="3"/>
            <a:r>
              <a:rPr kumimoji="1" lang="en-US" altLang="zh-CN" dirty="0"/>
              <a:t>Insert Your Text</a:t>
            </a:r>
            <a:endParaRPr kumimoji="1" lang="zh-CN" altLang="en-US" dirty="0"/>
          </a:p>
          <a:p>
            <a:pPr lvl="4"/>
            <a:r>
              <a:rPr kumimoji="1" lang="en-US" altLang="zh-CN" dirty="0"/>
              <a:t>Insert Your Text </a:t>
            </a:r>
            <a:endParaRPr kumimoji="1" lang="zh-CN" altLang="en-US" dirty="0"/>
          </a:p>
        </p:txBody>
      </p:sp>
      <p:sp>
        <p:nvSpPr>
          <p:cNvPr id="20" name="标题 1"/>
          <p:cNvSpPr>
            <a:spLocks noGrp="1"/>
          </p:cNvSpPr>
          <p:nvPr>
            <p:ph type="ctrTitle" hasCustomPrompt="1"/>
          </p:nvPr>
        </p:nvSpPr>
        <p:spPr>
          <a:xfrm>
            <a:off x="603010" y="176358"/>
            <a:ext cx="10887315" cy="403200"/>
          </a:xfrm>
          <a:prstGeom prst="rect">
            <a:avLst/>
          </a:prstGeom>
        </p:spPr>
        <p:txBody>
          <a:bodyPr anchor="b"/>
          <a:lstStyle>
            <a:lvl1pPr algn="l">
              <a:defRPr sz="2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kumimoji="1" lang="en-US" altLang="zh-CN" dirty="0"/>
              <a:t>Slide title</a:t>
            </a:r>
            <a:endParaRPr kumimoji="1"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5400000">
            <a:off x="11505118" y="0"/>
            <a:ext cx="686882" cy="686882"/>
          </a:xfrm>
          <a:prstGeom prst="rect">
            <a:avLst/>
          </a:prstGeom>
        </p:spPr>
      </p:pic>
      <p:sp>
        <p:nvSpPr>
          <p:cNvPr id="14" name="灯片编号占位符 5"/>
          <p:cNvSpPr txBox="1"/>
          <p:nvPr userDrawn="1"/>
        </p:nvSpPr>
        <p:spPr>
          <a:xfrm>
            <a:off x="5851307" y="6430275"/>
            <a:ext cx="4893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32004A3-9CA3-C34F-8CA8-7E6391D37643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506973" y="6419342"/>
            <a:ext cx="989701" cy="224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F46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99382" y="3041907"/>
            <a:ext cx="3393236" cy="774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4548188" y="3990455"/>
            <a:ext cx="3240087" cy="201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5400000">
            <a:off x="9104242" y="3770242"/>
            <a:ext cx="3087757" cy="30877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1" y="0"/>
            <a:ext cx="3087757" cy="3087757"/>
          </a:xfrm>
          <a:prstGeom prst="rect">
            <a:avLst/>
          </a:prstGeom>
        </p:spPr>
      </p:pic>
      <p:sp>
        <p:nvSpPr>
          <p:cNvPr id="8" name="灯片编号占位符 5"/>
          <p:cNvSpPr txBox="1"/>
          <p:nvPr userDrawn="1"/>
        </p:nvSpPr>
        <p:spPr>
          <a:xfrm>
            <a:off x="5851307" y="6430275"/>
            <a:ext cx="4893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32004A3-9CA3-C34F-8CA8-7E6391D37643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13899-6C90-EB40-AD18-729B14784401}" type="datetime1">
              <a:rPr kumimoji="1" lang="zh-CN" altLang="en-US" smtClean="0"/>
              <a:t>2024/9/2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004A3-9CA3-C34F-8CA8-7E6391D3764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9600" y="390431"/>
            <a:ext cx="6096000" cy="823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altLang="zh-CN" sz="2000" b="1">
                <a:effectLst/>
                <a:latin typeface="Arial" panose="020B0604020202090204" pitchFamily="34" charset="0"/>
                <a:ea typeface="Times New Roman" panose="02020703060505090304" pitchFamily="18" charset="0"/>
              </a:rPr>
              <a:t>3GPP TSG RAN Meeting #105		</a:t>
            </a:r>
            <a:r>
              <a:rPr lang="en-GB" altLang="zh-CN" sz="2000" b="1">
                <a:effectLst/>
                <a:latin typeface="Arial" panose="020B0604020202090204" pitchFamily="34" charset="0"/>
                <a:ea typeface="MS Mincho" panose="02020609040205080304" pitchFamily="49" charset="-128"/>
              </a:rPr>
              <a:t>	</a:t>
            </a:r>
            <a:endParaRPr lang="zh-CN" altLang="zh-CN" sz="1200">
              <a:effectLst/>
              <a:latin typeface="Times New Roman" panose="02020703060505090304" pitchFamily="18" charset="0"/>
              <a:ea typeface="Times New Roman" panose="0202070306050509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2000" b="1">
                <a:effectLst/>
                <a:latin typeface="Arial" panose="020B0604020202090204" pitchFamily="34" charset="0"/>
                <a:ea typeface="Times New Roman" panose="02020703060505090304" pitchFamily="18" charset="0"/>
              </a:rPr>
              <a:t>Melbourne, Australia, September 9-12, 2024</a:t>
            </a:r>
            <a:r>
              <a:rPr lang="en-GB" altLang="zh-CN" sz="1100">
                <a:effectLst/>
                <a:latin typeface="Arial" panose="020B0604020202090204" pitchFamily="34" charset="0"/>
                <a:ea typeface="Times New Roman" panose="02020703060505090304" pitchFamily="18" charset="0"/>
              </a:rPr>
              <a:t> </a:t>
            </a:r>
            <a:endParaRPr lang="zh-CN" altLang="zh-CN" sz="1200">
              <a:effectLst/>
              <a:latin typeface="Times New Roman" panose="02020703060505090304" pitchFamily="18" charset="0"/>
              <a:ea typeface="Times New Roman" panose="0202070306050509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5040" y="802082"/>
            <a:ext cx="1737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90204" pitchFamily="34" charset="0"/>
              </a:rPr>
              <a:t>RP-24</a:t>
            </a:r>
            <a:r>
              <a:rPr lang="en-US" altLang="zh-CN" b="1" dirty="0">
                <a:latin typeface="Arial" panose="020B0604020202090204" pitchFamily="34" charset="0"/>
              </a:rPr>
              <a:t>2043</a:t>
            </a:r>
            <a:endParaRPr lang="zh-CN" altLang="en-US" b="1" dirty="0">
              <a:latin typeface="Arial" panose="020B060402020209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" y="1310089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/>
            <a:r>
              <a:rPr lang="en-US" altLang="zh-CN" sz="1600" b="1" dirty="0">
                <a:effectLst/>
                <a:latin typeface="Arial" panose="020B0604020202090204" pitchFamily="34" charset="0"/>
                <a:ea typeface="Times New Roman" panose="02020703060505090304" pitchFamily="18" charset="0"/>
                <a:cs typeface="Times New Roman" panose="02020703060505090304" pitchFamily="18" charset="0"/>
              </a:rPr>
              <a:t>Agenda Item:</a:t>
            </a:r>
            <a:r>
              <a:rPr lang="en-US" altLang="zh-CN" sz="1600" dirty="0">
                <a:effectLst/>
                <a:latin typeface="Arial" panose="020B0604020202090204" pitchFamily="34" charset="0"/>
                <a:ea typeface="Times New Roman" panose="02020703060505090304" pitchFamily="18" charset="0"/>
                <a:cs typeface="Times New Roman" panose="02020703060505090304" pitchFamily="18" charset="0"/>
              </a:rPr>
              <a:t>	</a:t>
            </a:r>
            <a:r>
              <a:rPr lang="en-US" altLang="zh-CN" sz="1600" b="1" dirty="0">
                <a:effectLst/>
                <a:latin typeface="Arial" panose="020B0604020202090204" pitchFamily="34" charset="0"/>
                <a:ea typeface="Times New Roman" panose="02020703060505090304" pitchFamily="18" charset="0"/>
                <a:cs typeface="Times New Roman" panose="02020703060505090304" pitchFamily="18" charset="0"/>
              </a:rPr>
              <a:t>9.2.7</a:t>
            </a:r>
            <a:endParaRPr lang="zh-CN" altLang="zh-CN" sz="1600" dirty="0">
              <a:effectLst/>
              <a:latin typeface="Times New Roman" panose="02020703060505090304" pitchFamily="18" charset="0"/>
              <a:ea typeface="Times New Roman" panose="02020703060505090304" pitchFamily="18" charset="0"/>
            </a:endParaRPr>
          </a:p>
          <a:p>
            <a:pPr hangingPunct="0"/>
            <a:r>
              <a:rPr lang="en-GB" altLang="zh-CN" sz="1600" b="1" dirty="0">
                <a:effectLst/>
                <a:latin typeface="Arial" panose="020B0604020202090204" pitchFamily="34" charset="0"/>
                <a:ea typeface="Times New Roman" panose="02020703060505090304" pitchFamily="18" charset="0"/>
                <a:cs typeface="Times New Roman" panose="02020703060505090304" pitchFamily="18" charset="0"/>
              </a:rPr>
              <a:t>Source:		</a:t>
            </a:r>
            <a:r>
              <a:rPr lang="en-US" altLang="zh-CN" sz="1600" b="1" dirty="0" err="1">
                <a:effectLst/>
                <a:latin typeface="Arial" panose="020B0604020202090204" pitchFamily="34" charset="0"/>
                <a:ea typeface="Times New Roman" panose="02020703060505090304" pitchFamily="18" charset="0"/>
                <a:cs typeface="Times New Roman" panose="02020703060505090304" pitchFamily="18" charset="0"/>
              </a:rPr>
              <a:t>Baicells</a:t>
            </a:r>
            <a:endParaRPr lang="zh-CN" altLang="zh-CN" sz="1600" dirty="0">
              <a:effectLst/>
              <a:latin typeface="Times New Roman" panose="02020703060505090304" pitchFamily="18" charset="0"/>
              <a:ea typeface="Times New Roman" panose="02020703060505090304" pitchFamily="18" charset="0"/>
            </a:endParaRPr>
          </a:p>
          <a:p>
            <a:pPr hangingPunct="0"/>
            <a:r>
              <a:rPr lang="en-GB" altLang="zh-CN" sz="1600" b="1" dirty="0">
                <a:effectLst/>
                <a:latin typeface="Arial" panose="020B0604020202090204" pitchFamily="34" charset="0"/>
                <a:ea typeface="Times New Roman" panose="02020703060505090304" pitchFamily="18" charset="0"/>
                <a:cs typeface="Times New Roman" panose="02020703060505090304" pitchFamily="18" charset="0"/>
              </a:rPr>
              <a:t>Document for:</a:t>
            </a:r>
            <a:r>
              <a:rPr lang="en-GB" altLang="zh-CN" sz="1600" dirty="0">
                <a:effectLst/>
                <a:latin typeface="Arial" panose="020B0604020202090204" pitchFamily="34" charset="0"/>
                <a:ea typeface="Times New Roman" panose="02020703060505090304" pitchFamily="18" charset="0"/>
                <a:cs typeface="Times New Roman" panose="02020703060505090304" pitchFamily="18" charset="0"/>
              </a:rPr>
              <a:t>	</a:t>
            </a:r>
            <a:r>
              <a:rPr lang="en-GB" altLang="zh-CN" sz="1600" b="1" dirty="0">
                <a:latin typeface="Arial" panose="020B0604020202090204" pitchFamily="34" charset="0"/>
                <a:cs typeface="Times New Roman" panose="02020703060505090304" pitchFamily="18" charset="0"/>
              </a:rPr>
              <a:t>Discussion </a:t>
            </a:r>
            <a:r>
              <a:rPr lang="en-US" altLang="zh-CN" sz="1600" b="1" dirty="0">
                <a:latin typeface="Arial" panose="020B0604020202090204" pitchFamily="34" charset="0"/>
                <a:cs typeface="Times New Roman" panose="02020703060505090304" pitchFamily="18" charset="0"/>
              </a:rPr>
              <a:t>and Decision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28570" y="3013364"/>
            <a:ext cx="49058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002060"/>
                </a:solidFill>
              </a:rPr>
              <a:t>Views on 5G Femto</a:t>
            </a:r>
            <a:endParaRPr lang="zh-CN" altLang="en-US" sz="4000" b="1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47564" y="2056979"/>
            <a:ext cx="2780409" cy="2780409"/>
          </a:xfrm>
          <a:prstGeom prst="rect">
            <a:avLst/>
          </a:prstGeom>
          <a:solidFill>
            <a:srgbClr val="FF4614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0244" y="2349659"/>
            <a:ext cx="2195048" cy="2195048"/>
          </a:xfrm>
          <a:prstGeom prst="rect">
            <a:avLst/>
          </a:prstGeom>
          <a:solidFill>
            <a:srgbClr val="FF461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9470" y="2598885"/>
            <a:ext cx="1696597" cy="169659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0580" y="3205333"/>
            <a:ext cx="1518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Lato Regular"/>
              </a:rPr>
              <a:t>Contents</a:t>
            </a:r>
            <a:endParaRPr lang="id-ID" altLang="zh-CN" sz="24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9914" y="2349659"/>
            <a:ext cx="6377877" cy="1951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800">
                <a:solidFill>
                  <a:schemeClr val="tx2"/>
                </a:solidFill>
                <a:latin typeface="+mj-lt"/>
              </a:rPr>
              <a:t> Status of SI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800">
                <a:solidFill>
                  <a:schemeClr val="tx2"/>
                </a:solidFill>
                <a:latin typeface="+mj-lt"/>
              </a:rPr>
              <a:t> Potential normative work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800">
                <a:solidFill>
                  <a:schemeClr val="tx2"/>
                </a:solidFill>
                <a:latin typeface="+mj-lt"/>
              </a:rPr>
              <a:t> Objectives of WI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2400" b="1">
                <a:latin typeface="+mj-lt"/>
              </a:rPr>
              <a:t>Status </a:t>
            </a:r>
            <a:r>
              <a:rPr lang="en-US" altLang="zh-CN"/>
              <a:t>of SI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0264" y="999936"/>
            <a:ext cx="10893665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002060"/>
                </a:solidFill>
              </a:rPr>
              <a:t>“NR Femto node” is used, and </a:t>
            </a:r>
            <a:r>
              <a:rPr lang="en-GB" altLang="zh-CN">
                <a:solidFill>
                  <a:srgbClr val="002060"/>
                </a:solidFill>
              </a:rPr>
              <a:t>an NR Femto node only supports NR.</a:t>
            </a:r>
            <a:endParaRPr lang="en-US" altLang="zh-CN" sz="1600"/>
          </a:p>
          <a:p>
            <a:pPr marL="285750" indent="-285750">
              <a:lnSpc>
                <a:spcPct val="150000"/>
              </a:lnSpc>
              <a:spcAft>
                <a:spcPts val="20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002060"/>
                </a:solidFill>
              </a:rPr>
              <a:t>4 architecture options for NG interface are studied and evaluated.</a:t>
            </a:r>
          </a:p>
          <a:p>
            <a:pPr marL="742950" lvl="2" indent="-285750">
              <a:spcAft>
                <a:spcPts val="200"/>
              </a:spcAft>
              <a:buFont typeface="Arial" panose="020B0604020202090204" pitchFamily="34" charset="0"/>
              <a:buChar char="•"/>
            </a:pPr>
            <a:r>
              <a:rPr lang="en-US" altLang="zh-CN" sz="1600"/>
              <a:t>Option 1, namely direct connection of an NR Femto node to the 5GC via the NG interface, is already possible.</a:t>
            </a:r>
          </a:p>
          <a:p>
            <a:pPr marL="742950" lvl="2" indent="-285750">
              <a:spcAft>
                <a:spcPts val="200"/>
              </a:spcAft>
              <a:buFont typeface="Arial" panose="020B0604020202090204" pitchFamily="34" charset="0"/>
              <a:buChar char="•"/>
            </a:pPr>
            <a:r>
              <a:rPr lang="en-US" altLang="zh-CN" sz="1600"/>
              <a:t>Option 2 with an optional NR Femto GW is recommended for a normative phase to maintain the existing infrastructure for an operator who has deployed LTE HeNBs.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002060"/>
                </a:solidFill>
              </a:rPr>
              <a:t>2 architecture options for Xn interface are studied and evaluated.</a:t>
            </a:r>
          </a:p>
          <a:p>
            <a:pPr marL="742950" lvl="2" indent="-285750">
              <a:spcAft>
                <a:spcPts val="200"/>
              </a:spcAft>
              <a:buFont typeface="Arial" panose="020B0604020202090204" pitchFamily="34" charset="0"/>
              <a:buChar char="•"/>
            </a:pPr>
            <a:r>
              <a:rPr lang="en-US" altLang="zh-CN" sz="1600"/>
              <a:t>Option A, namely direct connection of an NR Femto node to other NR Femto nodes / gNBs via the Xn interface, is already possible.</a:t>
            </a:r>
            <a:endParaRPr lang="zh-CN" altLang="zh-CN" sz="1600"/>
          </a:p>
          <a:p>
            <a:pPr marL="0" lvl="1">
              <a:spcAft>
                <a:spcPts val="200"/>
              </a:spcAft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6685" y="757160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Architecture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626685" y="3749858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Access Control</a:t>
            </a:r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626685" y="4489785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Access to Local Services</a:t>
            </a:r>
            <a:endParaRPr lang="zh-CN" altLang="en-US" b="1"/>
          </a:p>
        </p:txBody>
      </p:sp>
      <p:sp>
        <p:nvSpPr>
          <p:cNvPr id="10" name="文本框 9"/>
          <p:cNvSpPr txBox="1"/>
          <p:nvPr/>
        </p:nvSpPr>
        <p:spPr>
          <a:xfrm>
            <a:off x="780264" y="3954519"/>
            <a:ext cx="8347157" cy="456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002060"/>
                </a:solidFill>
              </a:rPr>
              <a:t>Reuse the existing CAG functionalities, no stage3 impact has been identified.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0264" y="4802004"/>
            <a:ext cx="9515746" cy="176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002060"/>
                </a:solidFill>
              </a:rPr>
              <a:t>LADN and edge computing functionality can be reused.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002060"/>
                </a:solidFill>
              </a:rPr>
              <a:t>3 identified aspects (out of RAN3 scope) may require further analysis.</a:t>
            </a:r>
          </a:p>
          <a:p>
            <a:pPr marL="742950" lvl="1" indent="-285750">
              <a:buFont typeface="Arial" panose="020B0604020202090204" pitchFamily="34" charset="0"/>
              <a:buChar char="•"/>
            </a:pPr>
            <a:r>
              <a:rPr lang="en-US" altLang="zh-CN" sz="1600"/>
              <a:t>Aspect #1: Scalability of local UPF discovery e.g. when using mobile edge computing solutions</a:t>
            </a:r>
            <a:endParaRPr lang="zh-CN" altLang="zh-CN" sz="1600"/>
          </a:p>
          <a:p>
            <a:pPr marL="742950" lvl="1" indent="-285750">
              <a:buFont typeface="Arial" panose="020B0604020202090204" pitchFamily="34" charset="0"/>
              <a:buChar char="•"/>
            </a:pPr>
            <a:r>
              <a:rPr lang="en-US" altLang="zh-CN" sz="1600"/>
              <a:t>Aspect #2: N4 interface switch-on/off</a:t>
            </a:r>
            <a:endParaRPr lang="zh-CN" altLang="zh-CN" sz="1600"/>
          </a:p>
          <a:p>
            <a:pPr marL="742950" lvl="1" indent="-285750">
              <a:buFont typeface="Arial" panose="020B0604020202090204" pitchFamily="34" charset="0"/>
              <a:buChar char="•"/>
            </a:pPr>
            <a:r>
              <a:rPr lang="en-US" altLang="zh-CN" sz="1600"/>
              <a:t>Aspect #3: N4 interface aggregation</a:t>
            </a:r>
            <a:endParaRPr lang="zh-CN" altLang="zh-CN" sz="1600"/>
          </a:p>
          <a:p>
            <a:endParaRPr lang="zh-CN" altLang="en-US" sz="1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2400" b="1">
                <a:latin typeface="+mj-lt"/>
              </a:rPr>
              <a:t>Potential normative work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3010" y="861863"/>
            <a:ext cx="10372151" cy="5073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/>
              <a:t>Architecture</a:t>
            </a:r>
          </a:p>
          <a:p>
            <a:pPr marL="742950" lvl="1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002060"/>
                </a:solidFill>
                <a:sym typeface="+mn-ea"/>
              </a:rPr>
              <a:t>Normative work for </a:t>
            </a:r>
            <a:r>
              <a:rPr lang="en-US" altLang="zh-CN" dirty="0">
                <a:solidFill>
                  <a:srgbClr val="002060"/>
                </a:solidFill>
              </a:rPr>
              <a:t>Stage 2</a:t>
            </a:r>
          </a:p>
          <a:p>
            <a:pPr marL="1200150" lvl="2" indent="-285750">
              <a:lnSpc>
                <a:spcPct val="120000"/>
              </a:lnSpc>
              <a:buFont typeface="Arial" panose="020B0604020202090204" pitchFamily="34" charset="0"/>
              <a:buChar char="•"/>
            </a:pPr>
            <a:r>
              <a:rPr lang="en-US" altLang="zh-CN" dirty="0"/>
              <a:t>Specify NR </a:t>
            </a:r>
            <a:r>
              <a:rPr lang="en-US" altLang="zh-CN" dirty="0" err="1"/>
              <a:t>Femto</a:t>
            </a:r>
            <a:r>
              <a:rPr lang="en-US" altLang="zh-CN" dirty="0"/>
              <a:t> Architecture Option 2 (NR </a:t>
            </a:r>
            <a:r>
              <a:rPr lang="en-US" altLang="zh-CN" dirty="0" err="1"/>
              <a:t>Femto</a:t>
            </a:r>
            <a:r>
              <a:rPr lang="en-US" altLang="zh-CN" dirty="0"/>
              <a:t> GW) for NG interface.</a:t>
            </a:r>
          </a:p>
          <a:p>
            <a:pPr marL="1200150" lvl="2" indent="-285750">
              <a:lnSpc>
                <a:spcPct val="120000"/>
              </a:lnSpc>
              <a:buFont typeface="Arial" panose="020B060402020209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Specify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ym typeface="+mn-ea"/>
              </a:rPr>
              <a:t>functions supported by the NR </a:t>
            </a:r>
            <a:r>
              <a:rPr lang="en-US" altLang="zh-CN" dirty="0" err="1">
                <a:sym typeface="+mn-ea"/>
              </a:rPr>
              <a:t>Femto</a:t>
            </a:r>
            <a:r>
              <a:rPr lang="en-US" altLang="zh-CN" dirty="0">
                <a:sym typeface="+mn-ea"/>
              </a:rPr>
              <a:t> which may be the same as those supported by an </a:t>
            </a:r>
            <a:r>
              <a:rPr lang="en-US" altLang="zh-CN" dirty="0" err="1">
                <a:sym typeface="+mn-ea"/>
              </a:rPr>
              <a:t>gNB</a:t>
            </a:r>
            <a:r>
              <a:rPr lang="en-US" altLang="zh-CN" dirty="0">
                <a:sym typeface="+mn-ea"/>
              </a:rPr>
              <a:t> (e.g. access control)</a:t>
            </a:r>
            <a:r>
              <a:rPr lang="en-US" altLang="zh-CN" dirty="0"/>
              <a:t>.</a:t>
            </a:r>
          </a:p>
          <a:p>
            <a:pPr marL="1200150" lvl="2" indent="-285750">
              <a:lnSpc>
                <a:spcPct val="120000"/>
              </a:lnSpc>
              <a:buFont typeface="Arial" panose="020B0604020202090204" pitchFamily="34" charset="0"/>
              <a:buChar char="•"/>
            </a:pPr>
            <a:r>
              <a:rPr lang="en-US" altLang="zh-CN" dirty="0"/>
              <a:t>Specify functions supported by the </a:t>
            </a:r>
            <a:r>
              <a:rPr lang="en-US" altLang="zh-CN" dirty="0">
                <a:sym typeface="+mn-ea"/>
              </a:rPr>
              <a:t>NR </a:t>
            </a:r>
            <a:r>
              <a:rPr lang="en-US" altLang="zh-CN" dirty="0" err="1">
                <a:sym typeface="+mn-ea"/>
              </a:rPr>
              <a:t>Femto</a:t>
            </a:r>
            <a:r>
              <a:rPr lang="en-US" altLang="zh-CN" dirty="0">
                <a:sym typeface="+mn-ea"/>
              </a:rPr>
              <a:t> GW (e.g., NG-Flex, NNSF).</a:t>
            </a:r>
            <a:endParaRPr lang="en-US" altLang="zh-CN" dirty="0"/>
          </a:p>
          <a:p>
            <a:pPr marL="742950" lvl="1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002060"/>
                </a:solidFill>
                <a:sym typeface="+mn-ea"/>
              </a:rPr>
              <a:t>Normative work for </a:t>
            </a:r>
            <a:r>
              <a:rPr lang="en-US" altLang="zh-CN" dirty="0">
                <a:solidFill>
                  <a:srgbClr val="002060"/>
                </a:solidFill>
              </a:rPr>
              <a:t>Stage 3 </a:t>
            </a:r>
          </a:p>
          <a:p>
            <a:pPr marL="1200150" lvl="2" indent="-285750">
              <a:lnSpc>
                <a:spcPct val="120000"/>
              </a:lnSpc>
              <a:buFont typeface="Arial" panose="020B0604020202090204" pitchFamily="34" charset="0"/>
              <a:buChar char="•"/>
            </a:pPr>
            <a:r>
              <a:rPr lang="en-US" altLang="zh-CN" dirty="0" err="1">
                <a:solidFill>
                  <a:schemeClr val="tx1"/>
                </a:solidFill>
              </a:rPr>
              <a:t>Signalling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enhancements for NG interface in Architecture Option 2 may be needed to maintain consistency with </a:t>
            </a:r>
            <a:r>
              <a:rPr lang="en-US" altLang="zh-CN" sz="1800" dirty="0"/>
              <a:t>LTE HeNBs specifications (</a:t>
            </a:r>
            <a:r>
              <a:rPr lang="en-US" altLang="zh-CN" dirty="0">
                <a:sym typeface="+mn-ea"/>
              </a:rPr>
              <a:t>e.g.,</a:t>
            </a:r>
            <a:r>
              <a:rPr lang="en-US" altLang="zh-CN" dirty="0"/>
              <a:t> INNITIAL UE MESSAGE, PATH SWITCH REQUEST</a:t>
            </a:r>
            <a:r>
              <a:rPr lang="zh-CN" altLang="en-US" dirty="0"/>
              <a:t> </a:t>
            </a:r>
            <a:r>
              <a:rPr lang="en-US" altLang="zh-CN" dirty="0"/>
              <a:t>etc.)</a:t>
            </a:r>
          </a:p>
          <a:p>
            <a:pPr lvl="2">
              <a:lnSpc>
                <a:spcPct val="120000"/>
              </a:lnSpc>
            </a:pPr>
            <a:endParaRPr lang="en-US" altLang="zh-CN" strike="sngStrike" dirty="0"/>
          </a:p>
          <a:p>
            <a:pPr>
              <a:lnSpc>
                <a:spcPct val="120000"/>
              </a:lnSpc>
            </a:pPr>
            <a:r>
              <a:rPr lang="en-US" altLang="zh-CN" b="1" dirty="0"/>
              <a:t>Access to Local Services</a:t>
            </a:r>
          </a:p>
          <a:p>
            <a:pPr marL="742950" lvl="1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002060"/>
                </a:solidFill>
              </a:rPr>
              <a:t>RAN WG may need to send LS to SA WG to consider an update of the new WID on System aspects of 5G NR </a:t>
            </a:r>
            <a:r>
              <a:rPr lang="en-US" altLang="zh-CN" dirty="0" err="1">
                <a:solidFill>
                  <a:srgbClr val="002060"/>
                </a:solidFill>
              </a:rPr>
              <a:t>Femto</a:t>
            </a:r>
            <a:r>
              <a:rPr lang="en-US" altLang="zh-CN" dirty="0">
                <a:solidFill>
                  <a:srgbClr val="002060"/>
                </a:solidFill>
              </a:rPr>
              <a:t> to include further analysis of the three aspects </a:t>
            </a:r>
            <a:r>
              <a:rPr lang="en-GB" altLang="zh-CN" dirty="0">
                <a:solidFill>
                  <a:srgbClr val="002060"/>
                </a:solidFill>
              </a:rPr>
              <a:t>in TR 38.799</a:t>
            </a:r>
            <a:r>
              <a:rPr lang="en-US" altLang="zh-CN" dirty="0">
                <a:solidFill>
                  <a:srgbClr val="002060"/>
                </a:solidFill>
              </a:rPr>
              <a:t>.</a:t>
            </a:r>
            <a:endParaRPr lang="zh-CN" altLang="en-US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2400">
                <a:latin typeface="+mj-lt"/>
              </a:rPr>
              <a:t>Objectives of WI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3010" y="1156483"/>
            <a:ext cx="11160365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>
              <a:lnSpc>
                <a:spcPct val="150000"/>
              </a:lnSpc>
              <a:buClr>
                <a:schemeClr val="tx2"/>
              </a:buClr>
            </a:pPr>
            <a:r>
              <a:rPr lang="en-GB" altLang="zh-CN" sz="1800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The objectives of the 5G </a:t>
            </a:r>
            <a:r>
              <a:rPr lang="en-GB" altLang="zh-CN" sz="1800" dirty="0" err="1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Femto</a:t>
            </a:r>
            <a:r>
              <a:rPr lang="en-GB" altLang="zh-CN" sz="1800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 work are as follows:</a:t>
            </a:r>
            <a:endParaRPr lang="en-US" altLang="zh-CN" sz="2000" dirty="0">
              <a:latin typeface="+mj-lt"/>
            </a:endParaRPr>
          </a:p>
          <a:p>
            <a:pPr marL="285750" lvl="2" indent="-285750">
              <a:lnSpc>
                <a:spcPct val="150000"/>
              </a:lnSpc>
              <a:buClr>
                <a:schemeClr val="tx2"/>
              </a:buClr>
              <a:buFont typeface="Wingdings" panose="05000000000000000000" pitchFamily="2" charset="2"/>
              <a:buChar char="n"/>
            </a:pPr>
            <a:r>
              <a:rPr lang="en-GB" altLang="zh-CN" sz="1800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Specification to support NR </a:t>
            </a:r>
            <a:r>
              <a:rPr lang="en-GB" altLang="zh-CN" sz="1800" dirty="0" err="1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Femto</a:t>
            </a:r>
            <a:r>
              <a:rPr lang="en-GB" altLang="zh-CN" sz="1800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 architecture option 2 as captured in TR 38.799</a:t>
            </a:r>
            <a:r>
              <a:rPr lang="en-US" altLang="zh-CN" dirty="0"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 [Stage 2]</a:t>
            </a:r>
            <a:r>
              <a:rPr lang="en-GB" altLang="zh-CN" sz="1800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. </a:t>
            </a:r>
          </a:p>
          <a:p>
            <a:pPr marL="285750" lvl="2" indent="-285750" algn="l">
              <a:lnSpc>
                <a:spcPct val="150000"/>
              </a:lnSpc>
              <a:buClr>
                <a:schemeClr val="tx2"/>
              </a:buClr>
              <a:buSzTx/>
              <a:buFont typeface="Wingdings" panose="05000000000000000000" pitchFamily="2" charset="2"/>
              <a:buChar char="n"/>
            </a:pPr>
            <a:r>
              <a:rPr lang="en-GB" altLang="zh-CN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Specification </a:t>
            </a:r>
            <a:r>
              <a:rPr lang="en-US" altLang="en-GB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for</a:t>
            </a:r>
            <a:r>
              <a:rPr lang="en-GB" altLang="zh-CN" dirty="0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 functions supported by the NR </a:t>
            </a:r>
            <a:r>
              <a:rPr lang="en-GB" altLang="zh-CN" dirty="0" err="1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Femto</a:t>
            </a:r>
            <a:r>
              <a:rPr lang="en-GB" altLang="zh-CN" dirty="0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 which may be the same as those supported by an </a:t>
            </a:r>
            <a:r>
              <a:rPr lang="en-GB" altLang="zh-CN" dirty="0" err="1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gNB</a:t>
            </a:r>
            <a:r>
              <a:rPr lang="en-GB" altLang="zh-CN" dirty="0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 (e.g. access control) </a:t>
            </a:r>
            <a:r>
              <a:rPr lang="en-US" altLang="zh-CN" dirty="0"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[Stage 2]</a:t>
            </a:r>
            <a:r>
              <a:rPr lang="en-GB" altLang="zh-CN" dirty="0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.</a:t>
            </a:r>
            <a:endParaRPr lang="en-GB" altLang="zh-CN" dirty="0">
              <a:effectLst/>
              <a:latin typeface="Times New Roman" panose="02020703060505090304" pitchFamily="18" charset="0"/>
              <a:ea typeface="Yu Mincho" panose="02020400000000000000" pitchFamily="18" charset="-128"/>
            </a:endParaRPr>
          </a:p>
          <a:p>
            <a:pPr marL="285750" lvl="2" indent="-285750">
              <a:lnSpc>
                <a:spcPct val="150000"/>
              </a:lnSpc>
              <a:buClr>
                <a:schemeClr val="tx2"/>
              </a:buClr>
              <a:buFont typeface="Wingdings" panose="05000000000000000000" pitchFamily="2" charset="2"/>
              <a:buChar char="n"/>
            </a:pPr>
            <a:r>
              <a:rPr lang="en-GB" altLang="zh-CN" dirty="0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Specification </a:t>
            </a:r>
            <a:r>
              <a:rPr lang="en-US" altLang="en-GB" dirty="0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for</a:t>
            </a:r>
            <a:r>
              <a:rPr lang="en-GB" altLang="zh-CN" dirty="0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 functions supported by the NR </a:t>
            </a:r>
            <a:r>
              <a:rPr lang="en-GB" altLang="zh-CN" dirty="0" err="1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Femto</a:t>
            </a:r>
            <a:r>
              <a:rPr lang="en-GB" altLang="zh-CN" dirty="0">
                <a:effectLst/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 GW (e.g., NG-Flex, NNSF) </a:t>
            </a:r>
            <a:r>
              <a:rPr lang="en-US" altLang="zh-CN" dirty="0">
                <a:latin typeface="Times New Roman" panose="02020703060505090304" pitchFamily="18" charset="0"/>
                <a:ea typeface="Yu Mincho" panose="02020400000000000000" pitchFamily="18" charset="-128"/>
                <a:sym typeface="+mn-ea"/>
              </a:rPr>
              <a:t>[Stage 2].</a:t>
            </a:r>
            <a:endParaRPr lang="en-US" altLang="zh-CN" dirty="0">
              <a:latin typeface="Times New Roman" panose="02020703060505090304" pitchFamily="18" charset="0"/>
              <a:ea typeface="Yu Mincho" panose="02020400000000000000" pitchFamily="18" charset="-128"/>
            </a:endParaRPr>
          </a:p>
          <a:p>
            <a:pPr marL="285750" lvl="2" indent="-285750">
              <a:lnSpc>
                <a:spcPct val="150000"/>
              </a:lnSpc>
              <a:buClr>
                <a:schemeClr val="tx2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703060505090304" pitchFamily="18" charset="0"/>
                <a:ea typeface="Yu Mincho" panose="02020400000000000000" pitchFamily="18" charset="-128"/>
              </a:rPr>
              <a:t>Specification</a:t>
            </a:r>
            <a:r>
              <a:rPr lang="en-GB" altLang="zh-CN" sz="1800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 of </a:t>
            </a:r>
            <a:r>
              <a:rPr lang="en-GB" altLang="zh-CN" sz="1800" dirty="0">
                <a:solidFill>
                  <a:schemeClr val="tx1"/>
                </a:solidFill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necessary</a:t>
            </a:r>
            <a:r>
              <a:rPr lang="en-GB" altLang="zh-CN" sz="1800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dirty="0" err="1">
                <a:latin typeface="Times New Roman" panose="02020703060505090304" pitchFamily="18" charset="0"/>
                <a:ea typeface="Yu Mincho" panose="02020400000000000000" pitchFamily="18" charset="-128"/>
              </a:rPr>
              <a:t>signalling</a:t>
            </a:r>
            <a:r>
              <a:rPr lang="en-US" altLang="zh-CN" dirty="0">
                <a:latin typeface="Times New Roman" panose="02020703060505090304" pitchFamily="18" charset="0"/>
                <a:ea typeface="Yu Mincho" panose="02020400000000000000" pitchFamily="18" charset="-128"/>
              </a:rPr>
              <a:t> enhancements for NG interface of </a:t>
            </a:r>
            <a:r>
              <a:rPr lang="en-GB" altLang="zh-CN" sz="1800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NR </a:t>
            </a:r>
            <a:r>
              <a:rPr lang="en-GB" altLang="zh-CN" sz="1800" dirty="0" err="1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Femto</a:t>
            </a:r>
            <a:r>
              <a:rPr lang="en-GB" altLang="zh-CN" sz="1800" dirty="0">
                <a:effectLst/>
                <a:latin typeface="Times New Roman" panose="02020703060505090304" pitchFamily="18" charset="0"/>
                <a:ea typeface="Yu Mincho" panose="02020400000000000000" pitchFamily="18" charset="-128"/>
              </a:rPr>
              <a:t> architecture option 2 </a:t>
            </a:r>
            <a:r>
              <a:rPr lang="en-US" altLang="zh-CN" dirty="0">
                <a:latin typeface="Times New Roman" panose="02020703060505090304" pitchFamily="18" charset="0"/>
                <a:ea typeface="Yu Mincho" panose="02020400000000000000" pitchFamily="18" charset="-128"/>
              </a:rPr>
              <a:t>[Stage 3].</a:t>
            </a:r>
            <a:endParaRPr lang="en-GB" altLang="zh-CN" dirty="0">
              <a:latin typeface="Times New Roman" panose="02020703060505090304" pitchFamily="18" charset="0"/>
              <a:ea typeface="Yu Mincho" panose="02020400000000000000" pitchFamily="18" charset="-128"/>
            </a:endParaRPr>
          </a:p>
          <a:p>
            <a:pPr marL="0" lvl="2"/>
            <a:endParaRPr lang="en-US" altLang="zh-CN" sz="2000" dirty="0"/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">
      <a:dk1>
        <a:srgbClr val="333333"/>
      </a:dk1>
      <a:lt1>
        <a:srgbClr val="FFFFFF"/>
      </a:lt1>
      <a:dk2>
        <a:srgbClr val="FF4614"/>
      </a:dk2>
      <a:lt2>
        <a:srgbClr val="FFFFFF"/>
      </a:lt2>
      <a:accent1>
        <a:srgbClr val="FE4515"/>
      </a:accent1>
      <a:accent2>
        <a:srgbClr val="FF8600"/>
      </a:accent2>
      <a:accent3>
        <a:srgbClr val="FE6101"/>
      </a:accent3>
      <a:accent4>
        <a:srgbClr val="FE7709"/>
      </a:accent4>
      <a:accent5>
        <a:srgbClr val="FF6D26"/>
      </a:accent5>
      <a:accent6>
        <a:srgbClr val="FF5504"/>
      </a:accent6>
      <a:hlink>
        <a:srgbClr val="333333"/>
      </a:hlink>
      <a:folHlink>
        <a:srgbClr val="99999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502</Words>
  <Application>Microsoft Office PowerPoint</Application>
  <PresentationFormat>宽屏</PresentationFormat>
  <Paragraphs>45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Arial</vt:lpstr>
      <vt:lpstr>Lato Regular</vt:lpstr>
      <vt:lpstr>Times New Roman</vt:lpstr>
      <vt:lpstr>Wingdings</vt:lpstr>
      <vt:lpstr>Office 主题​​</vt:lpstr>
      <vt:lpstr>PowerPoint 演示文稿</vt:lpstr>
      <vt:lpstr>PowerPoint 演示文稿</vt:lpstr>
      <vt:lpstr>Status of SI </vt:lpstr>
      <vt:lpstr>Potential normative work</vt:lpstr>
      <vt:lpstr>Objectives of WI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云翔</cp:lastModifiedBy>
  <cp:revision>97</cp:revision>
  <dcterms:created xsi:type="dcterms:W3CDTF">2024-08-30T09:34:50Z</dcterms:created>
  <dcterms:modified xsi:type="dcterms:W3CDTF">2024-09-02T01:24:57Z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3DC04FC5810A6CE57E90D1662AC803BE_43</vt:lpwstr>
  </property>
  <property fmtid="{D5CDD505-2E9C-101B-9397-08002B2CF9AE}" pid="3" name="KSOProductBuildVer">
    <vt:lpwstr>2052-6.10.1.8873</vt:lpwstr>
  </property>
</Properties>
</file>